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23"/>
  </p:notesMasterIdLst>
  <p:sldIdLst>
    <p:sldId id="256" r:id="rId3"/>
    <p:sldId id="258" r:id="rId4"/>
    <p:sldId id="264" r:id="rId5"/>
    <p:sldId id="265" r:id="rId6"/>
    <p:sldId id="276" r:id="rId7"/>
    <p:sldId id="277" r:id="rId8"/>
    <p:sldId id="278" r:id="rId9"/>
    <p:sldId id="279" r:id="rId10"/>
    <p:sldId id="285" r:id="rId11"/>
    <p:sldId id="269" r:id="rId12"/>
    <p:sldId id="270" r:id="rId13"/>
    <p:sldId id="271" r:id="rId14"/>
    <p:sldId id="259" r:id="rId15"/>
    <p:sldId id="260" r:id="rId16"/>
    <p:sldId id="262" r:id="rId17"/>
    <p:sldId id="263" r:id="rId18"/>
    <p:sldId id="275" r:id="rId19"/>
    <p:sldId id="288" r:id="rId20"/>
    <p:sldId id="289" r:id="rId21"/>
    <p:sldId id="290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8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8309978933554358"/>
                  <c:y val="0.19535827252362686"/>
                </c:manualLayout>
              </c:layout>
              <c:tx>
                <c:rich>
                  <a:bodyPr/>
                  <a:lstStyle/>
                  <a:p>
                    <a:fld id="{FBF19771-825E-467D-82F2-3AE657D9BA17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577EBD96-A9B3-4739-A131-2F7A66821C6D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8674886033982593"/>
                  <c:y val="-6.4416598274865997E-2"/>
                </c:manualLayout>
              </c:layout>
              <c:tx>
                <c:rich>
                  <a:bodyPr/>
                  <a:lstStyle/>
                  <a:p>
                    <a:fld id="{6D6EB160-D2E0-46BD-BFF1-1F15B235286B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1B0BAAB4-906D-4715-8696-AC248F67EC85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3.5087719298245612E-2"/>
                  <c:y val="-0.11033419773577254"/>
                </c:manualLayout>
              </c:layout>
              <c:tx>
                <c:rich>
                  <a:bodyPr/>
                  <a:lstStyle/>
                  <a:p>
                    <a:fld id="{D5138921-557F-4DE1-BA27-841E124A3559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A639C642-5252-4919-AEC1-7D9B93A414AB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453947368421051"/>
                      <c:h val="0.1798201798201798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8052087650227933"/>
                  <c:y val="-0.10397511499873704"/>
                </c:manualLayout>
              </c:layout>
              <c:tx>
                <c:rich>
                  <a:bodyPr/>
                  <a:lstStyle/>
                  <a:p>
                    <a:fld id="{735BE840-6248-4C0B-9F08-8D93CAF5477C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B3435DA3-6757-4DE5-B2D4-2AC7D024E8C5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18050982525210663"/>
                  <c:y val="9.654964458114064E-2"/>
                </c:manualLayout>
              </c:layout>
              <c:tx>
                <c:rich>
                  <a:bodyPr/>
                  <a:lstStyle/>
                  <a:p>
                    <a:fld id="{6EDA1A6D-9166-4383-8B82-9A5A089B9BE0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93B17691-CC62-4814-B61F-6F17F6F2CB74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11801189736151402"/>
                  <c:y val="0.14559124165423379"/>
                </c:manualLayout>
              </c:layout>
              <c:tx>
                <c:rich>
                  <a:bodyPr/>
                  <a:lstStyle/>
                  <a:p>
                    <a:fld id="{C29F73D8-6C80-4FCF-9D75-B9F42A26F8DC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B68849CC-3B25-400A-8761-F0CD242B2F46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5.3459041304047522E-2"/>
                  <c:y val="0.12264550847228013"/>
                </c:manualLayout>
              </c:layout>
              <c:tx>
                <c:rich>
                  <a:bodyPr/>
                  <a:lstStyle/>
                  <a:p>
                    <a:fld id="{92561937-3B22-40D7-992C-8CDD095708C4}" type="CATEGORYNAME">
                      <a:rPr lang="ru-RU" sz="1400">
                        <a:solidFill>
                          <a:schemeClr val="bg1"/>
                        </a:solidFill>
                      </a:rPr>
                      <a:pPr/>
                      <a:t>[ИМЯ КАТЕГОРИИ]</a:t>
                    </a:fld>
                    <a:r>
                      <a:rPr lang="ru-RU" sz="14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5CD690CC-15C9-4E42-8244-03EB2575D5B5}" type="PERCENTAGE">
                      <a:rPr lang="ru-RU" sz="1800" baseline="0">
                        <a:solidFill>
                          <a:schemeClr val="bg1"/>
                        </a:solidFill>
                      </a:rPr>
                      <a:pPr/>
                      <a:t>[ПРОЦЕНТ]</a:t>
                    </a:fld>
                    <a:endParaRPr lang="ru-RU" sz="1400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Оценка, отношение</c:v>
                </c:pt>
                <c:pt idx="1">
                  <c:v>Восприятие</c:v>
                </c:pt>
                <c:pt idx="2">
                  <c:v>Эмоциональные состояние</c:v>
                </c:pt>
                <c:pt idx="3">
                  <c:v>Объекты/субъекты</c:v>
                </c:pt>
                <c:pt idx="4">
                  <c:v>Говорение-мышление</c:v>
                </c:pt>
                <c:pt idx="5">
                  <c:v>Явление</c:v>
                </c:pt>
                <c:pt idx="6">
                  <c:v>Действие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21</c:v>
                </c:pt>
                <c:pt idx="1">
                  <c:v>18.5</c:v>
                </c:pt>
                <c:pt idx="2">
                  <c:v>18.5</c:v>
                </c:pt>
                <c:pt idx="3">
                  <c:v>17.5</c:v>
                </c:pt>
                <c:pt idx="4">
                  <c:v>11.5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9.6074561403508799E-2"/>
          <c:y val="0.2350982350982351"/>
          <c:w val="0.75521929824561407"/>
          <c:h val="0.7645243645243645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8309978933554358"/>
                  <c:y val="0.19535827252362686"/>
                </c:manualLayout>
              </c:layout>
              <c:tx>
                <c:rich>
                  <a:bodyPr/>
                  <a:lstStyle/>
                  <a:p>
                    <a:fld id="{FBF19771-825E-467D-82F2-3AE657D9BA17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577EBD96-A9B3-4739-A131-2F7A66821C6D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8674886033982593"/>
                  <c:y val="-6.4416598274865997E-2"/>
                </c:manualLayout>
              </c:layout>
              <c:tx>
                <c:rich>
                  <a:bodyPr/>
                  <a:lstStyle/>
                  <a:p>
                    <a:fld id="{6D6EB160-D2E0-46BD-BFF1-1F15B235286B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1B0BAAB4-906D-4715-8696-AC248F67EC85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3.5087719298245612E-2"/>
                  <c:y val="-0.11033419773577254"/>
                </c:manualLayout>
              </c:layout>
              <c:tx>
                <c:rich>
                  <a:bodyPr/>
                  <a:lstStyle/>
                  <a:p>
                    <a:fld id="{D5138921-557F-4DE1-BA27-841E124A3559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A639C642-5252-4919-AEC1-7D9B93A414AB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453947368421051"/>
                      <c:h val="0.1798201798201798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8052087650227933"/>
                  <c:y val="-0.10397511499873704"/>
                </c:manualLayout>
              </c:layout>
              <c:tx>
                <c:rich>
                  <a:bodyPr/>
                  <a:lstStyle/>
                  <a:p>
                    <a:fld id="{735BE840-6248-4C0B-9F08-8D93CAF5477C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B3435DA3-6757-4DE5-B2D4-2AC7D024E8C5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18050982525210663"/>
                  <c:y val="9.654964458114064E-2"/>
                </c:manualLayout>
              </c:layout>
              <c:tx>
                <c:rich>
                  <a:bodyPr/>
                  <a:lstStyle/>
                  <a:p>
                    <a:fld id="{6EDA1A6D-9166-4383-8B82-9A5A089B9BE0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93B17691-CC62-4814-B61F-6F17F6F2CB74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11801189736151402"/>
                  <c:y val="0.14559124165423379"/>
                </c:manualLayout>
              </c:layout>
              <c:tx>
                <c:rich>
                  <a:bodyPr/>
                  <a:lstStyle/>
                  <a:p>
                    <a:fld id="{C29F73D8-6C80-4FCF-9D75-B9F42A26F8DC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B68849CC-3B25-400A-8761-F0CD242B2F46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5.3459041304047522E-2"/>
                  <c:y val="0.12264550847228013"/>
                </c:manualLayout>
              </c:layout>
              <c:tx>
                <c:rich>
                  <a:bodyPr/>
                  <a:lstStyle/>
                  <a:p>
                    <a:fld id="{92561937-3B22-40D7-992C-8CDD095708C4}" type="CATEGORYNAME">
                      <a:rPr lang="ru-RU" sz="1400">
                        <a:solidFill>
                          <a:schemeClr val="bg1"/>
                        </a:solidFill>
                      </a:rPr>
                      <a:pPr/>
                      <a:t>[ИМЯ КАТЕГОРИИ]</a:t>
                    </a:fld>
                    <a:r>
                      <a:rPr lang="ru-RU" sz="14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5CD690CC-15C9-4E42-8244-03EB2575D5B5}" type="PERCENTAGE">
                      <a:rPr lang="ru-RU" sz="1800" baseline="0">
                        <a:solidFill>
                          <a:schemeClr val="bg1"/>
                        </a:solidFill>
                      </a:rPr>
                      <a:pPr/>
                      <a:t>[ПРОЦЕНТ]</a:t>
                    </a:fld>
                    <a:endParaRPr lang="ru-RU" sz="1400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Оценка, отношение</c:v>
                </c:pt>
                <c:pt idx="1">
                  <c:v>Восприятие</c:v>
                </c:pt>
                <c:pt idx="2">
                  <c:v>Эмоциональные состояние</c:v>
                </c:pt>
                <c:pt idx="3">
                  <c:v>Объекты/субъекты</c:v>
                </c:pt>
                <c:pt idx="4">
                  <c:v>Говорение-мышление</c:v>
                </c:pt>
                <c:pt idx="5">
                  <c:v>Явление</c:v>
                </c:pt>
                <c:pt idx="6">
                  <c:v>Действие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21</c:v>
                </c:pt>
                <c:pt idx="1">
                  <c:v>18.5</c:v>
                </c:pt>
                <c:pt idx="2">
                  <c:v>18.5</c:v>
                </c:pt>
                <c:pt idx="3">
                  <c:v>17.5</c:v>
                </c:pt>
                <c:pt idx="4">
                  <c:v>11.5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7551688648587682"/>
          <c:y val="0.16622779034239568"/>
          <c:w val="0.65791877850541736"/>
          <c:h val="0.7483183089100011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6A7994F-229E-4B3C-AB47-A2FD5223E9D2}" type="CATEGORYNAME">
                      <a:rPr lang="ru-RU" sz="1800"/>
                      <a:pPr>
                        <a:defRPr/>
                      </a:pPr>
                      <a:t>[ИМЯ КАТЕГОРИИ]</a:t>
                    </a:fld>
                    <a:r>
                      <a:rPr lang="ru-RU" sz="1800" baseline="0" dirty="0"/>
                      <a:t>
</a:t>
                    </a:r>
                    <a:fld id="{E00C025A-C72B-43C5-BFEE-217C1B839EA6}" type="PERCENTAGE">
                      <a:rPr lang="ru-RU" sz="1800" baseline="0"/>
                      <a:pPr>
                        <a:defRPr/>
                      </a:pPr>
                      <a:t>[ПРОЦЕНТ]</a:t>
                    </a:fld>
                    <a:endParaRPr lang="ru-RU" sz="1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93067068575734"/>
                      <c:h val="0.16326955074875207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Оценка, отношение</c:v>
                </c:pt>
                <c:pt idx="1">
                  <c:v>Восприятие</c:v>
                </c:pt>
                <c:pt idx="2">
                  <c:v>Эмоциональные состояние</c:v>
                </c:pt>
                <c:pt idx="3">
                  <c:v>Объекты/субъекты</c:v>
                </c:pt>
                <c:pt idx="4">
                  <c:v>Говорение-мышление</c:v>
                </c:pt>
                <c:pt idx="5">
                  <c:v>Явление</c:v>
                </c:pt>
                <c:pt idx="6">
                  <c:v>Действие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21</c:v>
                </c:pt>
                <c:pt idx="1">
                  <c:v>18.5</c:v>
                </c:pt>
                <c:pt idx="2">
                  <c:v>18.5</c:v>
                </c:pt>
                <c:pt idx="3">
                  <c:v>17.5</c:v>
                </c:pt>
                <c:pt idx="4">
                  <c:v>11.5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2FE9A51F-BDCA-4B09-8EE6-2C27B051A2ED}" type="CATEGORYNAME">
                      <a:rPr lang="ru-RU" sz="1800"/>
                      <a:pPr/>
                      <a:t>[ИМЯ КАТЕГОРИИ]</a:t>
                    </a:fld>
                    <a:r>
                      <a:rPr lang="ru-RU" sz="1800" baseline="0" dirty="0"/>
                      <a:t>
</a:t>
                    </a:r>
                    <a:fld id="{6AE27642-0D6C-45A1-AD78-F5C7447D1AD8}" type="PERCENTAGE">
                      <a:rPr lang="ru-RU" sz="1800" baseline="0"/>
                      <a:pPr/>
                      <a:t>[ПРОЦЕНТ]</a:t>
                    </a:fld>
                    <a:endParaRPr lang="ru-RU" sz="18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04C3F89D-D0B7-4B6D-9647-ACF965AEB1D1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64ECEE45-FD81-4A26-89A4-BAA4F3CAD262}" type="PERCENTAGE">
                      <a:rPr lang="ru-RU" sz="20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Оценка, отношение</c:v>
                </c:pt>
                <c:pt idx="1">
                  <c:v>Восприятие</c:v>
                </c:pt>
                <c:pt idx="2">
                  <c:v>Эмоциональные состояние</c:v>
                </c:pt>
                <c:pt idx="3">
                  <c:v>Объекты/субъекты</c:v>
                </c:pt>
                <c:pt idx="4">
                  <c:v>Говорение-мышление</c:v>
                </c:pt>
                <c:pt idx="5">
                  <c:v>Явление</c:v>
                </c:pt>
                <c:pt idx="6">
                  <c:v>Действие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21</c:v>
                </c:pt>
                <c:pt idx="1">
                  <c:v>18.5</c:v>
                </c:pt>
                <c:pt idx="2">
                  <c:v>18.5</c:v>
                </c:pt>
                <c:pt idx="3">
                  <c:v>17.5</c:v>
                </c:pt>
                <c:pt idx="4">
                  <c:v>11.5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5082293559458915"/>
          <c:y val="0.25888758963157232"/>
          <c:w val="0.70348233393902682"/>
          <c:h val="0.7406577293540489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E162DAB3-0762-4A38-8C17-2A77F5FF4EDE}" type="CATEGORYNAME">
                      <a:rPr lang="ru-RU" sz="1800"/>
                      <a:pPr/>
                      <a:t>[ИМЯ КАТЕГОРИИ]</a:t>
                    </a:fld>
                    <a:r>
                      <a:rPr lang="ru-RU" sz="1800" baseline="0" dirty="0"/>
                      <a:t>
</a:t>
                    </a:r>
                    <a:fld id="{3759C1E8-7F14-4852-8AA2-EC7866E7816F}" type="PERCENTAGE">
                      <a:rPr lang="ru-RU" sz="1800" baseline="0"/>
                      <a:pPr/>
                      <a:t>[ПРОЦЕНТ]</a:t>
                    </a:fld>
                    <a:endParaRPr lang="ru-RU" sz="18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6302DA1E-FDE0-4EEA-90EA-DAF090FCF7F9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9334CE10-E27D-431B-900F-80153215B8AF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600" dirty="0" smtClean="0"/>
                      <a:t>18%</a:t>
                    </a:r>
                  </a:p>
                  <a:p>
                    <a:fld id="{E6B70F66-8E6A-4E81-BA51-7104D4C1DAC2}" type="CATEGORYNAME">
                      <a:rPr lang="en-US" sz="1600" smtClean="0"/>
                      <a:pPr/>
                      <a:t>[ИМЯ КАТЕГОРИИ]</a:t>
                    </a:fld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Оценка, отношение</c:v>
                </c:pt>
                <c:pt idx="1">
                  <c:v>Восприятие</c:v>
                </c:pt>
                <c:pt idx="2">
                  <c:v>Эмоциональные состояние</c:v>
                </c:pt>
                <c:pt idx="3">
                  <c:v>Объекты/субъекты</c:v>
                </c:pt>
                <c:pt idx="4">
                  <c:v>Говорение-мышление</c:v>
                </c:pt>
                <c:pt idx="5">
                  <c:v>Явление</c:v>
                </c:pt>
                <c:pt idx="6">
                  <c:v>Действие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21</c:v>
                </c:pt>
                <c:pt idx="1">
                  <c:v>18.5</c:v>
                </c:pt>
                <c:pt idx="2">
                  <c:v>18.5</c:v>
                </c:pt>
                <c:pt idx="3">
                  <c:v>17.5</c:v>
                </c:pt>
                <c:pt idx="4">
                  <c:v>11.5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8652493659066377"/>
                  <c:y val="0.19873927076682982"/>
                </c:manualLayout>
              </c:layout>
              <c:tx>
                <c:rich>
                  <a:bodyPr/>
                  <a:lstStyle/>
                  <a:p>
                    <a:fld id="{F2CBB5B8-F9B6-4EEA-91C1-D8291410AE6B}" type="CATEGORYNAME">
                      <a:rPr lang="ru-RU" sz="1800"/>
                      <a:pPr/>
                      <a:t>[ИМЯ КАТЕГОРИИ]</a:t>
                    </a:fld>
                    <a:r>
                      <a:rPr lang="ru-RU" sz="1800" baseline="0" dirty="0"/>
                      <a:t>
</a:t>
                    </a:r>
                    <a:fld id="{14517AA6-47DE-4BF2-8A95-8A153E1C5658}" type="PERCENTAGE">
                      <a:rPr lang="ru-RU" sz="1800" baseline="0"/>
                      <a:pPr/>
                      <a:t>[ПРОЦЕНТ]</a:t>
                    </a:fld>
                    <a:endParaRPr lang="ru-RU" sz="18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7451640033641716"/>
                  <c:y val="-9.4555401858551463E-2"/>
                </c:manualLayout>
              </c:layout>
              <c:tx>
                <c:rich>
                  <a:bodyPr/>
                  <a:lstStyle/>
                  <a:p>
                    <a:fld id="{BFD1EBE2-FCE3-46D4-B57E-070A7D001D39}" type="CATEGORYNAME">
                      <a:rPr lang="ru-RU" sz="1800"/>
                      <a:pPr/>
                      <a:t>[ИМЯ КАТЕГОРИИ]</a:t>
                    </a:fld>
                    <a:r>
                      <a:rPr lang="ru-RU" sz="1800" baseline="0" dirty="0"/>
                      <a:t>
</a:t>
                    </a:r>
                    <a:fld id="{4769AA4C-D2AF-483C-970B-A15DE9A06D22}" type="PERCENTAGE">
                      <a:rPr lang="ru-RU" sz="1800" baseline="0"/>
                      <a:pPr/>
                      <a:t>[ПРОЦЕНТ]</a:t>
                    </a:fld>
                    <a:endParaRPr lang="ru-RU" sz="18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09419680403699"/>
                      <c:h val="0.155405405405405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2.7333894028595457E-2"/>
                  <c:y val="-8.783783783783775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9147E93-61D9-4F68-93C4-276BBD8E6357}" type="CATEGORYNAME">
                      <a:rPr lang="ru-RU" sz="1600"/>
                      <a:pPr>
                        <a:defRPr/>
                      </a:pPr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6C7EB0D2-0A05-42D7-9B4A-34BF4A516B8E}" type="PERCENTAGE">
                      <a:rPr lang="ru-RU" sz="1600" baseline="0"/>
                      <a:pPr>
                        <a:defRPr/>
                      </a:pPr>
                      <a:t>[ПРОЦЕНТ]</a:t>
                    </a:fld>
                    <a:endParaRPr lang="ru-RU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396551724137931"/>
                      <c:h val="0.2162162162162162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94ECA2DD-4515-499E-89CA-18120F2F7163}" type="CATEGORYNAME">
                      <a:rPr lang="ru-RU" sz="2000"/>
                      <a:pPr/>
                      <a:t>[ИМЯ КАТЕГОРИИ]</a:t>
                    </a:fld>
                    <a:r>
                      <a:rPr lang="ru-RU" sz="2000" baseline="0" dirty="0"/>
                      <a:t>
</a:t>
                    </a:r>
                    <a:fld id="{AFDF30B0-8E83-4008-916F-2B3211D8E81D}" type="PERCENTAGE">
                      <a:rPr lang="ru-RU" sz="2000" baseline="0"/>
                      <a:pPr/>
                      <a:t>[ПРОЦЕНТ]</a:t>
                    </a:fld>
                    <a:endParaRPr lang="ru-RU" sz="20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Оценка, отношение</c:v>
                </c:pt>
                <c:pt idx="1">
                  <c:v>Восприятие</c:v>
                </c:pt>
                <c:pt idx="2">
                  <c:v>Эмоциональные состояние</c:v>
                </c:pt>
                <c:pt idx="3">
                  <c:v>Объекты/субъекты</c:v>
                </c:pt>
                <c:pt idx="4">
                  <c:v>Говорение-мышление</c:v>
                </c:pt>
                <c:pt idx="5">
                  <c:v>Явление</c:v>
                </c:pt>
                <c:pt idx="6">
                  <c:v>Действие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21</c:v>
                </c:pt>
                <c:pt idx="1">
                  <c:v>18.5</c:v>
                </c:pt>
                <c:pt idx="2">
                  <c:v>18.5</c:v>
                </c:pt>
                <c:pt idx="3">
                  <c:v>17.5</c:v>
                </c:pt>
                <c:pt idx="4">
                  <c:v>11.5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362259547843725"/>
          <c:y val="0.15560906956985793"/>
          <c:w val="0.72488726931326797"/>
          <c:h val="0.761286852909350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530F32A7-6EA4-44D8-A8A2-58E415AADD26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1BBAC768-8341-4DCA-98D1-4200EA860906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97AA1CE0-5370-4561-BEA5-E850856488E8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36E30B03-B5D4-4B99-9D22-38C8C3E532B6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2.3933769864928844E-2"/>
                  <c:y val="-0.10482727276325794"/>
                </c:manualLayout>
              </c:layout>
              <c:tx>
                <c:rich>
                  <a:bodyPr/>
                  <a:lstStyle/>
                  <a:p>
                    <a:fld id="{0761E54A-1180-4B35-98F8-9A88CBC78388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AFF09E9F-F76E-4B4A-B353-06E240928695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979982593559615"/>
                      <c:h val="0.1850899576418024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7366727657737299"/>
                  <c:y val="-0.13831907299205196"/>
                </c:manualLayout>
              </c:layout>
              <c:tx>
                <c:rich>
                  <a:bodyPr/>
                  <a:lstStyle/>
                  <a:p>
                    <a:fld id="{817C1C7D-6599-4334-9EEB-D2242DA87BF6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F78CA829-226F-4AEE-8FA3-CC9C25B25199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300A501E-4011-42E0-9B94-8DD67EB238C4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AD3C7E70-D35B-4CA3-902A-CDC1C8D1475A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Оценка, отношение</c:v>
                </c:pt>
                <c:pt idx="1">
                  <c:v>Восприятие</c:v>
                </c:pt>
                <c:pt idx="2">
                  <c:v>Эмоциональные состояние</c:v>
                </c:pt>
                <c:pt idx="3">
                  <c:v>Объекты/субъекты</c:v>
                </c:pt>
                <c:pt idx="4">
                  <c:v>Говорение-мышление</c:v>
                </c:pt>
                <c:pt idx="5">
                  <c:v>Явление</c:v>
                </c:pt>
                <c:pt idx="6">
                  <c:v>Действие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21</c:v>
                </c:pt>
                <c:pt idx="1">
                  <c:v>18.5</c:v>
                </c:pt>
                <c:pt idx="2">
                  <c:v>18.5</c:v>
                </c:pt>
                <c:pt idx="3">
                  <c:v>17.5</c:v>
                </c:pt>
                <c:pt idx="4">
                  <c:v>11.5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9759145417712248"/>
                  <c:y val="0.20009217242336341"/>
                </c:manualLayout>
              </c:layout>
              <c:tx>
                <c:rich>
                  <a:bodyPr/>
                  <a:lstStyle/>
                  <a:p>
                    <a:fld id="{CD1FF72C-E472-48C2-9417-8C407E16026C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72B5ED08-F19B-4844-8A8E-0B5FF318299F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5695612542526605"/>
                  <c:y val="-7.2382120029134522E-2"/>
                </c:manualLayout>
              </c:layout>
              <c:tx>
                <c:rich>
                  <a:bodyPr/>
                  <a:lstStyle/>
                  <a:p>
                    <a:fld id="{5C37E2EB-0D41-4B90-A26A-9EDAE7D6D126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DB99AED0-48DB-4CC7-8089-5C78504BE193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4.5522346861863169E-2"/>
                  <c:y val="-9.5062893502636775E-2"/>
                </c:manualLayout>
              </c:layout>
              <c:tx>
                <c:rich>
                  <a:bodyPr/>
                  <a:lstStyle/>
                  <a:p>
                    <a:fld id="{7C1C600F-D5D4-4DD3-A487-9F7EA55D7C02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EAFB867B-15BA-4FA8-ADA5-53BEE2CA424E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193023459618195"/>
                      <c:h val="0.1814257598149366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7687860871479061"/>
                  <c:y val="-9.3203507694301718E-2"/>
                </c:manualLayout>
              </c:layout>
              <c:tx>
                <c:rich>
                  <a:bodyPr/>
                  <a:lstStyle/>
                  <a:p>
                    <a:fld id="{A1BA5996-0443-459F-B566-B6BBDFAFA524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DF544C4F-4DE9-48A2-B498-4540EA27FA29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DC7A7BF2-5DE0-4BEC-AE9E-F0EB374B6F0D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6FE845F2-9731-4BEA-9471-4B13EEBF184A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6A38C1DC-465D-45AA-A4D2-8A2ACF5945E9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5BDE16DB-8BA1-44B4-ABDE-D9468C97E971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Оценка, отношение</c:v>
                </c:pt>
                <c:pt idx="1">
                  <c:v>Восприятие</c:v>
                </c:pt>
                <c:pt idx="2">
                  <c:v>Эмоциональные состояние</c:v>
                </c:pt>
                <c:pt idx="3">
                  <c:v>Объекты/субъекты</c:v>
                </c:pt>
                <c:pt idx="4">
                  <c:v>Говорение-мышление</c:v>
                </c:pt>
                <c:pt idx="5">
                  <c:v>Явление</c:v>
                </c:pt>
                <c:pt idx="6">
                  <c:v>Действие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21</c:v>
                </c:pt>
                <c:pt idx="1">
                  <c:v>18.5</c:v>
                </c:pt>
                <c:pt idx="2">
                  <c:v>18.5</c:v>
                </c:pt>
                <c:pt idx="3">
                  <c:v>17.5</c:v>
                </c:pt>
                <c:pt idx="4">
                  <c:v>11.5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8309978933554358"/>
                  <c:y val="0.19535827252362686"/>
                </c:manualLayout>
              </c:layout>
              <c:tx>
                <c:rich>
                  <a:bodyPr/>
                  <a:lstStyle/>
                  <a:p>
                    <a:fld id="{FBF19771-825E-467D-82F2-3AE657D9BA17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577EBD96-A9B3-4739-A131-2F7A66821C6D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8674886033982593"/>
                  <c:y val="-6.4416598274865997E-2"/>
                </c:manualLayout>
              </c:layout>
              <c:tx>
                <c:rich>
                  <a:bodyPr/>
                  <a:lstStyle/>
                  <a:p>
                    <a:fld id="{6D6EB160-D2E0-46BD-BFF1-1F15B235286B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1B0BAAB4-906D-4715-8696-AC248F67EC85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3.5087719298245612E-2"/>
                  <c:y val="-0.11033419773577254"/>
                </c:manualLayout>
              </c:layout>
              <c:tx>
                <c:rich>
                  <a:bodyPr/>
                  <a:lstStyle/>
                  <a:p>
                    <a:fld id="{D5138921-557F-4DE1-BA27-841E124A3559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A639C642-5252-4919-AEC1-7D9B93A414AB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453947368421051"/>
                      <c:h val="0.1798201798201798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8052087650227933"/>
                  <c:y val="-0.10397511499873704"/>
                </c:manualLayout>
              </c:layout>
              <c:tx>
                <c:rich>
                  <a:bodyPr/>
                  <a:lstStyle/>
                  <a:p>
                    <a:fld id="{735BE840-6248-4C0B-9F08-8D93CAF5477C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B3435DA3-6757-4DE5-B2D4-2AC7D024E8C5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18050982525210663"/>
                  <c:y val="9.654964458114064E-2"/>
                </c:manualLayout>
              </c:layout>
              <c:tx>
                <c:rich>
                  <a:bodyPr/>
                  <a:lstStyle/>
                  <a:p>
                    <a:fld id="{6EDA1A6D-9166-4383-8B82-9A5A089B9BE0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93B17691-CC62-4814-B61F-6F17F6F2CB74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11801189736151402"/>
                  <c:y val="0.14559124165423379"/>
                </c:manualLayout>
              </c:layout>
              <c:tx>
                <c:rich>
                  <a:bodyPr/>
                  <a:lstStyle/>
                  <a:p>
                    <a:fld id="{C29F73D8-6C80-4FCF-9D75-B9F42A26F8DC}" type="CATEGORYNAME">
                      <a:rPr lang="ru-RU" sz="1600"/>
                      <a:pPr/>
                      <a:t>[ИМЯ КАТЕГОРИИ]</a:t>
                    </a:fld>
                    <a:r>
                      <a:rPr lang="ru-RU" sz="1600" baseline="0" dirty="0"/>
                      <a:t>
</a:t>
                    </a:r>
                    <a:fld id="{B68849CC-3B25-400A-8761-F0CD242B2F46}" type="PERCENTAGE">
                      <a:rPr lang="ru-RU" sz="1600" baseline="0"/>
                      <a:pPr/>
                      <a:t>[ПРОЦЕНТ]</a:t>
                    </a:fld>
                    <a:endParaRPr lang="ru-RU" sz="16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5.3459041304047522E-2"/>
                  <c:y val="0.12264550847228013"/>
                </c:manualLayout>
              </c:layout>
              <c:tx>
                <c:rich>
                  <a:bodyPr/>
                  <a:lstStyle/>
                  <a:p>
                    <a:fld id="{92561937-3B22-40D7-992C-8CDD095708C4}" type="CATEGORYNAME">
                      <a:rPr lang="ru-RU" sz="1400">
                        <a:solidFill>
                          <a:schemeClr val="bg1"/>
                        </a:solidFill>
                      </a:rPr>
                      <a:pPr/>
                      <a:t>[ИМЯ КАТЕГОРИИ]</a:t>
                    </a:fld>
                    <a:r>
                      <a:rPr lang="ru-RU" sz="14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5CD690CC-15C9-4E42-8244-03EB2575D5B5}" type="PERCENTAGE">
                      <a:rPr lang="ru-RU" sz="1800" baseline="0">
                        <a:solidFill>
                          <a:schemeClr val="bg1"/>
                        </a:solidFill>
                      </a:rPr>
                      <a:pPr/>
                      <a:t>[ПРОЦЕНТ]</a:t>
                    </a:fld>
                    <a:endParaRPr lang="ru-RU" sz="1400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Оценка, отношение</c:v>
                </c:pt>
                <c:pt idx="1">
                  <c:v>Восприятие</c:v>
                </c:pt>
                <c:pt idx="2">
                  <c:v>Эмоциональные состояние</c:v>
                </c:pt>
                <c:pt idx="3">
                  <c:v>Объекты/субъекты</c:v>
                </c:pt>
                <c:pt idx="4">
                  <c:v>Говорение-мышление</c:v>
                </c:pt>
                <c:pt idx="5">
                  <c:v>Явление</c:v>
                </c:pt>
                <c:pt idx="6">
                  <c:v>Действие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21</c:v>
                </c:pt>
                <c:pt idx="1">
                  <c:v>18.5</c:v>
                </c:pt>
                <c:pt idx="2">
                  <c:v>18.5</c:v>
                </c:pt>
                <c:pt idx="3">
                  <c:v>17.5</c:v>
                </c:pt>
                <c:pt idx="4">
                  <c:v>11.5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EF3CE3-21FE-406A-9798-DEC353C8EE26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8ABF7-4E83-403A-8BAF-A8E03B8C0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15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28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01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093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464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648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256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77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621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63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182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62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6285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6362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8076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60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7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85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76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20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6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2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50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283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9488AF5-78E6-46AC-9FFA-908597417A09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3BC405D-990B-4AB2-8B4B-D1C417ABC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43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902968"/>
          </a:xfrm>
        </p:spPr>
        <p:txBody>
          <a:bodyPr>
            <a:normAutofit fontScale="90000"/>
          </a:bodyPr>
          <a:lstStyle/>
          <a:p>
            <a:r>
              <a:rPr lang="ru-RU" sz="4800" b="1" dirty="0"/>
              <a:t>Молодежный сленг как способ формирования социокультурной </a:t>
            </a:r>
            <a:r>
              <a:rPr lang="ru-RU" sz="4800" b="1" dirty="0" smtClean="0"/>
              <a:t>интернет-среды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8400" y="4455620"/>
            <a:ext cx="10058400" cy="1741980"/>
          </a:xfrm>
        </p:spPr>
        <p:txBody>
          <a:bodyPr>
            <a:noAutofit/>
          </a:bodyPr>
          <a:lstStyle/>
          <a:p>
            <a:pPr algn="r"/>
            <a:r>
              <a:rPr lang="ru-RU" b="1" dirty="0" smtClean="0"/>
              <a:t>	</a:t>
            </a:r>
            <a:r>
              <a:rPr lang="en-US" i="1" dirty="0" smtClean="0">
                <a:solidFill>
                  <a:schemeClr val="tx1"/>
                </a:solidFill>
              </a:rPr>
              <a:t>Yurii </a:t>
            </a:r>
            <a:r>
              <a:rPr lang="en-US" i="1" dirty="0" err="1" smtClean="0">
                <a:solidFill>
                  <a:schemeClr val="tx1"/>
                </a:solidFill>
              </a:rPr>
              <a:t>yatsina</a:t>
            </a:r>
            <a:r>
              <a:rPr lang="ru-RU" i="1" dirty="0" smtClean="0">
                <a:solidFill>
                  <a:schemeClr val="tx1"/>
                </a:solidFill>
              </a:rPr>
              <a:t>,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University of Economics and Law </a:t>
            </a:r>
            <a:r>
              <a:rPr lang="en-US" i="1" dirty="0" smtClean="0">
                <a:solidFill>
                  <a:schemeClr val="tx1"/>
                </a:solidFill>
              </a:rPr>
              <a:t>“</a:t>
            </a:r>
            <a:r>
              <a:rPr lang="en-US" i="1" dirty="0" err="1" smtClean="0">
                <a:solidFill>
                  <a:schemeClr val="tx1"/>
                </a:solidFill>
              </a:rPr>
              <a:t>Krok</a:t>
            </a:r>
            <a:r>
              <a:rPr lang="en-US" i="1" dirty="0" smtClean="0">
                <a:solidFill>
                  <a:schemeClr val="tx1"/>
                </a:solidFill>
              </a:rPr>
              <a:t>"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Kiev, Ukraine</a:t>
            </a:r>
            <a:r>
              <a:rPr lang="ru-RU" i="1" dirty="0" smtClean="0">
                <a:solidFill>
                  <a:schemeClr val="tx1"/>
                </a:solidFill>
              </a:rPr>
              <a:t> 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Supervisor: O. </a:t>
            </a:r>
            <a:r>
              <a:rPr lang="en-US" i="1" dirty="0" err="1" smtClean="0">
                <a:solidFill>
                  <a:schemeClr val="tx1"/>
                </a:solidFill>
              </a:rPr>
              <a:t>Leontieva</a:t>
            </a:r>
            <a:r>
              <a:rPr lang="en-US" i="1" dirty="0" smtClean="0">
                <a:solidFill>
                  <a:schemeClr val="tx1"/>
                </a:solidFill>
              </a:rPr>
              <a:t>, </a:t>
            </a:r>
            <a:r>
              <a:rPr lang="en-US" i="1" dirty="0">
                <a:solidFill>
                  <a:schemeClr val="tx1"/>
                </a:solidFill>
              </a:rPr>
              <a:t>PhD, </a:t>
            </a:r>
            <a:r>
              <a:rPr lang="en-US" i="1" dirty="0" smtClean="0">
                <a:solidFill>
                  <a:schemeClr val="tx1"/>
                </a:solidFill>
              </a:rPr>
              <a:t>Associative </a:t>
            </a:r>
            <a:r>
              <a:rPr lang="en-US" i="1" dirty="0">
                <a:solidFill>
                  <a:schemeClr val="tx1"/>
                </a:solidFill>
              </a:rPr>
              <a:t>Professor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68400" y="3105835"/>
            <a:ext cx="9987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dirty="0">
                <a:latin typeface="+mj-lt"/>
              </a:rPr>
              <a:t>Youth Slang as a method of forming sociocultural Internet environment</a:t>
            </a:r>
            <a:endParaRPr lang="ru-RU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46442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8480"/>
            <a:ext cx="9860280" cy="563848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•</a:t>
            </a:r>
            <a:r>
              <a:rPr lang="ru-RU" sz="3200" dirty="0" smtClean="0">
                <a:solidFill>
                  <a:schemeClr val="tx1"/>
                </a:solidFill>
              </a:rPr>
              <a:t>Оценка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smtClean="0">
                <a:solidFill>
                  <a:schemeClr val="tx1"/>
                </a:solidFill>
              </a:rPr>
              <a:t>отношение (</a:t>
            </a:r>
            <a:r>
              <a:rPr lang="ru-RU" sz="3200" dirty="0">
                <a:solidFill>
                  <a:schemeClr val="tx1"/>
                </a:solidFill>
              </a:rPr>
              <a:t>напр. жесть, респект, </a:t>
            </a:r>
            <a:r>
              <a:rPr lang="ru-RU" sz="3200" dirty="0" err="1">
                <a:solidFill>
                  <a:schemeClr val="tx1"/>
                </a:solidFill>
              </a:rPr>
              <a:t>няшно</a:t>
            </a:r>
            <a:r>
              <a:rPr lang="ru-RU" sz="3200" dirty="0" smtClean="0">
                <a:solidFill>
                  <a:schemeClr val="tx1"/>
                </a:solidFill>
              </a:rPr>
              <a:t>).</a:t>
            </a: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/>
              <a:t>Например</a:t>
            </a:r>
            <a:r>
              <a:rPr lang="ru-RU" sz="3200" dirty="0" smtClean="0"/>
              <a:t>:</a:t>
            </a:r>
          </a:p>
          <a:p>
            <a:pPr marL="45720" indent="0">
              <a:buNone/>
            </a:pPr>
            <a:r>
              <a:rPr lang="ru-RU" sz="3200" dirty="0" smtClean="0"/>
              <a:t>- </a:t>
            </a:r>
            <a:r>
              <a:rPr lang="ru-RU" sz="3200" dirty="0"/>
              <a:t>как контрольная?</a:t>
            </a:r>
          </a:p>
          <a:p>
            <a:pPr marL="45720" indent="0">
              <a:buNone/>
            </a:pPr>
            <a:r>
              <a:rPr lang="ru-RU" sz="3200" dirty="0"/>
              <a:t>-жесть, ели сдал.</a:t>
            </a: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641588"/>
              </p:ext>
            </p:extLst>
          </p:nvPr>
        </p:nvGraphicFramePr>
        <p:xfrm>
          <a:off x="6329680" y="355600"/>
          <a:ext cx="6741160" cy="610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8249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8480"/>
            <a:ext cx="7147560" cy="563848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" indent="0">
              <a:buNone/>
            </a:pP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•</a:t>
            </a:r>
            <a:r>
              <a:rPr lang="ru-RU" sz="3200" dirty="0" smtClean="0">
                <a:solidFill>
                  <a:schemeClr val="tx1"/>
                </a:solidFill>
              </a:rPr>
              <a:t>Восприятие </a:t>
            </a:r>
            <a:r>
              <a:rPr lang="ru-RU" sz="3200" dirty="0">
                <a:solidFill>
                  <a:schemeClr val="tx1"/>
                </a:solidFill>
              </a:rPr>
              <a:t>(напр. хрень, </a:t>
            </a:r>
            <a:r>
              <a:rPr lang="ru-RU" sz="3200" dirty="0" err="1">
                <a:solidFill>
                  <a:schemeClr val="tx1"/>
                </a:solidFill>
              </a:rPr>
              <a:t>ванговать</a:t>
            </a:r>
            <a:r>
              <a:rPr lang="ru-RU" sz="3200" dirty="0" smtClean="0">
                <a:solidFill>
                  <a:schemeClr val="tx1"/>
                </a:solidFill>
              </a:rPr>
              <a:t>)</a:t>
            </a:r>
            <a:endParaRPr lang="ru-RU" sz="32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 smtClean="0"/>
          </a:p>
          <a:p>
            <a:pPr marL="45720" indent="0">
              <a:buNone/>
            </a:pPr>
            <a:r>
              <a:rPr lang="ru-RU" sz="3200" dirty="0" smtClean="0"/>
              <a:t>Например</a:t>
            </a:r>
            <a:r>
              <a:rPr lang="ru-RU" sz="3200" dirty="0"/>
              <a:t>: Зачем ты купила эту хрень?!</a:t>
            </a: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0176528"/>
              </p:ext>
            </p:extLst>
          </p:nvPr>
        </p:nvGraphicFramePr>
        <p:xfrm>
          <a:off x="6207760" y="-386080"/>
          <a:ext cx="6781800" cy="5547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18575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8480"/>
            <a:ext cx="9108440" cy="563848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ru-RU" sz="32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•</a:t>
            </a:r>
            <a:r>
              <a:rPr lang="ru-RU" sz="3200" dirty="0" smtClean="0">
                <a:solidFill>
                  <a:schemeClr val="tx1"/>
                </a:solidFill>
              </a:rPr>
              <a:t>Эмоциональные состояние (</a:t>
            </a:r>
            <a:r>
              <a:rPr lang="ru-RU" sz="3200" dirty="0">
                <a:solidFill>
                  <a:schemeClr val="tx1"/>
                </a:solidFill>
              </a:rPr>
              <a:t>напр. </a:t>
            </a:r>
            <a:r>
              <a:rPr lang="ru-RU" sz="3200" dirty="0" err="1">
                <a:solidFill>
                  <a:schemeClr val="tx1"/>
                </a:solidFill>
              </a:rPr>
              <a:t>афигеть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збс</a:t>
            </a:r>
            <a:r>
              <a:rPr lang="ru-RU" sz="3200" dirty="0" smtClean="0">
                <a:solidFill>
                  <a:schemeClr val="tx1"/>
                </a:solidFill>
              </a:rPr>
              <a:t>)</a:t>
            </a:r>
            <a:endParaRPr lang="ru-RU" sz="32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/>
              <a:t>Например: </a:t>
            </a:r>
            <a:endParaRPr lang="ru-RU" sz="3200" dirty="0" smtClean="0"/>
          </a:p>
          <a:p>
            <a:pPr marL="560070" indent="-514350">
              <a:buFont typeface="+mj-lt"/>
              <a:buAutoNum type="arabicParenR"/>
            </a:pPr>
            <a:r>
              <a:rPr lang="ru-RU" sz="3200" dirty="0" smtClean="0"/>
              <a:t>Был </a:t>
            </a:r>
            <a:r>
              <a:rPr lang="ru-RU" sz="3200" dirty="0"/>
              <a:t>парень, как парень, а сейчас уж совсем </a:t>
            </a:r>
            <a:r>
              <a:rPr lang="ru-RU" sz="3200" dirty="0" err="1"/>
              <a:t>офигел</a:t>
            </a:r>
            <a:r>
              <a:rPr lang="ru-RU" sz="3200" dirty="0"/>
              <a:t>.</a:t>
            </a:r>
          </a:p>
          <a:p>
            <a:pPr marL="560070" indent="-514350">
              <a:buFont typeface="+mj-lt"/>
              <a:buAutoNum type="arabicParenR"/>
            </a:pPr>
            <a:r>
              <a:rPr lang="ru-RU" sz="3200" dirty="0" smtClean="0"/>
              <a:t>Я </a:t>
            </a:r>
            <a:r>
              <a:rPr lang="ru-RU" sz="3200" dirty="0"/>
              <a:t>очень сильно </a:t>
            </a:r>
            <a:r>
              <a:rPr lang="ru-RU" sz="3200" dirty="0" err="1"/>
              <a:t>афигел</a:t>
            </a:r>
            <a:r>
              <a:rPr lang="ru-RU" sz="3200" dirty="0"/>
              <a:t>, когда узнал эти новости.</a:t>
            </a: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0368661"/>
              </p:ext>
            </p:extLst>
          </p:nvPr>
        </p:nvGraphicFramePr>
        <p:xfrm>
          <a:off x="7010400" y="-507999"/>
          <a:ext cx="5872480" cy="523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6016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685216"/>
              </p:ext>
            </p:extLst>
          </p:nvPr>
        </p:nvGraphicFramePr>
        <p:xfrm>
          <a:off x="6604000" y="-355917"/>
          <a:ext cx="604012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 txBox="1">
            <a:spLocks/>
          </p:cNvSpPr>
          <p:nvPr/>
        </p:nvSpPr>
        <p:spPr>
          <a:xfrm>
            <a:off x="817880" y="751840"/>
            <a:ext cx="10022840" cy="541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0" indent="0">
              <a:buNone/>
            </a:pPr>
            <a:r>
              <a:rPr lang="ru-RU" sz="3200" dirty="0" smtClean="0">
                <a:solidFill>
                  <a:schemeClr val="accent4"/>
                </a:solidFill>
              </a:rPr>
              <a:t>•</a:t>
            </a:r>
            <a:r>
              <a:rPr lang="ru-RU" sz="3200" dirty="0" smtClean="0">
                <a:solidFill>
                  <a:schemeClr val="tx1"/>
                </a:solidFill>
              </a:rPr>
              <a:t>Объекты/субъекты (</a:t>
            </a:r>
            <a:r>
              <a:rPr lang="ru-RU" sz="3200" dirty="0">
                <a:solidFill>
                  <a:schemeClr val="tx1"/>
                </a:solidFill>
              </a:rPr>
              <a:t>напр. чел, </a:t>
            </a:r>
            <a:r>
              <a:rPr lang="ru-RU" sz="3200" dirty="0" err="1">
                <a:solidFill>
                  <a:schemeClr val="tx1"/>
                </a:solidFill>
              </a:rPr>
              <a:t>нуб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читер</a:t>
            </a:r>
            <a:r>
              <a:rPr lang="ru-RU" sz="3200" dirty="0" smtClean="0">
                <a:solidFill>
                  <a:schemeClr val="tx1"/>
                </a:solidFill>
              </a:rPr>
              <a:t>)</a:t>
            </a:r>
          </a:p>
          <a:p>
            <a:pPr marL="45720" lvl="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45720" lvl="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lvl="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lvl="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45720" lvl="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ru-RU" sz="3200" dirty="0" smtClean="0"/>
              <a:t>Например:</a:t>
            </a:r>
          </a:p>
          <a:p>
            <a:pPr marL="45720" indent="0">
              <a:buNone/>
            </a:pPr>
            <a:r>
              <a:rPr lang="ru-RU" sz="3200" dirty="0" smtClean="0"/>
              <a:t>Позови </a:t>
            </a:r>
            <a:r>
              <a:rPr lang="ru-RU" sz="3200" dirty="0"/>
              <a:t>того чела, мне надо его кое о чем спросить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929243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262167"/>
              </p:ext>
            </p:extLst>
          </p:nvPr>
        </p:nvGraphicFramePr>
        <p:xfrm>
          <a:off x="6858000" y="751840"/>
          <a:ext cx="5836920" cy="5557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 txBox="1">
            <a:spLocks/>
          </p:cNvSpPr>
          <p:nvPr/>
        </p:nvSpPr>
        <p:spPr>
          <a:xfrm>
            <a:off x="817880" y="751840"/>
            <a:ext cx="9555480" cy="5414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ru-RU" sz="3200" dirty="0" smtClean="0">
                <a:solidFill>
                  <a:schemeClr val="accent5"/>
                </a:solidFill>
              </a:rPr>
              <a:t>•</a:t>
            </a:r>
            <a:r>
              <a:rPr lang="ru-RU" sz="3200" dirty="0" smtClean="0">
                <a:solidFill>
                  <a:schemeClr val="tx1"/>
                </a:solidFill>
              </a:rPr>
              <a:t>Говорение-мышление (</a:t>
            </a:r>
            <a:r>
              <a:rPr lang="ru-RU" sz="3200" dirty="0">
                <a:solidFill>
                  <a:schemeClr val="tx1"/>
                </a:solidFill>
              </a:rPr>
              <a:t>напр. сорри, шарить, порешать</a:t>
            </a:r>
            <a:r>
              <a:rPr lang="ru-RU" sz="3200" dirty="0" smtClean="0">
                <a:solidFill>
                  <a:schemeClr val="tx1"/>
                </a:solidFill>
              </a:rPr>
              <a:t>)</a:t>
            </a: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ru-RU" sz="3200" dirty="0" smtClean="0"/>
              <a:t>Например:</a:t>
            </a:r>
          </a:p>
          <a:p>
            <a:pPr marL="45720" indent="0">
              <a:buNone/>
            </a:pPr>
            <a:r>
              <a:rPr lang="ru-RU" sz="3200" dirty="0" smtClean="0"/>
              <a:t>Сори</a:t>
            </a:r>
            <a:r>
              <a:rPr lang="ru-RU" sz="3200" dirty="0"/>
              <a:t>, давно в чат не </a:t>
            </a:r>
            <a:r>
              <a:rPr lang="ru-RU" sz="3200" dirty="0" smtClean="0"/>
              <a:t>заходила.</a:t>
            </a:r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                    Дел </a:t>
            </a:r>
            <a:r>
              <a:rPr lang="ru-RU" sz="3200" dirty="0"/>
              <a:t>было полно.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4803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075812"/>
              </p:ext>
            </p:extLst>
          </p:nvPr>
        </p:nvGraphicFramePr>
        <p:xfrm>
          <a:off x="6703377" y="-334645"/>
          <a:ext cx="5488623" cy="5678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Объект 2"/>
          <p:cNvSpPr txBox="1">
            <a:spLocks/>
          </p:cNvSpPr>
          <p:nvPr/>
        </p:nvSpPr>
        <p:spPr>
          <a:xfrm>
            <a:off x="848360" y="751840"/>
            <a:ext cx="10246360" cy="558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ru-RU" sz="3200" dirty="0" smtClean="0">
                <a:solidFill>
                  <a:schemeClr val="accent6"/>
                </a:solidFill>
              </a:rPr>
              <a:t>•</a:t>
            </a:r>
            <a:r>
              <a:rPr lang="ru-RU" sz="3200" dirty="0" smtClean="0">
                <a:solidFill>
                  <a:schemeClr val="tx1"/>
                </a:solidFill>
              </a:rPr>
              <a:t>Явление (</a:t>
            </a:r>
            <a:r>
              <a:rPr lang="ru-RU" sz="3200" dirty="0">
                <a:solidFill>
                  <a:schemeClr val="tx1"/>
                </a:solidFill>
              </a:rPr>
              <a:t>напр. норм, </a:t>
            </a:r>
            <a:r>
              <a:rPr lang="ru-RU" sz="3200" dirty="0" err="1">
                <a:solidFill>
                  <a:schemeClr val="tx1"/>
                </a:solidFill>
              </a:rPr>
              <a:t>офтопик</a:t>
            </a:r>
            <a:r>
              <a:rPr lang="ru-RU" sz="3200" dirty="0" smtClean="0">
                <a:solidFill>
                  <a:schemeClr val="tx1"/>
                </a:solidFill>
              </a:rPr>
              <a:t>)</a:t>
            </a: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ru-RU" sz="3200" dirty="0" smtClean="0"/>
              <a:t>Например:</a:t>
            </a:r>
          </a:p>
          <a:p>
            <a:pPr marL="45720" indent="0">
              <a:buNone/>
            </a:pPr>
            <a:r>
              <a:rPr lang="ru-RU" sz="3200" dirty="0"/>
              <a:t>–</a:t>
            </a:r>
            <a:r>
              <a:rPr lang="ru-RU" sz="3200" dirty="0" smtClean="0"/>
              <a:t> </a:t>
            </a:r>
            <a:r>
              <a:rPr lang="ru-RU" sz="3200" dirty="0"/>
              <a:t>Ну как вчера все прошло? Никто не ругался?</a:t>
            </a:r>
          </a:p>
          <a:p>
            <a:pPr marL="45720" indent="0">
              <a:buNone/>
            </a:pPr>
            <a:r>
              <a:rPr lang="ru-RU" sz="3200" dirty="0"/>
              <a:t>– Да </a:t>
            </a:r>
            <a:r>
              <a:rPr lang="ru-RU" sz="3200" dirty="0" smtClean="0"/>
              <a:t>нет, </a:t>
            </a:r>
            <a:r>
              <a:rPr lang="ru-RU" sz="3200" dirty="0"/>
              <a:t>все норм было.</a:t>
            </a: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9730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730930"/>
              </p:ext>
            </p:extLst>
          </p:nvPr>
        </p:nvGraphicFramePr>
        <p:xfrm>
          <a:off x="6532881" y="-315595"/>
          <a:ext cx="5791200" cy="5720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 txBox="1">
            <a:spLocks/>
          </p:cNvSpPr>
          <p:nvPr/>
        </p:nvSpPr>
        <p:spPr>
          <a:xfrm>
            <a:off x="817880" y="751840"/>
            <a:ext cx="10734040" cy="541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ru-RU" sz="3200" dirty="0" smtClean="0">
                <a:solidFill>
                  <a:schemeClr val="tx2"/>
                </a:solidFill>
              </a:rPr>
              <a:t>•</a:t>
            </a:r>
            <a:r>
              <a:rPr lang="ru-RU" sz="3200" dirty="0" smtClean="0">
                <a:solidFill>
                  <a:schemeClr val="tx1"/>
                </a:solidFill>
              </a:rPr>
              <a:t>Действие (</a:t>
            </a:r>
            <a:r>
              <a:rPr lang="ru-RU" sz="3200" dirty="0">
                <a:solidFill>
                  <a:schemeClr val="tx1"/>
                </a:solidFill>
              </a:rPr>
              <a:t>напр. </a:t>
            </a:r>
            <a:r>
              <a:rPr lang="ru-RU" sz="3200" dirty="0" err="1">
                <a:solidFill>
                  <a:schemeClr val="tx1"/>
                </a:solidFill>
              </a:rPr>
              <a:t>стапэ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хареэ</a:t>
            </a:r>
            <a:r>
              <a:rPr lang="ru-RU" sz="3200" dirty="0" smtClean="0">
                <a:solidFill>
                  <a:schemeClr val="tx1"/>
                </a:solidFill>
              </a:rPr>
              <a:t>)</a:t>
            </a: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3200" dirty="0"/>
          </a:p>
          <a:p>
            <a:pPr marL="45720" indent="0">
              <a:buNone/>
            </a:pPr>
            <a:endParaRPr lang="ru-RU" sz="3200" dirty="0" smtClean="0"/>
          </a:p>
          <a:p>
            <a:pPr marL="45720" indent="0">
              <a:buNone/>
            </a:pPr>
            <a:endParaRPr lang="ru-RU" sz="3200" dirty="0" smtClean="0"/>
          </a:p>
          <a:p>
            <a:pPr marL="45720" indent="0">
              <a:buNone/>
            </a:pPr>
            <a:r>
              <a:rPr lang="ru-RU" sz="3200" dirty="0" smtClean="0"/>
              <a:t>Например</a:t>
            </a:r>
            <a:r>
              <a:rPr lang="ru-RU" sz="3200" dirty="0"/>
              <a:t>: Стопе, меня погодите.</a:t>
            </a: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5454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8480"/>
            <a:ext cx="10515600" cy="5638483"/>
          </a:xfrm>
        </p:spPr>
        <p:txBody>
          <a:bodyPr anchor="ctr">
            <a:normAutofit/>
          </a:bodyPr>
          <a:lstStyle/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Упорядоченная </a:t>
            </a:r>
            <a:r>
              <a:rPr lang="ru-RU" sz="3200" dirty="0">
                <a:solidFill>
                  <a:schemeClr val="tx1"/>
                </a:solidFill>
              </a:rPr>
              <a:t>система структурных элементов языковой картины мира современного украинского студента состоит: 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«</a:t>
            </a:r>
            <a:r>
              <a:rPr lang="ru-RU" sz="3200" dirty="0">
                <a:solidFill>
                  <a:schemeClr val="tx1"/>
                </a:solidFill>
              </a:rPr>
              <a:t>оценка, отношение» занимает первую позицию (количество слов составляет 21</a:t>
            </a:r>
            <a:r>
              <a:rPr lang="ru-RU" sz="3200" dirty="0" smtClean="0">
                <a:solidFill>
                  <a:schemeClr val="tx1"/>
                </a:solidFill>
              </a:rPr>
              <a:t>%)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«</a:t>
            </a:r>
            <a:r>
              <a:rPr lang="ru-RU" sz="3200" dirty="0">
                <a:solidFill>
                  <a:schemeClr val="tx1"/>
                </a:solidFill>
              </a:rPr>
              <a:t>восприятие» и «эмоциональное состояние» (по 18,5% каждая </a:t>
            </a:r>
            <a:r>
              <a:rPr lang="ru-RU" sz="3200" dirty="0" smtClean="0">
                <a:solidFill>
                  <a:schemeClr val="tx1"/>
                </a:solidFill>
              </a:rPr>
              <a:t>группа)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322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8480"/>
            <a:ext cx="10515600" cy="5638483"/>
          </a:xfrm>
        </p:spPr>
        <p:txBody>
          <a:bodyPr anchor="ctr">
            <a:normAutofit/>
          </a:bodyPr>
          <a:lstStyle/>
          <a:p>
            <a:pPr marL="45720" indent="0">
              <a:buNone/>
            </a:pPr>
            <a:r>
              <a:rPr lang="ru-RU" sz="3200" dirty="0">
                <a:solidFill>
                  <a:schemeClr val="tx1"/>
                </a:solidFill>
              </a:rPr>
              <a:t>Упорядоченная система структурных элементов языковой картины мира современного украинского студента состоит</a:t>
            </a:r>
            <a:r>
              <a:rPr lang="ru-RU" sz="3200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«объекты/субъекты» </a:t>
            </a:r>
            <a:r>
              <a:rPr lang="ru-RU" sz="3200" dirty="0">
                <a:solidFill>
                  <a:schemeClr val="tx1"/>
                </a:solidFill>
              </a:rPr>
              <a:t>(17,5</a:t>
            </a:r>
            <a:r>
              <a:rPr lang="ru-RU" sz="3200" dirty="0" smtClean="0">
                <a:solidFill>
                  <a:schemeClr val="tx1"/>
                </a:solidFill>
              </a:rPr>
              <a:t>%)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«</a:t>
            </a:r>
            <a:r>
              <a:rPr lang="ru-RU" sz="3200" dirty="0">
                <a:solidFill>
                  <a:schemeClr val="tx1"/>
                </a:solidFill>
              </a:rPr>
              <a:t>говорение-мышление» (11.5</a:t>
            </a:r>
            <a:r>
              <a:rPr lang="ru-RU" sz="3200" dirty="0" smtClean="0">
                <a:solidFill>
                  <a:schemeClr val="tx1"/>
                </a:solidFill>
              </a:rPr>
              <a:t>%)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«</a:t>
            </a:r>
            <a:r>
              <a:rPr lang="ru-RU" sz="3200" dirty="0">
                <a:solidFill>
                  <a:schemeClr val="tx1"/>
                </a:solidFill>
              </a:rPr>
              <a:t>явление» (7</a:t>
            </a:r>
            <a:r>
              <a:rPr lang="ru-RU" sz="3200" dirty="0" smtClean="0">
                <a:solidFill>
                  <a:schemeClr val="tx1"/>
                </a:solidFill>
              </a:rPr>
              <a:t>%)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«действие</a:t>
            </a:r>
            <a:r>
              <a:rPr lang="ru-RU" sz="3200" dirty="0">
                <a:solidFill>
                  <a:schemeClr val="tx1"/>
                </a:solidFill>
              </a:rPr>
              <a:t>» (6%).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4315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243840"/>
            <a:ext cx="9875520" cy="1356360"/>
          </a:xfrm>
        </p:spPr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600200"/>
            <a:ext cx="9872871" cy="4038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Украинская </a:t>
            </a:r>
            <a:r>
              <a:rPr lang="ru-RU" sz="3200" dirty="0">
                <a:solidFill>
                  <a:schemeClr val="tx1"/>
                </a:solidFill>
              </a:rPr>
              <a:t>молодежная студенческая среда организует свое социальное интернет-пространство двумя путями</a:t>
            </a:r>
            <a:r>
              <a:rPr lang="ru-RU" sz="3200" dirty="0" smtClean="0">
                <a:solidFill>
                  <a:schemeClr val="tx1"/>
                </a:solidFill>
              </a:rPr>
              <a:t>:</a:t>
            </a: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560070" indent="-514350">
              <a:buFont typeface="+mj-lt"/>
              <a:buAutoNum type="arabicPeriod"/>
            </a:pPr>
            <a:r>
              <a:rPr lang="ru-RU" sz="3200" dirty="0" smtClean="0">
                <a:solidFill>
                  <a:schemeClr val="tx1"/>
                </a:solidFill>
              </a:rPr>
              <a:t>создавая </a:t>
            </a:r>
            <a:r>
              <a:rPr lang="ru-RU" sz="3200" dirty="0">
                <a:solidFill>
                  <a:schemeClr val="tx1"/>
                </a:solidFill>
              </a:rPr>
              <a:t>свою, отличную от существующей, систему духовных ценностей, возвращаясь к исконной, </a:t>
            </a:r>
            <a:r>
              <a:rPr lang="ru-RU" sz="3200" dirty="0" smtClean="0">
                <a:solidFill>
                  <a:schemeClr val="tx1"/>
                </a:solidFill>
              </a:rPr>
              <a:t>сложившийся </a:t>
            </a:r>
            <a:r>
              <a:rPr lang="ru-RU" sz="3200" dirty="0">
                <a:solidFill>
                  <a:schemeClr val="tx1"/>
                </a:solidFill>
              </a:rPr>
              <a:t>веками в украинском обществе, где идеалы красоты были доминирующими.</a:t>
            </a:r>
          </a:p>
        </p:txBody>
      </p:sp>
    </p:spTree>
    <p:extLst>
      <p:ext uri="{BB962C8B-B14F-4D97-AF65-F5344CB8AC3E}">
        <p14:creationId xmlns:p14="http://schemas.microsoft.com/office/powerpoint/2010/main" val="5282618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 anchor="ctr"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Целью работы </a:t>
            </a:r>
            <a:endParaRPr lang="ru-RU" sz="3200" b="1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является </a:t>
            </a:r>
            <a:r>
              <a:rPr lang="ru-RU" sz="3200" dirty="0">
                <a:solidFill>
                  <a:schemeClr val="tx1"/>
                </a:solidFill>
              </a:rPr>
              <a:t>показать, как при помощи сленга формируются новые модели социокультурных связей в молодежной интернет-среде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4433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243840"/>
            <a:ext cx="9875520" cy="1356360"/>
          </a:xfrm>
        </p:spPr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600200"/>
            <a:ext cx="9872871" cy="4038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Украинская </a:t>
            </a:r>
            <a:r>
              <a:rPr lang="ru-RU" sz="3200" dirty="0">
                <a:solidFill>
                  <a:schemeClr val="tx1"/>
                </a:solidFill>
              </a:rPr>
              <a:t>молодежная студенческая среда организует свое социальное интернет-пространство двумя путями</a:t>
            </a:r>
            <a:r>
              <a:rPr lang="ru-RU" sz="3200" dirty="0" smtClean="0">
                <a:solidFill>
                  <a:schemeClr val="tx1"/>
                </a:solidFill>
              </a:rPr>
              <a:t>:</a:t>
            </a:r>
          </a:p>
          <a:p>
            <a:pPr marL="4572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560070" indent="-514350">
              <a:buFont typeface="+mj-lt"/>
              <a:buAutoNum type="arabicPeriod" startAt="2"/>
            </a:pPr>
            <a:r>
              <a:rPr lang="ru-RU" sz="3200" dirty="0" smtClean="0">
                <a:solidFill>
                  <a:schemeClr val="tx1"/>
                </a:solidFill>
              </a:rPr>
              <a:t>Непосредственно связана с </a:t>
            </a:r>
            <a:r>
              <a:rPr lang="ru-RU" sz="3200" dirty="0">
                <a:solidFill>
                  <a:schemeClr val="tx1"/>
                </a:solidFill>
              </a:rPr>
              <a:t>поведенческими стереотипами общества и культурой его </a:t>
            </a:r>
            <a:r>
              <a:rPr lang="ru-RU" sz="3200" dirty="0" smtClean="0">
                <a:solidFill>
                  <a:schemeClr val="tx1"/>
                </a:solidFill>
              </a:rPr>
              <a:t>поведения.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5025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8480"/>
            <a:ext cx="10515600" cy="5638483"/>
          </a:xfrm>
        </p:spPr>
        <p:txBody>
          <a:bodyPr anchor="ctr">
            <a:normAutofit/>
          </a:bodyPr>
          <a:lstStyle/>
          <a:p>
            <a:pPr marL="4572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Источники: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Форумы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Чаты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социальные сети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сообщества.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543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8480"/>
            <a:ext cx="10515600" cy="5638483"/>
          </a:xfrm>
        </p:spPr>
        <p:txBody>
          <a:bodyPr anchor="ctr"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Материалом </a:t>
            </a:r>
            <a:r>
              <a:rPr lang="ru-RU" sz="3200" b="1" dirty="0" smtClean="0">
                <a:solidFill>
                  <a:schemeClr val="tx1"/>
                </a:solidFill>
              </a:rPr>
              <a:t>исследования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послужила </a:t>
            </a:r>
            <a:r>
              <a:rPr lang="ru-RU" sz="3200" dirty="0">
                <a:solidFill>
                  <a:schemeClr val="tx1"/>
                </a:solidFill>
              </a:rPr>
              <a:t>картотека (88 жаргонизмов</a:t>
            </a:r>
            <a:r>
              <a:rPr lang="ru-RU" sz="3200" dirty="0" smtClean="0">
                <a:solidFill>
                  <a:schemeClr val="tx1"/>
                </a:solidFill>
              </a:rPr>
              <a:t>), которые мы рассмотрим как сленг.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6575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8480"/>
            <a:ext cx="10515600" cy="5638483"/>
          </a:xfrm>
        </p:spPr>
        <p:txBody>
          <a:bodyPr anchor="ctr"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Молодежный сленг как явление является </a:t>
            </a:r>
            <a:r>
              <a:rPr lang="ru-RU" sz="3200" dirty="0">
                <a:solidFill>
                  <a:schemeClr val="tx1"/>
                </a:solidFill>
              </a:rPr>
              <a:t>одной из причин возникновения языковой деструкции, способной внести свои коррективы в развитие национального языка, языкового мышления и сам процесс развития общества. 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2755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8480"/>
            <a:ext cx="10515600" cy="5638483"/>
          </a:xfrm>
        </p:spPr>
        <p:txBody>
          <a:bodyPr anchor="ctr"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Современный молодежный сленг в украинской среде опирается </a:t>
            </a:r>
            <a:r>
              <a:rPr lang="ru-RU" sz="3200" dirty="0" smtClean="0">
                <a:solidFill>
                  <a:schemeClr val="tx1"/>
                </a:solidFill>
              </a:rPr>
              <a:t>как: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на </a:t>
            </a:r>
            <a:r>
              <a:rPr lang="ru-RU" sz="3200" dirty="0">
                <a:solidFill>
                  <a:schemeClr val="tx1"/>
                </a:solidFill>
              </a:rPr>
              <a:t>искомые словарные языковые единицы или уже </a:t>
            </a:r>
            <a:r>
              <a:rPr lang="ru-RU" sz="3200" dirty="0" err="1">
                <a:solidFill>
                  <a:schemeClr val="tx1"/>
                </a:solidFill>
              </a:rPr>
              <a:t>жаргонизированные</a:t>
            </a:r>
            <a:r>
              <a:rPr lang="ru-RU" sz="3200" dirty="0">
                <a:solidFill>
                  <a:schemeClr val="tx1"/>
                </a:solidFill>
              </a:rPr>
              <a:t>, или </a:t>
            </a:r>
            <a:r>
              <a:rPr lang="ru-RU" sz="3200" dirty="0" smtClean="0">
                <a:solidFill>
                  <a:schemeClr val="tx1"/>
                </a:solidFill>
              </a:rPr>
              <a:t>получившие </a:t>
            </a:r>
            <a:r>
              <a:rPr lang="ru-RU" sz="3200" dirty="0">
                <a:solidFill>
                  <a:schemeClr val="tx1"/>
                </a:solidFill>
              </a:rPr>
              <a:t>новые значения вследствие употребления в нетипичных для определенных языковых реалий </a:t>
            </a:r>
            <a:r>
              <a:rPr lang="ru-RU" sz="3200" dirty="0" smtClean="0">
                <a:solidFill>
                  <a:schemeClr val="tx1"/>
                </a:solidFill>
              </a:rPr>
              <a:t>ситуациях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и заимствования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0706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8480"/>
            <a:ext cx="10515600" cy="5638483"/>
          </a:xfrm>
        </p:spPr>
        <p:txBody>
          <a:bodyPr anchor="ctr"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П</a:t>
            </a:r>
            <a:r>
              <a:rPr lang="ru-RU" sz="3200" dirty="0" smtClean="0">
                <a:solidFill>
                  <a:schemeClr val="tx1"/>
                </a:solidFill>
              </a:rPr>
              <a:t>ри </a:t>
            </a:r>
            <a:r>
              <a:rPr lang="ru-RU" sz="3200" dirty="0">
                <a:solidFill>
                  <a:schemeClr val="tx1"/>
                </a:solidFill>
              </a:rPr>
              <a:t>образовании новых </a:t>
            </a:r>
            <a:r>
              <a:rPr lang="ru-RU" sz="3200" dirty="0" err="1">
                <a:solidFill>
                  <a:schemeClr val="tx1"/>
                </a:solidFill>
              </a:rPr>
              <a:t>сленгизмов</a:t>
            </a:r>
            <a:r>
              <a:rPr lang="ru-RU" sz="3200" dirty="0">
                <a:solidFill>
                  <a:schemeClr val="tx1"/>
                </a:solidFill>
              </a:rPr>
              <a:t> важное значение имеют эмоции, отражающие не предметы и явления реального мира, а их значение для жизни человека. 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1183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8480"/>
            <a:ext cx="10515600" cy="5638483"/>
          </a:xfrm>
        </p:spPr>
        <p:txBody>
          <a:bodyPr anchor="ctr">
            <a:normAutofit/>
          </a:bodyPr>
          <a:lstStyle/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Языковые универсалии, </a:t>
            </a:r>
            <a:r>
              <a:rPr lang="ru-RU" sz="3200" dirty="0">
                <a:solidFill>
                  <a:schemeClr val="tx1"/>
                </a:solidFill>
              </a:rPr>
              <a:t>в целом </a:t>
            </a:r>
            <a:r>
              <a:rPr lang="ru-RU" sz="3200" dirty="0" smtClean="0">
                <a:solidFill>
                  <a:schemeClr val="tx1"/>
                </a:solidFill>
              </a:rPr>
              <a:t>формирующие </a:t>
            </a:r>
            <a:r>
              <a:rPr lang="ru-RU" sz="3200" dirty="0">
                <a:solidFill>
                  <a:schemeClr val="tx1"/>
                </a:solidFill>
              </a:rPr>
              <a:t>картину </a:t>
            </a:r>
            <a:r>
              <a:rPr lang="ru-RU" sz="3200" dirty="0" smtClean="0">
                <a:solidFill>
                  <a:schemeClr val="tx1"/>
                </a:solidFill>
              </a:rPr>
              <a:t>мира: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Оценка </a:t>
            </a:r>
            <a:r>
              <a:rPr lang="ru-RU" sz="3200" dirty="0">
                <a:solidFill>
                  <a:schemeClr val="tx1"/>
                </a:solidFill>
              </a:rPr>
              <a:t>и </a:t>
            </a:r>
            <a:r>
              <a:rPr lang="ru-RU" sz="3200" dirty="0" smtClean="0">
                <a:solidFill>
                  <a:schemeClr val="tx1"/>
                </a:solidFill>
              </a:rPr>
              <a:t>отношение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Восприятие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Эмоциональное состояние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439833"/>
              </p:ext>
            </p:extLst>
          </p:nvPr>
        </p:nvGraphicFramePr>
        <p:xfrm>
          <a:off x="6979920" y="1818005"/>
          <a:ext cx="5486401" cy="5039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65443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8480"/>
            <a:ext cx="10515600" cy="5638483"/>
          </a:xfrm>
        </p:spPr>
        <p:txBody>
          <a:bodyPr anchor="ctr">
            <a:normAutofit/>
          </a:bodyPr>
          <a:lstStyle/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Языковые универсалии, </a:t>
            </a:r>
            <a:r>
              <a:rPr lang="ru-RU" sz="3200" dirty="0">
                <a:solidFill>
                  <a:schemeClr val="tx1"/>
                </a:solidFill>
              </a:rPr>
              <a:t>в целом </a:t>
            </a:r>
            <a:r>
              <a:rPr lang="ru-RU" sz="3200" dirty="0" smtClean="0">
                <a:solidFill>
                  <a:schemeClr val="tx1"/>
                </a:solidFill>
              </a:rPr>
              <a:t>формирующие </a:t>
            </a:r>
            <a:r>
              <a:rPr lang="ru-RU" sz="3200" dirty="0">
                <a:solidFill>
                  <a:schemeClr val="tx1"/>
                </a:solidFill>
              </a:rPr>
              <a:t>картину </a:t>
            </a:r>
            <a:r>
              <a:rPr lang="ru-RU" sz="3200" dirty="0" smtClean="0">
                <a:solidFill>
                  <a:schemeClr val="tx1"/>
                </a:solidFill>
              </a:rPr>
              <a:t>мира: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Объекты/субъекты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Говорение </a:t>
            </a:r>
            <a:r>
              <a:rPr lang="ru-RU" sz="3200" dirty="0">
                <a:solidFill>
                  <a:schemeClr val="tx1"/>
                </a:solidFill>
              </a:rPr>
              <a:t>и </a:t>
            </a:r>
            <a:r>
              <a:rPr lang="ru-RU" sz="3200" dirty="0" smtClean="0">
                <a:solidFill>
                  <a:schemeClr val="tx1"/>
                </a:solidFill>
              </a:rPr>
              <a:t>мышление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Явление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Действие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0348018"/>
              </p:ext>
            </p:extLst>
          </p:nvPr>
        </p:nvGraphicFramePr>
        <p:xfrm>
          <a:off x="7030721" y="883285"/>
          <a:ext cx="5791200" cy="5720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57080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Ретро">
  <a:themeElements>
    <a:clrScheme name="Другая 3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7C9263"/>
      </a:accent1>
      <a:accent2>
        <a:srgbClr val="A5B592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Бази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</TotalTime>
  <Words>549</Words>
  <Application>Microsoft Office PowerPoint</Application>
  <PresentationFormat>Широкоэкранный</PresentationFormat>
  <Paragraphs>151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Calibri</vt:lpstr>
      <vt:lpstr>Corbel</vt:lpstr>
      <vt:lpstr>Ретро</vt:lpstr>
      <vt:lpstr>Базис</vt:lpstr>
      <vt:lpstr>Молодежный сленг как способ формирования социокультурной интернет-среды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Выводы:</vt:lpstr>
      <vt:lpstr>Выводы: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Молодежный сленг как способ формирования социокультурной интернет-среды</dc:title>
  <dc:creator>Yurii Yatsina</dc:creator>
  <cp:lastModifiedBy>Yurii Yatsina</cp:lastModifiedBy>
  <cp:revision>38</cp:revision>
  <dcterms:created xsi:type="dcterms:W3CDTF">2015-06-17T08:58:34Z</dcterms:created>
  <dcterms:modified xsi:type="dcterms:W3CDTF">2015-06-18T14:30:51Z</dcterms:modified>
</cp:coreProperties>
</file>