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8" r:id="rId8"/>
    <p:sldId id="279" r:id="rId9"/>
    <p:sldId id="280" r:id="rId10"/>
    <p:sldId id="274" r:id="rId11"/>
    <p:sldId id="263" r:id="rId12"/>
    <p:sldId id="265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4" d="100"/>
          <a:sy n="94" d="100"/>
        </p:scale>
        <p:origin x="-38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-3288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25854-DD5F-4A14-963D-FDF856AC1A91}" type="datetimeFigureOut">
              <a:rPr lang="en-US" smtClean="0"/>
              <a:pPr/>
              <a:t>17-May-25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DCA36-110F-4F1D-BFCE-A450497868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0409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1EDE6-916A-43B6-B576-ADC52429EB45}" type="datetimeFigureOut">
              <a:rPr lang="bs-Latn-BA" smtClean="0"/>
              <a:pPr/>
              <a:t>17. 5. 2025.</a:t>
            </a:fld>
            <a:endParaRPr lang="bs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s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7B277-AABF-4F92-84B7-32431F118A0E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8642893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7B277-AABF-4F92-84B7-32431F118A0E}" type="slidenum">
              <a:rPr lang="bs-Latn-BA" smtClean="0"/>
              <a:pPr/>
              <a:t>2</a:t>
            </a:fld>
            <a:endParaRPr lang="bs-Latn-B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7B277-AABF-4F92-84B7-32431F118A0E}" type="slidenum">
              <a:rPr lang="bs-Latn-BA" smtClean="0"/>
              <a:pPr/>
              <a:t>7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84515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7B277-AABF-4F92-84B7-32431F118A0E}" type="slidenum">
              <a:rPr lang="bs-Latn-BA" smtClean="0"/>
              <a:pPr/>
              <a:t>10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402714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 descr="Stack of books"/>
          <p:cNvGrpSpPr/>
          <p:nvPr/>
        </p:nvGrpSpPr>
        <p:grpSpPr>
          <a:xfrm>
            <a:off x="0" y="0"/>
            <a:ext cx="12193747" cy="6858000"/>
            <a:chOff x="0" y="0"/>
            <a:chExt cx="12190572" cy="6858000"/>
          </a:xfrm>
        </p:grpSpPr>
        <p:sp>
          <p:nvSpPr>
            <p:cNvPr id="13" name="Rectangle 12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/>
              <a:endParaRPr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0" y="0"/>
              <a:ext cx="4726044" cy="6858000"/>
              <a:chOff x="0" y="0"/>
              <a:chExt cx="4726044" cy="6858000"/>
            </a:xfrm>
          </p:grpSpPr>
          <p:pic>
            <p:nvPicPr>
              <p:cNvPr id="9" name="Picture 8" descr="Stack of books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4591594" cy="6858000"/>
              </a:xfrm>
              <a:prstGeom prst="rect">
                <a:avLst/>
              </a:prstGeom>
            </p:spPr>
          </p:pic>
          <p:sp>
            <p:nvSpPr>
              <p:cNvPr id="10" name="Rectangle 9"/>
              <p:cNvSpPr/>
              <p:nvPr/>
            </p:nvSpPr>
            <p:spPr>
              <a:xfrm>
                <a:off x="4588884" y="0"/>
                <a:ext cx="137160" cy="6858000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80617" y="1498602"/>
            <a:ext cx="7010400" cy="3298825"/>
          </a:xfrm>
        </p:spPr>
        <p:txBody>
          <a:bodyPr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80617" y="4927600"/>
            <a:ext cx="7010400" cy="1244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21182-D8F0-42A4-A7DE-2B5C5A021250}" type="datetime1">
              <a:rPr lang="bs-Latn-BA" smtClean="0"/>
              <a:t>17. 5. 2025.</a:t>
            </a:fld>
            <a:endParaRPr lang="bs-Latn-B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40517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2B19-A7F0-439B-A1A9-2EB34EC5FA3B}" type="datetime1">
              <a:rPr lang="bs-Latn-BA" smtClean="0"/>
              <a:t>17. 5. 2025.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96022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274639"/>
            <a:ext cx="1422400" cy="58975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274639"/>
            <a:ext cx="8534401" cy="589756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AF85-798C-44F2-A981-5A258F377884}" type="datetime1">
              <a:rPr lang="bs-Latn-BA" smtClean="0"/>
              <a:t>17. 5. 2025.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3982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FF97-AF87-4D05-84B6-21CA078BB765}" type="datetime1">
              <a:rPr lang="bs-Latn-BA" smtClean="0"/>
              <a:t>17. 5. 2025.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35897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620" y="0"/>
            <a:ext cx="12192127" cy="6858000"/>
            <a:chOff x="1620" y="0"/>
            <a:chExt cx="12188952" cy="6858000"/>
          </a:xfrm>
        </p:grpSpPr>
        <p:sp>
          <p:nvSpPr>
            <p:cNvPr id="4" name="Rectangle 3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/>
              <a:endParaRPr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8818" y="0"/>
              <a:ext cx="4591594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7481252" y="0"/>
              <a:ext cx="13716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>
                <a:solidFill>
                  <a:schemeClr val="tx2"/>
                </a:solidFill>
              </a:endParaRPr>
            </a:p>
          </p:txBody>
        </p:sp>
      </p:grpSp>
      <p:pic>
        <p:nvPicPr>
          <p:cNvPr id="5" name="Picture 4" descr="Stack of book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797" y="0"/>
            <a:ext cx="459279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37211" y="1498602"/>
            <a:ext cx="7010400" cy="3298825"/>
          </a:xfrm>
        </p:spPr>
        <p:txBody>
          <a:bodyPr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37211" y="4927600"/>
            <a:ext cx="7010400" cy="1244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9623-50F4-48F5-B4E0-7F1813508C64}" type="datetime1">
              <a:rPr lang="bs-Latn-BA" smtClean="0"/>
              <a:t>17. 5. 2025.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727235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1701800"/>
            <a:ext cx="4978400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 marL="2011328">
              <a:defRPr sz="1800"/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701800"/>
            <a:ext cx="4978400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 marL="2011328">
              <a:defRPr sz="1800"/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3C08-B38B-4400-81D9-21EDD086DB78}" type="datetime1">
              <a:rPr lang="bs-Latn-BA" smtClean="0"/>
              <a:t>17. 5. 2025.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70174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1665" y="1608836"/>
            <a:ext cx="4974336" cy="51206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7600" y="2209800"/>
            <a:ext cx="4978400" cy="3962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2011328">
              <a:defRPr sz="1800"/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03264" y="1608836"/>
            <a:ext cx="4974336" cy="51206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9200" y="2209800"/>
            <a:ext cx="4978400" cy="3962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2011328">
              <a:defRPr sz="1800"/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D869D-5C46-4091-A1F0-E66863ABFC80}" type="datetime1">
              <a:rPr lang="bs-Latn-BA" smtClean="0"/>
              <a:t>17. 5. 2025.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746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C56D-A60C-487C-B19C-28B4749069A4}" type="datetime1">
              <a:rPr lang="bs-Latn-BA" smtClean="0"/>
              <a:t>17. 5. 2025.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81024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2434-6C38-45AD-9DBC-CC34D6DE0882}" type="datetime1">
              <a:rPr lang="bs-Latn-BA" smtClean="0"/>
              <a:t>17. 5. 2025.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66448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962400" y="0"/>
            <a:ext cx="79248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731" y="1701800"/>
            <a:ext cx="3352800" cy="2844800"/>
          </a:xfrm>
        </p:spPr>
        <p:txBody>
          <a:bodyPr anchor="b">
            <a:normAutofit/>
          </a:bodyPr>
          <a:lstStyle>
            <a:lvl1pPr algn="l">
              <a:defRPr sz="20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0401" y="482600"/>
            <a:ext cx="6807200" cy="5892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5731" y="4648200"/>
            <a:ext cx="3352800" cy="17272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0B0E-DC66-4DF8-B14F-BC27F46E90F4}" type="datetime1">
              <a:rPr lang="bs-Latn-BA" smtClean="0"/>
              <a:t>17. 5. 2025.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8012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082801" y="0"/>
            <a:ext cx="80264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1" y="4800600"/>
            <a:ext cx="7315200" cy="762000"/>
          </a:xfrm>
        </p:spPr>
        <p:txBody>
          <a:bodyPr anchor="b">
            <a:normAutofit/>
          </a:bodyPr>
          <a:lstStyle>
            <a:lvl1pPr algn="l">
              <a:defRPr sz="20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2438401" y="279402"/>
            <a:ext cx="7315200" cy="444817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8401" y="5562600"/>
            <a:ext cx="7315200" cy="8128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E1A-7DD8-49A6-892F-F3F5C2160DDA}" type="datetime1">
              <a:rPr lang="bs-Latn-BA" smtClean="0"/>
              <a:t>17. 5. 2025.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7819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620" y="0"/>
            <a:ext cx="12192127" cy="6858000"/>
            <a:chOff x="1620" y="0"/>
            <a:chExt cx="12188952" cy="6858000"/>
          </a:xfrm>
        </p:grpSpPr>
        <p:sp>
          <p:nvSpPr>
            <p:cNvPr id="10" name="Rectangle 9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304721" y="0"/>
              <a:ext cx="11579384" cy="6858000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76200"/>
            <a:ext cx="10160000" cy="13970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1701800"/>
            <a:ext cx="10160000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6400802"/>
            <a:ext cx="2743200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l">
              <a:defRPr sz="12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fld id="{7526D3EC-3964-42E0-B605-8A9054321C5A}" type="datetime1">
              <a:rPr lang="bs-Latn-BA" smtClean="0"/>
              <a:t>17. 5. 2025.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08861" y="6400802"/>
            <a:ext cx="6217920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ctr">
              <a:defRPr sz="12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9795" y="6400802"/>
            <a:ext cx="1107806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r">
              <a:defRPr sz="12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14278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1218987" rtl="0" eaLnBrk="1" latinLnBrk="0" hangingPunct="1">
        <a:lnSpc>
          <a:spcPct val="85000"/>
        </a:lnSpc>
        <a:spcBef>
          <a:spcPct val="0"/>
        </a:spcBef>
        <a:buNone/>
        <a:tabLst/>
        <a:defRPr sz="4400" b="0" kern="1200" cap="none" baseline="0">
          <a:solidFill>
            <a:schemeClr val="accent2">
              <a:lumMod val="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5000"/>
        </a:lnSpc>
        <a:spcBef>
          <a:spcPts val="1866"/>
        </a:spcBef>
        <a:buClr>
          <a:schemeClr val="accent6">
            <a:lumMod val="50000"/>
          </a:schemeClr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31392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58037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58468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11328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43797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6pPr>
      <a:lvl7pPr marL="2864619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7pPr>
      <a:lvl8pPr marL="3291264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8pPr>
      <a:lvl9pPr marL="3474112" indent="0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None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ED5924-EFA0-40CF-A19C-1FC446B9CA3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09600" y="902018"/>
            <a:ext cx="11125200" cy="5051742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Оливера Урошев Палалић </a:t>
            </a:r>
            <a:r>
              <a:rPr lang="sr-Cyrl-R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(Зрењанин)</a:t>
            </a:r>
            <a:r>
              <a:rPr lang="bs-Latn-BA" sz="4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s-Latn-BA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ОШ „Жарко Зрењанин” Зрењанин</a:t>
            </a:r>
            <a:br>
              <a:rPr lang="sr-Cyrl-R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olivera.u.palalic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sr-Latn-R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gmail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.com</a:t>
            </a:r>
            <a:r>
              <a:rPr lang="sr-Cyrl-RS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Преплитање 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мотива туге и природе у „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Босоногом дјетињству” Бранка 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Ћопића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sz="31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s-Latn-BA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bs-Latn-BA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RS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Симпозијум – „Универзално у стваралаштву Бранка Ћопића”</a:t>
            </a:r>
            <a:r>
              <a:rPr lang="en-US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sz="29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s-Latn-BA" sz="2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Бања Лука</a:t>
            </a:r>
            <a:r>
              <a:rPr lang="bs-Latn-BA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bs-Latn-BA" sz="27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sr-Cyrl-R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22–24</a:t>
            </a:r>
            <a:r>
              <a:rPr lang="bs-Latn-BA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sr-Cyrl-R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bs-Latn-BA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sr-Cyrl-R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bs-Latn-BA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bs-Latn-B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74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875"/>
            <a:ext cx="10515600" cy="1191165"/>
          </a:xfrm>
        </p:spPr>
        <p:txBody>
          <a:bodyPr>
            <a:normAutofit/>
          </a:bodyPr>
          <a:lstStyle/>
          <a:p>
            <a:pPr algn="ctr"/>
            <a:r>
              <a:rPr lang="sr-Cyrl-RS" sz="3200" b="1" dirty="0" smtClean="0">
                <a:latin typeface="Arial" pitchFamily="34" charset="0"/>
                <a:cs typeface="Arial" pitchFamily="34" charset="0"/>
              </a:rPr>
              <a:t>Закључак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880" y="1422400"/>
            <a:ext cx="11033760" cy="5008880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приповеткама збирке „Босоного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дјетињство” </a:t>
            </a:r>
            <a:r>
              <a:rPr lang="ru-RU" dirty="0">
                <a:latin typeface="Arial" pitchFamily="34" charset="0"/>
                <a:cs typeface="Arial" pitchFamily="34" charset="0"/>
              </a:rPr>
              <a:t>„живи топла плетисанка свега што је најдражи поклон првих дана нашег живота, без обзира био он ведар или тужан”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(Марјановић </a:t>
            </a:r>
            <a:r>
              <a:rPr lang="ru-RU" dirty="0">
                <a:latin typeface="Arial" pitchFamily="34" charset="0"/>
                <a:cs typeface="Arial" pitchFamily="34" charset="0"/>
              </a:rPr>
              <a:t>1998: 170).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Психолошки доживљаји и опсервација јунака у приповеткама, кроз визуру туге, чине несвесно исказан Ћопићев сетни исповедни тон.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Фреквенцијом </a:t>
            </a:r>
            <a:r>
              <a:rPr lang="ru-RU" dirty="0">
                <a:latin typeface="Arial" pitchFamily="34" charset="0"/>
                <a:cs typeface="Arial" pitchFamily="34" charset="0"/>
              </a:rPr>
              <a:t>речи </a:t>
            </a:r>
            <a:r>
              <a:rPr lang="ru-RU" b="1" i="1" spc="100" dirty="0">
                <a:latin typeface="Arial" pitchFamily="34" charset="0"/>
                <a:cs typeface="Arial" pitchFamily="34" charset="0"/>
              </a:rPr>
              <a:t>туга</a:t>
            </a:r>
            <a:r>
              <a:rPr lang="ru-RU" dirty="0">
                <a:latin typeface="Arial" pitchFamily="34" charset="0"/>
                <a:cs typeface="Arial" pitchFamily="34" charset="0"/>
              </a:rPr>
              <a:t> Ћопић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описује универзални </a:t>
            </a:r>
            <a:r>
              <a:rPr lang="ru-RU" dirty="0">
                <a:latin typeface="Arial" pitchFamily="34" charset="0"/>
                <a:cs typeface="Arial" pitchFamily="34" charset="0"/>
              </a:rPr>
              <a:t>доживљај остављајући читаоцу да проживи јунакову жалост, да је надомести за све оне неизречене Ћопићеве речи. Јер, Ћопић не објашњава јунакова понашања, он их наводи трагом и сећањем јунака. Све остаје у наговештају на Ћопићу близак и својствен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начин</a:t>
            </a:r>
            <a:r>
              <a:rPr lang="ru-RU" dirty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10</a:t>
            </a:fld>
            <a:endParaRPr lang="bs-Latn-B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EE7BC98-5FDC-4B75-A16F-50AC99DAC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0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200" b="1" smtClean="0">
                <a:latin typeface="Arial" panose="020B0604020202020204" pitchFamily="34" charset="0"/>
                <a:cs typeface="Arial" panose="020B0604020202020204" pitchFamily="34" charset="0"/>
              </a:rPr>
              <a:t>Извори и литература</a:t>
            </a:r>
            <a:endParaRPr lang="bs-Latn-BA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C7C4A40-FE30-407F-A315-1217E7DCA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3360"/>
            <a:ext cx="10515600" cy="4986888"/>
          </a:xfrm>
        </p:spPr>
        <p:txBody>
          <a:bodyPr>
            <a:normAutofit/>
          </a:bodyPr>
          <a:lstStyle/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ru-RU" dirty="0">
                <a:latin typeface="Arial" pitchFamily="34" charset="0"/>
                <a:cs typeface="Arial" pitchFamily="34" charset="0"/>
              </a:rPr>
              <a:t>Ђурић, Бојовић 2015: Ђурић, Драгана, Бојовић, Ивана.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Психологија за други разред гимназија и други и трећи разред подручја рада економија, право и администрација</a:t>
            </a:r>
            <a:r>
              <a:rPr lang="ru-RU" dirty="0">
                <a:latin typeface="Arial" pitchFamily="34" charset="0"/>
                <a:cs typeface="Arial" pitchFamily="34" charset="0"/>
              </a:rPr>
              <a:t>. Београд: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Klett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en-US" dirty="0" err="1">
                <a:latin typeface="Arial" pitchFamily="34" charset="0"/>
                <a:cs typeface="Arial" pitchFamily="34" charset="0"/>
              </a:rPr>
              <a:t>Ličina</a:t>
            </a:r>
            <a:r>
              <a:rPr lang="en-US" dirty="0">
                <a:latin typeface="Arial" pitchFamily="34" charset="0"/>
                <a:cs typeface="Arial" pitchFamily="34" charset="0"/>
              </a:rPr>
              <a:t> 2013: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Ličina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Svetozar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Smijeh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tuga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Branka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Ćopića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Banjaluka</a:t>
            </a:r>
            <a:r>
              <a:rPr lang="en-US" dirty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Fondacija</a:t>
            </a:r>
            <a:r>
              <a:rPr lang="en-US" dirty="0">
                <a:latin typeface="Arial" pitchFamily="34" charset="0"/>
                <a:cs typeface="Arial" pitchFamily="34" charset="0"/>
              </a:rPr>
              <a:t> „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Branko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Ćopić</a:t>
            </a:r>
            <a:r>
              <a:rPr lang="en-US" dirty="0">
                <a:latin typeface="Arial" pitchFamily="34" charset="0"/>
                <a:cs typeface="Arial" pitchFamily="34" charset="0"/>
              </a:rPr>
              <a:t>”.</a:t>
            </a: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ru-RU" dirty="0">
                <a:latin typeface="Arial" pitchFamily="34" charset="0"/>
                <a:cs typeface="Arial" pitchFamily="34" charset="0"/>
              </a:rPr>
              <a:t>Марјановић 1998: Марјановић, Воја.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Дечија књижевност у књижевној критици</a:t>
            </a:r>
            <a:r>
              <a:rPr lang="ru-RU" dirty="0">
                <a:latin typeface="Arial" pitchFamily="34" charset="0"/>
                <a:cs typeface="Arial" pitchFamily="34" charset="0"/>
              </a:rPr>
              <a:t>. Београд: </a:t>
            </a:r>
            <a:r>
              <a:rPr lang="en-US" dirty="0">
                <a:latin typeface="Arial" pitchFamily="34" charset="0"/>
                <a:cs typeface="Arial" pitchFamily="34" charset="0"/>
              </a:rPr>
              <a:t>BMG.</a:t>
            </a: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en-US" dirty="0" err="1">
                <a:latin typeface="Arial" pitchFamily="34" charset="0"/>
                <a:cs typeface="Arial" pitchFamily="34" charset="0"/>
              </a:rPr>
              <a:t>Milivojević</a:t>
            </a:r>
            <a:r>
              <a:rPr lang="en-US" dirty="0">
                <a:latin typeface="Arial" pitchFamily="34" charset="0"/>
                <a:cs typeface="Arial" pitchFamily="34" charset="0"/>
              </a:rPr>
              <a:t> 2014: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Milivojević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Zoran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Emocije</a:t>
            </a:r>
            <a:r>
              <a:rPr lang="en-US" dirty="0">
                <a:latin typeface="Arial" pitchFamily="34" charset="0"/>
                <a:cs typeface="Arial" pitchFamily="34" charset="0"/>
              </a:rPr>
              <a:t>. Novi Sad: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Psihopolis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institut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ru-RU" dirty="0">
                <a:latin typeface="Arial" pitchFamily="34" charset="0"/>
                <a:cs typeface="Arial" pitchFamily="34" charset="0"/>
              </a:rPr>
              <a:t>Ћопић 1990: Ћопић, Бранко.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Босоного дјетињство</a:t>
            </a:r>
            <a:r>
              <a:rPr lang="ru-RU" dirty="0">
                <a:latin typeface="Arial" pitchFamily="34" charset="0"/>
                <a:cs typeface="Arial" pitchFamily="34" charset="0"/>
              </a:rPr>
              <a:t>. Нови Сад: Књижевна заједница Новог Сада.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20000"/>
              </a:lnSpc>
              <a:spcBef>
                <a:spcPts val="600"/>
              </a:spcBef>
            </a:pPr>
            <a:endParaRPr lang="en-US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A9A6352-B1FA-4B46-9A6D-ECF628DF9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11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95430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DAD05F8-FABF-4AD2-8118-C03EDE71B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12</a:t>
            </a:fld>
            <a:endParaRPr lang="bs-Latn-BA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1E6099-535B-44E6-B30A-F2080C94BA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30350" y="2503488"/>
            <a:ext cx="9615170" cy="1316672"/>
          </a:xfrm>
        </p:spPr>
        <p:txBody>
          <a:bodyPr>
            <a:normAutofit/>
          </a:bodyPr>
          <a:lstStyle/>
          <a:p>
            <a:pPr algn="ctr"/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Хвала на пажњи</a:t>
            </a:r>
            <a:r>
              <a:rPr lang="bs-Latn-B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bs-Latn-B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17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83C837-1A51-4A0C-99DC-CFBFAA7EE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/>
              <a:t/>
            </a:r>
            <a:br>
              <a:rPr lang="bs-Latn-BA"/>
            </a:br>
            <a:r>
              <a:rPr lang="bs-Latn-BA"/>
              <a:t/>
            </a:r>
            <a:br>
              <a:rPr lang="bs-Latn-BA"/>
            </a:br>
            <a:r>
              <a:rPr lang="bs-Latn-BA"/>
              <a:t/>
            </a:r>
            <a:br>
              <a:rPr lang="bs-Latn-BA"/>
            </a:br>
            <a:r>
              <a:rPr lang="bs-Latn-BA"/>
              <a:t/>
            </a:r>
            <a:br>
              <a:rPr lang="bs-Latn-BA"/>
            </a:br>
            <a:endParaRPr lang="bs-Latn-BA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85660C7-F429-4CBB-9321-DAEEFB9B7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069088"/>
            <a:ext cx="10881360" cy="4925311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Увод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Мотив туге и природе</a:t>
            </a:r>
            <a:endParaRPr lang="en-US" sz="3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Психолошка конотација емоционалног доживљаја туге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Универзалне особине туге на примерима приповедака</a:t>
            </a:r>
          </a:p>
          <a:p>
            <a:pPr marL="514350" indent="-514350">
              <a:buFont typeface="+mj-lt"/>
              <a:buAutoNum type="arabicParenR"/>
            </a:pP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Закључак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Литература и извори</a:t>
            </a:r>
            <a:endParaRPr lang="bs-Latn-B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91F75DF-B2DA-4067-95B4-9A0B3D66E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2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93348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5778EB-3DC4-41E6-8577-65DF9FCAB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Увод</a:t>
            </a:r>
            <a:endParaRPr lang="bs-Latn-BA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6748D9F-1D7B-4651-968D-C384C95AF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0974"/>
            <a:ext cx="10744200" cy="492126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Емоције представљају субјективни доживљај који изазива низ различитих реакција на физилошком, менталном и понашајном плану” (Ђурић, Бојовић 2015: 108).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Туга, поред емоција радости, гнева, гађења и страха, припада примарним емоцијама. Ђурић и Бојовић наводе да туга „прати губитак нечега” (2015: 110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Циљ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рада је да укажемо на промене у понашању ликова у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збирци „Босоного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дјетињство”. 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Кроз симбиозу природе и емоција Ћопић истиче снажан мотив туге који је усаглашен са универзалним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осећањима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губитка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патње.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r-Cyrl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endParaRPr lang="bs-Latn-BA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DB40F59-859D-4649-AC73-27B124503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3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526741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A31807-C526-4F39-8A64-828292151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Мотив туге и природе</a:t>
            </a:r>
            <a:endParaRPr lang="bs-Latn-BA" sz="32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66F7145-D10B-41A6-944D-368788FBA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теорији развоја, осећање туге, као основна емоција, развија се на основу наслеђа. 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r-Cyrl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2400" dirty="0">
                <a:latin typeface="Arial" panose="020B0604020202020204" pitchFamily="34" charset="0"/>
                <a:cs typeface="Arial" panose="020B0604020202020204" pitchFamily="34" charset="0"/>
              </a:rPr>
              <a:t>У Ћопићевом делу „мијешају се сјећања из дјетињства и искуство зрелог човјека”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Ličina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2013: 14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sr-Cyrl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Настојаћемо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да применом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психолошког критицизма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јасније осветлимо ликове у приповеткама преплитањем мотива туге и описа природе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sr-Cyrl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 збирци проповедака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„Босоного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дјетињство”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природа се приказује као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одраз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емоција јунака, метафора идеала јунака,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сагледавање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јунаковог осећаја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личног/колективног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наспрам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природе.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bs-Latn-B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AA1E4D1-BAD3-4061-BE2D-2A8741C2A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4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035410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6ADEE-B518-4820-83FE-0E8DF1AE4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6160"/>
            <a:ext cx="10515600" cy="515080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sr-Cyrl-R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bs-Latn-BA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dirty="0"/>
          </a:p>
          <a:p>
            <a:pPr marL="0" indent="0">
              <a:spcBef>
                <a:spcPts val="0"/>
              </a:spcBef>
              <a:buNone/>
            </a:pPr>
            <a:endParaRPr lang="bs-Latn-BA" dirty="0"/>
          </a:p>
          <a:p>
            <a:pPr marL="0" indent="0">
              <a:buNone/>
            </a:pPr>
            <a:endParaRPr lang="bs-Latn-B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7822767-CC2C-4BF6-B22A-F3F2ADBCF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5</a:t>
            </a:fld>
            <a:endParaRPr lang="bs-Latn-BA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191063"/>
              </p:ext>
            </p:extLst>
          </p:nvPr>
        </p:nvGraphicFramePr>
        <p:xfrm>
          <a:off x="1889760" y="883920"/>
          <a:ext cx="8016240" cy="40339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925026"/>
                <a:gridCol w="4091214"/>
              </a:tblGrid>
              <a:tr h="11971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Мотив природе и осећање туге као:</a:t>
                      </a:r>
                      <a:endParaRPr lang="en-US" sz="24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400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„Босоного дјетињство”</a:t>
                      </a:r>
                      <a:r>
                        <a:rPr lang="sr-Cyrl-RS" sz="2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sr-Cyrl-RS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приповетка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104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Одраз </a:t>
                      </a:r>
                      <a:r>
                        <a:rPr lang="sr-Cyrl-RS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емоција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400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„У </a:t>
                      </a:r>
                      <a:r>
                        <a:rPr lang="sr-Cyrl-RS" sz="2400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свијету мога </a:t>
                      </a:r>
                      <a:r>
                        <a:rPr lang="sr-Cyrl-RS" sz="2400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дједа”</a:t>
                      </a:r>
                      <a:endParaRPr lang="en-US" sz="2400" i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44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Метафора </a:t>
                      </a:r>
                      <a:r>
                        <a:rPr lang="sr-Cyrl-RS" sz="2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идеалног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400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„Драго див”</a:t>
                      </a:r>
                      <a:endParaRPr lang="en-US" sz="2400" i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44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Лично : колективно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400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„Трешња”</a:t>
                      </a:r>
                      <a:endParaRPr lang="en-US" sz="2400" i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1262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Природа – неизбежно у одрастању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400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„У </a:t>
                      </a:r>
                      <a:r>
                        <a:rPr lang="sr-Cyrl-RS" sz="2400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свијету мога </a:t>
                      </a:r>
                      <a:r>
                        <a:rPr lang="sr-Cyrl-RS" sz="2400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дједа”</a:t>
                      </a:r>
                      <a:r>
                        <a:rPr lang="sr-Cyrl-RS" sz="2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, „</a:t>
                      </a:r>
                      <a:r>
                        <a:rPr lang="sr-Cyrl-RS" sz="2400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Прича </a:t>
                      </a:r>
                      <a:r>
                        <a:rPr lang="sr-Cyrl-RS" sz="2400" i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 великом </a:t>
                      </a:r>
                      <a:r>
                        <a:rPr lang="sr-Cyrl-RS" sz="2400" i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чобанину”</a:t>
                      </a:r>
                      <a:endParaRPr lang="en-US" sz="2400" i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54480" y="4873323"/>
            <a:ext cx="84531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8975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89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Табела 1: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Именовање осећања, описа и приповетке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39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9777BE-EF9B-4E38-A42D-D4B956B8F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Психолошка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конотација емоционалног доживљаја туге</a:t>
            </a:r>
            <a:endParaRPr lang="bs-Latn-B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E050D1D-CDE0-411E-B600-14B59C45A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706" y="1834251"/>
            <a:ext cx="10515600" cy="435133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Ћопићу није увек полазило за руком да „одбрани” его од патње и туге. Посебно оне дечије, наивне туге која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је подстакнута несвесним побудама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као што су губитак или неуспех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sr-Cyrl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Проценa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је нешто веома важно утиче на наш доживљај емоције и та процена је универзална за било које пријатно или непријатно осећање.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r-Cyrl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 случају када субјект процени да је „у датој ситуацији дошло до трајног губитка нечега што му је важно” (Milivojević 2014 : 34), настаје туга.</a:t>
            </a:r>
            <a:endParaRPr lang="sr-Cyrl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bs-Latn-B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8D578B0-9C16-46DF-A7B9-55C927EB0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6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605261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9777BE-EF9B-4E38-A42D-D4B956B8F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00" y="365760"/>
            <a:ext cx="10160000" cy="160528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Универзалне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особине туге на примерима приповедака</a:t>
            </a:r>
            <a:br>
              <a:rPr lang="ru-RU" sz="3200" b="1" dirty="0">
                <a:latin typeface="Arial" pitchFamily="34" charset="0"/>
                <a:cs typeface="Arial" pitchFamily="34" charset="0"/>
              </a:rPr>
            </a:br>
            <a:endParaRPr lang="bs-Latn-B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E050D1D-CDE0-411E-B600-14B59C45A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706" y="1834250"/>
            <a:ext cx="10515600" cy="453606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sr-Cyrl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r-Cyrl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Приповетка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„У свијету мога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дједа”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осликава дубоку тугу дечака за дедом.</a:t>
            </a:r>
          </a:p>
          <a:p>
            <a:pPr marL="0" indent="0">
              <a:spcBef>
                <a:spcPts val="0"/>
              </a:spcBef>
              <a:buNone/>
            </a:pPr>
            <a:endParaRPr lang="sr-Cyrl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r-Cyrl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Детаљ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који излази из оквира уобичајеног туговања јесте то што дечак, чак и с пролећа, наставља да се сећа деде, што сугерише да његова туга премашује друштвена  очекивања и да је дубоко лична и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неизмерна.</a:t>
            </a:r>
            <a:endParaRPr lang="sr-Cyrl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r-Cyrl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bs-Latn-B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8D578B0-9C16-46DF-A7B9-55C927EB0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7</a:t>
            </a:fld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334896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600" y="883920"/>
            <a:ext cx="10160000" cy="5288280"/>
          </a:xfrm>
        </p:spPr>
        <p:txBody>
          <a:bodyPr/>
          <a:lstStyle/>
          <a:p>
            <a:pPr marL="0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„Глас из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дјетињства”: </a:t>
            </a:r>
            <a:r>
              <a:rPr lang="ru-RU" dirty="0">
                <a:latin typeface="Arial" pitchFamily="34" charset="0"/>
                <a:cs typeface="Arial" pitchFamily="34" charset="0"/>
              </a:rPr>
              <a:t>Ћопићев јунак „сумира осећање туге која се јавља као реакција на губитак у садашњости [...] с тугом која долази из његове прошлости”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Milivojević</a:t>
            </a:r>
            <a:r>
              <a:rPr lang="en-US" dirty="0">
                <a:latin typeface="Arial" pitchFamily="34" charset="0"/>
                <a:cs typeface="Arial" pitchFamily="34" charset="0"/>
              </a:rPr>
              <a:t> 2014: 668).</a:t>
            </a:r>
          </a:p>
          <a:p>
            <a:pPr marL="0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приповеци „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Трешња”, </a:t>
            </a:r>
            <a:r>
              <a:rPr lang="ru-RU" dirty="0">
                <a:latin typeface="Arial" pitchFamily="34" charset="0"/>
                <a:cs typeface="Arial" pitchFamily="34" charset="0"/>
              </a:rPr>
              <a:t>појављује се Ћопићев манир да тешке ситуације оплемени хумором. Наиме, „хуморни повјетарац” (Ličina 2013: 41) произилази из описа дечаковог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доживљаја.</a:t>
            </a: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8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7811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Описи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природе сагласни са емоцијом туге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080" y="1701800"/>
            <a:ext cx="10383520" cy="4470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„Испред њега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трепери</a:t>
            </a:r>
            <a:r>
              <a:rPr lang="ru-RU" dirty="0">
                <a:latin typeface="Arial" pitchFamily="34" charset="0"/>
                <a:cs typeface="Arial" pitchFamily="34" charset="0"/>
              </a:rPr>
              <a:t> златан и тих јесењи дан [...] али старац их скоро и не види,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чује</a:t>
            </a:r>
            <a:r>
              <a:rPr lang="ru-RU" dirty="0">
                <a:latin typeface="Arial" pitchFamily="34" charset="0"/>
                <a:cs typeface="Arial" pitchFamily="34" charset="0"/>
              </a:rPr>
              <a:t> само разговор и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шкрипу </a:t>
            </a:r>
            <a:r>
              <a:rPr lang="ru-RU" dirty="0">
                <a:latin typeface="Arial" pitchFamily="34" charset="0"/>
                <a:cs typeface="Arial" pitchFamily="34" charset="0"/>
              </a:rPr>
              <a:t>кола и то му је доста.” („Глас из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дјетињства”) </a:t>
            </a:r>
            <a:r>
              <a:rPr lang="ru-RU" dirty="0">
                <a:latin typeface="Arial" pitchFamily="34" charset="0"/>
                <a:cs typeface="Arial" pitchFamily="34" charset="0"/>
              </a:rPr>
              <a:t>(Ћопић 1990: 17);</a:t>
            </a:r>
          </a:p>
          <a:p>
            <a:pPr marL="0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„Свуда сунце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грије</a:t>
            </a:r>
            <a:r>
              <a:rPr lang="ru-RU" dirty="0">
                <a:latin typeface="Arial" pitchFamily="34" charset="0"/>
                <a:cs typeface="Arial" pitchFamily="34" charset="0"/>
              </a:rPr>
              <a:t> старост”[...] (Исто: 18);</a:t>
            </a:r>
          </a:p>
          <a:p>
            <a:pPr marL="0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„У близини једнолико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шушкета</a:t>
            </a:r>
            <a:r>
              <a:rPr lang="ru-RU" dirty="0">
                <a:latin typeface="Arial" pitchFamily="34" charset="0"/>
                <a:cs typeface="Arial" pitchFamily="34" charset="0"/>
              </a:rPr>
              <a:t> вјетар у крошњи дрвета”[...] (Исто: 18);</a:t>
            </a:r>
          </a:p>
          <a:p>
            <a:pPr marL="0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„Пењали су се некуд уз благу стрмину, око њих је невидљива шума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мирисала</a:t>
            </a:r>
            <a:r>
              <a:rPr lang="ru-RU" dirty="0">
                <a:latin typeface="Arial" pitchFamily="34" charset="0"/>
                <a:cs typeface="Arial" pitchFamily="34" charset="0"/>
              </a:rPr>
              <a:t> на смрчеву смолу”[...] (Исто: 18);</a:t>
            </a:r>
          </a:p>
          <a:p>
            <a:pPr marL="0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„А често у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влажне и немирне мартовске ноћи</a:t>
            </a:r>
            <a:r>
              <a:rPr lang="ru-RU" dirty="0">
                <a:latin typeface="Arial" pitchFamily="34" charset="0"/>
                <a:cs typeface="Arial" pitchFamily="34" charset="0"/>
              </a:rPr>
              <a:t>...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Лазар је ослушкивао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хујање</a:t>
            </a:r>
            <a:r>
              <a:rPr lang="ru-RU" dirty="0">
                <a:latin typeface="Arial" pitchFamily="34" charset="0"/>
                <a:cs typeface="Arial" pitchFamily="34" charset="0"/>
              </a:rPr>
              <a:t> напољу ”[...] (Исто: 19).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9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64140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 welco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5000"/>
          </a:lnSpc>
          <a:defRPr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Welcome back to school presentation.potx" id="{CE426E4B-AEF0-4DB0-AA06-9B9EF2E62E1A}" vid="{EB2D3276-CBF5-48AD-B47E-C2D79CA4C8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 school</Template>
  <TotalTime>731</TotalTime>
  <Words>828</Words>
  <Application>Microsoft Office PowerPoint</Application>
  <PresentationFormat>Custom</PresentationFormat>
  <Paragraphs>102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Theme1 welcome</vt:lpstr>
      <vt:lpstr>Оливера Урошев Палалић (Зрењанин)  ОШ „Жарко Зрењанин” Зрењанин  olivera.u.palalic@gmail.com  Преплитање мотива туге и природе у „Босоногом дјетињству” Бранка Ћопића  10. Симпозијум – „Универзално у стваралаштву Бранка Ћопића”  Бања Лука,  22–24. 5. 2025.  </vt:lpstr>
      <vt:lpstr>    </vt:lpstr>
      <vt:lpstr>Увод</vt:lpstr>
      <vt:lpstr>Мотив туге и природе</vt:lpstr>
      <vt:lpstr>PowerPoint Presentation</vt:lpstr>
      <vt:lpstr>Психолошка конотација емоционалног доживљаја туге</vt:lpstr>
      <vt:lpstr> Универзалне особине туге на примерима приповедака </vt:lpstr>
      <vt:lpstr>PowerPoint Presentation</vt:lpstr>
      <vt:lpstr>Описи природе сагласни са емоцијом туге</vt:lpstr>
      <vt:lpstr>Закључак</vt:lpstr>
      <vt:lpstr>Извори и литература</vt:lpstr>
      <vt:lpstr>Хвала на пажњи!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 симпозијум</dc:title>
  <dc:creator>Оливера</dc:creator>
  <cp:lastModifiedBy>Olivera</cp:lastModifiedBy>
  <cp:revision>80</cp:revision>
  <dcterms:created xsi:type="dcterms:W3CDTF">2017-09-03T17:11:22Z</dcterms:created>
  <dcterms:modified xsi:type="dcterms:W3CDTF">2025-05-17T18:18:58Z</dcterms:modified>
</cp:coreProperties>
</file>