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6" r:id="rId20"/>
    <p:sldId id="275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93" autoAdjust="0"/>
    <p:restoredTop sz="94660"/>
  </p:normalViewPr>
  <p:slideViewPr>
    <p:cSldViewPr snapToGrid="0">
      <p:cViewPr varScale="1">
        <p:scale>
          <a:sx n="140" d="100"/>
          <a:sy n="140" d="100"/>
        </p:scale>
        <p:origin x="150" y="2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esta za zaglavlj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Čuvar mesta za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CFAC88-E4CD-45FC-8FC3-E0FE61FEA46D}" type="datetimeFigureOut">
              <a:rPr lang="en-US" smtClean="0"/>
              <a:t>5/18/2025</a:t>
            </a:fld>
            <a:endParaRPr lang="en-US"/>
          </a:p>
        </p:txBody>
      </p:sp>
      <p:sp>
        <p:nvSpPr>
          <p:cNvPr id="4" name="Čuvar mesta za sliku na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Čuvar mesta za napomen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r-Latn-RS"/>
              <a:t>Kliknite da biste uredili stilove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  <a:endParaRPr lang="en-US"/>
          </a:p>
        </p:txBody>
      </p:sp>
      <p:sp>
        <p:nvSpPr>
          <p:cNvPr id="6" name="Čuvar mesta za podnožj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Čuvar mesta za broj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DB3ABD-C69E-47DD-8E6C-720CBB0B10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01199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esta za sliku na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Čuvar mesta za napomen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Čuvar mesta za broj slajd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DB3ABD-C69E-47DD-8E6C-720CBB0B10F5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9278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 slaj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D4AD94F-9B33-0487-6FCC-9A22C347B0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r-Latn-RS"/>
              <a:t>Kliknite i uredite naslov mastera</a:t>
            </a:r>
            <a:endParaRPr lang="en-US"/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D01DDB41-E18B-95A2-0E71-E1F8559857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r-Latn-RS"/>
              <a:t>Kliknite da biste uredili stil podnaslova mastera</a:t>
            </a:r>
            <a:endParaRPr lang="en-US"/>
          </a:p>
        </p:txBody>
      </p:sp>
      <p:sp>
        <p:nvSpPr>
          <p:cNvPr id="4" name="Čuvar mesta za datum 3">
            <a:extLst>
              <a:ext uri="{FF2B5EF4-FFF2-40B4-BE49-F238E27FC236}">
                <a16:creationId xmlns:a16="http://schemas.microsoft.com/office/drawing/2014/main" id="{00B2AB65-18D3-4558-3A88-7325FC3B56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2F8DF-60F3-44B9-8998-70986CB073BC}" type="datetime1">
              <a:rPr lang="en-US" smtClean="0"/>
              <a:t>5/18/2025</a:t>
            </a:fld>
            <a:endParaRPr lang="en-US"/>
          </a:p>
        </p:txBody>
      </p:sp>
      <p:sp>
        <p:nvSpPr>
          <p:cNvPr id="5" name="Čuvar mesta za podnožje 4">
            <a:extLst>
              <a:ext uri="{FF2B5EF4-FFF2-40B4-BE49-F238E27FC236}">
                <a16:creationId xmlns:a16="http://schemas.microsoft.com/office/drawing/2014/main" id="{48025EED-A7CF-EEBF-4A42-34C7E01D08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Čuvar mesta za broj slajda 5">
            <a:extLst>
              <a:ext uri="{FF2B5EF4-FFF2-40B4-BE49-F238E27FC236}">
                <a16:creationId xmlns:a16="http://schemas.microsoft.com/office/drawing/2014/main" id="{9F60E7ED-6831-5227-92C3-BE6E819F03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B685D-F27E-43B1-8D41-7047D0C130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52768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vertikaln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A5EA624-A890-3AC3-58E2-0D8CC8525C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/>
              <a:t>Kliknite i uredite naslov mastera</a:t>
            </a:r>
            <a:endParaRPr lang="en-US"/>
          </a:p>
        </p:txBody>
      </p:sp>
      <p:sp>
        <p:nvSpPr>
          <p:cNvPr id="3" name="Čuvar mesta za vertikalni tekst 2">
            <a:extLst>
              <a:ext uri="{FF2B5EF4-FFF2-40B4-BE49-F238E27FC236}">
                <a16:creationId xmlns:a16="http://schemas.microsoft.com/office/drawing/2014/main" id="{58C4CC31-D28D-95DC-3C62-111106A9F0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r-Latn-RS"/>
              <a:t>Kliknite da biste uredili stilove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  <a:endParaRPr lang="en-US"/>
          </a:p>
        </p:txBody>
      </p:sp>
      <p:sp>
        <p:nvSpPr>
          <p:cNvPr id="4" name="Čuvar mesta za datum 3">
            <a:extLst>
              <a:ext uri="{FF2B5EF4-FFF2-40B4-BE49-F238E27FC236}">
                <a16:creationId xmlns:a16="http://schemas.microsoft.com/office/drawing/2014/main" id="{B61AA4D2-836A-1438-8A08-049F8ACE33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E0B99-CD4A-4B04-9A8E-0E39D916CE0B}" type="datetime1">
              <a:rPr lang="en-US" smtClean="0"/>
              <a:t>5/18/2025</a:t>
            </a:fld>
            <a:endParaRPr lang="en-US"/>
          </a:p>
        </p:txBody>
      </p:sp>
      <p:sp>
        <p:nvSpPr>
          <p:cNvPr id="5" name="Čuvar mesta za podnožje 4">
            <a:extLst>
              <a:ext uri="{FF2B5EF4-FFF2-40B4-BE49-F238E27FC236}">
                <a16:creationId xmlns:a16="http://schemas.microsoft.com/office/drawing/2014/main" id="{56EEE86E-25A9-0D3F-7488-55F246A192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Čuvar mesta za broj slajda 5">
            <a:extLst>
              <a:ext uri="{FF2B5EF4-FFF2-40B4-BE49-F238E27FC236}">
                <a16:creationId xmlns:a16="http://schemas.microsoft.com/office/drawing/2014/main" id="{8789B72C-EA44-D1DD-349C-205AFF66A6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B685D-F27E-43B1-8D41-7047D0C130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7395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n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ni naslov 1">
            <a:extLst>
              <a:ext uri="{FF2B5EF4-FFF2-40B4-BE49-F238E27FC236}">
                <a16:creationId xmlns:a16="http://schemas.microsoft.com/office/drawing/2014/main" id="{447FBC04-BCBE-797C-0780-22999A9AE37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r-Latn-RS"/>
              <a:t>Kliknite i uredite naslov mastera</a:t>
            </a:r>
            <a:endParaRPr lang="en-US"/>
          </a:p>
        </p:txBody>
      </p:sp>
      <p:sp>
        <p:nvSpPr>
          <p:cNvPr id="3" name="Čuvar mesta za vertikalni tekst 2">
            <a:extLst>
              <a:ext uri="{FF2B5EF4-FFF2-40B4-BE49-F238E27FC236}">
                <a16:creationId xmlns:a16="http://schemas.microsoft.com/office/drawing/2014/main" id="{92F1E302-F4C6-20ED-2878-5C54B4106A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r-Latn-RS"/>
              <a:t>Kliknite da biste uredili stilove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  <a:endParaRPr lang="en-US"/>
          </a:p>
        </p:txBody>
      </p:sp>
      <p:sp>
        <p:nvSpPr>
          <p:cNvPr id="4" name="Čuvar mesta za datum 3">
            <a:extLst>
              <a:ext uri="{FF2B5EF4-FFF2-40B4-BE49-F238E27FC236}">
                <a16:creationId xmlns:a16="http://schemas.microsoft.com/office/drawing/2014/main" id="{CE4C351C-D398-8AF4-FF8C-968FBA5BB6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BE8F4-38BF-4A47-921C-40762CA2A4D3}" type="datetime1">
              <a:rPr lang="en-US" smtClean="0"/>
              <a:t>5/18/2025</a:t>
            </a:fld>
            <a:endParaRPr lang="en-US"/>
          </a:p>
        </p:txBody>
      </p:sp>
      <p:sp>
        <p:nvSpPr>
          <p:cNvPr id="5" name="Čuvar mesta za podnožje 4">
            <a:extLst>
              <a:ext uri="{FF2B5EF4-FFF2-40B4-BE49-F238E27FC236}">
                <a16:creationId xmlns:a16="http://schemas.microsoft.com/office/drawing/2014/main" id="{E2E4343A-EE2F-B89D-6FA0-51F5814D4B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Čuvar mesta za broj slajda 5">
            <a:extLst>
              <a:ext uri="{FF2B5EF4-FFF2-40B4-BE49-F238E27FC236}">
                <a16:creationId xmlns:a16="http://schemas.microsoft.com/office/drawing/2014/main" id="{3A809E1D-89A4-FAE8-9DDF-FD1C1144BA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B685D-F27E-43B1-8D41-7047D0C130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7745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3D7559A-E4A6-992D-96EE-3812503B2C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/>
              <a:t>Kliknite i uredite naslov mastera</a:t>
            </a:r>
            <a:endParaRPr lang="en-US"/>
          </a:p>
        </p:txBody>
      </p:sp>
      <p:sp>
        <p:nvSpPr>
          <p:cNvPr id="3" name="Čuvar mesta za sadržaj 2">
            <a:extLst>
              <a:ext uri="{FF2B5EF4-FFF2-40B4-BE49-F238E27FC236}">
                <a16:creationId xmlns:a16="http://schemas.microsoft.com/office/drawing/2014/main" id="{EC49FF68-713B-AC6E-6DEA-208EED75FF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r-Latn-RS"/>
              <a:t>Kliknite da biste uredili stilove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  <a:endParaRPr lang="en-US"/>
          </a:p>
        </p:txBody>
      </p:sp>
      <p:sp>
        <p:nvSpPr>
          <p:cNvPr id="4" name="Čuvar mesta za datum 3">
            <a:extLst>
              <a:ext uri="{FF2B5EF4-FFF2-40B4-BE49-F238E27FC236}">
                <a16:creationId xmlns:a16="http://schemas.microsoft.com/office/drawing/2014/main" id="{44B3CD35-EB90-36AE-3C47-97FF96EF67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8B8E7-8CA7-43B4-A9EF-C548D070D38D}" type="datetime1">
              <a:rPr lang="en-US" smtClean="0"/>
              <a:t>5/18/2025</a:t>
            </a:fld>
            <a:endParaRPr lang="en-US"/>
          </a:p>
        </p:txBody>
      </p:sp>
      <p:sp>
        <p:nvSpPr>
          <p:cNvPr id="5" name="Čuvar mesta za podnožje 4">
            <a:extLst>
              <a:ext uri="{FF2B5EF4-FFF2-40B4-BE49-F238E27FC236}">
                <a16:creationId xmlns:a16="http://schemas.microsoft.com/office/drawing/2014/main" id="{1DAC2C2F-BFA1-4FC3-CD59-0F29256EBE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Čuvar mesta za broj slajda 5">
            <a:extLst>
              <a:ext uri="{FF2B5EF4-FFF2-40B4-BE49-F238E27FC236}">
                <a16:creationId xmlns:a16="http://schemas.microsoft.com/office/drawing/2014/main" id="{07D5A031-D4A4-71D1-3399-1B29FDE726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B685D-F27E-43B1-8D41-7047D0C130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3817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033D24F-16E4-89FE-A677-EC244F7FAE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r-Latn-RS"/>
              <a:t>Kliknite i uredite naslov mastera</a:t>
            </a:r>
            <a:endParaRPr lang="en-US"/>
          </a:p>
        </p:txBody>
      </p:sp>
      <p:sp>
        <p:nvSpPr>
          <p:cNvPr id="3" name="Čuvar mesta za tekst 2">
            <a:extLst>
              <a:ext uri="{FF2B5EF4-FFF2-40B4-BE49-F238E27FC236}">
                <a16:creationId xmlns:a16="http://schemas.microsoft.com/office/drawing/2014/main" id="{2167E904-4EAD-D88D-AC5E-1450D380EC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r-Latn-RS"/>
              <a:t>Kliknite da biste uredili stilove teksta mastera</a:t>
            </a:r>
          </a:p>
        </p:txBody>
      </p:sp>
      <p:sp>
        <p:nvSpPr>
          <p:cNvPr id="4" name="Čuvar mesta za datum 3">
            <a:extLst>
              <a:ext uri="{FF2B5EF4-FFF2-40B4-BE49-F238E27FC236}">
                <a16:creationId xmlns:a16="http://schemas.microsoft.com/office/drawing/2014/main" id="{F87AE912-71A9-FE80-4D68-601F788AEB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AB7A2-E8F0-41E5-BFB9-F5FCD6809E6A}" type="datetime1">
              <a:rPr lang="en-US" smtClean="0"/>
              <a:t>5/18/2025</a:t>
            </a:fld>
            <a:endParaRPr lang="en-US"/>
          </a:p>
        </p:txBody>
      </p:sp>
      <p:sp>
        <p:nvSpPr>
          <p:cNvPr id="5" name="Čuvar mesta za podnožje 4">
            <a:extLst>
              <a:ext uri="{FF2B5EF4-FFF2-40B4-BE49-F238E27FC236}">
                <a16:creationId xmlns:a16="http://schemas.microsoft.com/office/drawing/2014/main" id="{7DA4FADE-B0CB-8A7B-C3D6-3FF3D1FFC0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Čuvar mesta za broj slajda 5">
            <a:extLst>
              <a:ext uri="{FF2B5EF4-FFF2-40B4-BE49-F238E27FC236}">
                <a16:creationId xmlns:a16="http://schemas.microsoft.com/office/drawing/2014/main" id="{E81BE1BB-06E3-E3E1-31AD-23677F6DBC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B685D-F27E-43B1-8D41-7047D0C130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0771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B71C953-311B-EBCB-71A8-C12DF60984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/>
              <a:t>Kliknite i uredite naslov mastera</a:t>
            </a:r>
            <a:endParaRPr lang="en-US"/>
          </a:p>
        </p:txBody>
      </p:sp>
      <p:sp>
        <p:nvSpPr>
          <p:cNvPr id="3" name="Čuvar mesta za sadržaj 2">
            <a:extLst>
              <a:ext uri="{FF2B5EF4-FFF2-40B4-BE49-F238E27FC236}">
                <a16:creationId xmlns:a16="http://schemas.microsoft.com/office/drawing/2014/main" id="{0B43DF4D-6FE7-67AF-F782-038BEEFBB80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r-Latn-RS"/>
              <a:t>Kliknite da biste uredili stilove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  <a:endParaRPr lang="en-US"/>
          </a:p>
        </p:txBody>
      </p:sp>
      <p:sp>
        <p:nvSpPr>
          <p:cNvPr id="4" name="Čuvar mesta za sadržaj 3">
            <a:extLst>
              <a:ext uri="{FF2B5EF4-FFF2-40B4-BE49-F238E27FC236}">
                <a16:creationId xmlns:a16="http://schemas.microsoft.com/office/drawing/2014/main" id="{140DD513-F707-31B9-0143-94FB483660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r-Latn-RS"/>
              <a:t>Kliknite da biste uredili stilove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  <a:endParaRPr lang="en-US"/>
          </a:p>
        </p:txBody>
      </p:sp>
      <p:sp>
        <p:nvSpPr>
          <p:cNvPr id="5" name="Čuvar mesta za datum 4">
            <a:extLst>
              <a:ext uri="{FF2B5EF4-FFF2-40B4-BE49-F238E27FC236}">
                <a16:creationId xmlns:a16="http://schemas.microsoft.com/office/drawing/2014/main" id="{6E37F971-73C2-87F7-0A3F-E60396F7A2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3CD73-1B9D-4241-B012-17531A095B01}" type="datetime1">
              <a:rPr lang="en-US" smtClean="0"/>
              <a:t>5/18/2025</a:t>
            </a:fld>
            <a:endParaRPr lang="en-US"/>
          </a:p>
        </p:txBody>
      </p:sp>
      <p:sp>
        <p:nvSpPr>
          <p:cNvPr id="6" name="Čuvar mesta za podnožje 5">
            <a:extLst>
              <a:ext uri="{FF2B5EF4-FFF2-40B4-BE49-F238E27FC236}">
                <a16:creationId xmlns:a16="http://schemas.microsoft.com/office/drawing/2014/main" id="{4F2B1EF4-D45A-1C2E-EBC0-561EC732FB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Čuvar mesta za broj slajda 6">
            <a:extLst>
              <a:ext uri="{FF2B5EF4-FFF2-40B4-BE49-F238E27FC236}">
                <a16:creationId xmlns:a16="http://schemas.microsoft.com/office/drawing/2014/main" id="{AEECAC25-24A1-03C7-0897-3684D92C57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B685D-F27E-43B1-8D41-7047D0C130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499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eđen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7811E70-7711-09DC-A777-2215ED8831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r-Latn-RS"/>
              <a:t>Kliknite i uredite naslov mastera</a:t>
            </a:r>
            <a:endParaRPr lang="en-US"/>
          </a:p>
        </p:txBody>
      </p:sp>
      <p:sp>
        <p:nvSpPr>
          <p:cNvPr id="3" name="Čuvar mesta za tekst 2">
            <a:extLst>
              <a:ext uri="{FF2B5EF4-FFF2-40B4-BE49-F238E27FC236}">
                <a16:creationId xmlns:a16="http://schemas.microsoft.com/office/drawing/2014/main" id="{E1F49446-1581-0755-16B1-2F8EE2C721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Latn-RS"/>
              <a:t>Kliknite da biste uredili stilove teksta mastera</a:t>
            </a:r>
          </a:p>
        </p:txBody>
      </p:sp>
      <p:sp>
        <p:nvSpPr>
          <p:cNvPr id="4" name="Čuvar mesta za sadržaj 3">
            <a:extLst>
              <a:ext uri="{FF2B5EF4-FFF2-40B4-BE49-F238E27FC236}">
                <a16:creationId xmlns:a16="http://schemas.microsoft.com/office/drawing/2014/main" id="{2B6982C6-5F96-B8C4-89B7-3DDF73656A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r-Latn-RS"/>
              <a:t>Kliknite da biste uredili stilove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  <a:endParaRPr lang="en-US"/>
          </a:p>
        </p:txBody>
      </p:sp>
      <p:sp>
        <p:nvSpPr>
          <p:cNvPr id="5" name="Čuvar mesta za tekst 4">
            <a:extLst>
              <a:ext uri="{FF2B5EF4-FFF2-40B4-BE49-F238E27FC236}">
                <a16:creationId xmlns:a16="http://schemas.microsoft.com/office/drawing/2014/main" id="{0024977D-D9E4-0A5D-0FBA-891515BDB20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Latn-RS"/>
              <a:t>Kliknite da biste uredili stilove teksta mastera</a:t>
            </a:r>
          </a:p>
        </p:txBody>
      </p:sp>
      <p:sp>
        <p:nvSpPr>
          <p:cNvPr id="6" name="Čuvar mesta za sadržaj 5">
            <a:extLst>
              <a:ext uri="{FF2B5EF4-FFF2-40B4-BE49-F238E27FC236}">
                <a16:creationId xmlns:a16="http://schemas.microsoft.com/office/drawing/2014/main" id="{8DCFEEBF-B3E6-096D-FA14-6E008BB6701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r-Latn-RS"/>
              <a:t>Kliknite da biste uredili stilove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  <a:endParaRPr lang="en-US"/>
          </a:p>
        </p:txBody>
      </p:sp>
      <p:sp>
        <p:nvSpPr>
          <p:cNvPr id="7" name="Čuvar mesta za datum 6">
            <a:extLst>
              <a:ext uri="{FF2B5EF4-FFF2-40B4-BE49-F238E27FC236}">
                <a16:creationId xmlns:a16="http://schemas.microsoft.com/office/drawing/2014/main" id="{A3DD84E7-9F10-7EBA-A1A5-F143BB3DFB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8125F-B855-4884-96EE-BA6268B3D389}" type="datetime1">
              <a:rPr lang="en-US" smtClean="0"/>
              <a:t>5/18/2025</a:t>
            </a:fld>
            <a:endParaRPr lang="en-US"/>
          </a:p>
        </p:txBody>
      </p:sp>
      <p:sp>
        <p:nvSpPr>
          <p:cNvPr id="8" name="Čuvar mesta za podnožje 7">
            <a:extLst>
              <a:ext uri="{FF2B5EF4-FFF2-40B4-BE49-F238E27FC236}">
                <a16:creationId xmlns:a16="http://schemas.microsoft.com/office/drawing/2014/main" id="{9AFB0662-2784-1552-2D15-7B65FA00DD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Čuvar mesta za broj slajda 8">
            <a:extLst>
              <a:ext uri="{FF2B5EF4-FFF2-40B4-BE49-F238E27FC236}">
                <a16:creationId xmlns:a16="http://schemas.microsoft.com/office/drawing/2014/main" id="{A91DF0CA-20C2-C0B2-6DB2-7109EBC44C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B685D-F27E-43B1-8D41-7047D0C130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1914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1521C0E-53D1-CE21-DA5A-B21D60C927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/>
              <a:t>Kliknite i uredite naslov mastera</a:t>
            </a:r>
            <a:endParaRPr lang="en-US"/>
          </a:p>
        </p:txBody>
      </p:sp>
      <p:sp>
        <p:nvSpPr>
          <p:cNvPr id="3" name="Čuvar mesta za datum 2">
            <a:extLst>
              <a:ext uri="{FF2B5EF4-FFF2-40B4-BE49-F238E27FC236}">
                <a16:creationId xmlns:a16="http://schemas.microsoft.com/office/drawing/2014/main" id="{571CE629-08EE-936C-7F7C-2F6CF19295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95B19-828F-4312-A5F6-AC187419FAB1}" type="datetime1">
              <a:rPr lang="en-US" smtClean="0"/>
              <a:t>5/18/2025</a:t>
            </a:fld>
            <a:endParaRPr lang="en-US"/>
          </a:p>
        </p:txBody>
      </p:sp>
      <p:sp>
        <p:nvSpPr>
          <p:cNvPr id="4" name="Čuvar mesta za podnožje 3">
            <a:extLst>
              <a:ext uri="{FF2B5EF4-FFF2-40B4-BE49-F238E27FC236}">
                <a16:creationId xmlns:a16="http://schemas.microsoft.com/office/drawing/2014/main" id="{E66E39D3-85F4-6C4E-A60C-5353417CA0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Čuvar mesta za broj slajda 4">
            <a:extLst>
              <a:ext uri="{FF2B5EF4-FFF2-40B4-BE49-F238E27FC236}">
                <a16:creationId xmlns:a16="http://schemas.microsoft.com/office/drawing/2014/main" id="{F0F3190C-7222-FA24-CAD8-06705B26A9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B685D-F27E-43B1-8D41-7047D0C130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34197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esta za datum 1">
            <a:extLst>
              <a:ext uri="{FF2B5EF4-FFF2-40B4-BE49-F238E27FC236}">
                <a16:creationId xmlns:a16="http://schemas.microsoft.com/office/drawing/2014/main" id="{4E826121-DE7E-13DD-F3D2-4CB68E8058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CDE2C-185C-46F8-B92C-8C253ACE72FA}" type="datetime1">
              <a:rPr lang="en-US" smtClean="0"/>
              <a:t>5/18/2025</a:t>
            </a:fld>
            <a:endParaRPr lang="en-US"/>
          </a:p>
        </p:txBody>
      </p:sp>
      <p:sp>
        <p:nvSpPr>
          <p:cNvPr id="3" name="Čuvar mesta za podnožje 2">
            <a:extLst>
              <a:ext uri="{FF2B5EF4-FFF2-40B4-BE49-F238E27FC236}">
                <a16:creationId xmlns:a16="http://schemas.microsoft.com/office/drawing/2014/main" id="{A146CADE-FEDC-162A-2D71-F0ACF0C8D2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Čuvar mesta za broj slajda 3">
            <a:extLst>
              <a:ext uri="{FF2B5EF4-FFF2-40B4-BE49-F238E27FC236}">
                <a16:creationId xmlns:a16="http://schemas.microsoft.com/office/drawing/2014/main" id="{ECF13D28-B55F-C4C8-4D67-2EFD1A320B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B685D-F27E-43B1-8D41-7047D0C130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5230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a nat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2A72E66-7520-EC36-8000-DEF528C6D3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r-Latn-RS"/>
              <a:t>Kliknite i uredite naslov mastera</a:t>
            </a:r>
            <a:endParaRPr lang="en-US"/>
          </a:p>
        </p:txBody>
      </p:sp>
      <p:sp>
        <p:nvSpPr>
          <p:cNvPr id="3" name="Čuvar mesta za sadržaj 2">
            <a:extLst>
              <a:ext uri="{FF2B5EF4-FFF2-40B4-BE49-F238E27FC236}">
                <a16:creationId xmlns:a16="http://schemas.microsoft.com/office/drawing/2014/main" id="{FD1FFB44-3E79-D7BB-D108-BE0961BA55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r-Latn-RS"/>
              <a:t>Kliknite da biste uredili stilove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  <a:endParaRPr lang="en-US"/>
          </a:p>
        </p:txBody>
      </p:sp>
      <p:sp>
        <p:nvSpPr>
          <p:cNvPr id="4" name="Čuvar mesta za tekst 3">
            <a:extLst>
              <a:ext uri="{FF2B5EF4-FFF2-40B4-BE49-F238E27FC236}">
                <a16:creationId xmlns:a16="http://schemas.microsoft.com/office/drawing/2014/main" id="{A1289781-575F-29FC-5BA4-45C3DBA794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r-Latn-RS"/>
              <a:t>Kliknite da biste uredili stilove teksta mastera</a:t>
            </a:r>
          </a:p>
        </p:txBody>
      </p:sp>
      <p:sp>
        <p:nvSpPr>
          <p:cNvPr id="5" name="Čuvar mesta za datum 4">
            <a:extLst>
              <a:ext uri="{FF2B5EF4-FFF2-40B4-BE49-F238E27FC236}">
                <a16:creationId xmlns:a16="http://schemas.microsoft.com/office/drawing/2014/main" id="{17CE9D32-5217-5E68-80F7-51C7A4199B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5A9B9-592A-49CC-A02B-3A67A98B2E96}" type="datetime1">
              <a:rPr lang="en-US" smtClean="0"/>
              <a:t>5/18/2025</a:t>
            </a:fld>
            <a:endParaRPr lang="en-US"/>
          </a:p>
        </p:txBody>
      </p:sp>
      <p:sp>
        <p:nvSpPr>
          <p:cNvPr id="6" name="Čuvar mesta za podnožje 5">
            <a:extLst>
              <a:ext uri="{FF2B5EF4-FFF2-40B4-BE49-F238E27FC236}">
                <a16:creationId xmlns:a16="http://schemas.microsoft.com/office/drawing/2014/main" id="{3A30F974-5DEB-CFB2-600F-87EA89009E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Čuvar mesta za broj slajda 6">
            <a:extLst>
              <a:ext uri="{FF2B5EF4-FFF2-40B4-BE49-F238E27FC236}">
                <a16:creationId xmlns:a16="http://schemas.microsoft.com/office/drawing/2014/main" id="{5D1A7F60-1780-01E4-2E6C-FFFD274C2F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B685D-F27E-43B1-8D41-7047D0C130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3975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a nat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89F4C9F-C013-71E1-F040-6716996DD3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r-Latn-RS"/>
              <a:t>Kliknite i uredite naslov mastera</a:t>
            </a:r>
            <a:endParaRPr lang="en-US"/>
          </a:p>
        </p:txBody>
      </p:sp>
      <p:sp>
        <p:nvSpPr>
          <p:cNvPr id="3" name="Čuvar mesta za sliku 2">
            <a:extLst>
              <a:ext uri="{FF2B5EF4-FFF2-40B4-BE49-F238E27FC236}">
                <a16:creationId xmlns:a16="http://schemas.microsoft.com/office/drawing/2014/main" id="{FCBB46CD-0B53-AE24-DB7A-2078E83266D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Čuvar mesta za tekst 3">
            <a:extLst>
              <a:ext uri="{FF2B5EF4-FFF2-40B4-BE49-F238E27FC236}">
                <a16:creationId xmlns:a16="http://schemas.microsoft.com/office/drawing/2014/main" id="{BFA6A0F6-B26F-068A-AC58-68F73E9DE6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r-Latn-RS"/>
              <a:t>Kliknite da biste uredili stilove teksta mastera</a:t>
            </a:r>
          </a:p>
        </p:txBody>
      </p:sp>
      <p:sp>
        <p:nvSpPr>
          <p:cNvPr id="5" name="Čuvar mesta za datum 4">
            <a:extLst>
              <a:ext uri="{FF2B5EF4-FFF2-40B4-BE49-F238E27FC236}">
                <a16:creationId xmlns:a16="http://schemas.microsoft.com/office/drawing/2014/main" id="{1C896459-A5EC-A7B4-3894-5F995FEAA9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A1D6A-56CF-40CC-88AE-8D9E68D14A91}" type="datetime1">
              <a:rPr lang="en-US" smtClean="0"/>
              <a:t>5/18/2025</a:t>
            </a:fld>
            <a:endParaRPr lang="en-US"/>
          </a:p>
        </p:txBody>
      </p:sp>
      <p:sp>
        <p:nvSpPr>
          <p:cNvPr id="6" name="Čuvar mesta za podnožje 5">
            <a:extLst>
              <a:ext uri="{FF2B5EF4-FFF2-40B4-BE49-F238E27FC236}">
                <a16:creationId xmlns:a16="http://schemas.microsoft.com/office/drawing/2014/main" id="{35A3E323-9DCD-A91C-FBCE-FF73E62D05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Čuvar mesta za broj slajda 6">
            <a:extLst>
              <a:ext uri="{FF2B5EF4-FFF2-40B4-BE49-F238E27FC236}">
                <a16:creationId xmlns:a16="http://schemas.microsoft.com/office/drawing/2014/main" id="{2F8046B6-A3E3-18F1-6974-B4C8D27F82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B685D-F27E-43B1-8D41-7047D0C130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8730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esta za naslov 1">
            <a:extLst>
              <a:ext uri="{FF2B5EF4-FFF2-40B4-BE49-F238E27FC236}">
                <a16:creationId xmlns:a16="http://schemas.microsoft.com/office/drawing/2014/main" id="{0E93BD85-BA2A-477D-3477-A4224CDBB0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r-Latn-RS"/>
              <a:t>Kliknite i uredite naslov mastera</a:t>
            </a:r>
            <a:endParaRPr lang="en-US"/>
          </a:p>
        </p:txBody>
      </p:sp>
      <p:sp>
        <p:nvSpPr>
          <p:cNvPr id="3" name="Čuvar mesta za tekst 2">
            <a:extLst>
              <a:ext uri="{FF2B5EF4-FFF2-40B4-BE49-F238E27FC236}">
                <a16:creationId xmlns:a16="http://schemas.microsoft.com/office/drawing/2014/main" id="{80EA8DD9-279B-B188-1F9F-F465E9A285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r-Latn-RS"/>
              <a:t>Kliknite da biste uredili stilove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  <a:endParaRPr lang="en-US"/>
          </a:p>
        </p:txBody>
      </p:sp>
      <p:sp>
        <p:nvSpPr>
          <p:cNvPr id="4" name="Čuvar mesta za datum 3">
            <a:extLst>
              <a:ext uri="{FF2B5EF4-FFF2-40B4-BE49-F238E27FC236}">
                <a16:creationId xmlns:a16="http://schemas.microsoft.com/office/drawing/2014/main" id="{60CBAD03-C7DF-090A-8950-3DEBFA6EE6A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18FB48-A3CA-440A-AAD1-F09C5223762A}" type="datetime1">
              <a:rPr lang="en-US" smtClean="0"/>
              <a:t>5/18/2025</a:t>
            </a:fld>
            <a:endParaRPr lang="en-US"/>
          </a:p>
        </p:txBody>
      </p:sp>
      <p:sp>
        <p:nvSpPr>
          <p:cNvPr id="5" name="Čuvar mesta za podnožje 4">
            <a:extLst>
              <a:ext uri="{FF2B5EF4-FFF2-40B4-BE49-F238E27FC236}">
                <a16:creationId xmlns:a16="http://schemas.microsoft.com/office/drawing/2014/main" id="{3CAEC26D-5593-6835-2543-05A46BFCF70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Čuvar mesta za broj slajda 5">
            <a:extLst>
              <a:ext uri="{FF2B5EF4-FFF2-40B4-BE49-F238E27FC236}">
                <a16:creationId xmlns:a16="http://schemas.microsoft.com/office/drawing/2014/main" id="{3FDB0469-29F2-DE6D-A09B-11858FAA089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9B685D-F27E-43B1-8D41-7047D0C130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80187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pajasolescha@gmail.com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alpha val="91000"/>
                <a:lumMod val="0"/>
                <a:lumOff val="100000"/>
              </a:schemeClr>
            </a:gs>
            <a:gs pos="35000">
              <a:schemeClr val="accent5">
                <a:lumMod val="0"/>
                <a:lumOff val="100000"/>
              </a:schemeClr>
            </a:gs>
            <a:gs pos="100000">
              <a:schemeClr val="accent5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kvir za tekst 3">
            <a:extLst>
              <a:ext uri="{FF2B5EF4-FFF2-40B4-BE49-F238E27FC236}">
                <a16:creationId xmlns:a16="http://schemas.microsoft.com/office/drawing/2014/main" id="{39A4E8F6-5081-8EAB-E88D-FE90C6A2FBFE}"/>
              </a:ext>
            </a:extLst>
          </p:cNvPr>
          <p:cNvSpPr txBox="1"/>
          <p:nvPr/>
        </p:nvSpPr>
        <p:spPr>
          <a:xfrm>
            <a:off x="500418" y="905372"/>
            <a:ext cx="11191164" cy="4924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Павле </a:t>
            </a:r>
            <a:r>
              <a:rPr lang="sr-Cyrl-R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Солеша</a:t>
            </a:r>
            <a:r>
              <a:rPr lang="sr-Cyrl-R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(Крушевац) </a:t>
            </a:r>
            <a:endParaRPr lang="sr-Cyrl-R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sr-Cyrl-RS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sr-Cyrl-R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Факултет драмских уметности, Београд</a:t>
            </a:r>
          </a:p>
          <a:p>
            <a:pPr algn="ctr"/>
            <a:endParaRPr lang="sr-Cyrl-RS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algn="ctr"/>
            <a:r>
              <a:rPr lang="en-US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pajasolescha@gmail.com</a:t>
            </a:r>
            <a:endParaRPr lang="sr-Cyrl-RS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sr-Cyrl-R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sr-Cyrl-R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Функција масовних сцена у роману „Пролом“ Бранка Ћопића</a:t>
            </a:r>
          </a:p>
          <a:p>
            <a:pPr algn="ctr"/>
            <a:endParaRPr lang="sr-Cyrl-RS" sz="2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sr-Cyrl-RS" sz="2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10. симпозијум</a:t>
            </a:r>
          </a:p>
          <a:p>
            <a:pPr algn="ctr"/>
            <a:endParaRPr lang="sr-Cyrl-RS" sz="2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sr-Cyrl-R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Бања Лука, 22–24. 5. 2025.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53212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5">
                <a:alpha val="91000"/>
                <a:lumMod val="0"/>
                <a:lumOff val="100000"/>
              </a:schemeClr>
            </a:gs>
            <a:gs pos="35000">
              <a:schemeClr val="accent5">
                <a:lumMod val="0"/>
                <a:lumOff val="100000"/>
              </a:schemeClr>
            </a:gs>
            <a:gs pos="100000">
              <a:schemeClr val="accent5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11F453B-6009-E94B-9086-D923713072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Типологија масовних сцена 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Čuvar mesta za sadržaj 2">
            <a:extLst>
              <a:ext uri="{FF2B5EF4-FFF2-40B4-BE49-F238E27FC236}">
                <a16:creationId xmlns:a16="http://schemas.microsoft.com/office/drawing/2014/main" id="{92E2788B-C11E-DD51-2243-989473F1E6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46096"/>
            <a:ext cx="10515600" cy="4351338"/>
          </a:xfrm>
        </p:spPr>
        <p:txBody>
          <a:bodyPr>
            <a:normAutofit/>
          </a:bodyPr>
          <a:lstStyle/>
          <a:p>
            <a:pPr marL="0" marR="0" indent="0">
              <a:lnSpc>
                <a:spcPct val="100000"/>
              </a:lnSpc>
              <a:spcAft>
                <a:spcPts val="1000"/>
              </a:spcAft>
              <a:buNone/>
              <a:tabLst>
                <a:tab pos="628015" algn="l"/>
              </a:tabLst>
            </a:pPr>
            <a:r>
              <a:rPr lang="sr-Cyrl-R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 основу садржаја: 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0000"/>
              </a:lnSpc>
              <a:spcAft>
                <a:spcPts val="1000"/>
              </a:spcAft>
              <a:tabLst>
                <a:tab pos="628015" algn="l"/>
              </a:tabLst>
            </a:pPr>
            <a:r>
              <a:rPr lang="sr-Cyrl-R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сцене злостављања;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0000"/>
              </a:lnSpc>
              <a:spcAft>
                <a:spcPts val="1000"/>
              </a:spcAft>
              <a:tabLst>
                <a:tab pos="628015" algn="l"/>
              </a:tabLst>
            </a:pPr>
            <a:r>
              <a:rPr lang="sr-Cyrl-R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сцене борбених дејстава;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0000"/>
              </a:lnSpc>
              <a:spcAft>
                <a:spcPts val="1000"/>
              </a:spcAft>
              <a:tabLst>
                <a:tab pos="628015" algn="l"/>
              </a:tabLst>
            </a:pPr>
            <a:r>
              <a:rPr lang="sr-Cyrl-R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слике цивила ван ратне зоне; 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0000"/>
              </a:lnSpc>
              <a:spcAft>
                <a:spcPts val="1000"/>
              </a:spcAft>
              <a:tabLst>
                <a:tab pos="628015" algn="l"/>
              </a:tabLst>
            </a:pPr>
            <a:r>
              <a:rPr lang="sr-Cyrl-R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народни скупови (зборови).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Čuvar mesta za broj slajda 3">
            <a:extLst>
              <a:ext uri="{FF2B5EF4-FFF2-40B4-BE49-F238E27FC236}">
                <a16:creationId xmlns:a16="http://schemas.microsoft.com/office/drawing/2014/main" id="{9A3F28B2-38D7-CB36-9CF5-DCD5B72324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B685D-F27E-43B1-8D41-7047D0C1305F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04049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5">
                <a:alpha val="91000"/>
                <a:lumMod val="0"/>
                <a:lumOff val="100000"/>
              </a:schemeClr>
            </a:gs>
            <a:gs pos="35000">
              <a:schemeClr val="accent5">
                <a:lumMod val="0"/>
                <a:lumOff val="100000"/>
              </a:schemeClr>
            </a:gs>
            <a:gs pos="100000">
              <a:schemeClr val="accent5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74CA31A-72DE-9A2F-821E-B956498B54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Типологија масовних сцена 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Čuvar mesta za sadržaj 2">
            <a:extLst>
              <a:ext uri="{FF2B5EF4-FFF2-40B4-BE49-F238E27FC236}">
                <a16:creationId xmlns:a16="http://schemas.microsoft.com/office/drawing/2014/main" id="{5A9C663A-85C7-63BD-5D38-14BEFAB8CD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marR="0" indent="0">
              <a:lnSpc>
                <a:spcPct val="100000"/>
              </a:lnSpc>
              <a:spcAft>
                <a:spcPts val="1000"/>
              </a:spcAft>
              <a:buNone/>
              <a:tabLst>
                <a:tab pos="628015" algn="l"/>
              </a:tabLst>
            </a:pPr>
            <a:r>
              <a:rPr lang="sr-Cyrl-R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 основу простора: </a:t>
            </a:r>
          </a:p>
          <a:p>
            <a:pPr marL="0" marR="0">
              <a:lnSpc>
                <a:spcPct val="100000"/>
              </a:lnSpc>
              <a:spcAft>
                <a:spcPts val="1000"/>
              </a:spcAft>
              <a:tabLst>
                <a:tab pos="628015" algn="l"/>
              </a:tabLst>
            </a:pPr>
            <a:r>
              <a:rPr lang="sr-Cyrl-R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сцене на  </a:t>
            </a:r>
            <a:r>
              <a:rPr lang="sr-Cyrl-R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отвореном</a:t>
            </a:r>
            <a:r>
              <a:rPr lang="sr-Cyrl-R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простору </a:t>
            </a:r>
          </a:p>
          <a:p>
            <a:pPr marL="0" marR="0">
              <a:lnSpc>
                <a:spcPct val="100000"/>
              </a:lnSpc>
              <a:spcAft>
                <a:spcPts val="1000"/>
              </a:spcAft>
              <a:tabLst>
                <a:tab pos="628015" algn="l"/>
              </a:tabLst>
            </a:pPr>
            <a:r>
              <a:rPr lang="sr-Cyrl-R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сцене у </a:t>
            </a:r>
            <a:r>
              <a:rPr lang="sr-Cyrl-R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затвореном</a:t>
            </a:r>
            <a:r>
              <a:rPr lang="sr-Cyrl-R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простору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0000"/>
              </a:lnSpc>
              <a:spcAft>
                <a:spcPts val="1000"/>
              </a:spcAft>
              <a:buNone/>
              <a:tabLst>
                <a:tab pos="628015" algn="l"/>
              </a:tabLst>
            </a:pPr>
            <a:r>
              <a:rPr lang="sr-Cyrl-R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 односу на динамику кретања јунака: </a:t>
            </a:r>
          </a:p>
          <a:p>
            <a:pPr marL="0" marR="0">
              <a:lnSpc>
                <a:spcPct val="100000"/>
              </a:lnSpc>
              <a:spcAft>
                <a:spcPts val="1000"/>
              </a:spcAft>
              <a:tabLst>
                <a:tab pos="628015" algn="l"/>
              </a:tabLst>
            </a:pPr>
            <a:r>
              <a:rPr lang="sr-Cyrl-R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статичке</a:t>
            </a:r>
            <a:r>
              <a:rPr lang="sr-Cyrl-R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(састанци, зборови, ишчекивања) и </a:t>
            </a:r>
          </a:p>
          <a:p>
            <a:pPr marL="0" marR="0">
              <a:lnSpc>
                <a:spcPct val="100000"/>
              </a:lnSpc>
              <a:spcAft>
                <a:spcPts val="1000"/>
              </a:spcAft>
              <a:tabLst>
                <a:tab pos="628015" algn="l"/>
              </a:tabLst>
            </a:pPr>
            <a:r>
              <a:rPr lang="sr-Cyrl-R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динамичке</a:t>
            </a:r>
            <a:r>
              <a:rPr lang="sr-Cyrl-R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(кретање, акције)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Čuvar mesta za broj slajda 3">
            <a:extLst>
              <a:ext uri="{FF2B5EF4-FFF2-40B4-BE49-F238E27FC236}">
                <a16:creationId xmlns:a16="http://schemas.microsoft.com/office/drawing/2014/main" id="{22150C01-63FD-610F-C8D3-443EA52657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B685D-F27E-43B1-8D41-7047D0C1305F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6127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5">
                <a:alpha val="91000"/>
                <a:lumMod val="0"/>
                <a:lumOff val="100000"/>
              </a:schemeClr>
            </a:gs>
            <a:gs pos="35000">
              <a:schemeClr val="accent5">
                <a:lumMod val="0"/>
                <a:lumOff val="100000"/>
              </a:schemeClr>
            </a:gs>
            <a:gs pos="100000">
              <a:schemeClr val="accent5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C8F2E6E-781B-16CA-5B04-9093425529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Функције масовних сцена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Čuvar mesta za sadržaj 2">
            <a:extLst>
              <a:ext uri="{FF2B5EF4-FFF2-40B4-BE49-F238E27FC236}">
                <a16:creationId xmlns:a16="http://schemas.microsoft.com/office/drawing/2014/main" id="{5366F61E-6761-E015-683A-459D836D73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marR="0">
              <a:lnSpc>
                <a:spcPct val="100000"/>
              </a:lnSpc>
            </a:pPr>
            <a:r>
              <a:rPr lang="sr-Cyrl-R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п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риказивање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размера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догађаја</a:t>
            </a:r>
            <a:r>
              <a:rPr lang="sr-Cyrl-R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;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imSun" panose="02010600030101010101" pitchFamily="2" charset="-122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0" marR="0">
              <a:lnSpc>
                <a:spcPct val="100000"/>
              </a:lnSpc>
            </a:pPr>
            <a:r>
              <a:rPr lang="sr-Cyrl-R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ј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ачање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реализма</a:t>
            </a:r>
            <a:r>
              <a:rPr lang="sr-Cyrl-R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;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imSun" panose="02010600030101010101" pitchFamily="2" charset="-122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0" marR="0">
              <a:lnSpc>
                <a:spcPct val="100000"/>
              </a:lnSpc>
            </a:pPr>
            <a:r>
              <a:rPr lang="sr-Cyrl-R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е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моционални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и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наративни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утицај</a:t>
            </a:r>
            <a:r>
              <a:rPr lang="sr-Cyrl-R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;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imSun" panose="02010600030101010101" pitchFamily="2" charset="-122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0" marR="0">
              <a:lnSpc>
                <a:spcPct val="100000"/>
              </a:lnSpc>
            </a:pPr>
            <a:r>
              <a:rPr lang="sr-Cyrl-R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к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онтраст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са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појединачним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јунаком</a:t>
            </a:r>
            <a:r>
              <a:rPr lang="sr-Cyrl-R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;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imSun" panose="02010600030101010101" pitchFamily="2" charset="-122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0" marR="0">
              <a:lnSpc>
                <a:spcPct val="100000"/>
              </a:lnSpc>
            </a:pPr>
            <a:r>
              <a:rPr lang="sr-Cyrl-R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с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имболика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и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метафора</a:t>
            </a:r>
            <a:r>
              <a:rPr lang="sr-Cyrl-R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;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imSun" panose="02010600030101010101" pitchFamily="2" charset="-122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r>
              <a:rPr lang="sr-Cyrl-R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</a:rPr>
              <a:t>в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</a:rPr>
              <a:t>изуелни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</a:rPr>
              <a:t>спектакл</a:t>
            </a:r>
            <a:r>
              <a:rPr lang="sr-Cyrl-R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</a:rPr>
              <a:t>.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Čuvar mesta za broj slajda 3">
            <a:extLst>
              <a:ext uri="{FF2B5EF4-FFF2-40B4-BE49-F238E27FC236}">
                <a16:creationId xmlns:a16="http://schemas.microsoft.com/office/drawing/2014/main" id="{18EB7880-5860-B395-6C98-CC842629C5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B685D-F27E-43B1-8D41-7047D0C1305F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0704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5">
                <a:alpha val="91000"/>
                <a:lumMod val="0"/>
                <a:lumOff val="100000"/>
              </a:schemeClr>
            </a:gs>
            <a:gs pos="35000">
              <a:schemeClr val="accent5">
                <a:lumMod val="0"/>
                <a:lumOff val="100000"/>
              </a:schemeClr>
            </a:gs>
            <a:gs pos="100000">
              <a:schemeClr val="accent5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4AD916F-45DA-0F35-E2FE-023C60FBE7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Сцене злостављања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Čuvar mesta za sadržaj 2">
            <a:extLst>
              <a:ext uri="{FF2B5EF4-FFF2-40B4-BE49-F238E27FC236}">
                <a16:creationId xmlns:a16="http://schemas.microsoft.com/office/drawing/2014/main" id="{A52F0597-C467-9F9E-3ECB-A1EE7FBC63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marR="0" lvl="0" indent="0">
              <a:lnSpc>
                <a:spcPct val="100000"/>
              </a:lnSpc>
              <a:spcAft>
                <a:spcPts val="1000"/>
              </a:spcAft>
              <a:buNone/>
              <a:tabLst>
                <a:tab pos="628015" algn="l"/>
              </a:tabLst>
            </a:pPr>
            <a:r>
              <a:rPr lang="sr-Cyrl-R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Доминира нарација, дескрипција са мало дијалога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0000"/>
              </a:lnSpc>
              <a:spcAft>
                <a:spcPts val="1000"/>
              </a:spcAft>
            </a:pPr>
            <a:r>
              <a:rPr lang="sr-Cyrl-R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Одлазак кулучара у затвор (отворени, нарација) 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0000"/>
              </a:lnSpc>
              <a:spcAft>
                <a:spcPts val="1000"/>
              </a:spcAft>
            </a:pPr>
            <a:r>
              <a:rPr lang="sr-Cyrl-R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Привремени затвор у школи (затворени простор) 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0000"/>
              </a:lnSpc>
              <a:spcAft>
                <a:spcPts val="1000"/>
              </a:spcAft>
              <a:tabLst>
                <a:tab pos="887095" algn="l"/>
              </a:tabLst>
            </a:pPr>
            <a:r>
              <a:rPr lang="sr-Cyrl-R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Премлаћивање људи у дворишту школе 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r>
              <a:rPr lang="sr-Cyrl-R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</a:rPr>
              <a:t>Ликвидација над планинским понором </a:t>
            </a:r>
            <a:endParaRPr lang="en-US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Čuvar mesta za broj slajda 3">
            <a:extLst>
              <a:ext uri="{FF2B5EF4-FFF2-40B4-BE49-F238E27FC236}">
                <a16:creationId xmlns:a16="http://schemas.microsoft.com/office/drawing/2014/main" id="{F2372FBF-A2D9-3F36-D8DB-5564C6FF5F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B685D-F27E-43B1-8D41-7047D0C1305F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00691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5">
                <a:alpha val="91000"/>
                <a:lumMod val="0"/>
                <a:lumOff val="100000"/>
              </a:schemeClr>
            </a:gs>
            <a:gs pos="35000">
              <a:schemeClr val="accent5">
                <a:lumMod val="0"/>
                <a:lumOff val="100000"/>
              </a:schemeClr>
            </a:gs>
            <a:gs pos="100000">
              <a:schemeClr val="accent5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948D63C-3823-130D-87FA-3BA24F731D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Сцене борбених дејстава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Čuvar mesta za sadržaj 2">
            <a:extLst>
              <a:ext uri="{FF2B5EF4-FFF2-40B4-BE49-F238E27FC236}">
                <a16:creationId xmlns:a16="http://schemas.microsoft.com/office/drawing/2014/main" id="{6FF1BF59-1A07-EA52-5263-85AA3FF4D1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marR="0">
              <a:lnSpc>
                <a:spcPct val="100000"/>
              </a:lnSpc>
              <a:spcAft>
                <a:spcPts val="1000"/>
              </a:spcAft>
              <a:tabLst>
                <a:tab pos="628015" algn="l"/>
              </a:tabLst>
            </a:pPr>
            <a:r>
              <a:rPr lang="sr-Cyrl-R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побуна сељака и напад на жандармерију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0000"/>
              </a:lnSpc>
              <a:spcAft>
                <a:spcPts val="1000"/>
              </a:spcAft>
            </a:pPr>
            <a:r>
              <a:rPr lang="sr-Cyrl-R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сцене борби, првих победа и суочавање са смрћу 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0000"/>
              </a:lnSpc>
              <a:spcAft>
                <a:spcPts val="1000"/>
              </a:spcAft>
            </a:pPr>
            <a:r>
              <a:rPr lang="sr-Cyrl-R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битке са усташама, напад на Италијане, борбе партизана и четника, партизана са уједињеним непријатељима (Италијани, усташе и четници)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Čuvar mesta za broj slajda 3">
            <a:extLst>
              <a:ext uri="{FF2B5EF4-FFF2-40B4-BE49-F238E27FC236}">
                <a16:creationId xmlns:a16="http://schemas.microsoft.com/office/drawing/2014/main" id="{97816C8C-8625-9DAA-9B59-F059940186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B685D-F27E-43B1-8D41-7047D0C1305F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43660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5">
                <a:alpha val="91000"/>
                <a:lumMod val="0"/>
                <a:lumOff val="100000"/>
              </a:schemeClr>
            </a:gs>
            <a:gs pos="35000">
              <a:schemeClr val="accent5">
                <a:lumMod val="0"/>
                <a:lumOff val="100000"/>
              </a:schemeClr>
            </a:gs>
            <a:gs pos="100000">
              <a:schemeClr val="accent5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2ADE2B4-8CAD-20F2-2A0A-FFD74221DB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0030" y="410368"/>
            <a:ext cx="10925033" cy="1325563"/>
          </a:xfrm>
        </p:spPr>
        <p:txBody>
          <a:bodyPr>
            <a:noAutofit/>
          </a:bodyPr>
          <a:lstStyle/>
          <a:p>
            <a:r>
              <a:rPr lang="sr-Cyrl-R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Сцене цивила (ван ратних линија) у рату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Čuvar mesta za sadržaj 2">
            <a:extLst>
              <a:ext uri="{FF2B5EF4-FFF2-40B4-BE49-F238E27FC236}">
                <a16:creationId xmlns:a16="http://schemas.microsoft.com/office/drawing/2014/main" id="{87BB25BF-74B2-967D-0537-789491652A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0" marR="0">
              <a:lnSpc>
                <a:spcPct val="100000"/>
              </a:lnSpc>
              <a:spcAft>
                <a:spcPts val="1000"/>
              </a:spcAft>
              <a:tabLst>
                <a:tab pos="628015" algn="l"/>
              </a:tabLst>
            </a:pPr>
            <a:r>
              <a:rPr lang="sr-Cyrl-R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кулук </a:t>
            </a:r>
          </a:p>
          <a:p>
            <a:pPr marL="457200" marR="0">
              <a:lnSpc>
                <a:spcPct val="100000"/>
              </a:lnSpc>
              <a:spcAft>
                <a:spcPts val="1000"/>
              </a:spcAft>
              <a:tabLst>
                <a:tab pos="628015" algn="l"/>
              </a:tabLst>
            </a:pPr>
            <a:r>
              <a:rPr lang="sr-Cyrl-R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пљачка </a:t>
            </a:r>
          </a:p>
          <a:p>
            <a:pPr marL="457200" marR="0">
              <a:lnSpc>
                <a:spcPct val="100000"/>
              </a:lnSpc>
              <a:spcAft>
                <a:spcPts val="1000"/>
              </a:spcAft>
              <a:tabLst>
                <a:tab pos="628015" algn="l"/>
              </a:tabLst>
            </a:pPr>
            <a:r>
              <a:rPr lang="sr-Cyrl-R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напад на ракију </a:t>
            </a:r>
          </a:p>
          <a:p>
            <a:pPr marL="457200" marR="0">
              <a:lnSpc>
                <a:spcPct val="100000"/>
              </a:lnSpc>
              <a:spcAft>
                <a:spcPts val="1000"/>
              </a:spcAft>
              <a:tabLst>
                <a:tab pos="628015" algn="l"/>
              </a:tabLst>
            </a:pPr>
            <a:r>
              <a:rPr lang="sr-Cyrl-R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збегови </a:t>
            </a:r>
          </a:p>
          <a:p>
            <a:pPr marL="457200" marR="0">
              <a:lnSpc>
                <a:spcPct val="100000"/>
              </a:lnSpc>
              <a:spcAft>
                <a:spcPts val="1000"/>
              </a:spcAft>
              <a:tabLst>
                <a:tab pos="628015" algn="l"/>
              </a:tabLst>
            </a:pPr>
            <a:r>
              <a:rPr lang="sr-Cyrl-R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напад на курс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Čuvar mesta za broj slajda 3">
            <a:extLst>
              <a:ext uri="{FF2B5EF4-FFF2-40B4-BE49-F238E27FC236}">
                <a16:creationId xmlns:a16="http://schemas.microsoft.com/office/drawing/2014/main" id="{DDBB8EFD-D852-3A26-0CF4-D641E33E9E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B685D-F27E-43B1-8D41-7047D0C1305F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40308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5">
                <a:alpha val="91000"/>
                <a:lumMod val="0"/>
                <a:lumOff val="100000"/>
              </a:schemeClr>
            </a:gs>
            <a:gs pos="35000">
              <a:schemeClr val="accent5">
                <a:lumMod val="0"/>
                <a:lumOff val="100000"/>
              </a:schemeClr>
            </a:gs>
            <a:gs pos="100000">
              <a:schemeClr val="accent5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EB7D2E6-F0B7-97FD-C4E2-1848F24F4B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Народни скупови (зборови)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Čuvar mesta za sadržaj 2">
            <a:extLst>
              <a:ext uri="{FF2B5EF4-FFF2-40B4-BE49-F238E27FC236}">
                <a16:creationId xmlns:a16="http://schemas.microsoft.com/office/drawing/2014/main" id="{37D7653B-A4F0-5F44-D136-1418D763BE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marR="0">
              <a:lnSpc>
                <a:spcPct val="100000"/>
              </a:lnSpc>
              <a:spcAft>
                <a:spcPts val="1000"/>
              </a:spcAft>
              <a:tabLst>
                <a:tab pos="628015" algn="l"/>
              </a:tabLst>
            </a:pPr>
            <a:r>
              <a:rPr lang="sr-Cyrl-R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први Скојевски састанак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0000"/>
              </a:lnSpc>
              <a:spcAft>
                <a:spcPts val="1000"/>
              </a:spcAft>
              <a:tabLst>
                <a:tab pos="614045" algn="l"/>
              </a:tabLst>
            </a:pPr>
            <a:r>
              <a:rPr lang="sr-Cyrl-R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разговори официра и цивила о потреби стварања јединствене војске, 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0000"/>
              </a:lnSpc>
              <a:spcAft>
                <a:spcPts val="1000"/>
              </a:spcAft>
            </a:pPr>
            <a:r>
              <a:rPr lang="sr-Cyrl-R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бирање народне власти</a:t>
            </a:r>
          </a:p>
          <a:p>
            <a:pPr marL="0" marR="0">
              <a:lnSpc>
                <a:spcPct val="100000"/>
              </a:lnSpc>
              <a:spcAft>
                <a:spcPts val="1000"/>
              </a:spcAft>
            </a:pPr>
            <a:r>
              <a:rPr lang="sr-Cyrl-R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омладински војно-политички курс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Čuvar mesta za broj slajda 3">
            <a:extLst>
              <a:ext uri="{FF2B5EF4-FFF2-40B4-BE49-F238E27FC236}">
                <a16:creationId xmlns:a16="http://schemas.microsoft.com/office/drawing/2014/main" id="{E9EF596E-746C-6E33-7F21-25F99F8B69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B685D-F27E-43B1-8D41-7047D0C1305F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4158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5">
                <a:alpha val="91000"/>
                <a:lumMod val="0"/>
                <a:lumOff val="100000"/>
              </a:schemeClr>
            </a:gs>
            <a:gs pos="35000">
              <a:schemeClr val="accent5">
                <a:lumMod val="0"/>
                <a:lumOff val="100000"/>
              </a:schemeClr>
            </a:gs>
            <a:gs pos="100000">
              <a:schemeClr val="accent5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3564FF6-E8EB-4FDD-1074-2D50793990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Народни скупови (зборови)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Čuvar mesta za sadržaj 2">
            <a:extLst>
              <a:ext uri="{FF2B5EF4-FFF2-40B4-BE49-F238E27FC236}">
                <a16:creationId xmlns:a16="http://schemas.microsoft.com/office/drawing/2014/main" id="{F64B3D16-5EAE-4A29-25B6-C0C598C8DB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marR="0">
              <a:lnSpc>
                <a:spcPct val="100000"/>
              </a:lnSpc>
              <a:spcAft>
                <a:spcPts val="1000"/>
              </a:spcAft>
              <a:tabLst>
                <a:tab pos="628015" algn="l"/>
              </a:tabLst>
            </a:pPr>
            <a:r>
              <a:rPr lang="sr-Cyrl-R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прва идеолошка неслагања </a:t>
            </a:r>
          </a:p>
          <a:p>
            <a:pPr marL="0" marR="0">
              <a:lnSpc>
                <a:spcPct val="100000"/>
              </a:lnSpc>
              <a:spcAft>
                <a:spcPts val="1000"/>
              </a:spcAft>
              <a:tabLst>
                <a:tab pos="628015" algn="l"/>
              </a:tabLst>
            </a:pPr>
            <a:r>
              <a:rPr lang="sr-Cyrl-R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полемике и почетак раслојавања на партизане и четнике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0000"/>
              </a:lnSpc>
              <a:spcAft>
                <a:spcPts val="1000"/>
              </a:spcAft>
              <a:tabLst>
                <a:tab pos="628015" algn="l"/>
              </a:tabLst>
            </a:pPr>
            <a:r>
              <a:rPr lang="sr-Cyrl-R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народни збор поводом првих победа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Čuvar mesta za broj slajda 3">
            <a:extLst>
              <a:ext uri="{FF2B5EF4-FFF2-40B4-BE49-F238E27FC236}">
                <a16:creationId xmlns:a16="http://schemas.microsoft.com/office/drawing/2014/main" id="{87C56F58-2097-0748-4DED-32B943DA0A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B685D-F27E-43B1-8D41-7047D0C1305F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67628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5">
                <a:alpha val="91000"/>
                <a:lumMod val="0"/>
                <a:lumOff val="100000"/>
              </a:schemeClr>
            </a:gs>
            <a:gs pos="35000">
              <a:schemeClr val="accent5">
                <a:lumMod val="0"/>
                <a:lumOff val="100000"/>
              </a:schemeClr>
            </a:gs>
            <a:gs pos="100000">
              <a:schemeClr val="accent5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B5C0356-E8A5-E98E-D71A-8D73821D21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18662"/>
            <a:ext cx="10515600" cy="655045"/>
          </a:xfrm>
        </p:spPr>
        <p:txBody>
          <a:bodyPr>
            <a:noAutofit/>
          </a:bodyPr>
          <a:lstStyle/>
          <a:p>
            <a:r>
              <a:rPr lang="sr-Cyrl-R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Закључак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Čuvar mesta za sadržaj 2">
            <a:extLst>
              <a:ext uri="{FF2B5EF4-FFF2-40B4-BE49-F238E27FC236}">
                <a16:creationId xmlns:a16="http://schemas.microsoft.com/office/drawing/2014/main" id="{52FC5EE4-37AE-40AD-5166-8F7DD21960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2441" y="1740089"/>
            <a:ext cx="11989559" cy="5385393"/>
          </a:xfrm>
        </p:spPr>
        <p:txBody>
          <a:bodyPr>
            <a:noAutofit/>
          </a:bodyPr>
          <a:lstStyle/>
          <a:p>
            <a:pPr marL="0" marR="0" lvl="0" indent="0">
              <a:lnSpc>
                <a:spcPct val="100000"/>
              </a:lnSpc>
              <a:buNone/>
            </a:pPr>
            <a:r>
              <a:rPr lang="sr-Cyrl-R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Бројност масовних сцена у роману </a:t>
            </a:r>
            <a:r>
              <a:rPr lang="sr-Cyrl-RS" sz="3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Пролом</a:t>
            </a:r>
            <a:r>
              <a:rPr lang="sr-Cyrl-R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указује на ауторово настојање да пренесе читаоцима слике рата које је доживео. Монументалност рата је представљена кроз масовна кретања људи, цивила и војника. Непрегледне колоне на индиректан начин указују на величину сукоба. 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>
              <a:lnSpc>
                <a:spcPct val="100000"/>
              </a:lnSpc>
              <a:buNone/>
            </a:pPr>
            <a:r>
              <a:rPr lang="sr-Cyrl-R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Масовне сцене су један од елемената који наглашава трагедију и сложеност људске судбине. 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" name="Čuvar mesta za broj slajda 3">
            <a:extLst>
              <a:ext uri="{FF2B5EF4-FFF2-40B4-BE49-F238E27FC236}">
                <a16:creationId xmlns:a16="http://schemas.microsoft.com/office/drawing/2014/main" id="{2F1883AC-C874-4D81-D50F-AECFAD2A2C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B685D-F27E-43B1-8D41-7047D0C1305F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91921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0"/>
                <a:lumOff val="100000"/>
              </a:schemeClr>
            </a:gs>
            <a:gs pos="35000">
              <a:schemeClr val="accent5">
                <a:lumMod val="0"/>
                <a:lumOff val="100000"/>
              </a:schemeClr>
            </a:gs>
            <a:gs pos="100000">
              <a:schemeClr val="accent5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3AE333A-66AF-1E8C-8D5C-F75F11E6B6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Закључак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Čuvar mesta za sadržaj 2">
            <a:extLst>
              <a:ext uri="{FF2B5EF4-FFF2-40B4-BE49-F238E27FC236}">
                <a16:creationId xmlns:a16="http://schemas.microsoft.com/office/drawing/2014/main" id="{16209733-1963-CAE0-F464-E922905A3F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238" y="2197289"/>
            <a:ext cx="12123761" cy="3979673"/>
          </a:xfrm>
        </p:spPr>
        <p:txBody>
          <a:bodyPr>
            <a:normAutofit fontScale="92500" lnSpcReduction="10000"/>
          </a:bodyPr>
          <a:lstStyle/>
          <a:p>
            <a:pPr marL="0" marR="0" lvl="0" indent="0">
              <a:lnSpc>
                <a:spcPct val="100000"/>
              </a:lnSpc>
              <a:buNone/>
            </a:pPr>
            <a:r>
              <a:rPr lang="sr-Cyrl-R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У сценама борби и сукоба дешава се преображај личности у светлу историјских катастрофа. Оне су сугестија трагедије народа на једном простору у злом времену који је био приморан да се суочи са ужасима рата. У интеракцијама колектива и појединаца откривају се њихова главна обележја и идеологије.  </a:t>
            </a:r>
          </a:p>
          <a:p>
            <a:pPr marL="0" marR="0" lvl="0" indent="0">
              <a:lnSpc>
                <a:spcPct val="100000"/>
              </a:lnSpc>
              <a:spcAft>
                <a:spcPts val="1000"/>
              </a:spcAft>
              <a:buNone/>
            </a:pPr>
            <a:r>
              <a:rPr lang="sr-Cyrl-R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Монументалност рата је представљена кроз масовна кретања људи, цивила и војника. Непрегледне колоне на индиректан начин указују на величину сукоба. (</a:t>
            </a:r>
            <a:r>
              <a:rPr lang="sr-Cyrl-R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Звијер</a:t>
            </a:r>
            <a:r>
              <a:rPr lang="sr-Cyrl-R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2011: 33) 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Čuvar mesta za broj slajda 3">
            <a:extLst>
              <a:ext uri="{FF2B5EF4-FFF2-40B4-BE49-F238E27FC236}">
                <a16:creationId xmlns:a16="http://schemas.microsoft.com/office/drawing/2014/main" id="{2C8B3EB1-A250-9757-3FB7-B3B6BD4BDD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B685D-F27E-43B1-8D41-7047D0C1305F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37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5">
                <a:alpha val="91000"/>
                <a:lumMod val="0"/>
                <a:lumOff val="100000"/>
              </a:schemeClr>
            </a:gs>
            <a:gs pos="35000">
              <a:schemeClr val="accent5">
                <a:lumMod val="0"/>
                <a:lumOff val="100000"/>
              </a:schemeClr>
            </a:gs>
            <a:gs pos="100000">
              <a:schemeClr val="accent5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39F998B-B5E2-4664-2B04-131CA13B94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Садржај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Čuvar mesta za sadržaj 2">
            <a:extLst>
              <a:ext uri="{FF2B5EF4-FFF2-40B4-BE49-F238E27FC236}">
                <a16:creationId xmlns:a16="http://schemas.microsoft.com/office/drawing/2014/main" id="{8C060394-95D9-7675-2B16-0A226A9FD1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 fontScale="92500" lnSpcReduction="10000"/>
          </a:bodyPr>
          <a:lstStyle/>
          <a:p>
            <a:pPr marL="342900" indent="-342900">
              <a:buFont typeface="+mj-lt"/>
              <a:buAutoNum type="arabicParenR"/>
            </a:pPr>
            <a:endParaRPr lang="sr-Cyrl-RS" sz="1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+mj-lt"/>
              <a:buAutoNum type="arabicParenR"/>
            </a:pPr>
            <a:r>
              <a:rPr lang="sr-Cyrl-RS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Бранко Ћопић – романи </a:t>
            </a:r>
          </a:p>
          <a:p>
            <a:pPr marL="342900" indent="-342900">
              <a:buFont typeface="+mj-lt"/>
              <a:buAutoNum type="arabicParenR"/>
            </a:pPr>
            <a:r>
              <a:rPr lang="sr-Cyrl-RS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Ћопић о </a:t>
            </a:r>
            <a:r>
              <a:rPr lang="sr-Cyrl-R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</a:t>
            </a:r>
            <a:r>
              <a:rPr lang="sr-Cyrl-RS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РОЛОМУ</a:t>
            </a:r>
            <a:endParaRPr lang="sr-Cyrl-RS" sz="1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arenR"/>
            </a:pPr>
            <a:r>
              <a:rPr lang="sr-Cyrl-RS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Критика о </a:t>
            </a:r>
            <a:r>
              <a:rPr lang="sr-Cyrl-RS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</a:t>
            </a:r>
            <a:r>
              <a:rPr lang="sr-Cyrl-R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РОЛОМУ</a:t>
            </a:r>
            <a:endParaRPr lang="sr-Cyrl-RS" sz="1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+mj-lt"/>
              <a:buAutoNum type="arabicParenR"/>
            </a:pPr>
            <a:r>
              <a:rPr lang="sr-Cyrl-RS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Масовне сцене – упадљиво обележје </a:t>
            </a:r>
            <a:r>
              <a:rPr lang="sr-Cyrl-RS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</a:t>
            </a:r>
            <a:r>
              <a:rPr lang="sr-Cyrl-R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РОЛОМА</a:t>
            </a:r>
          </a:p>
          <a:p>
            <a:pPr marL="342900" indent="-342900">
              <a:buFont typeface="+mj-lt"/>
              <a:buAutoNum type="arabicParenR"/>
            </a:pPr>
            <a:r>
              <a:rPr lang="sr-Cyrl-RS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Типологија масовних сцена </a:t>
            </a:r>
          </a:p>
          <a:p>
            <a:pPr marL="342900" indent="-342900">
              <a:buFont typeface="+mj-lt"/>
              <a:buAutoNum type="arabicParenR"/>
            </a:pPr>
            <a:r>
              <a:rPr lang="sr-Cyrl-RS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Функције масовних сцена</a:t>
            </a:r>
          </a:p>
          <a:p>
            <a:pPr marL="342900" indent="-342900">
              <a:buFont typeface="+mj-lt"/>
              <a:buAutoNum type="arabicParenR"/>
            </a:pPr>
            <a:r>
              <a:rPr lang="sr-Cyrl-RS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Сцене злостављања</a:t>
            </a:r>
          </a:p>
          <a:p>
            <a:pPr marL="342900" indent="-342900">
              <a:buFont typeface="+mj-lt"/>
              <a:buAutoNum type="arabicParenR"/>
            </a:pPr>
            <a:r>
              <a:rPr lang="sr-Cyrl-RS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Сцене борбених дејстава</a:t>
            </a:r>
          </a:p>
          <a:p>
            <a:pPr marL="342900" indent="-342900">
              <a:buFont typeface="+mj-lt"/>
              <a:buAutoNum type="arabicParenR"/>
            </a:pPr>
            <a:r>
              <a:rPr lang="sr-Cyrl-RS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Сцене цивила (ван ратних линија) у рату</a:t>
            </a:r>
          </a:p>
          <a:p>
            <a:pPr marL="342900" indent="-342900">
              <a:buFont typeface="+mj-lt"/>
              <a:buAutoNum type="arabicParenR"/>
            </a:pPr>
            <a:r>
              <a:rPr lang="sr-Cyrl-RS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Народни скупови (зборови)</a:t>
            </a:r>
          </a:p>
          <a:p>
            <a:pPr marL="342900" indent="-342900">
              <a:buFont typeface="+mj-lt"/>
              <a:buAutoNum type="arabicParenR"/>
            </a:pPr>
            <a:r>
              <a:rPr lang="sr-Cyrl-RS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Закључак</a:t>
            </a:r>
          </a:p>
          <a:p>
            <a:pPr marL="342900" indent="-342900">
              <a:buFont typeface="+mj-lt"/>
              <a:buAutoNum type="arabicParenR"/>
            </a:pPr>
            <a:r>
              <a:rPr lang="sr-Cyrl-RS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Извори и литература</a:t>
            </a:r>
          </a:p>
          <a:p>
            <a:endParaRPr lang="sr-Cyrl-RS" sz="1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 sz="1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Čuvar mesta za broj slajda 4">
            <a:extLst>
              <a:ext uri="{FF2B5EF4-FFF2-40B4-BE49-F238E27FC236}">
                <a16:creationId xmlns:a16="http://schemas.microsoft.com/office/drawing/2014/main" id="{740FF621-5814-8B48-1C7C-01CA0B8B86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B685D-F27E-43B1-8D41-7047D0C1305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415628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5">
                <a:alpha val="91000"/>
                <a:lumMod val="0"/>
                <a:lumOff val="100000"/>
              </a:schemeClr>
            </a:gs>
            <a:gs pos="35000">
              <a:schemeClr val="accent5">
                <a:lumMod val="0"/>
                <a:lumOff val="100000"/>
              </a:schemeClr>
            </a:gs>
            <a:gs pos="100000">
              <a:schemeClr val="accent5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53856EC-D844-344A-A41C-F93455CABF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8853"/>
            <a:ext cx="10515600" cy="718724"/>
          </a:xfrm>
        </p:spPr>
        <p:txBody>
          <a:bodyPr>
            <a:normAutofit/>
          </a:bodyPr>
          <a:lstStyle/>
          <a:p>
            <a:r>
              <a:rPr lang="sr-Cyrl-R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Извори и литература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Čuvar mesta za sadržaj 2">
            <a:extLst>
              <a:ext uri="{FF2B5EF4-FFF2-40B4-BE49-F238E27FC236}">
                <a16:creationId xmlns:a16="http://schemas.microsoft.com/office/drawing/2014/main" id="{0F30EEE2-B8E8-F7A0-D131-BC1B917635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02545"/>
            <a:ext cx="10515600" cy="4351338"/>
          </a:xfrm>
        </p:spPr>
        <p:txBody>
          <a:bodyPr>
            <a:noAutofit/>
          </a:bodyPr>
          <a:lstStyle/>
          <a:p>
            <a:pPr marL="0" marR="0" algn="just">
              <a:lnSpc>
                <a:spcPct val="100000"/>
              </a:lnSpc>
              <a:spcAft>
                <a:spcPts val="1000"/>
              </a:spcAft>
            </a:pPr>
            <a:r>
              <a:rPr lang="sr-Latn-RS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Bogdanović 1973: </a:t>
            </a:r>
            <a:r>
              <a:rPr lang="sr-Cyrl-RS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Богдановић, Милан. Пролом</a:t>
            </a:r>
            <a:r>
              <a:rPr lang="sr-Latn-RS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sr-Cyrl-RS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У: </a:t>
            </a:r>
            <a:r>
              <a:rPr lang="sr-Cyrl-RS" sz="1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Бандић</a:t>
            </a:r>
            <a:r>
              <a:rPr lang="sr-Cyrl-RS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Милош (</a:t>
            </a:r>
            <a:r>
              <a:rPr lang="sr-Latn-RS" sz="1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Hg</a:t>
            </a:r>
            <a:r>
              <a:rPr lang="sr-Latn-RS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sr-Cyrl-RS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), </a:t>
            </a:r>
            <a:r>
              <a:rPr lang="sr-Cyrl-RS" sz="1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Савремена проза</a:t>
            </a:r>
            <a:r>
              <a:rPr lang="sr-Latn-RS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sr-Cyrl-RS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Београд</a:t>
            </a:r>
            <a:r>
              <a:rPr lang="sr-Latn-RS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sr-Cyrl-RS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</a:t>
            </a:r>
            <a:r>
              <a:rPr lang="sr-Latn-RS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533–542.</a:t>
            </a:r>
          </a:p>
          <a:p>
            <a:pPr marL="0" marR="0" algn="just">
              <a:lnSpc>
                <a:spcPct val="100000"/>
              </a:lnSpc>
              <a:spcAft>
                <a:spcPts val="1000"/>
              </a:spcAft>
            </a:pPr>
            <a:r>
              <a:rPr lang="sr-Latn-RS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Ćopić 1984: Ćopić, Branko. </a:t>
            </a:r>
            <a:r>
              <a:rPr lang="sr-Latn-RS" sz="1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Prolom</a:t>
            </a:r>
            <a:r>
              <a:rPr lang="sr-Latn-RS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Sarajevo. </a:t>
            </a:r>
            <a:endParaRPr lang="en-US" sz="1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0000"/>
              </a:lnSpc>
              <a:spcAft>
                <a:spcPts val="1000"/>
              </a:spcAft>
            </a:pPr>
            <a:r>
              <a:rPr lang="sr-Latn-RS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Deretić 2011: </a:t>
            </a:r>
            <a:r>
              <a:rPr lang="sr-Cyrl-RS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Деретић, Јован</a:t>
            </a:r>
            <a:r>
              <a:rPr lang="sr-Latn-RS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sr-Cyrl-RS" sz="1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Историја српске књижевности</a:t>
            </a:r>
            <a:r>
              <a:rPr lang="sr-Latn-RS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sr-Cyrl-RS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Зрењанин. </a:t>
            </a:r>
            <a:endParaRPr lang="en-US" sz="1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0000"/>
              </a:lnSpc>
              <a:spcAft>
                <a:spcPts val="1000"/>
              </a:spcAft>
            </a:pPr>
            <a:r>
              <a:rPr lang="sr-Latn-RS" sz="1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Koljević</a:t>
            </a:r>
            <a:r>
              <a:rPr lang="sr-Latn-RS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2018: </a:t>
            </a:r>
            <a:r>
              <a:rPr lang="sr-Cyrl-RS" sz="1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Кољевић</a:t>
            </a:r>
            <a:r>
              <a:rPr lang="sr-Cyrl-RS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Светозар</a:t>
            </a:r>
            <a:r>
              <a:rPr lang="sr-Latn-RS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sr-Cyrl-RS" sz="1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Понешто о Ћопићу</a:t>
            </a:r>
            <a:r>
              <a:rPr lang="sr-Latn-RS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sr-Cyrl-RS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Нови Сад. </a:t>
            </a:r>
            <a:endParaRPr lang="en-US" sz="1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algn="just">
              <a:lnSpc>
                <a:spcPct val="100000"/>
              </a:lnSpc>
              <a:spcAft>
                <a:spcPts val="1000"/>
              </a:spcAft>
            </a:pPr>
            <a:r>
              <a:rPr lang="sr-Latn-RS" sz="1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Krasić</a:t>
            </a:r>
            <a:r>
              <a:rPr lang="sr-Latn-RS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Marjanović 2018: </a:t>
            </a:r>
            <a:r>
              <a:rPr lang="sr-Cyrl-RS" sz="1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Красић</a:t>
            </a:r>
            <a:r>
              <a:rPr lang="sr-Cyrl-RS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Марјановић, Олга. </a:t>
            </a:r>
            <a:r>
              <a:rPr lang="sr-Cyrl-RS" sz="1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Бранко Ћопић: „Кујем своју жицу“: интервјуи и архивски документи</a:t>
            </a:r>
            <a:r>
              <a:rPr lang="sr-Cyrl-RS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Београд. </a:t>
            </a:r>
            <a:endParaRPr lang="en-US" sz="1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0000"/>
              </a:lnSpc>
              <a:spcAft>
                <a:spcPts val="1000"/>
              </a:spcAft>
            </a:pPr>
            <a:r>
              <a:rPr lang="sr-Latn-RS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Marjanović 1988: Marjanović, Voja. </a:t>
            </a:r>
            <a:r>
              <a:rPr lang="sr-Latn-RS" sz="1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Branko Ćopić: život i delo</a:t>
            </a:r>
            <a:r>
              <a:rPr lang="sr-Latn-RS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Beograd</a:t>
            </a:r>
            <a:r>
              <a:rPr lang="sr-Cyrl-RS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0" marR="0" algn="just">
              <a:lnSpc>
                <a:spcPct val="100000"/>
              </a:lnSpc>
              <a:spcAft>
                <a:spcPts val="1000"/>
              </a:spcAft>
            </a:pPr>
            <a:r>
              <a:rPr lang="sr-Latn-RS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Tošović 2018: Tošović, Branko (</a:t>
            </a:r>
            <a:r>
              <a:rPr lang="sr-Latn-RS" sz="1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Hg</a:t>
            </a:r>
            <a:r>
              <a:rPr lang="sr-Latn-RS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.). </a:t>
            </a:r>
            <a:r>
              <a:rPr lang="sr-Latn-RS" sz="18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Ćopićeva</a:t>
            </a:r>
            <a:r>
              <a:rPr lang="sr-Latn-RS" sz="1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poetika zavičaja / </a:t>
            </a:r>
            <a:r>
              <a:rPr lang="sr-Latn-RS" sz="18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Ćopićs</a:t>
            </a:r>
            <a:r>
              <a:rPr lang="sr-Latn-RS" sz="1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sr-Latn-RS" sz="18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Poetik</a:t>
            </a:r>
            <a:r>
              <a:rPr lang="sr-Latn-RS" sz="1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sr-Latn-RS" sz="18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der</a:t>
            </a:r>
            <a:r>
              <a:rPr lang="sr-Latn-RS" sz="1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sr-Latn-RS" sz="18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Heimat</a:t>
            </a:r>
            <a:r>
              <a:rPr lang="sr-Latn-RS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sr-Latn-RS" sz="1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Graz</a:t>
            </a:r>
            <a:r>
              <a:rPr lang="sr-Latn-RS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– Bihać.</a:t>
            </a:r>
            <a:endParaRPr lang="sr-Cyrl-RS" sz="1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just">
              <a:lnSpc>
                <a:spcPct val="100000"/>
              </a:lnSpc>
              <a:spcAft>
                <a:spcPts val="1000"/>
              </a:spcAft>
            </a:pPr>
            <a:r>
              <a:rPr lang="sr-Latn-RS" sz="1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Zvijer</a:t>
            </a:r>
            <a:r>
              <a:rPr lang="sr-Latn-RS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2011: </a:t>
            </a:r>
            <a:r>
              <a:rPr lang="sr-Cyrl-RS" sz="1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Звијер</a:t>
            </a:r>
            <a:r>
              <a:rPr lang="sr-Cyrl-RS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Немања. </a:t>
            </a:r>
            <a:r>
              <a:rPr lang="sr-Cyrl-RS" sz="1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Идеологија филмске слике</a:t>
            </a:r>
            <a:r>
              <a:rPr lang="sr-Cyrl-RS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Београд</a:t>
            </a:r>
          </a:p>
          <a:p>
            <a:pPr marL="0" marR="0" algn="just">
              <a:lnSpc>
                <a:spcPct val="100000"/>
              </a:lnSpc>
              <a:spcAft>
                <a:spcPts val="1000"/>
              </a:spcAft>
            </a:pPr>
            <a:endParaRPr lang="en-US" sz="1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endParaRPr lang="en-US" sz="1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Čuvar mesta za broj slajda 3">
            <a:extLst>
              <a:ext uri="{FF2B5EF4-FFF2-40B4-BE49-F238E27FC236}">
                <a16:creationId xmlns:a16="http://schemas.microsoft.com/office/drawing/2014/main" id="{1324BB08-5881-23AB-7391-75C6FC74EC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B685D-F27E-43B1-8D41-7047D0C1305F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3038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5">
                <a:alpha val="91000"/>
                <a:lumMod val="0"/>
                <a:lumOff val="100000"/>
              </a:schemeClr>
            </a:gs>
            <a:gs pos="35000">
              <a:schemeClr val="accent5">
                <a:lumMod val="0"/>
                <a:lumOff val="100000"/>
              </a:schemeClr>
            </a:gs>
            <a:gs pos="100000">
              <a:schemeClr val="accent5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DAF382E-095F-F047-51E0-9801763A37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97293"/>
          </a:xfrm>
        </p:spPr>
        <p:txBody>
          <a:bodyPr>
            <a:normAutofit fontScale="90000"/>
          </a:bodyPr>
          <a:lstStyle/>
          <a:p>
            <a:r>
              <a:rPr lang="sr-Cyrl-R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Бранко Ћопић – романи</a:t>
            </a:r>
            <a:br>
              <a:rPr lang="sr-Cyrl-R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Čuvar mesta za sadržaj 2">
            <a:extLst>
              <a:ext uri="{FF2B5EF4-FFF2-40B4-BE49-F238E27FC236}">
                <a16:creationId xmlns:a16="http://schemas.microsoft.com/office/drawing/2014/main" id="{16777895-C8C4-7B78-2A6E-276160535C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</a:t>
            </a:r>
            <a:r>
              <a:rPr lang="sr-Cyrl-R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РОЛОМ</a:t>
            </a:r>
            <a:r>
              <a:rPr lang="sr-Cyrl-R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(1952);</a:t>
            </a:r>
          </a:p>
          <a:p>
            <a:r>
              <a:rPr lang="sr-Cyrl-R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Г</a:t>
            </a:r>
            <a:r>
              <a:rPr lang="sr-Cyrl-R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ЛУВИ БАРУТ </a:t>
            </a:r>
            <a:r>
              <a:rPr lang="sr-Cyrl-R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(1957);</a:t>
            </a:r>
          </a:p>
          <a:p>
            <a:r>
              <a:rPr lang="sr-Cyrl-R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</a:t>
            </a:r>
            <a:r>
              <a:rPr lang="sr-Cyrl-R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Е ТУГУЈ БРОНЗАНА СТРАЖО </a:t>
            </a:r>
            <a:r>
              <a:rPr lang="sr-Cyrl-R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(1958); </a:t>
            </a:r>
          </a:p>
          <a:p>
            <a:r>
              <a:rPr lang="sr-Cyrl-R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</a:t>
            </a:r>
            <a:r>
              <a:rPr lang="sr-Cyrl-R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СМА ОФАНЗИВА </a:t>
            </a:r>
            <a:r>
              <a:rPr lang="sr-Cyrl-R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(1964);</a:t>
            </a:r>
          </a:p>
          <a:p>
            <a:r>
              <a:rPr lang="sr-Cyrl-R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</a:t>
            </a:r>
            <a:r>
              <a:rPr lang="sr-Cyrl-R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ЕЛИЈЕ НА БИХАЋУ </a:t>
            </a:r>
            <a:r>
              <a:rPr lang="sr-Cyrl-R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(1975). 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Čuvar mesta za broj slajda 3">
            <a:extLst>
              <a:ext uri="{FF2B5EF4-FFF2-40B4-BE49-F238E27FC236}">
                <a16:creationId xmlns:a16="http://schemas.microsoft.com/office/drawing/2014/main" id="{F0315A52-F4C3-362A-1C44-CD1F18C3BB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B685D-F27E-43B1-8D41-7047D0C1305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8022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5">
                <a:alpha val="91000"/>
                <a:lumMod val="0"/>
                <a:lumOff val="100000"/>
              </a:schemeClr>
            </a:gs>
            <a:gs pos="35000">
              <a:schemeClr val="accent5">
                <a:lumMod val="0"/>
                <a:lumOff val="100000"/>
              </a:schemeClr>
            </a:gs>
            <a:gs pos="100000">
              <a:schemeClr val="accent5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3ED3AAD-D634-381D-DDF6-E664C0849B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Ћопић о П</a:t>
            </a:r>
            <a:r>
              <a:rPr lang="sr-Cyrl-R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РОЛОМУ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Čuvar mesta za sadržaj 2">
            <a:extLst>
              <a:ext uri="{FF2B5EF4-FFF2-40B4-BE49-F238E27FC236}">
                <a16:creationId xmlns:a16="http://schemas.microsoft.com/office/drawing/2014/main" id="{655DE278-9D33-BE05-5A2B-CD69C23392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marR="0" algn="just">
              <a:lnSpc>
                <a:spcPct val="100000"/>
              </a:lnSpc>
              <a:spcAft>
                <a:spcPts val="1000"/>
              </a:spcAft>
            </a:pPr>
            <a:r>
              <a:rPr lang="sr-Cyrl-R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 свом првенцу, П</a:t>
            </a:r>
            <a:r>
              <a:rPr lang="sr-Cyrl-R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РОЛОМУ</a:t>
            </a:r>
            <a:r>
              <a:rPr lang="sr-Latn-R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sr-Cyrl-R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Ћопић је у једном интервјуу између осталог рекао: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0000"/>
              </a:lnSpc>
              <a:spcAft>
                <a:spcPts val="1000"/>
              </a:spcAft>
            </a:pPr>
            <a:r>
              <a:rPr lang="sr-Cyrl-R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„У свом првом роману „П</a:t>
            </a:r>
            <a:r>
              <a:rPr lang="sr-Cyrl-R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РОЛОМУ</a:t>
            </a:r>
            <a:r>
              <a:rPr lang="sr-Cyrl-R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 </a:t>
            </a:r>
            <a:r>
              <a:rPr lang="sr-Cyrl-R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хтио</a:t>
            </a:r>
            <a:r>
              <a:rPr lang="sr-Cyrl-R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сам дати слику сељаштва из Босанске Крајине из 1941. године.“ (</a:t>
            </a:r>
            <a:r>
              <a:rPr lang="sr-Cyrl-R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Красић</a:t>
            </a:r>
            <a:r>
              <a:rPr lang="sr-Cyrl-R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Марјановић 2018: 29) 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Čuvar mesta za broj slajda 3">
            <a:extLst>
              <a:ext uri="{FF2B5EF4-FFF2-40B4-BE49-F238E27FC236}">
                <a16:creationId xmlns:a16="http://schemas.microsoft.com/office/drawing/2014/main" id="{6FDF98C7-582E-B369-90FD-80DA73E75D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B685D-F27E-43B1-8D41-7047D0C1305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4117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5">
                <a:alpha val="91000"/>
                <a:lumMod val="0"/>
                <a:lumOff val="100000"/>
              </a:schemeClr>
            </a:gs>
            <a:gs pos="35000">
              <a:schemeClr val="accent5">
                <a:lumMod val="0"/>
                <a:lumOff val="100000"/>
              </a:schemeClr>
            </a:gs>
            <a:gs pos="100000">
              <a:schemeClr val="accent5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2E01D07-3F11-57B5-EA41-6CEF07E1F639}"/>
              </a:ext>
            </a:extLst>
          </p:cNvPr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sr-Cyrl-R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Ћопић о П</a:t>
            </a:r>
            <a:r>
              <a:rPr lang="sr-Cyrl-R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РОЛОМУ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Čuvar mesta za sadržaj 2">
            <a:extLst>
              <a:ext uri="{FF2B5EF4-FFF2-40B4-BE49-F238E27FC236}">
                <a16:creationId xmlns:a16="http://schemas.microsoft.com/office/drawing/2014/main" id="{E7AAD3E2-6797-274A-934B-98347686B1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1235" y="1846097"/>
            <a:ext cx="11286699" cy="4351338"/>
          </a:xfrm>
        </p:spPr>
        <p:txBody>
          <a:bodyPr/>
          <a:lstStyle/>
          <a:p>
            <a:pPr marL="0" marR="0" algn="just">
              <a:lnSpc>
                <a:spcPct val="100000"/>
              </a:lnSpc>
              <a:spcAft>
                <a:spcPts val="1000"/>
              </a:spcAft>
            </a:pPr>
            <a:r>
              <a:rPr lang="sr-Cyrl-R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„Много слика носио сам у себи из рата. Тако да сам само то монтирао у композицију.“ (</a:t>
            </a:r>
            <a:r>
              <a:rPr lang="sr-Cyrl-R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Красић</a:t>
            </a:r>
            <a:r>
              <a:rPr lang="sr-Cyrl-R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Марјановић 2018: 30)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0000"/>
              </a:lnSpc>
              <a:spcAft>
                <a:spcPts val="1000"/>
              </a:spcAft>
            </a:pPr>
            <a:r>
              <a:rPr lang="sr-Cyrl-R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„Сликао сам живе људе од крви и меса, онакве какве сам их видео и доживео.“ (</a:t>
            </a:r>
            <a:r>
              <a:rPr lang="sr-Cyrl-R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Красић</a:t>
            </a:r>
            <a:r>
              <a:rPr lang="sr-Cyrl-R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Марјановић 2018: 26)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Čuvar mesta za broj slajda 3">
            <a:extLst>
              <a:ext uri="{FF2B5EF4-FFF2-40B4-BE49-F238E27FC236}">
                <a16:creationId xmlns:a16="http://schemas.microsoft.com/office/drawing/2014/main" id="{56AD27F1-4181-1696-6B2A-67654CE00B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B685D-F27E-43B1-8D41-7047D0C1305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3479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5">
                <a:alpha val="91000"/>
                <a:lumMod val="0"/>
                <a:lumOff val="100000"/>
              </a:schemeClr>
            </a:gs>
            <a:gs pos="35000">
              <a:schemeClr val="accent5">
                <a:lumMod val="0"/>
                <a:lumOff val="100000"/>
              </a:schemeClr>
            </a:gs>
            <a:gs pos="100000">
              <a:schemeClr val="accent5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F9535CA-11A5-8D10-200D-13C2AB957B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Критика о </a:t>
            </a:r>
            <a:r>
              <a:rPr lang="sr-Cyrl-R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</a:t>
            </a:r>
            <a:r>
              <a:rPr lang="sr-Cyrl-R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РОЛОМУ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Čuvar mesta za sadržaj 2">
            <a:extLst>
              <a:ext uri="{FF2B5EF4-FFF2-40B4-BE49-F238E27FC236}">
                <a16:creationId xmlns:a16="http://schemas.microsoft.com/office/drawing/2014/main" id="{A242D180-CE2F-FC2D-394E-F195AD6D61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1707" y="1825625"/>
            <a:ext cx="11368585" cy="4351338"/>
          </a:xfrm>
        </p:spPr>
        <p:txBody>
          <a:bodyPr>
            <a:noAutofit/>
          </a:bodyPr>
          <a:lstStyle/>
          <a:p>
            <a:pPr marL="342900" marR="0" lvl="0" indent="-342900" algn="just">
              <a:lnSpc>
                <a:spcPct val="100000"/>
              </a:lnSpc>
              <a:buFont typeface="Symbol" panose="05050102010706020507" pitchFamily="18" charset="2"/>
              <a:buChar char=""/>
              <a:tabLst>
                <a:tab pos="628015" algn="l"/>
              </a:tabLst>
            </a:pPr>
            <a:r>
              <a:rPr lang="sr-Cyrl-R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„писац заокупљен потресним људским драмама партизанског ратовања“ (</a:t>
            </a:r>
            <a:r>
              <a:rPr lang="sr-Cyrl-R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Кољевић</a:t>
            </a:r>
            <a:r>
              <a:rPr lang="sr-Cyrl-R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2018: 103)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00000"/>
              </a:lnSpc>
              <a:buFont typeface="Symbol" panose="05050102010706020507" pitchFamily="18" charset="2"/>
              <a:buChar char=""/>
              <a:tabLst>
                <a:tab pos="628015" algn="l"/>
              </a:tabLst>
            </a:pPr>
            <a:r>
              <a:rPr lang="sr-Cyrl-R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„</a:t>
            </a:r>
            <a:r>
              <a:rPr lang="sr-Latn-R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Kao romanopisac, Ćopić stvara panoramsko-razvučenu sliku događaja, sa mnogo podataka, faktografske, pa i reporterske prirode: on je pisac brzih uhvaćenih scena, često opserviranih nadohvat, ali rečito ispričanih i udešenih</a:t>
            </a:r>
            <a:r>
              <a:rPr lang="sr-Cyrl-R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 (</a:t>
            </a:r>
            <a:r>
              <a:rPr lang="sr-Latn-R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Marjanović</a:t>
            </a:r>
            <a:r>
              <a:rPr lang="sr-Cyrl-R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1988: 75).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Čuvar mesta za broj slajda 3">
            <a:extLst>
              <a:ext uri="{FF2B5EF4-FFF2-40B4-BE49-F238E27FC236}">
                <a16:creationId xmlns:a16="http://schemas.microsoft.com/office/drawing/2014/main" id="{970D3041-98A9-6ED9-61F4-CFE40DF27C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B685D-F27E-43B1-8D41-7047D0C1305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9155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5">
                <a:alpha val="91000"/>
                <a:lumMod val="0"/>
                <a:lumOff val="100000"/>
              </a:schemeClr>
            </a:gs>
            <a:gs pos="35000">
              <a:schemeClr val="accent5">
                <a:lumMod val="0"/>
                <a:lumOff val="100000"/>
              </a:schemeClr>
            </a:gs>
            <a:gs pos="100000">
              <a:schemeClr val="accent5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74FBEEB-B3AE-E6B0-C765-BE29EA03E6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Критика о </a:t>
            </a:r>
            <a:r>
              <a:rPr lang="sr-Cyrl-R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</a:t>
            </a:r>
            <a:r>
              <a:rPr lang="sr-Cyrl-R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РОЛОМУ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Čuvar mesta za sadržaj 2">
            <a:extLst>
              <a:ext uri="{FF2B5EF4-FFF2-40B4-BE49-F238E27FC236}">
                <a16:creationId xmlns:a16="http://schemas.microsoft.com/office/drawing/2014/main" id="{93ED835A-7BF1-20EE-B179-658B2BA891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sr-Cyrl-R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 роману се јавља око седамдесет личности, и с призорима масовних сцена и колективних покрета. (Деретић 2011: 1141)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Čuvar mesta za broj slajda 3">
            <a:extLst>
              <a:ext uri="{FF2B5EF4-FFF2-40B4-BE49-F238E27FC236}">
                <a16:creationId xmlns:a16="http://schemas.microsoft.com/office/drawing/2014/main" id="{1E6CA27E-C508-DC0F-AC4C-AD4783D072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B685D-F27E-43B1-8D41-7047D0C1305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41064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5">
                <a:alpha val="91000"/>
                <a:lumMod val="0"/>
                <a:lumOff val="100000"/>
              </a:schemeClr>
            </a:gs>
            <a:gs pos="35000">
              <a:schemeClr val="accent5">
                <a:lumMod val="0"/>
                <a:lumOff val="100000"/>
              </a:schemeClr>
            </a:gs>
            <a:gs pos="100000">
              <a:schemeClr val="accent5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76DE421-3E53-082D-05BB-0A35FD8501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Критика о </a:t>
            </a:r>
            <a:r>
              <a:rPr lang="sr-Cyrl-R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</a:t>
            </a:r>
            <a:r>
              <a:rPr lang="sr-Cyrl-R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РОЛОМУ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Čuvar mesta za sadržaj 2">
            <a:extLst>
              <a:ext uri="{FF2B5EF4-FFF2-40B4-BE49-F238E27FC236}">
                <a16:creationId xmlns:a16="http://schemas.microsoft.com/office/drawing/2014/main" id="{488309D6-353F-B960-2388-A0AF8DB7DB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3427" y="1818801"/>
            <a:ext cx="11586949" cy="4351338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</a:pPr>
            <a:r>
              <a:rPr lang="sr-Cyrl-R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Масовне</a:t>
            </a:r>
            <a:r>
              <a:rPr lang="sr-Latn-R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r-Cyrl-R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сцене</a:t>
            </a:r>
            <a:r>
              <a:rPr lang="sr-Latn-R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r-Cyrl-R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</a:t>
            </a:r>
            <a:r>
              <a:rPr lang="sr-Latn-R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r-Cyrl-R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</a:t>
            </a:r>
            <a:r>
              <a:rPr lang="sr-Cyrl-R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РОЛОМУ</a:t>
            </a:r>
            <a:r>
              <a:rPr lang="sr-Latn-R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r-Cyrl-R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употпуњују</a:t>
            </a:r>
            <a:r>
              <a:rPr lang="sr-Latn-R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r-Cyrl-R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Ћопићеву</a:t>
            </a:r>
            <a:r>
              <a:rPr lang="sr-Latn-R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r-Cyrl-R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поетику</a:t>
            </a:r>
            <a:r>
              <a:rPr lang="sr-Latn-R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r-Cyrl-R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завичаја</a:t>
            </a:r>
            <a:r>
              <a:rPr lang="sr-Latn-R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sr-Cyrl-R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посебно</a:t>
            </a:r>
            <a:r>
              <a:rPr lang="sr-Latn-R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r-Cyrl-R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област</a:t>
            </a:r>
            <a:r>
              <a:rPr lang="sr-Latn-R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r-Cyrl-R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завичајне</a:t>
            </a:r>
            <a:r>
              <a:rPr lang="sr-Latn-R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r-Cyrl-R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парадигме</a:t>
            </a:r>
            <a:r>
              <a:rPr lang="sr-Latn-R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sr-Cyrl-R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</a:pPr>
            <a:r>
              <a:rPr lang="sr-Cyrl-R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„</a:t>
            </a:r>
            <a:r>
              <a:rPr lang="sr-Latn-R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Zavičajna paradigma (zavičaj i emocije; zavičaj kao sloboda i kao ograničenje; zavičaj</a:t>
            </a:r>
            <a:r>
              <a:rPr lang="sr-Latn-RS" sz="32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r-Latn-R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 igra; zavičaj i rat; seobe iz zavičaja); percepcija, deskripcija i naracija užeg ili šireg zavičaja</a:t>
            </a:r>
            <a:r>
              <a:rPr lang="sr-Cyrl-R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</a:t>
            </a:r>
            <a:r>
              <a:rPr lang="sr-Latn-R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r-Cyrl-R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sr-Latn-R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Tošović 2018: 16</a:t>
            </a:r>
            <a:r>
              <a:rPr lang="sr-Cyrl-R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</a:p>
          <a:p>
            <a:pPr algn="just">
              <a:lnSpc>
                <a:spcPct val="100000"/>
              </a:lnSpc>
            </a:pP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Čuvar mesta za broj slajda 3">
            <a:extLst>
              <a:ext uri="{FF2B5EF4-FFF2-40B4-BE49-F238E27FC236}">
                <a16:creationId xmlns:a16="http://schemas.microsoft.com/office/drawing/2014/main" id="{138DFAD1-0399-E4FD-36FF-A2C4BD0F0D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B685D-F27E-43B1-8D41-7047D0C1305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7940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5">
                <a:alpha val="91000"/>
                <a:lumMod val="0"/>
                <a:lumOff val="100000"/>
              </a:schemeClr>
            </a:gs>
            <a:gs pos="35000">
              <a:schemeClr val="accent5">
                <a:lumMod val="0"/>
                <a:lumOff val="100000"/>
              </a:schemeClr>
            </a:gs>
            <a:gs pos="100000">
              <a:schemeClr val="accent5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5D95710-2255-4FFE-5BBD-C29F5B77F9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9558" y="337830"/>
            <a:ext cx="9573904" cy="1033771"/>
          </a:xfrm>
        </p:spPr>
        <p:txBody>
          <a:bodyPr>
            <a:normAutofit/>
          </a:bodyPr>
          <a:lstStyle/>
          <a:p>
            <a:r>
              <a:rPr lang="sr-Cyrl-R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Масовне сцене – упадљиво обележје </a:t>
            </a:r>
            <a:r>
              <a:rPr lang="sr-Cyrl-R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</a:t>
            </a:r>
            <a:r>
              <a:rPr lang="sr-Cyrl-R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РОЛОМА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Čuvar mesta za sadržaj 2">
            <a:extLst>
              <a:ext uri="{FF2B5EF4-FFF2-40B4-BE49-F238E27FC236}">
                <a16:creationId xmlns:a16="http://schemas.microsoft.com/office/drawing/2014/main" id="{7340C14A-8A9F-7270-806F-7B701CEA9C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838" y="1873392"/>
            <a:ext cx="10836323" cy="4351338"/>
          </a:xfrm>
        </p:spPr>
        <p:txBody>
          <a:bodyPr>
            <a:noAutofit/>
          </a:bodyPr>
          <a:lstStyle/>
          <a:p>
            <a:pPr marL="342900" marR="0" lvl="0" indent="-342900">
              <a:lnSpc>
                <a:spcPct val="100000"/>
              </a:lnSpc>
              <a:buFont typeface="Symbol" panose="05050102010706020507" pitchFamily="18" charset="2"/>
              <a:buChar char=""/>
              <a:tabLst>
                <a:tab pos="628015" algn="l"/>
              </a:tabLst>
            </a:pPr>
            <a:r>
              <a:rPr lang="sr-Cyrl-R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уочава се око 20 опширније датих масовних сцена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0000"/>
              </a:lnSpc>
              <a:buFont typeface="Symbol" panose="05050102010706020507" pitchFamily="18" charset="2"/>
              <a:buChar char=""/>
              <a:tabLst>
                <a:tab pos="628015" algn="l"/>
              </a:tabLst>
            </a:pPr>
            <a:r>
              <a:rPr lang="sr-Cyrl-R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сцена страдања над понором;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0000"/>
              </a:lnSpc>
              <a:buFont typeface="Symbol" panose="05050102010706020507" pitchFamily="18" charset="2"/>
              <a:buChar char=""/>
              <a:tabLst>
                <a:tab pos="628015" algn="l"/>
              </a:tabLst>
            </a:pPr>
            <a:r>
              <a:rPr lang="sr-Cyrl-R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сцене стихијских, дивљих и сурових продора маса у непријатеља, у његов животни круг; 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0000"/>
              </a:lnSpc>
              <a:buFont typeface="Symbol" panose="05050102010706020507" pitchFamily="18" charset="2"/>
              <a:buChar char=""/>
              <a:tabLst>
                <a:tab pos="628015" algn="l"/>
              </a:tabLst>
            </a:pPr>
            <a:r>
              <a:rPr lang="sr-Cyrl-R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средњовековна острвљеност на пљачку и на крв (Богдановић 1973: 540);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0000"/>
              </a:lnSpc>
              <a:spcAft>
                <a:spcPts val="1000"/>
              </a:spcAft>
              <a:buFont typeface="Symbol" panose="05050102010706020507" pitchFamily="18" charset="2"/>
              <a:buChar char=""/>
              <a:tabLst>
                <a:tab pos="628015" algn="l"/>
              </a:tabLst>
            </a:pPr>
            <a:r>
              <a:rPr lang="sr-Cyrl-R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борбене сцене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Čuvar mesta za broj slajda 3">
            <a:extLst>
              <a:ext uri="{FF2B5EF4-FFF2-40B4-BE49-F238E27FC236}">
                <a16:creationId xmlns:a16="http://schemas.microsoft.com/office/drawing/2014/main" id="{FC77C41F-DD89-F340-E558-84903C1EAF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B685D-F27E-43B1-8D41-7047D0C1305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30705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408</TotalTime>
  <Words>947</Words>
  <Application>Microsoft Office PowerPoint</Application>
  <PresentationFormat>Široki ekran</PresentationFormat>
  <Paragraphs>131</Paragraphs>
  <Slides>20</Slides>
  <Notes>1</Notes>
  <HiddenSlides>0</HiddenSlides>
  <MMClips>0</MMClips>
  <ScaleCrop>false</ScaleCrop>
  <HeadingPairs>
    <vt:vector size="6" baseType="variant">
      <vt:variant>
        <vt:lpstr>Korišćeni fontovi</vt:lpstr>
      </vt:variant>
      <vt:variant>
        <vt:i4>5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20</vt:i4>
      </vt:variant>
    </vt:vector>
  </HeadingPairs>
  <TitlesOfParts>
    <vt:vector size="26" baseType="lpstr">
      <vt:lpstr>SimSun</vt:lpstr>
      <vt:lpstr>Arial</vt:lpstr>
      <vt:lpstr>Calibri</vt:lpstr>
      <vt:lpstr>Calibri Light</vt:lpstr>
      <vt:lpstr>Symbol</vt:lpstr>
      <vt:lpstr>Tema Office</vt:lpstr>
      <vt:lpstr>PowerPoint prezentacija</vt:lpstr>
      <vt:lpstr>Садржај</vt:lpstr>
      <vt:lpstr>Бранко Ћопић – романи </vt:lpstr>
      <vt:lpstr>Ћопић о ПРОЛОМУ</vt:lpstr>
      <vt:lpstr>Ћопић о ПРОЛОМУ</vt:lpstr>
      <vt:lpstr>Критика о ПРОЛОМУ</vt:lpstr>
      <vt:lpstr>Критика о ПРОЛОМУ</vt:lpstr>
      <vt:lpstr>Критика о ПРОЛОМУ</vt:lpstr>
      <vt:lpstr>Масовне сцене – упадљиво обележје ПРОЛОМА</vt:lpstr>
      <vt:lpstr>Типологија масовних сцена </vt:lpstr>
      <vt:lpstr>Типологија масовних сцена </vt:lpstr>
      <vt:lpstr>Функције масовних сцена</vt:lpstr>
      <vt:lpstr>Сцене злостављања</vt:lpstr>
      <vt:lpstr>Сцене борбених дејстава</vt:lpstr>
      <vt:lpstr>Сцене цивила (ван ратних линија) у рату</vt:lpstr>
      <vt:lpstr>Народни скупови (зборови)</vt:lpstr>
      <vt:lpstr>Народни скупови (зборови)</vt:lpstr>
      <vt:lpstr>Закључак</vt:lpstr>
      <vt:lpstr>Закључак</vt:lpstr>
      <vt:lpstr>Извори и литература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User</dc:creator>
  <cp:lastModifiedBy>User</cp:lastModifiedBy>
  <cp:revision>11</cp:revision>
  <dcterms:created xsi:type="dcterms:W3CDTF">2025-05-18T13:21:26Z</dcterms:created>
  <dcterms:modified xsi:type="dcterms:W3CDTF">2025-05-18T21:38:17Z</dcterms:modified>
</cp:coreProperties>
</file>