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94835-E5EC-4570-8A80-CA87B3C287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62EB5-CF88-4870-A967-39A79C7DF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56B36-A05E-415D-A611-6D134253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CA97B-3722-4260-B58A-941C2843F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043DE-D0AF-4389-8A8C-8A21B90E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9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DC3B5-5B52-40EE-8D08-FA376E981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B1C3C2-7E17-4259-AC8F-2FC93164E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18B85-ABFC-464F-BA48-48B50358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FC502-8CA1-4942-818F-3121D62B5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07D30-F678-4AA7-BA22-CB8486C0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56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15D0B4-40DD-4DEA-B907-84AC5CF09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5220C2-B3A1-4015-A6EE-768C80886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49FCA-E175-4FD8-AD4E-958EBFB83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4DBF9-3444-41FC-8CA7-56F9B19B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2915F-7E40-4D7F-BF56-269C5192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1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E636B-4D92-44BA-A841-824E1583F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2A6B-8AC8-40D4-8F7F-F5BADCF61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E3F9-2C68-4E19-8DA8-881EB938F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92CC8-675B-48FC-BFD1-27496D937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C3131-DD11-41D3-9F50-E8AF49EBC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3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30B2E-8D8C-4BD1-8435-02369C582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7D6B4-1F01-4F9B-84FB-81EB4B053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331AD-54B3-45D4-92A9-E5ACA9984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9A1FE-E638-4AB3-A0EE-0BA18F1C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6B059-86FE-45D9-82D7-75AEEBF89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5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BEDED-1B46-4A91-9DF5-C9E78BE8D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0FB57-166A-43ED-9198-B5540FE8E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AD3CE-2AF7-4460-809C-FF858DC90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79B36-3420-4311-B6D7-5C0744289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88969-B18E-4AD6-A953-3E76D10A8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CBEB9-7BFB-485D-8B96-3A098E0BE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1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D7036-8200-4C5E-90FD-B396F213B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C1F4D-5A3F-425F-9821-578B3BFA1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8099A-C100-44AD-AFC5-2E2E4BC01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29C553-4BB5-4876-94F3-63E95C3E1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4F9C7E-A64F-42B3-B234-0F2CF41D79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C9BA1F-8C57-4DB8-98CC-CC0003EDF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BE7DB0-19D9-4B89-ACE6-30560CE94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F3A2DC-E4BA-4823-9F3D-1A532BC91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6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18B14-292C-4596-8002-030BE40E7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A0BD20-618C-41C4-B265-AEC52530C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D2BE54-3AB3-4AFB-9E52-C65C387C7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E7439-0F76-4647-BEC8-6840EA044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2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0B05B-5A63-434A-B132-0463F54C5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866B8A-9BC7-457D-BC15-A0DC57965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8984D0-05A0-421F-899C-B1FE5F1CC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FD11F-2019-47B3-AD31-8C7A9AC63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6FFF7-FA34-4ADB-A0A9-927E1478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7C2D1-D488-4D6B-967E-447759CF2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8877F-9188-43BA-A831-C0302FA41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D1D57-3539-4CA6-8083-6F65905AF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8B99C-9880-4EE3-8C03-D6EF855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9CFA2-1D21-4A68-B51D-1F1DD4F38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46C5D7-455E-44FB-A4BA-D21E11DEA2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142CE-6D99-4CFF-B643-AFCE99C3B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376F1-2368-4517-A686-2827F0C81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03B7C-F397-4B39-AA0F-8C9B5F094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500216-D78A-4F04-9DD1-AD3B3E54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7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D58377-2690-4E2C-9343-1D4DA8D75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8E5DC-329A-4677-880F-EDB95F9F0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F88A4-8E73-4A13-B94B-89FB7C4ED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D39-5A44-4CBC-9A6F-FC03A792938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F1D7A-1EC9-4419-B811-3A20371B0F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CF2A9-5D94-46D2-A6B7-07A3A07A3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A095-8317-4862-AA0F-1743CE52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6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9D7B03E-0DBE-4673-A39B-BFDB4954AA4D}"/>
              </a:ext>
            </a:extLst>
          </p:cNvPr>
          <p:cNvSpPr txBox="1"/>
          <p:nvPr/>
        </p:nvSpPr>
        <p:spPr>
          <a:xfrm>
            <a:off x="238125" y="76199"/>
            <a:ext cx="11668125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kumimoji="0" lang="sr-Latn-R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endParaRPr kumimoji="0" lang="sr-Latn-R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r>
              <a:rPr kumimoji="0" lang="sr-Cyrl-R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Александра Савић </a:t>
            </a:r>
            <a: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(Бања Лука)</a:t>
            </a:r>
            <a:endParaRPr kumimoji="0" lang="sr-Latn-R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r>
              <a:rPr kumimoji="0" lang="sr-Cyrl-R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Центар за друштвено-политичка истраживања Републике Српске</a:t>
            </a:r>
            <a:br>
              <a:rPr kumimoji="0" lang="sr-Cyrl-R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sr-Latn-R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aleksandra.savic@</a:t>
            </a:r>
            <a:r>
              <a:rPr kumimoji="0" lang="sr-Latn-R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unibl.org</a:t>
            </a:r>
            <a:endParaRPr kumimoji="0" lang="sr-Latn-RS" sz="9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r>
              <a:rPr kumimoji="0" lang="sr-Cyrl-R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НАРУШАВАЊЕ ПРАВОПИСНЕ НОРМЕ У „ПРОЛОМУ“</a:t>
            </a:r>
            <a:br>
              <a:rPr kumimoji="0" lang="sr-Latn-R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sr-Cyrl-R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sr-Cyrl-R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Универзално у стваралаштву Бранка Ћопића</a:t>
            </a:r>
            <a:br>
              <a:rPr kumimoji="0" lang="sr-Cyrl-R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sr-Cyrl-R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Бања Лука 22–24. мај 2025. 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593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FF25A8-1934-4159-A322-A380929858BF}"/>
              </a:ext>
            </a:extLst>
          </p:cNvPr>
          <p:cNvSpPr txBox="1"/>
          <p:nvPr/>
        </p:nvSpPr>
        <p:spPr>
          <a:xfrm>
            <a:off x="106327" y="265284"/>
            <a:ext cx="11461896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4. Закључци</a:t>
            </a: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Укупно је пронађено грешака на 73 стране </a:t>
            </a:r>
            <a:r>
              <a:rPr lang="sr-Cyrl-RS" sz="3600" dirty="0" err="1">
                <a:latin typeface="Arial" panose="020B0604020202020204" pitchFamily="34" charset="0"/>
                <a:cs typeface="Arial" panose="020B0604020202020204" pitchFamily="34" charset="0"/>
              </a:rPr>
              <a:t>ворд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документа.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Правописне грешке се могу подијелити на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штампарске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затим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одступање од правила у оба правописа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на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оне исправне у правопису 1960. године, а данас погрешне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(поглавник) и на крају оне исправне у данашњем правопису а некада погрешне (Мркоњић Град).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Највише има грешака које се тичу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апострофа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наводника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неправилног писања ријечи Бања Лука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669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047262-D96E-4564-8904-508D9E92EFB5}"/>
              </a:ext>
            </a:extLst>
          </p:cNvPr>
          <p:cNvSpPr txBox="1"/>
          <p:nvPr/>
        </p:nvSpPr>
        <p:spPr>
          <a:xfrm>
            <a:off x="202018" y="335845"/>
            <a:ext cx="1161075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4. Закључци</a:t>
            </a: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Има много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неуједначености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на примјер атрибут уз име се понекад пише са цртицом (што је правилно по П60), а понекад без цртице. 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Нека правила дата су само у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рјечнику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оба правописа, а не налазе се у правилима (ватара). 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Остале грешке, нарочито код употребе зареза у реченицама, можемо означити као питање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пишчевог стила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726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EDCE41-27B5-46F0-A807-4D6B00565C89}"/>
              </a:ext>
            </a:extLst>
          </p:cNvPr>
          <p:cNvSpPr txBox="1"/>
          <p:nvPr/>
        </p:nvSpPr>
        <p:spPr>
          <a:xfrm>
            <a:off x="178982" y="445486"/>
            <a:ext cx="1183403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5. Извори и литература</a:t>
            </a: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Пролом 1975: Ћопић, Бранко. </a:t>
            </a:r>
            <a:r>
              <a:rPr lang="sr-Cyrl-RS" sz="2400" i="1" dirty="0">
                <a:latin typeface="Arial" panose="020B0604020202020204" pitchFamily="34" charset="0"/>
                <a:cs typeface="Arial" panose="020B0604020202020204" pitchFamily="34" charset="0"/>
              </a:rPr>
              <a:t>Пролом. </a:t>
            </a: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Београд – Сарајево: Просвета, Светлост, Веселин Маслеша.</a:t>
            </a:r>
            <a:endParaRPr 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Правопис српскога језика 2014: Пижурица, Матија (</a:t>
            </a:r>
            <a:r>
              <a:rPr lang="sr-Cyrl-R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гл</a:t>
            </a: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. ур.). </a:t>
            </a:r>
            <a:r>
              <a:rPr lang="sr-Cyrl-RS" sz="2400" i="1" dirty="0">
                <a:latin typeface="Arial" panose="020B0604020202020204" pitchFamily="34" charset="0"/>
                <a:cs typeface="Arial" panose="020B0604020202020204" pitchFamily="34" charset="0"/>
              </a:rPr>
              <a:t>Правопис српскога језика</a:t>
            </a: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. Нови Сад: Матица српска.</a:t>
            </a:r>
          </a:p>
          <a:p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Правопис 1960: </a:t>
            </a:r>
            <a:r>
              <a:rPr lang="sr-Cyrl-RS" sz="2400" i="1" dirty="0">
                <a:latin typeface="Arial" panose="020B0604020202020204" pitchFamily="34" charset="0"/>
                <a:cs typeface="Arial" panose="020B0604020202020204" pitchFamily="34" charset="0"/>
              </a:rPr>
              <a:t>Правопис српскохрватскога књижевног језика: Са правописним речником</a:t>
            </a: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. Нови Сад: Матица српска – Загреб: Матица хрватска.</a:t>
            </a:r>
          </a:p>
          <a:p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РМС 1990: </a:t>
            </a:r>
            <a:r>
              <a:rPr lang="sr-Cyrl-RS" sz="2400" i="1" dirty="0">
                <a:latin typeface="Arial" panose="020B0604020202020204" pitchFamily="34" charset="0"/>
                <a:cs typeface="Arial" panose="020B0604020202020204" pitchFamily="34" charset="0"/>
              </a:rPr>
              <a:t>Речник српскохрватскога књижевног језика</a:t>
            </a: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. Нови Сад: Матица српска – Загреб: Матица хрватска, 1967. Друго </a:t>
            </a:r>
            <a:r>
              <a:rPr lang="sr-Cyrl-RS" sz="2400" dirty="0" err="1">
                <a:latin typeface="Arial" panose="020B0604020202020204" pitchFamily="34" charset="0"/>
                <a:cs typeface="Arial" panose="020B0604020202020204" pitchFamily="34" charset="0"/>
              </a:rPr>
              <a:t>фототипско</a:t>
            </a: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 издање. </a:t>
            </a:r>
          </a:p>
          <a:p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Пипер и др. 2018: Пипер, Предраг и др. </a:t>
            </a:r>
            <a:r>
              <a:rPr lang="sr-Cyrl-RS" sz="2400" i="1" dirty="0">
                <a:latin typeface="Arial" panose="020B0604020202020204" pitchFamily="34" charset="0"/>
                <a:cs typeface="Arial" panose="020B0604020202020204" pitchFamily="34" charset="0"/>
              </a:rPr>
              <a:t>Синтакса сложене реченице</a:t>
            </a: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. Нови Сад: Матица српска. </a:t>
            </a:r>
          </a:p>
          <a:p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Ковачевић 1998: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Ковачевић, Милош.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Синтакса сложене реченице у српском језику.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Београд: Рашка школа. </a:t>
            </a:r>
            <a:endParaRPr lang="sr-Cyrl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6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300A5B-1F4D-40FD-BC18-441C00EF0C6C}"/>
              </a:ext>
            </a:extLst>
          </p:cNvPr>
          <p:cNvSpPr txBox="1"/>
          <p:nvPr/>
        </p:nvSpPr>
        <p:spPr>
          <a:xfrm>
            <a:off x="1609725" y="1690063"/>
            <a:ext cx="7534275" cy="320087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indent="-342900">
              <a:buAutoNum type="arabicPeriod"/>
            </a:pP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</a:p>
          <a:p>
            <a:pPr marL="342900" indent="-342900">
              <a:buAutoNum type="arabicPeriod"/>
            </a:pP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Штампарске грешке</a:t>
            </a:r>
          </a:p>
          <a:p>
            <a:pPr marL="342900" indent="-342900">
              <a:buAutoNum type="arabicPeriod"/>
            </a:pP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Нарушавање правописних норми</a:t>
            </a:r>
          </a:p>
          <a:p>
            <a:pPr marL="342900" indent="-342900">
              <a:buAutoNum type="arabicPeriod"/>
            </a:pP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Закључци </a:t>
            </a:r>
          </a:p>
          <a:p>
            <a:pPr marL="342900" indent="-342900">
              <a:buAutoNum type="arabicPeriod"/>
            </a:pP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Извори и литература</a:t>
            </a:r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8179D37-104B-4F09-AE43-53BB43093A57}"/>
              </a:ext>
            </a:extLst>
          </p:cNvPr>
          <p:cNvSpPr txBox="1"/>
          <p:nvPr/>
        </p:nvSpPr>
        <p:spPr>
          <a:xfrm>
            <a:off x="247650" y="0"/>
            <a:ext cx="11372850" cy="8586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  <a:endParaRPr lang="sr-Latn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Пролом 1975: Бранко Ћопић, Пролом, Просвета, Светлост, Веселин Маслеша. Београд – Сарајево.</a:t>
            </a:r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Правопис српскога језика 2014: Правопис српскога језика. Редакција Матија Пижурица (</a:t>
            </a:r>
            <a:r>
              <a:rPr lang="sr-Cyrl-RS" sz="3200" dirty="0" err="1">
                <a:latin typeface="Arial" panose="020B0604020202020204" pitchFamily="34" charset="0"/>
                <a:cs typeface="Arial" panose="020B0604020202020204" pitchFamily="34" charset="0"/>
              </a:rPr>
              <a:t>гл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. уредник), Милорад Дешић, Бранислав Остојић, Живојин Станојчић. Нови Сад: Матица српска.</a:t>
            </a:r>
          </a:p>
          <a:p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Правопис 1960: Правопис српскохрватскога књижевног језика: Са правописним речником. Нови Сад – Загреб: Матица српска – Матица хрватска.</a:t>
            </a:r>
          </a:p>
          <a:p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15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F9A011-B04F-4800-BF46-B5D9C008BD79}"/>
              </a:ext>
            </a:extLst>
          </p:cNvPr>
          <p:cNvSpPr txBox="1"/>
          <p:nvPr/>
        </p:nvSpPr>
        <p:spPr>
          <a:xfrm>
            <a:off x="219076" y="345490"/>
            <a:ext cx="11639550" cy="7325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2. Штампарске грешке </a:t>
            </a: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а. словне </a:t>
            </a:r>
          </a:p>
          <a:p>
            <a:r>
              <a:rPr lang="sr-Cyrl-R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Ханд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болан Крсто (стр. 65), </a:t>
            </a:r>
            <a:r>
              <a:rPr lang="sr-Cyrl-R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сјетлости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(стр. 270), </a:t>
            </a:r>
            <a:r>
              <a:rPr lang="sr-Cyrl-R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опо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пет сати послије подне (стр. 354)</a:t>
            </a: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б. неуједначености</a:t>
            </a:r>
          </a:p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Смаил хоџа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(негдје са цртицом, негдје без), неправилно затворени наводници, недостаје запета (послије уметнуте реченице, вокатива)</a:t>
            </a: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в. коректорске</a:t>
            </a:r>
          </a:p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от перја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(стр. 399)</a:t>
            </a:r>
            <a:endParaRPr lang="sr-Cyrl-R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sr-Cyrl-R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9BCF62-3A95-4EB2-8705-74B7781191E4}"/>
              </a:ext>
            </a:extLst>
          </p:cNvPr>
          <p:cNvSpPr txBox="1"/>
          <p:nvPr/>
        </p:nvSpPr>
        <p:spPr>
          <a:xfrm>
            <a:off x="171449" y="0"/>
            <a:ext cx="11705117" cy="8956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3. Нарушавање правописних норми</a:t>
            </a: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а. велико слово</a:t>
            </a: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Дићи ће </a:t>
            </a:r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вас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кад се најмање надате (стр. 55),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I, II</a:t>
            </a:r>
          </a:p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Босанске крајине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(стр. 66)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исправно</a:t>
            </a:r>
          </a:p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Поглавником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(стр. 69),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исправно</a:t>
            </a: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б. сугласник Ј</a:t>
            </a:r>
          </a:p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Вучија времена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(стр. 9),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исправно</a:t>
            </a:r>
            <a:endParaRPr lang="sr-Latn-RS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в. непостојано а</a:t>
            </a:r>
          </a:p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Ватара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(стр. 609),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исправно</a:t>
            </a: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г. једначење сугласника</a:t>
            </a:r>
          </a:p>
          <a:p>
            <a:r>
              <a:rPr lang="sr-Cyrl-R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Одбранбени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(стр. 291),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I, II</a:t>
            </a:r>
          </a:p>
          <a:p>
            <a:endParaRPr lang="sr-Latn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2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1E1022-1B33-4828-8D57-B355D5A5D568}"/>
              </a:ext>
            </a:extLst>
          </p:cNvPr>
          <p:cNvSpPr txBox="1"/>
          <p:nvPr/>
        </p:nvSpPr>
        <p:spPr>
          <a:xfrm>
            <a:off x="189614" y="117693"/>
            <a:ext cx="1181277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3. Нарушавање правописних норми</a:t>
            </a: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д. састављено и растављено писање ријечи (именице)</a:t>
            </a:r>
          </a:p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Бања Луци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I, II</a:t>
            </a:r>
            <a:endParaRPr lang="sr-Cyrl-R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ђ.</a:t>
            </a:r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састављено и растављено писање ријечи (замјенице)</a:t>
            </a:r>
          </a:p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Ни један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(стр. 112),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I, II</a:t>
            </a:r>
            <a:endParaRPr lang="sr-Cyrl-R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е.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састављено и растављено писање ријечи (прилози)</a:t>
            </a:r>
          </a:p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Уз пут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(стр. 10),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Latn-R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исправно</a:t>
            </a:r>
            <a:endParaRPr lang="sr-Cyrl-R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Укорак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стр.</a:t>
            </a:r>
            <a:r>
              <a:rPr lang="sr-Latn-RS" sz="3600" dirty="0">
                <a:latin typeface="Arial" panose="020B0604020202020204" pitchFamily="34" charset="0"/>
                <a:cs typeface="Arial" panose="020B0604020202020204" pitchFamily="34" charset="0"/>
              </a:rPr>
              <a:t> 414)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Latn-R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исправно</a:t>
            </a:r>
          </a:p>
        </p:txBody>
      </p:sp>
    </p:spTree>
    <p:extLst>
      <p:ext uri="{BB962C8B-B14F-4D97-AF65-F5344CB8AC3E}">
        <p14:creationId xmlns:p14="http://schemas.microsoft.com/office/powerpoint/2010/main" val="1964147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698F63-FEA9-4ACC-84F1-3CC903611B01}"/>
              </a:ext>
            </a:extLst>
          </p:cNvPr>
          <p:cNvSpPr txBox="1"/>
          <p:nvPr/>
        </p:nvSpPr>
        <p:spPr>
          <a:xfrm>
            <a:off x="434021" y="58846"/>
            <a:ext cx="1113233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3. Нарушавање правописних норми</a:t>
            </a: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ж. интерпункција (зарез)</a:t>
            </a: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Ја</a:t>
            </a:r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, људи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као велим да... (стр. 279), вокатив,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I, II</a:t>
            </a:r>
            <a:endParaRPr lang="sr-Cyrl-R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 тугом и неким тајним поносом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као да је ријеч о његовом властитом подвигу и рани,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борац је обавјештавао борца (стр. 591), уметнути дијелови реченице,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I, II</a:t>
            </a:r>
            <a:endParaRPr lang="sr-Cyrl-R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„вала ме нијеси дозвао“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помисли у себи дјечак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(стр. 221), коментар писца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I, II</a:t>
            </a:r>
            <a:endParaRPr lang="sr-Cyrl-R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584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864C7F9-D7A8-438D-8E94-3A9F20ACFDAA}"/>
              </a:ext>
            </a:extLst>
          </p:cNvPr>
          <p:cNvSpPr txBox="1"/>
          <p:nvPr/>
        </p:nvSpPr>
        <p:spPr>
          <a:xfrm>
            <a:off x="391633" y="275364"/>
            <a:ext cx="1140873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3. Нарушавање правописних норми</a:t>
            </a: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ж. интерпункција (зарез)</a:t>
            </a:r>
          </a:p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Ако дође до нечега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ми се уздамо (стр. 89), инверзија,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 II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А син јој Мирко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колико је чула од људи,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побјегао у Србију</a:t>
            </a:r>
            <a:r>
              <a:rPr lang="sr-Latn-RS" sz="3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стр. 94), уметнуте реченице,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 II</a:t>
            </a:r>
            <a:endParaRPr lang="sr-Cyrl-R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з. интерпункција (наводници)</a:t>
            </a: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положај наводника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264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2BE7A7-4095-4A0D-847A-314010EF8F25}"/>
              </a:ext>
            </a:extLst>
          </p:cNvPr>
          <p:cNvSpPr txBox="1"/>
          <p:nvPr/>
        </p:nvSpPr>
        <p:spPr>
          <a:xfrm>
            <a:off x="141768" y="562444"/>
            <a:ext cx="1190846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3. Нарушавање правописних норми</a:t>
            </a: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и. интерпункција (цртица)</a:t>
            </a:r>
          </a:p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Кадли, тадли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(стр. 56), удвојени прилози,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 II</a:t>
            </a:r>
          </a:p>
          <a:p>
            <a:r>
              <a:rPr lang="sr-Cyrl-R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Газда-Марко</a:t>
            </a:r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(стр. 373),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исправно</a:t>
            </a:r>
          </a:p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Мркоњић Град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(стр. 161),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исправно</a:t>
            </a:r>
            <a:endParaRPr lang="sr-Cyrl-R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з. интерпункција (апостроф)</a:t>
            </a:r>
          </a:p>
          <a:p>
            <a:r>
              <a:rPr lang="sr-Cyrl-R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Ил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не мислиш, бога ти твога? (стр. 45), </a:t>
            </a:r>
            <a:r>
              <a:rPr lang="sr-Latn-RS" sz="3600" b="1" dirty="0">
                <a:latin typeface="Arial" panose="020B0604020202020204" pitchFamily="34" charset="0"/>
                <a:cs typeface="Arial" panose="020B0604020202020204" pitchFamily="34" charset="0"/>
              </a:rPr>
              <a:t>I II</a:t>
            </a:r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376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825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W10</dc:creator>
  <cp:lastModifiedBy>W10</cp:lastModifiedBy>
  <cp:revision>14</cp:revision>
  <cp:lastPrinted>2025-05-15T05:23:34Z</cp:lastPrinted>
  <dcterms:created xsi:type="dcterms:W3CDTF">2025-05-14T04:33:22Z</dcterms:created>
  <dcterms:modified xsi:type="dcterms:W3CDTF">2025-05-15T05:36:39Z</dcterms:modified>
</cp:coreProperties>
</file>