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5" autoAdjust="0"/>
  </p:normalViewPr>
  <p:slideViewPr>
    <p:cSldViewPr>
      <p:cViewPr>
        <p:scale>
          <a:sx n="50" d="100"/>
          <a:sy n="50" d="100"/>
        </p:scale>
        <p:origin x="-1956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АНТРОПОНИМИЈА У РОМАНУ ПРОЛОМ БРАНКА ЋОПИЋА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Лидија Неранџић Чанда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92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Историјске и симболичне личности</a:t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 smtClean="0"/>
              <a:t>Имена </a:t>
            </a:r>
            <a:r>
              <a:rPr lang="ru-RU" dirty="0"/>
              <a:t>са алузијама: </a:t>
            </a:r>
            <a:br>
              <a:rPr lang="ru-RU" dirty="0"/>
            </a:br>
            <a:r>
              <a:rPr lang="ru-RU" dirty="0"/>
              <a:t>• </a:t>
            </a:r>
            <a:r>
              <a:rPr lang="ru-RU" b="1" dirty="0"/>
              <a:t>Краљ Петар</a:t>
            </a:r>
            <a:r>
              <a:rPr lang="ru-RU" dirty="0"/>
              <a:t> , </a:t>
            </a:r>
            <a:r>
              <a:rPr lang="ru-RU" b="1" dirty="0"/>
              <a:t>Краљевић Марко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b="1" dirty="0"/>
              <a:t>Света Петка</a:t>
            </a:r>
            <a:r>
              <a:rPr lang="ru-RU" dirty="0"/>
              <a:t> , </a:t>
            </a:r>
            <a:r>
              <a:rPr lang="ru-RU" b="1" dirty="0"/>
              <a:t>Вук Бранковић</a:t>
            </a:r>
            <a:endParaRPr lang="ru-RU" dirty="0"/>
          </a:p>
          <a:p>
            <a:pPr lvl="1">
              <a:buFont typeface="Arial"/>
              <a:buChar char="•"/>
            </a:pPr>
            <a:r>
              <a:rPr lang="ru-RU" dirty="0"/>
              <a:t>Историја и мит у функцији симболике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sr-Cyrl-RS" sz="3200" b="1" dirty="0">
                <a:solidFill>
                  <a:prstClr val="black"/>
                </a:solidFill>
                <a:ea typeface="+mn-ea"/>
                <a:cs typeface="+mn-cs"/>
              </a:rPr>
              <a:t>Етничка и језичка разноликост</a:t>
            </a:r>
            <a:br>
              <a:rPr lang="sr-Cyrl-RS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sr-Cyrl-RS" b="1" dirty="0" smtClean="0"/>
              <a:t>Српска</a:t>
            </a:r>
            <a:r>
              <a:rPr lang="sr-Cyrl-RS" dirty="0" smtClean="0"/>
              <a:t> </a:t>
            </a:r>
            <a:r>
              <a:rPr lang="sr-Cyrl-RS" dirty="0"/>
              <a:t>: Тодор, Сава, Ђуро</a:t>
            </a:r>
          </a:p>
          <a:p>
            <a:pPr>
              <a:buFont typeface="Arial"/>
              <a:buChar char="•"/>
            </a:pPr>
            <a:r>
              <a:rPr lang="sr-Cyrl-RS" b="1" dirty="0" smtClean="0"/>
              <a:t>Муслиманска</a:t>
            </a:r>
            <a:r>
              <a:rPr lang="sr-Cyrl-RS" dirty="0" smtClean="0"/>
              <a:t> </a:t>
            </a:r>
            <a:r>
              <a:rPr lang="sr-Cyrl-RS" dirty="0"/>
              <a:t>: Мујо, Ћемаловић, Ремзија</a:t>
            </a:r>
          </a:p>
          <a:p>
            <a:pPr>
              <a:buFont typeface="Arial"/>
              <a:buChar char="•"/>
            </a:pPr>
            <a:r>
              <a:rPr lang="sr-Cyrl-RS" b="1" dirty="0"/>
              <a:t>Хрватска</a:t>
            </a:r>
            <a:r>
              <a:rPr lang="sr-Cyrl-RS" dirty="0"/>
              <a:t> : Павелић, Јурич, Будак </a:t>
            </a:r>
            <a:br>
              <a:rPr lang="sr-Cyrl-RS" dirty="0"/>
            </a:br>
            <a:r>
              <a:rPr lang="sr-Cyrl-RS" dirty="0"/>
              <a:t>→ Одраз стварне етничке слике Босне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50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Примери породичних презимена</a:t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 smtClean="0"/>
              <a:t>Ћупурдија</a:t>
            </a:r>
            <a:r>
              <a:rPr lang="ru-RU" dirty="0"/>
              <a:t>, Шарчевић, Ћемаловић, Љушина...</a:t>
            </a:r>
          </a:p>
          <a:p>
            <a:pPr>
              <a:buFont typeface="Arial"/>
              <a:buChar char="•"/>
            </a:pPr>
            <a:r>
              <a:rPr lang="ru-RU" dirty="0"/>
              <a:t>Презимена се често односе на: </a:t>
            </a:r>
            <a:br>
              <a:rPr lang="ru-RU" dirty="0"/>
            </a:br>
            <a:r>
              <a:rPr lang="ru-RU" dirty="0"/>
              <a:t>→ порекло, надимке предака, занимање или личну особину</a:t>
            </a:r>
          </a:p>
        </p:txBody>
      </p:sp>
    </p:spTree>
    <p:extLst>
      <p:ext uri="{BB962C8B-B14F-4D97-AF65-F5344CB8AC3E}">
        <p14:creationId xmlns:p14="http://schemas.microsoft.com/office/powerpoint/2010/main" val="345658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Језичке особености</a:t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 smtClean="0"/>
              <a:t>Имена </a:t>
            </a:r>
            <a:r>
              <a:rPr lang="ru-RU" dirty="0"/>
              <a:t>и надимци у духу народног говора</a:t>
            </a:r>
          </a:p>
          <a:p>
            <a:pPr>
              <a:buFont typeface="Arial"/>
              <a:buChar char="•"/>
            </a:pPr>
            <a:r>
              <a:rPr lang="ru-RU" dirty="0"/>
              <a:t>Звучни, дијалекатски </a:t>
            </a:r>
            <a:r>
              <a:rPr lang="ru-RU" dirty="0" smtClean="0"/>
              <a:t>облици: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Гарава, Ћазим, Ћана, Макак, Јека</a:t>
            </a:r>
            <a:endParaRPr lang="ru-R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491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Закључак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 smtClean="0"/>
              <a:t>Антропоними </a:t>
            </a:r>
            <a:r>
              <a:rPr lang="ru-RU" dirty="0"/>
              <a:t>у роману носе идентитет, поруку и карактер</a:t>
            </a:r>
          </a:p>
          <a:p>
            <a:pPr>
              <a:buFont typeface="Arial"/>
              <a:buChar char="•"/>
            </a:pPr>
            <a:r>
              <a:rPr lang="ru-RU" dirty="0"/>
              <a:t>Ћопић ствара живописне ликове кроз изговорена и звучна имена</a:t>
            </a:r>
          </a:p>
          <a:p>
            <a:pPr>
              <a:buFont typeface="Arial"/>
              <a:buChar char="•"/>
            </a:pPr>
            <a:r>
              <a:rPr lang="ru-RU" dirty="0"/>
              <a:t>Ономастика као кључ за дубље тумачење књижевности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006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sr-Cyrl-RS" sz="3200" dirty="0">
                <a:solidFill>
                  <a:prstClr val="black"/>
                </a:solidFill>
                <a:ea typeface="+mn-ea"/>
                <a:cs typeface="+mn-cs"/>
              </a:rPr>
              <a:t>Хвала вам на пажњи</a:t>
            </a:r>
            <a:r>
              <a:rPr lang="en-GB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810500" cy="3766077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05000"/>
            <a:ext cx="3314699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6035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b="1" dirty="0">
                <a:solidFill>
                  <a:prstClr val="black"/>
                </a:solidFill>
                <a:ea typeface="+mn-ea"/>
                <a:cs typeface="+mn-cs"/>
              </a:rPr>
              <a:t>Циљ и предмет рада</a:t>
            </a:r>
            <a:br>
              <a:rPr lang="ru-RU" sz="30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Предмет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Анализа антропонимских јединица у роману Бранка Ћопића </a:t>
            </a:r>
            <a:r>
              <a:rPr lang="ru-RU" i="1" dirty="0"/>
              <a:t>Пролом</a:t>
            </a:r>
            <a:r>
              <a:rPr lang="ru-RU" dirty="0"/>
              <a:t> .</a:t>
            </a:r>
          </a:p>
          <a:p>
            <a:r>
              <a:rPr lang="ru-RU" b="1" dirty="0"/>
              <a:t>Циљ:</a:t>
            </a:r>
            <a:endParaRPr lang="ru-RU" dirty="0"/>
          </a:p>
          <a:p>
            <a:pPr>
              <a:buFont typeface="Arial"/>
              <a:buChar char="•"/>
            </a:pPr>
            <a:r>
              <a:rPr lang="ru-RU" dirty="0"/>
              <a:t>Тумачење значења имена књижевних ликова</a:t>
            </a:r>
          </a:p>
          <a:p>
            <a:pPr>
              <a:buFont typeface="Arial"/>
              <a:buChar char="•"/>
            </a:pPr>
            <a:r>
              <a:rPr lang="ru-RU" dirty="0"/>
              <a:t>Одређивање структуре и функције имена у контексту</a:t>
            </a:r>
          </a:p>
          <a:p>
            <a:pPr>
              <a:buFont typeface="Arial"/>
              <a:buChar char="•"/>
            </a:pPr>
            <a:r>
              <a:rPr lang="ru-RU" dirty="0"/>
              <a:t>Ономастичко и антропонимско тумачење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0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О аутору и делу</a:t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 smtClean="0"/>
              <a:t>Бранко </a:t>
            </a:r>
            <a:r>
              <a:rPr lang="ru-RU" dirty="0"/>
              <a:t>Ћопић (1915–1984)</a:t>
            </a:r>
          </a:p>
          <a:p>
            <a:pPr>
              <a:buFont typeface="Arial"/>
              <a:buChar char="•"/>
            </a:pPr>
            <a:r>
              <a:rPr lang="ru-RU" dirty="0"/>
              <a:t>Писац са јаким фолклорним, хумористичким и патриотским елементима</a:t>
            </a:r>
          </a:p>
          <a:p>
            <a:pPr>
              <a:buFont typeface="Arial"/>
              <a:buChar char="•"/>
            </a:pPr>
            <a:r>
              <a:rPr lang="ru-RU" i="1" dirty="0"/>
              <a:t>Пролом</a:t>
            </a:r>
            <a:r>
              <a:rPr lang="ru-RU" dirty="0"/>
              <a:t> - роман о устанку, народу, издаји, рату и части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18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Шта су антропоними?</a:t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Антропоними </a:t>
            </a:r>
            <a:r>
              <a:rPr lang="ru-RU" dirty="0"/>
              <a:t>= лична имена људи:</a:t>
            </a:r>
          </a:p>
          <a:p>
            <a:pPr>
              <a:buFont typeface="Arial"/>
              <a:buChar char="•"/>
            </a:pPr>
            <a:r>
              <a:rPr lang="ru-RU" b="1" dirty="0"/>
              <a:t>Имена</a:t>
            </a:r>
            <a:r>
              <a:rPr lang="ru-RU" dirty="0"/>
              <a:t> (Тодор, Мирјана)</a:t>
            </a:r>
          </a:p>
          <a:p>
            <a:pPr>
              <a:buFont typeface="Arial"/>
              <a:buChar char="•"/>
            </a:pPr>
            <a:r>
              <a:rPr lang="ru-RU" b="1" dirty="0" smtClean="0"/>
              <a:t>Презиме</a:t>
            </a:r>
            <a:r>
              <a:rPr lang="sr-Cyrl-RS" b="1" dirty="0" smtClean="0"/>
              <a:t>на</a:t>
            </a:r>
            <a:r>
              <a:rPr lang="ru-RU" dirty="0" smtClean="0"/>
              <a:t> </a:t>
            </a:r>
            <a:r>
              <a:rPr lang="ru-RU" dirty="0"/>
              <a:t>(Бокан, Ћупурдија)</a:t>
            </a:r>
          </a:p>
          <a:p>
            <a:pPr>
              <a:buFont typeface="Arial"/>
              <a:buChar char="•"/>
            </a:pPr>
            <a:r>
              <a:rPr lang="ru-RU" b="1" dirty="0"/>
              <a:t>Надимци</a:t>
            </a:r>
            <a:r>
              <a:rPr lang="ru-RU" dirty="0"/>
              <a:t> (Цвјетко Прасац, Ћорави Јово)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1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Улога антропонима у књижевности</a:t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 smtClean="0"/>
              <a:t>Идентификација </a:t>
            </a:r>
            <a:r>
              <a:rPr lang="ru-RU" dirty="0"/>
              <a:t>и индивидуализација ликова</a:t>
            </a:r>
          </a:p>
          <a:p>
            <a:pPr>
              <a:buFont typeface="Arial"/>
              <a:buChar char="•"/>
            </a:pPr>
            <a:r>
              <a:rPr lang="ru-RU" dirty="0"/>
              <a:t>Означавање друштвеног и етничког порекла</a:t>
            </a:r>
          </a:p>
          <a:p>
            <a:pPr>
              <a:buFont typeface="Arial"/>
              <a:buChar char="•"/>
            </a:pPr>
            <a:r>
              <a:rPr lang="ru-RU" dirty="0"/>
              <a:t>Израз хумора, сатире и симболике</a:t>
            </a:r>
          </a:p>
          <a:p>
            <a:pPr>
              <a:buFont typeface="Arial"/>
              <a:buChar char="•"/>
            </a:pPr>
            <a:r>
              <a:rPr lang="ru-RU" dirty="0"/>
              <a:t>Припадност традицији, окружењу, религији, идеологији</a:t>
            </a:r>
          </a:p>
        </p:txBody>
      </p:sp>
    </p:spTree>
    <p:extLst>
      <p:ext uri="{BB962C8B-B14F-4D97-AF65-F5344CB8AC3E}">
        <p14:creationId xmlns:p14="http://schemas.microsoft.com/office/powerpoint/2010/main" val="65887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Број имена у „Пролому“</a:t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 smtClean="0"/>
              <a:t>Укупно </a:t>
            </a:r>
            <a:r>
              <a:rPr lang="ru-RU" dirty="0"/>
              <a:t>изведено: </a:t>
            </a:r>
            <a:r>
              <a:rPr lang="ru-RU" b="1" dirty="0"/>
              <a:t>337 антропонима</a:t>
            </a:r>
            <a:endParaRPr lang="ru-RU" dirty="0"/>
          </a:p>
          <a:p>
            <a:pPr>
              <a:buFont typeface="Arial"/>
              <a:buChar char="•"/>
            </a:pPr>
            <a:r>
              <a:rPr lang="ru-RU" dirty="0"/>
              <a:t>Укључују лична имена, надимке, историјске личности, етничке типове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26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10 најзаступљенијих имена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10 најзаступљенијих имена</a:t>
            </a:r>
          </a:p>
          <a:p>
            <a:r>
              <a:rPr lang="ru-RU" i="1" dirty="0">
                <a:solidFill>
                  <a:prstClr val="black"/>
                </a:solidFill>
              </a:rPr>
              <a:t>(Графикон уметнут у ПоверПоинт)</a:t>
            </a:r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 smtClean="0"/>
              <a:t>Примери</a:t>
            </a:r>
            <a:r>
              <a:rPr lang="ru-RU" dirty="0"/>
              <a:t>: Тодор, Мирјана, Давид, Благоје, Винко...</a:t>
            </a:r>
          </a:p>
          <a:p>
            <a:endParaRPr lang="en-GB" dirty="0"/>
          </a:p>
        </p:txBody>
      </p:sp>
      <p:pic>
        <p:nvPicPr>
          <p:cNvPr id="1026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28599" y="0"/>
            <a:ext cx="9372599" cy="5588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498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Подела на </a:t>
            </a:r>
            <a:r>
              <a:rPr lang="ru-RU" b="1" dirty="0"/>
              <a:t>мушке и женске</a:t>
            </a:r>
            <a:r>
              <a:rPr lang="ru-RU" dirty="0"/>
              <a:t> антропониме.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3130" y="1100138"/>
            <a:ext cx="3619965" cy="357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910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>Фолклор и антропоними надимака</a:t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ru-RU" dirty="0" smtClean="0"/>
              <a:t>Примери</a:t>
            </a:r>
            <a:r>
              <a:rPr lang="ru-RU" dirty="0"/>
              <a:t>: </a:t>
            </a:r>
            <a:br>
              <a:rPr lang="ru-RU" dirty="0"/>
            </a:br>
            <a:r>
              <a:rPr lang="ru-RU" dirty="0"/>
              <a:t>• </a:t>
            </a:r>
            <a:r>
              <a:rPr lang="ru-RU" b="1" dirty="0"/>
              <a:t>Цвјетко Прасац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b="1" dirty="0"/>
              <a:t>Бојкан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b="1" dirty="0"/>
              <a:t>Ћуран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b="1" dirty="0"/>
              <a:t>Ћорави Јово</a:t>
            </a:r>
            <a:endParaRPr lang="ru-RU" dirty="0"/>
          </a:p>
          <a:p>
            <a:pPr lvl="1">
              <a:buFont typeface="Arial"/>
              <a:buChar char="•"/>
            </a:pPr>
            <a:r>
              <a:rPr lang="ru-RU" dirty="0"/>
              <a:t>Хумористичан ефекат и народни дух</a:t>
            </a:r>
          </a:p>
        </p:txBody>
      </p:sp>
    </p:spTree>
    <p:extLst>
      <p:ext uri="{BB962C8B-B14F-4D97-AF65-F5344CB8AC3E}">
        <p14:creationId xmlns:p14="http://schemas.microsoft.com/office/powerpoint/2010/main" val="59915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</TotalTime>
  <Words>245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АНТРОПОНИМИЈА У РОМАНУ ПРОЛОМ БРАНКА ЋОПИЋА</vt:lpstr>
      <vt:lpstr>Циљ и предмет рада </vt:lpstr>
      <vt:lpstr>О аутору и делу </vt:lpstr>
      <vt:lpstr>Шта су антропоними? </vt:lpstr>
      <vt:lpstr>Улога антропонима у књижевности </vt:lpstr>
      <vt:lpstr>Број имена у „Пролому“ </vt:lpstr>
      <vt:lpstr>10 најзаступљенијих имена</vt:lpstr>
      <vt:lpstr>Подела на мушке и женске антропониме.</vt:lpstr>
      <vt:lpstr>Фолклор и антропоними надимака </vt:lpstr>
      <vt:lpstr>Историјске и симболичне личности </vt:lpstr>
      <vt:lpstr>Етничка и језичка разноликост </vt:lpstr>
      <vt:lpstr>Примери породичних презимена </vt:lpstr>
      <vt:lpstr>Језичке особености </vt:lpstr>
      <vt:lpstr>Закључак</vt:lpstr>
      <vt:lpstr>Хвала вам на пажњи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АНТРОПОНИМИЈА У РОМАНУ ПРОЛОМ БРАНКА ЋОПИЋА</dc:title>
  <dc:creator>Gimnazija</dc:creator>
  <cp:lastModifiedBy>Gimnazija</cp:lastModifiedBy>
  <cp:revision>7</cp:revision>
  <dcterms:created xsi:type="dcterms:W3CDTF">2006-08-16T00:00:00Z</dcterms:created>
  <dcterms:modified xsi:type="dcterms:W3CDTF">2025-05-18T10:38:48Z</dcterms:modified>
</cp:coreProperties>
</file>