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3581400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Mira </a:t>
            </a:r>
            <a:r>
              <a:rPr lang="en-US" sz="3600" dirty="0" err="1"/>
              <a:t>Mandić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1600" dirty="0" err="1"/>
              <a:t>Prirodno-matematički</a:t>
            </a:r>
            <a:r>
              <a:rPr lang="en-US" sz="1600" dirty="0"/>
              <a:t> </a:t>
            </a:r>
            <a:r>
              <a:rPr lang="en-US" sz="1600" dirty="0" err="1"/>
              <a:t>fakultet</a:t>
            </a:r>
            <a:r>
              <a:rPr lang="en-US" sz="1600" dirty="0"/>
              <a:t> </a:t>
            </a:r>
            <a:r>
              <a:rPr lang="en-US" sz="1600" dirty="0" err="1"/>
              <a:t>Univerzitet</a:t>
            </a:r>
            <a:r>
              <a:rPr lang="en-US" sz="1600" dirty="0"/>
              <a:t> u </a:t>
            </a:r>
            <a:r>
              <a:rPr lang="en-US" sz="1600" dirty="0" err="1"/>
              <a:t>Banjoj</a:t>
            </a:r>
            <a:r>
              <a:rPr lang="en-US" sz="1600" dirty="0"/>
              <a:t> </a:t>
            </a:r>
            <a:r>
              <a:rPr lang="en-US" sz="1600" dirty="0" err="1"/>
              <a:t>Luci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400" dirty="0" smtClean="0"/>
              <a:t>mira.mandic@pmf.unibl.org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sr-Latn-BA" sz="4800" dirty="0"/>
              <a:t>Zavičajna geografija u stvaralaštvu Branka Ćopića</a:t>
            </a:r>
            <a:r>
              <a:rPr lang="en-US" sz="4800" dirty="0"/>
              <a:t/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5105400"/>
            <a:ext cx="6172200" cy="1371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sr-Latn-BA" sz="2400" dirty="0"/>
              <a:t>Ćopić projekt</a:t>
            </a:r>
            <a:endParaRPr lang="en-US" sz="2400" dirty="0"/>
          </a:p>
          <a:p>
            <a:pPr algn="ctr"/>
            <a:r>
              <a:rPr lang="sr-Latn-BA" sz="2400" dirty="0"/>
              <a:t>10.simpozijum Univerzalno stvaralaštvo Branka Ćopića</a:t>
            </a:r>
            <a:endParaRPr lang="en-US" sz="2400" dirty="0"/>
          </a:p>
          <a:p>
            <a:pPr algn="ctr"/>
            <a:r>
              <a:rPr lang="sr-Latn-BA" sz="2400" dirty="0"/>
              <a:t>Banja Luka, 22-24. maj 2025.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799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7467600" cy="6477000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US" sz="3200" dirty="0" smtClean="0"/>
              <a:t>I</a:t>
            </a:r>
          </a:p>
          <a:p>
            <a:pPr lvl="0" algn="ctr"/>
            <a:r>
              <a:rPr lang="en-US" sz="3200" dirty="0" err="1" smtClean="0"/>
              <a:t>Uvod</a:t>
            </a:r>
            <a:endParaRPr lang="en-US" sz="3200" dirty="0"/>
          </a:p>
          <a:p>
            <a:pPr algn="ctr"/>
            <a:endParaRPr lang="en-US" sz="3200" dirty="0"/>
          </a:p>
          <a:p>
            <a:pPr lvl="0" algn="ctr"/>
            <a:r>
              <a:rPr lang="en-US" sz="3200" dirty="0" err="1"/>
              <a:t>Uloga</a:t>
            </a:r>
            <a:r>
              <a:rPr lang="en-US" sz="3200" dirty="0"/>
              <a:t>  </a:t>
            </a:r>
            <a:r>
              <a:rPr lang="en-US" sz="3200" dirty="0" err="1"/>
              <a:t>književnosti</a:t>
            </a:r>
            <a:r>
              <a:rPr lang="en-US" sz="3200" dirty="0"/>
              <a:t> u </a:t>
            </a:r>
            <a:r>
              <a:rPr lang="en-US" sz="3200" dirty="0" err="1"/>
              <a:t>geografiji</a:t>
            </a:r>
            <a:r>
              <a:rPr lang="en-US" sz="3200" dirty="0"/>
              <a:t> i </a:t>
            </a:r>
            <a:r>
              <a:rPr lang="en-US" sz="3200" dirty="0" err="1"/>
              <a:t>geografije</a:t>
            </a:r>
            <a:r>
              <a:rPr lang="en-US" sz="3200" dirty="0"/>
              <a:t> u </a:t>
            </a:r>
            <a:r>
              <a:rPr lang="en-US" sz="3200" dirty="0" err="1"/>
              <a:t>književnosti</a:t>
            </a:r>
            <a:endParaRPr lang="en-US" sz="3200" dirty="0"/>
          </a:p>
          <a:p>
            <a:pPr algn="ctr"/>
            <a:endParaRPr lang="en-US" sz="3200" dirty="0"/>
          </a:p>
          <a:p>
            <a:pPr lvl="0" algn="ctr"/>
            <a:r>
              <a:rPr lang="en-US" sz="3200" dirty="0" err="1"/>
              <a:t>Književnost</a:t>
            </a:r>
            <a:r>
              <a:rPr lang="en-US" sz="3200" dirty="0"/>
              <a:t> </a:t>
            </a:r>
            <a:r>
              <a:rPr lang="en-US" sz="3200" dirty="0" err="1"/>
              <a:t>Branka</a:t>
            </a:r>
            <a:r>
              <a:rPr lang="en-US" sz="3200" dirty="0"/>
              <a:t> </a:t>
            </a:r>
            <a:r>
              <a:rPr lang="en-US" sz="3200" dirty="0" err="1"/>
              <a:t>Ćopića</a:t>
            </a:r>
            <a:r>
              <a:rPr lang="en-US" sz="3200" dirty="0"/>
              <a:t> u </a:t>
            </a:r>
            <a:r>
              <a:rPr lang="en-US" sz="3200" dirty="0" err="1"/>
              <a:t>izučavanju</a:t>
            </a:r>
            <a:r>
              <a:rPr lang="en-US" sz="3200" dirty="0"/>
              <a:t> </a:t>
            </a:r>
            <a:r>
              <a:rPr lang="en-US" sz="3200" dirty="0" err="1"/>
              <a:t>geografije</a:t>
            </a:r>
            <a:r>
              <a:rPr lang="en-US" sz="3200" dirty="0"/>
              <a:t> </a:t>
            </a:r>
            <a:r>
              <a:rPr lang="en-US" sz="3200" dirty="0" err="1"/>
              <a:t>lokalne</a:t>
            </a:r>
            <a:r>
              <a:rPr lang="en-US" sz="3200" dirty="0"/>
              <a:t> </a:t>
            </a:r>
            <a:r>
              <a:rPr lang="en-US" sz="3200" dirty="0" err="1"/>
              <a:t>sredine</a:t>
            </a:r>
            <a:endParaRPr lang="en-US" sz="3200" dirty="0"/>
          </a:p>
          <a:p>
            <a:pPr algn="ctr"/>
            <a:endParaRPr lang="en-US" sz="3200" dirty="0"/>
          </a:p>
          <a:p>
            <a:pPr lvl="0" algn="ctr"/>
            <a:r>
              <a:rPr lang="en-US" sz="3200" dirty="0" err="1"/>
              <a:t>Zavičaj</a:t>
            </a:r>
            <a:r>
              <a:rPr lang="en-US" sz="3200" dirty="0"/>
              <a:t> </a:t>
            </a:r>
            <a:r>
              <a:rPr lang="en-US" sz="3200" dirty="0" err="1"/>
              <a:t>Branka</a:t>
            </a:r>
            <a:r>
              <a:rPr lang="en-US" sz="3200" dirty="0"/>
              <a:t> </a:t>
            </a:r>
            <a:r>
              <a:rPr lang="en-US" sz="3200" dirty="0" err="1"/>
              <a:t>Ćopića</a:t>
            </a:r>
            <a:r>
              <a:rPr lang="en-US" sz="3200" dirty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mjesto</a:t>
            </a:r>
            <a:r>
              <a:rPr lang="en-US" sz="3200" dirty="0"/>
              <a:t> </a:t>
            </a:r>
            <a:r>
              <a:rPr lang="en-US" sz="3200" dirty="0" err="1"/>
              <a:t>održavanja</a:t>
            </a:r>
            <a:r>
              <a:rPr lang="en-US" sz="3200" dirty="0"/>
              <a:t> </a:t>
            </a:r>
            <a:r>
              <a:rPr lang="en-US" sz="3200" dirty="0" err="1"/>
              <a:t>škole</a:t>
            </a:r>
            <a:r>
              <a:rPr lang="en-US" sz="3200" dirty="0"/>
              <a:t> u </a:t>
            </a:r>
            <a:r>
              <a:rPr lang="en-US" sz="3200" dirty="0" err="1"/>
              <a:t>prirodi</a:t>
            </a:r>
            <a:endParaRPr lang="en-US" sz="3200" dirty="0"/>
          </a:p>
          <a:p>
            <a:pPr algn="ctr"/>
            <a:endParaRPr lang="en-US" sz="3200" dirty="0"/>
          </a:p>
          <a:p>
            <a:pPr lvl="0" algn="ctr"/>
            <a:r>
              <a:rPr lang="en-US" sz="3200" dirty="0" err="1"/>
              <a:t>Zaključak</a:t>
            </a:r>
            <a:endParaRPr lang="en-US" sz="3200" dirty="0"/>
          </a:p>
          <a:p>
            <a:pPr algn="ctr"/>
            <a:endParaRPr lang="en-US" sz="3200" dirty="0"/>
          </a:p>
          <a:p>
            <a:pPr lvl="0" algn="ctr"/>
            <a:r>
              <a:rPr lang="en-US" sz="3200" dirty="0" err="1"/>
              <a:t>Literatura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92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467600" cy="6245352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II</a:t>
            </a:r>
            <a:endParaRPr lang="en-US" sz="3200" dirty="0"/>
          </a:p>
          <a:p>
            <a:pPr algn="ctr"/>
            <a:r>
              <a:rPr lang="en-US" sz="3200" dirty="0" err="1"/>
              <a:t>Uvod</a:t>
            </a: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 </a:t>
            </a:r>
          </a:p>
          <a:p>
            <a:pPr lvl="0" algn="ctr"/>
            <a:r>
              <a:rPr lang="en-US" sz="3200" dirty="0" err="1"/>
              <a:t>Zavičaj</a:t>
            </a:r>
            <a:r>
              <a:rPr lang="en-US" sz="3200" dirty="0"/>
              <a:t> </a:t>
            </a:r>
            <a:r>
              <a:rPr lang="en-US" sz="3200" dirty="0" err="1"/>
              <a:t>Branka</a:t>
            </a:r>
            <a:r>
              <a:rPr lang="en-US" sz="3200" dirty="0"/>
              <a:t> </a:t>
            </a:r>
            <a:r>
              <a:rPr lang="en-US" sz="3200" dirty="0" err="1"/>
              <a:t>Ćopića</a:t>
            </a:r>
            <a:r>
              <a:rPr lang="en-US" sz="3200" dirty="0"/>
              <a:t> u </a:t>
            </a:r>
            <a:r>
              <a:rPr lang="en-US" sz="3200" dirty="0" err="1"/>
              <a:t>istoriji</a:t>
            </a:r>
            <a:r>
              <a:rPr lang="en-US" sz="3200" dirty="0"/>
              <a:t> </a:t>
            </a:r>
            <a:r>
              <a:rPr lang="en-US" sz="3200" dirty="0" err="1"/>
              <a:t>srpskog</a:t>
            </a:r>
            <a:r>
              <a:rPr lang="en-US" sz="3200" dirty="0"/>
              <a:t> </a:t>
            </a:r>
            <a:r>
              <a:rPr lang="en-US" sz="3200" dirty="0" err="1"/>
              <a:t>naroda</a:t>
            </a:r>
            <a:r>
              <a:rPr lang="en-US" sz="3200" dirty="0"/>
              <a:t> i </a:t>
            </a:r>
            <a:r>
              <a:rPr lang="en-US" sz="3200" dirty="0" err="1"/>
              <a:t>ličnost</a:t>
            </a:r>
            <a:r>
              <a:rPr lang="en-US" sz="3200" dirty="0"/>
              <a:t> </a:t>
            </a:r>
            <a:r>
              <a:rPr lang="en-US" sz="3200" dirty="0" err="1"/>
              <a:t>pisca</a:t>
            </a:r>
            <a:endParaRPr lang="en-US" sz="3200" dirty="0"/>
          </a:p>
          <a:p>
            <a:pPr lvl="0" algn="ctr"/>
            <a:r>
              <a:rPr lang="en-US" sz="3200" dirty="0" err="1"/>
              <a:t>Pisac</a:t>
            </a:r>
            <a:r>
              <a:rPr lang="en-US" sz="3200" dirty="0"/>
              <a:t> </a:t>
            </a:r>
            <a:r>
              <a:rPr lang="en-US" sz="3200" dirty="0" err="1"/>
              <a:t>čija</a:t>
            </a:r>
            <a:r>
              <a:rPr lang="en-US" sz="3200" dirty="0"/>
              <a:t> se </a:t>
            </a:r>
            <a:r>
              <a:rPr lang="en-US" sz="3200" dirty="0" err="1"/>
              <a:t>djela</a:t>
            </a:r>
            <a:r>
              <a:rPr lang="en-US" sz="3200" dirty="0"/>
              <a:t> </a:t>
            </a:r>
            <a:r>
              <a:rPr lang="en-US" sz="3200" dirty="0" err="1"/>
              <a:t>čitaju</a:t>
            </a:r>
            <a:r>
              <a:rPr lang="en-US" sz="3200" dirty="0"/>
              <a:t> </a:t>
            </a:r>
            <a:r>
              <a:rPr lang="en-US" sz="3200" dirty="0" err="1"/>
              <a:t>bez</a:t>
            </a:r>
            <a:r>
              <a:rPr lang="en-US" sz="3200" dirty="0"/>
              <a:t> </a:t>
            </a:r>
            <a:r>
              <a:rPr lang="en-US" sz="3200" i="1" dirty="0" err="1"/>
              <a:t>moranja</a:t>
            </a:r>
            <a:r>
              <a:rPr lang="en-US" sz="3200" dirty="0"/>
              <a:t> i </a:t>
            </a:r>
            <a:r>
              <a:rPr lang="en-US" sz="3200" dirty="0" err="1"/>
              <a:t>emotivno</a:t>
            </a:r>
            <a:r>
              <a:rPr lang="en-US" sz="3200" dirty="0"/>
              <a:t> </a:t>
            </a:r>
            <a:r>
              <a:rPr lang="en-US" sz="3200" dirty="0" err="1"/>
              <a:t>doživljavaju</a:t>
            </a:r>
            <a:endParaRPr lang="en-US" sz="3200" dirty="0"/>
          </a:p>
          <a:p>
            <a:pPr lvl="0" algn="ctr"/>
            <a:r>
              <a:rPr lang="en-US" sz="3200" dirty="0" err="1"/>
              <a:t>Zavičajna</a:t>
            </a:r>
            <a:r>
              <a:rPr lang="en-US" sz="3200" dirty="0"/>
              <a:t> </a:t>
            </a:r>
            <a:r>
              <a:rPr lang="en-US" sz="3200" dirty="0" err="1" smtClean="0"/>
              <a:t>geografija</a:t>
            </a:r>
            <a:r>
              <a:rPr lang="en-US" sz="3200" dirty="0" smtClean="0"/>
              <a:t>–</a:t>
            </a:r>
            <a:r>
              <a:rPr lang="en-US" sz="3200" dirty="0" err="1" smtClean="0"/>
              <a:t>učenje</a:t>
            </a:r>
            <a:r>
              <a:rPr lang="en-US" sz="3200" dirty="0" smtClean="0"/>
              <a:t> </a:t>
            </a:r>
            <a:r>
              <a:rPr lang="en-US" sz="3200" dirty="0"/>
              <a:t>od </a:t>
            </a:r>
            <a:r>
              <a:rPr lang="en-US" sz="3200" dirty="0" err="1"/>
              <a:t>poznatog</a:t>
            </a:r>
            <a:r>
              <a:rPr lang="en-US" sz="3200" dirty="0"/>
              <a:t> </a:t>
            </a:r>
            <a:r>
              <a:rPr lang="en-US" sz="3200" dirty="0" err="1"/>
              <a:t>ka</a:t>
            </a:r>
            <a:r>
              <a:rPr lang="en-US" sz="3200" dirty="0"/>
              <a:t> </a:t>
            </a:r>
            <a:r>
              <a:rPr lang="en-US" sz="3200" dirty="0" err="1"/>
              <a:t>nepoznatom</a:t>
            </a:r>
            <a:endParaRPr lang="en-US" sz="3200" dirty="0"/>
          </a:p>
          <a:p>
            <a:pPr lvl="0" algn="ctr"/>
            <a:r>
              <a:rPr lang="en-US" sz="3200" dirty="0" err="1"/>
              <a:t>Literarna</a:t>
            </a:r>
            <a:r>
              <a:rPr lang="en-US" sz="3200" dirty="0"/>
              <a:t> </a:t>
            </a:r>
            <a:r>
              <a:rPr lang="en-US" sz="3200" dirty="0" err="1"/>
              <a:t>geografija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327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III</a:t>
            </a:r>
            <a:endParaRPr lang="en-US" sz="3200" dirty="0"/>
          </a:p>
          <a:p>
            <a:pPr algn="ctr"/>
            <a:r>
              <a:rPr lang="en-US" sz="3200" dirty="0" err="1"/>
              <a:t>Uloga</a:t>
            </a:r>
            <a:r>
              <a:rPr lang="en-US" sz="3200" dirty="0"/>
              <a:t> </a:t>
            </a:r>
            <a:r>
              <a:rPr lang="en-US" sz="3200" dirty="0" err="1"/>
              <a:t>književnosti</a:t>
            </a:r>
            <a:r>
              <a:rPr lang="en-US" sz="3200" dirty="0"/>
              <a:t> u </a:t>
            </a:r>
            <a:r>
              <a:rPr lang="en-US" sz="3200" dirty="0" err="1"/>
              <a:t>geografiji</a:t>
            </a:r>
            <a:r>
              <a:rPr lang="en-US" sz="3200" dirty="0"/>
              <a:t> i </a:t>
            </a:r>
            <a:r>
              <a:rPr lang="en-US" sz="3200" dirty="0" err="1"/>
              <a:t>geografije</a:t>
            </a:r>
            <a:r>
              <a:rPr lang="en-US" sz="3200" dirty="0"/>
              <a:t> u </a:t>
            </a:r>
            <a:r>
              <a:rPr lang="en-US" sz="3200" dirty="0" err="1"/>
              <a:t>književnosti</a:t>
            </a:r>
            <a:endParaRPr lang="en-US" sz="3200" dirty="0"/>
          </a:p>
          <a:p>
            <a:pPr algn="ctr"/>
            <a:endParaRPr lang="en-US" sz="3200" dirty="0"/>
          </a:p>
          <a:p>
            <a:pPr lvl="0" algn="ctr"/>
            <a:r>
              <a:rPr lang="en-US" sz="3200" dirty="0" err="1"/>
              <a:t>Korelacija</a:t>
            </a:r>
            <a:r>
              <a:rPr lang="en-US" sz="3200" dirty="0"/>
              <a:t> </a:t>
            </a:r>
            <a:r>
              <a:rPr lang="en-US" sz="3200" dirty="0" err="1"/>
              <a:t>između</a:t>
            </a:r>
            <a:r>
              <a:rPr lang="en-US" sz="3200" dirty="0"/>
              <a:t> </a:t>
            </a:r>
            <a:r>
              <a:rPr lang="en-US" sz="3200" dirty="0" err="1"/>
              <a:t>geografije</a:t>
            </a:r>
            <a:r>
              <a:rPr lang="en-US" sz="3200" dirty="0"/>
              <a:t> i </a:t>
            </a:r>
            <a:r>
              <a:rPr lang="en-US" sz="3200" dirty="0" err="1" smtClean="0"/>
              <a:t>književnosti</a:t>
            </a:r>
            <a:r>
              <a:rPr lang="en-US" sz="3200" dirty="0"/>
              <a:t> – </a:t>
            </a:r>
            <a:r>
              <a:rPr lang="en-US" sz="3200" dirty="0" err="1" smtClean="0"/>
              <a:t>literarna</a:t>
            </a:r>
            <a:r>
              <a:rPr lang="en-US" sz="3200" dirty="0" smtClean="0"/>
              <a:t> </a:t>
            </a:r>
            <a:r>
              <a:rPr lang="en-US" sz="3200" dirty="0" err="1"/>
              <a:t>geografija</a:t>
            </a:r>
            <a:endParaRPr lang="en-US" sz="3200" dirty="0"/>
          </a:p>
          <a:p>
            <a:pPr lvl="0" algn="ctr"/>
            <a:r>
              <a:rPr lang="en-US" sz="3200" dirty="0" err="1"/>
              <a:t>Svako</a:t>
            </a:r>
            <a:r>
              <a:rPr lang="en-US" sz="3200" dirty="0"/>
              <a:t> </a:t>
            </a:r>
            <a:r>
              <a:rPr lang="en-US" sz="3200" dirty="0" err="1"/>
              <a:t>književno</a:t>
            </a:r>
            <a:r>
              <a:rPr lang="en-US" sz="3200" dirty="0"/>
              <a:t> </a:t>
            </a:r>
            <a:r>
              <a:rPr lang="en-US" sz="3200" dirty="0" err="1"/>
              <a:t>djelo</a:t>
            </a:r>
            <a:r>
              <a:rPr lang="en-US" sz="3200" dirty="0"/>
              <a:t> </a:t>
            </a:r>
            <a:r>
              <a:rPr lang="en-US" sz="3200" dirty="0" err="1"/>
              <a:t>dešava</a:t>
            </a:r>
            <a:r>
              <a:rPr lang="en-US" sz="3200" dirty="0"/>
              <a:t> se u </a:t>
            </a:r>
            <a:r>
              <a:rPr lang="en-US" sz="3200" dirty="0" err="1"/>
              <a:t>geografskom</a:t>
            </a:r>
            <a:r>
              <a:rPr lang="en-US" sz="3200" dirty="0"/>
              <a:t> </a:t>
            </a:r>
            <a:r>
              <a:rPr lang="en-US" sz="3200" dirty="0" err="1"/>
              <a:t>prostoru</a:t>
            </a:r>
            <a:r>
              <a:rPr lang="en-US" sz="3200" dirty="0"/>
              <a:t> – </a:t>
            </a:r>
            <a:r>
              <a:rPr lang="en-US" sz="3200" dirty="0" err="1"/>
              <a:t>prostor</a:t>
            </a:r>
            <a:r>
              <a:rPr lang="en-US" sz="3200" dirty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književni</a:t>
            </a:r>
            <a:r>
              <a:rPr lang="en-US" sz="3200" dirty="0"/>
              <a:t> </a:t>
            </a:r>
            <a:r>
              <a:rPr lang="en-US" sz="3200" dirty="0" err="1"/>
              <a:t>motiv</a:t>
            </a:r>
            <a:endParaRPr lang="en-US" sz="3200" dirty="0"/>
          </a:p>
          <a:p>
            <a:pPr lvl="0" algn="ctr"/>
            <a:r>
              <a:rPr lang="en-US" sz="3200" dirty="0" err="1"/>
              <a:t>Književno</a:t>
            </a:r>
            <a:r>
              <a:rPr lang="en-US" sz="3200" dirty="0"/>
              <a:t> </a:t>
            </a:r>
            <a:r>
              <a:rPr lang="en-US" sz="3200" dirty="0" err="1"/>
              <a:t>djelo</a:t>
            </a:r>
            <a:r>
              <a:rPr lang="en-US" sz="3200" dirty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izvor</a:t>
            </a:r>
            <a:r>
              <a:rPr lang="en-US" sz="3200" dirty="0"/>
              <a:t> </a:t>
            </a:r>
            <a:r>
              <a:rPr lang="en-US" sz="3200" dirty="0" err="1" smtClean="0"/>
              <a:t>upoznavanja</a:t>
            </a:r>
            <a:r>
              <a:rPr lang="en-US" sz="3200" dirty="0" smtClean="0"/>
              <a:t> </a:t>
            </a:r>
            <a:r>
              <a:rPr lang="en-US" sz="3200" dirty="0" err="1"/>
              <a:t>prostora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09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467600" cy="6245352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IV</a:t>
            </a:r>
            <a:endParaRPr lang="en-US" sz="3200" dirty="0"/>
          </a:p>
          <a:p>
            <a:pPr algn="ctr"/>
            <a:r>
              <a:rPr lang="en-US" sz="3200" dirty="0" err="1"/>
              <a:t>Književnost</a:t>
            </a:r>
            <a:r>
              <a:rPr lang="en-US" sz="3200" dirty="0"/>
              <a:t> </a:t>
            </a:r>
            <a:r>
              <a:rPr lang="en-US" sz="3200" dirty="0" err="1"/>
              <a:t>Branka</a:t>
            </a:r>
            <a:r>
              <a:rPr lang="en-US" sz="3200" dirty="0"/>
              <a:t> </a:t>
            </a:r>
            <a:r>
              <a:rPr lang="en-US" sz="3200" dirty="0" err="1"/>
              <a:t>Ćopića</a:t>
            </a:r>
            <a:r>
              <a:rPr lang="en-US" sz="3200" dirty="0"/>
              <a:t> u </a:t>
            </a:r>
            <a:r>
              <a:rPr lang="en-US" sz="3200" dirty="0" err="1"/>
              <a:t>izučavanju</a:t>
            </a:r>
            <a:r>
              <a:rPr lang="en-US" sz="3200" dirty="0"/>
              <a:t> </a:t>
            </a:r>
            <a:r>
              <a:rPr lang="en-US" sz="3200" dirty="0" err="1"/>
              <a:t>geografije</a:t>
            </a:r>
            <a:r>
              <a:rPr lang="en-US" sz="3200" dirty="0"/>
              <a:t> </a:t>
            </a:r>
            <a:r>
              <a:rPr lang="en-US" sz="3200" dirty="0" err="1"/>
              <a:t>lokalne</a:t>
            </a:r>
            <a:r>
              <a:rPr lang="en-US" sz="3200" dirty="0"/>
              <a:t> </a:t>
            </a:r>
            <a:r>
              <a:rPr lang="en-US" sz="3200" dirty="0" err="1"/>
              <a:t>sredine</a:t>
            </a:r>
            <a:endParaRPr lang="en-US" sz="3200" dirty="0"/>
          </a:p>
          <a:p>
            <a:pPr algn="ctr"/>
            <a:endParaRPr lang="en-US" sz="3200" dirty="0"/>
          </a:p>
          <a:p>
            <a:pPr lvl="0" algn="ctr"/>
            <a:r>
              <a:rPr lang="en-US" sz="3200" dirty="0" err="1" smtClean="0"/>
              <a:t>Istorijsko</a:t>
            </a:r>
            <a:r>
              <a:rPr lang="en-US" sz="3200" dirty="0" smtClean="0"/>
              <a:t>–</a:t>
            </a:r>
            <a:r>
              <a:rPr lang="en-US" sz="3200" dirty="0" err="1" smtClean="0"/>
              <a:t>geografska</a:t>
            </a:r>
            <a:r>
              <a:rPr lang="en-US" sz="3200" dirty="0" smtClean="0"/>
              <a:t> </a:t>
            </a:r>
            <a:r>
              <a:rPr lang="en-US" sz="3200" dirty="0"/>
              <a:t>oblast  </a:t>
            </a:r>
            <a:r>
              <a:rPr lang="en-US" sz="3200" dirty="0" err="1"/>
              <a:t>Bosanska</a:t>
            </a:r>
            <a:r>
              <a:rPr lang="en-US" sz="3200" dirty="0"/>
              <a:t> </a:t>
            </a:r>
            <a:r>
              <a:rPr lang="en-US" sz="3200" dirty="0" err="1"/>
              <a:t>krajina</a:t>
            </a:r>
            <a:r>
              <a:rPr lang="en-US" sz="3200" dirty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motiv</a:t>
            </a:r>
            <a:r>
              <a:rPr lang="en-US" sz="3200" dirty="0"/>
              <a:t>: </a:t>
            </a:r>
            <a:r>
              <a:rPr lang="en-US" sz="3200" dirty="0" err="1"/>
              <a:t>prostor</a:t>
            </a:r>
            <a:r>
              <a:rPr lang="en-US" sz="3200" dirty="0"/>
              <a:t>, </a:t>
            </a:r>
            <a:r>
              <a:rPr lang="en-US" sz="3200" dirty="0" err="1"/>
              <a:t>istorija</a:t>
            </a:r>
            <a:r>
              <a:rPr lang="en-US" sz="3200" dirty="0"/>
              <a:t>,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vrijednosti</a:t>
            </a:r>
            <a:r>
              <a:rPr lang="en-US" sz="3200" dirty="0"/>
              <a:t>, </a:t>
            </a:r>
            <a:r>
              <a:rPr lang="en-US" sz="3200" dirty="0" err="1"/>
              <a:t>tradicija,kultura</a:t>
            </a:r>
            <a:r>
              <a:rPr lang="en-US" sz="3200" dirty="0"/>
              <a:t>….</a:t>
            </a:r>
          </a:p>
          <a:p>
            <a:pPr lvl="0" algn="ctr"/>
            <a:r>
              <a:rPr lang="en-US" sz="3200" dirty="0" err="1"/>
              <a:t>Upoznavanje</a:t>
            </a:r>
            <a:r>
              <a:rPr lang="en-US" sz="3200" dirty="0"/>
              <a:t> </a:t>
            </a:r>
            <a:r>
              <a:rPr lang="en-US" sz="3200" dirty="0" err="1"/>
              <a:t>lokalne</a:t>
            </a:r>
            <a:r>
              <a:rPr lang="en-US" sz="3200" dirty="0"/>
              <a:t> </a:t>
            </a:r>
            <a:r>
              <a:rPr lang="en-US" sz="3200" dirty="0" err="1"/>
              <a:t>sredine</a:t>
            </a:r>
            <a:r>
              <a:rPr lang="en-US" sz="3200" dirty="0"/>
              <a:t>: </a:t>
            </a:r>
            <a:r>
              <a:rPr lang="en-US" sz="3200" dirty="0" err="1"/>
              <a:t>reljef,naselja,toponimija</a:t>
            </a:r>
            <a:r>
              <a:rPr lang="en-US" sz="3200" dirty="0"/>
              <a:t>, </a:t>
            </a:r>
            <a:r>
              <a:rPr lang="en-US" sz="3200" dirty="0" err="1"/>
              <a:t>pejsaž</a:t>
            </a:r>
            <a:r>
              <a:rPr lang="en-US" sz="3200" dirty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252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467600" cy="6245352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V</a:t>
            </a:r>
            <a:endParaRPr lang="en-US" sz="3200" dirty="0"/>
          </a:p>
          <a:p>
            <a:pPr algn="ctr"/>
            <a:endParaRPr lang="en-US" sz="3200" dirty="0"/>
          </a:p>
          <a:p>
            <a:pPr algn="ctr"/>
            <a:r>
              <a:rPr lang="en-US" sz="3200" dirty="0" err="1"/>
              <a:t>Zavičaj</a:t>
            </a:r>
            <a:r>
              <a:rPr lang="en-US" sz="3200" dirty="0"/>
              <a:t> </a:t>
            </a:r>
            <a:r>
              <a:rPr lang="en-US" sz="3200" dirty="0" err="1"/>
              <a:t>Branka</a:t>
            </a:r>
            <a:r>
              <a:rPr lang="en-US" sz="3200" dirty="0"/>
              <a:t> </a:t>
            </a:r>
            <a:r>
              <a:rPr lang="en-US" sz="3200" dirty="0" err="1"/>
              <a:t>Ćopića</a:t>
            </a:r>
            <a:r>
              <a:rPr lang="en-US" sz="3200" dirty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mjesto</a:t>
            </a:r>
            <a:r>
              <a:rPr lang="en-US" sz="3200" dirty="0"/>
              <a:t> </a:t>
            </a:r>
            <a:r>
              <a:rPr lang="en-US" sz="3200" dirty="0" err="1"/>
              <a:t>održavanja</a:t>
            </a:r>
            <a:r>
              <a:rPr lang="en-US" sz="3200" dirty="0"/>
              <a:t> </a:t>
            </a:r>
            <a:r>
              <a:rPr lang="en-US" sz="3200" dirty="0" err="1"/>
              <a:t>škola</a:t>
            </a:r>
            <a:r>
              <a:rPr lang="en-US" sz="3200" dirty="0"/>
              <a:t> u </a:t>
            </a:r>
            <a:r>
              <a:rPr lang="en-US" sz="3200" dirty="0" err="1"/>
              <a:t>prirodi</a:t>
            </a:r>
            <a:endParaRPr lang="en-US" sz="3200" dirty="0"/>
          </a:p>
          <a:p>
            <a:pPr algn="ctr"/>
            <a:endParaRPr lang="en-US" sz="3200" dirty="0"/>
          </a:p>
          <a:p>
            <a:pPr lvl="0" algn="ctr"/>
            <a:r>
              <a:rPr lang="en-US" sz="3200" dirty="0" err="1"/>
              <a:t>Bašta</a:t>
            </a:r>
            <a:r>
              <a:rPr lang="en-US" sz="3200" dirty="0"/>
              <a:t> </a:t>
            </a:r>
            <a:r>
              <a:rPr lang="en-US" sz="3200" dirty="0" err="1"/>
              <a:t>sljezove</a:t>
            </a:r>
            <a:r>
              <a:rPr lang="en-US" sz="3200" dirty="0"/>
              <a:t> </a:t>
            </a:r>
            <a:r>
              <a:rPr lang="en-US" sz="3200" dirty="0" err="1"/>
              <a:t>boje</a:t>
            </a:r>
            <a:r>
              <a:rPr lang="en-US" sz="3200" dirty="0"/>
              <a:t> – </a:t>
            </a:r>
            <a:r>
              <a:rPr lang="en-US" sz="3200" dirty="0" err="1"/>
              <a:t>Hašani</a:t>
            </a:r>
            <a:endParaRPr lang="en-US" sz="3200" dirty="0"/>
          </a:p>
          <a:p>
            <a:pPr lvl="0" algn="ctr"/>
            <a:r>
              <a:rPr lang="en-US" sz="3200" dirty="0" err="1"/>
              <a:t>Geografski</a:t>
            </a:r>
            <a:r>
              <a:rPr lang="en-US" sz="3200" dirty="0"/>
              <a:t> </a:t>
            </a:r>
            <a:r>
              <a:rPr lang="en-US" sz="3200" dirty="0" err="1"/>
              <a:t>motivi</a:t>
            </a:r>
            <a:r>
              <a:rPr lang="en-US" sz="3200" dirty="0"/>
              <a:t> u </a:t>
            </a:r>
            <a:r>
              <a:rPr lang="en-US" sz="3200" dirty="0" err="1"/>
              <a:t>djelima</a:t>
            </a:r>
            <a:r>
              <a:rPr lang="en-US" sz="3200" dirty="0"/>
              <a:t> </a:t>
            </a:r>
            <a:r>
              <a:rPr lang="en-US" sz="3200" dirty="0" err="1"/>
              <a:t>Branka</a:t>
            </a:r>
            <a:r>
              <a:rPr lang="en-US" sz="3200" dirty="0"/>
              <a:t> </a:t>
            </a:r>
            <a:r>
              <a:rPr lang="en-US" sz="3200" dirty="0" err="1"/>
              <a:t>Ćopića</a:t>
            </a:r>
            <a:r>
              <a:rPr lang="en-US" sz="3200" dirty="0"/>
              <a:t> </a:t>
            </a:r>
          </a:p>
          <a:p>
            <a:pPr lvl="0" algn="ctr"/>
            <a:r>
              <a:rPr lang="en-US" sz="3200" dirty="0" err="1" smtClean="0"/>
              <a:t>Korelacija</a:t>
            </a:r>
            <a:r>
              <a:rPr lang="en-US" sz="3200" dirty="0" smtClean="0"/>
              <a:t> </a:t>
            </a:r>
            <a:r>
              <a:rPr lang="en-US" sz="3200" dirty="0" err="1"/>
              <a:t>književnosti,istorije</a:t>
            </a:r>
            <a:r>
              <a:rPr lang="en-US" sz="3200" dirty="0"/>
              <a:t>, </a:t>
            </a:r>
            <a:r>
              <a:rPr lang="en-US" sz="3200" dirty="0" err="1"/>
              <a:t>geografije,biologije,etnologije</a:t>
            </a:r>
            <a:endParaRPr lang="en-US" sz="3200" dirty="0"/>
          </a:p>
          <a:p>
            <a:pPr lvl="0" algn="ctr"/>
            <a:r>
              <a:rPr lang="en-US" sz="3200" dirty="0" err="1"/>
              <a:t>Zavičaj</a:t>
            </a:r>
            <a:r>
              <a:rPr lang="en-US" sz="3200" dirty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inspiracija</a:t>
            </a:r>
            <a:r>
              <a:rPr lang="en-US" sz="3200" dirty="0"/>
              <a:t> </a:t>
            </a:r>
            <a:r>
              <a:rPr lang="en-US" sz="3200" dirty="0" err="1"/>
              <a:t>djeci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229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467600" cy="6245352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VI</a:t>
            </a:r>
            <a:endParaRPr lang="en-US" sz="3200" dirty="0"/>
          </a:p>
          <a:p>
            <a:pPr algn="ctr"/>
            <a:r>
              <a:rPr lang="en-US" sz="3200" dirty="0" err="1"/>
              <a:t>Zaključak</a:t>
            </a:r>
            <a:endParaRPr lang="en-US" sz="3200" dirty="0"/>
          </a:p>
          <a:p>
            <a:pPr algn="ctr"/>
            <a:endParaRPr lang="en-US" sz="3200" dirty="0"/>
          </a:p>
          <a:p>
            <a:pPr lvl="0" algn="ctr"/>
            <a:r>
              <a:rPr lang="en-US" sz="3200" dirty="0" err="1"/>
              <a:t>Zanemarenost</a:t>
            </a:r>
            <a:r>
              <a:rPr lang="en-US" sz="3200" dirty="0"/>
              <a:t> </a:t>
            </a:r>
            <a:r>
              <a:rPr lang="en-US" sz="3200" dirty="0" err="1"/>
              <a:t>nacionalne</a:t>
            </a:r>
            <a:r>
              <a:rPr lang="en-US" sz="3200" dirty="0"/>
              <a:t> </a:t>
            </a:r>
            <a:r>
              <a:rPr lang="en-US" sz="3200" dirty="0" err="1"/>
              <a:t>književnosti</a:t>
            </a:r>
            <a:r>
              <a:rPr lang="en-US" sz="3200" dirty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izvora</a:t>
            </a:r>
            <a:r>
              <a:rPr lang="en-US" sz="3200" dirty="0"/>
              <a:t> </a:t>
            </a:r>
            <a:r>
              <a:rPr lang="en-US" sz="3200" dirty="0" err="1"/>
              <a:t>učenja</a:t>
            </a:r>
            <a:endParaRPr lang="en-US" sz="3200" dirty="0"/>
          </a:p>
          <a:p>
            <a:pPr lvl="0" algn="ctr"/>
            <a:r>
              <a:rPr lang="en-US" sz="3200" dirty="0"/>
              <a:t> </a:t>
            </a:r>
            <a:r>
              <a:rPr lang="en-US" sz="3200" dirty="0" err="1"/>
              <a:t>Geografska</a:t>
            </a:r>
            <a:r>
              <a:rPr lang="en-US" sz="3200" dirty="0"/>
              <a:t> </a:t>
            </a:r>
            <a:r>
              <a:rPr lang="en-US" sz="3200" dirty="0" err="1"/>
              <a:t>istraživanja</a:t>
            </a:r>
            <a:r>
              <a:rPr lang="en-US" sz="3200" dirty="0"/>
              <a:t> </a:t>
            </a:r>
            <a:r>
              <a:rPr lang="en-US" sz="3200" dirty="0" err="1"/>
              <a:t>lokalne</a:t>
            </a:r>
            <a:r>
              <a:rPr lang="en-US" sz="3200" dirty="0"/>
              <a:t> </a:t>
            </a:r>
            <a:r>
              <a:rPr lang="en-US" sz="3200" dirty="0" err="1"/>
              <a:t>sredine</a:t>
            </a:r>
            <a:r>
              <a:rPr lang="en-US" sz="3200" dirty="0"/>
              <a:t> u </a:t>
            </a:r>
            <a:r>
              <a:rPr lang="en-US" sz="3200" dirty="0" err="1"/>
              <a:t>obrazovanju</a:t>
            </a:r>
            <a:endParaRPr lang="en-US" sz="3200" dirty="0"/>
          </a:p>
          <a:p>
            <a:pPr lvl="0" algn="ctr"/>
            <a:r>
              <a:rPr lang="en-US" sz="3200" dirty="0" err="1"/>
              <a:t>Percepcija</a:t>
            </a:r>
            <a:r>
              <a:rPr lang="en-US" sz="3200" dirty="0"/>
              <a:t> </a:t>
            </a:r>
            <a:r>
              <a:rPr lang="en-US" sz="3200" dirty="0" err="1"/>
              <a:t>Branka</a:t>
            </a:r>
            <a:r>
              <a:rPr lang="en-US" sz="3200" dirty="0"/>
              <a:t> </a:t>
            </a:r>
            <a:r>
              <a:rPr lang="en-US" sz="3200" dirty="0" err="1"/>
              <a:t>Ćopića</a:t>
            </a:r>
            <a:r>
              <a:rPr lang="en-US" sz="3200" dirty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dječijeg</a:t>
            </a:r>
            <a:r>
              <a:rPr lang="en-US" sz="3200" dirty="0"/>
              <a:t> </a:t>
            </a:r>
            <a:r>
              <a:rPr lang="en-US" sz="3200" dirty="0" err="1"/>
              <a:t>pisca</a:t>
            </a:r>
            <a:r>
              <a:rPr lang="en-US" sz="3200" dirty="0"/>
              <a:t> </a:t>
            </a:r>
            <a:r>
              <a:rPr lang="en-US" sz="3200" dirty="0" err="1"/>
              <a:t>marginalizovala</a:t>
            </a:r>
            <a:endParaRPr lang="en-US" sz="3200" dirty="0"/>
          </a:p>
          <a:p>
            <a:pPr marL="0" indent="0" algn="ctr">
              <a:buNone/>
            </a:pPr>
            <a:r>
              <a:rPr lang="en-US" sz="3200" dirty="0" err="1"/>
              <a:t>višeslojni</a:t>
            </a:r>
            <a:r>
              <a:rPr lang="en-US" sz="3200" dirty="0"/>
              <a:t> </a:t>
            </a:r>
            <a:r>
              <a:rPr lang="en-US" sz="3200" dirty="0" err="1"/>
              <a:t>karakter</a:t>
            </a:r>
            <a:r>
              <a:rPr lang="en-US" sz="3200" dirty="0"/>
              <a:t> </a:t>
            </a:r>
            <a:r>
              <a:rPr lang="en-US" sz="3200" dirty="0" err="1"/>
              <a:t>njegovih</a:t>
            </a:r>
            <a:r>
              <a:rPr lang="en-US" sz="3200" dirty="0"/>
              <a:t> </a:t>
            </a:r>
            <a:r>
              <a:rPr lang="en-US" sz="3200" dirty="0" err="1"/>
              <a:t>književnih</a:t>
            </a:r>
            <a:r>
              <a:rPr lang="en-US" sz="3200" dirty="0"/>
              <a:t> </a:t>
            </a:r>
            <a:r>
              <a:rPr lang="en-US" sz="3200" dirty="0" err="1"/>
              <a:t>djela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963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467600" cy="62453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dirty="0" smtClean="0"/>
              <a:t>VII</a:t>
            </a:r>
            <a:endParaRPr lang="en-US" sz="3200" dirty="0"/>
          </a:p>
          <a:p>
            <a:pPr algn="ctr"/>
            <a:endParaRPr lang="en-US" sz="3200" dirty="0"/>
          </a:p>
          <a:p>
            <a:pPr algn="ctr"/>
            <a:r>
              <a:rPr lang="en-US" sz="3200" b="1" dirty="0" err="1"/>
              <a:t>Izvori</a:t>
            </a:r>
            <a:r>
              <a:rPr lang="en-US" sz="3200" b="1" dirty="0"/>
              <a:t> i </a:t>
            </a:r>
            <a:r>
              <a:rPr lang="en-US" sz="3200" b="1" dirty="0" err="1"/>
              <a:t>literatura</a:t>
            </a:r>
            <a:endParaRPr lang="en-US" sz="3200" dirty="0"/>
          </a:p>
          <a:p>
            <a:pPr marL="0" indent="0" algn="ctr">
              <a:buNone/>
            </a:pPr>
            <a:r>
              <a:rPr lang="en-US" sz="3200" b="1" dirty="0"/>
              <a:t> </a:t>
            </a:r>
            <a:endParaRPr lang="en-US" sz="3200" dirty="0"/>
          </a:p>
          <a:p>
            <a:pPr algn="ctr"/>
            <a:r>
              <a:rPr lang="en-US" sz="3200" dirty="0" err="1"/>
              <a:t>Natalija</a:t>
            </a:r>
            <a:r>
              <a:rPr lang="en-US" sz="3200" dirty="0"/>
              <a:t> </a:t>
            </a:r>
            <a:r>
              <a:rPr lang="en-US" sz="3200" dirty="0" err="1"/>
              <a:t>Mastilo</a:t>
            </a:r>
            <a:r>
              <a:rPr lang="en-US" sz="3200" dirty="0"/>
              <a:t> 1984: </a:t>
            </a:r>
            <a:r>
              <a:rPr lang="en-US" sz="3200" i="1" dirty="0" err="1"/>
              <a:t>Prilozi</a:t>
            </a:r>
            <a:r>
              <a:rPr lang="en-US" sz="3200" i="1" dirty="0"/>
              <a:t> </a:t>
            </a:r>
            <a:r>
              <a:rPr lang="en-US" sz="3200" i="1" dirty="0" err="1"/>
              <a:t>didaktici</a:t>
            </a:r>
            <a:r>
              <a:rPr lang="en-US" sz="3200" i="1" dirty="0"/>
              <a:t> i </a:t>
            </a:r>
            <a:r>
              <a:rPr lang="en-US" sz="3200" i="1" dirty="0" err="1"/>
              <a:t>metodici</a:t>
            </a:r>
            <a:r>
              <a:rPr lang="en-US" sz="3200" i="1" dirty="0"/>
              <a:t> </a:t>
            </a:r>
            <a:r>
              <a:rPr lang="en-US" sz="3200" i="1" dirty="0" err="1"/>
              <a:t>nastave</a:t>
            </a:r>
            <a:r>
              <a:rPr lang="en-US" sz="3200" dirty="0"/>
              <a:t> </a:t>
            </a:r>
            <a:r>
              <a:rPr lang="en-US" sz="3200" i="1" dirty="0" err="1"/>
              <a:t>geografije</a:t>
            </a:r>
            <a:r>
              <a:rPr lang="en-US" sz="3200" dirty="0"/>
              <a:t>. Sarajevo.</a:t>
            </a:r>
          </a:p>
          <a:p>
            <a:pPr algn="ctr"/>
            <a:r>
              <a:rPr lang="en-US" sz="3200" dirty="0" err="1"/>
              <a:t>Branko</a:t>
            </a:r>
            <a:r>
              <a:rPr lang="en-US" sz="3200" dirty="0"/>
              <a:t> </a:t>
            </a:r>
            <a:r>
              <a:rPr lang="en-US" sz="3200" dirty="0" err="1"/>
              <a:t>Ćopić</a:t>
            </a:r>
            <a:r>
              <a:rPr lang="en-US" sz="3200" dirty="0"/>
              <a:t> 1952. </a:t>
            </a:r>
            <a:r>
              <a:rPr lang="en-US" sz="3200" i="1" dirty="0" err="1"/>
              <a:t>Prolom</a:t>
            </a:r>
            <a:r>
              <a:rPr lang="en-US" sz="3200" i="1" dirty="0"/>
              <a:t>.</a:t>
            </a:r>
            <a:endParaRPr lang="en-US" sz="3200" dirty="0"/>
          </a:p>
          <a:p>
            <a:pPr algn="ctr"/>
            <a:r>
              <a:rPr lang="en-US" sz="3200" dirty="0"/>
              <a:t>Phil Hubbard 2008: </a:t>
            </a:r>
            <a:r>
              <a:rPr lang="en-US" sz="3200" i="1" dirty="0" err="1"/>
              <a:t>Prostor</a:t>
            </a:r>
            <a:r>
              <a:rPr lang="en-US" sz="3200" i="1" dirty="0"/>
              <a:t>/</a:t>
            </a:r>
            <a:r>
              <a:rPr lang="en-US" sz="3200" i="1" dirty="0" err="1"/>
              <a:t>mjesto</a:t>
            </a:r>
            <a:r>
              <a:rPr lang="en-US" sz="3200" dirty="0" err="1"/>
              <a:t>.In:Kulturna</a:t>
            </a:r>
            <a:r>
              <a:rPr lang="en-US" sz="3200" dirty="0"/>
              <a:t> </a:t>
            </a:r>
            <a:r>
              <a:rPr lang="en-US" sz="3200" dirty="0" err="1"/>
              <a:t>geografija</a:t>
            </a:r>
            <a:r>
              <a:rPr lang="en-US" sz="3200" dirty="0"/>
              <a:t>(Atkinson et all.).</a:t>
            </a:r>
          </a:p>
          <a:p>
            <a:pPr marL="0" indent="0" algn="ctr">
              <a:buNone/>
            </a:pPr>
            <a:r>
              <a:rPr lang="en-US" sz="3200" dirty="0"/>
              <a:t>Zagreb. </a:t>
            </a:r>
            <a:r>
              <a:rPr lang="en-US" sz="3200" dirty="0" smtClean="0"/>
              <a:t>S.71</a:t>
            </a:r>
            <a:r>
              <a:rPr lang="en-US" sz="3200" dirty="0"/>
              <a:t> – </a:t>
            </a:r>
            <a:r>
              <a:rPr lang="en-US" sz="3200" dirty="0" smtClean="0"/>
              <a:t>79</a:t>
            </a:r>
            <a:r>
              <a:rPr lang="en-US" sz="32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841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</TotalTime>
  <Words>177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Mira Mandić Prirodno-matematički fakultet Univerzitet u Banjoj Luci mira.mandic@pmf.unibl.org Zavičajna geografija u stvaralaštvu Branka Ćopića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Mira Mandić Prirodno-matematički fakultet Univerzitet u Banjoj Luci mira.mandic@pmf.unibl.org Zavičajna geografija u stvaralaštvu Branka Ćopića </dc:title>
  <dc:creator>Mira</dc:creator>
  <cp:lastModifiedBy>Mira</cp:lastModifiedBy>
  <cp:revision>2</cp:revision>
  <dcterms:created xsi:type="dcterms:W3CDTF">2006-08-16T00:00:00Z</dcterms:created>
  <dcterms:modified xsi:type="dcterms:W3CDTF">2025-05-18T14:18:47Z</dcterms:modified>
</cp:coreProperties>
</file>