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59" r:id="rId1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946" y="4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2AB919-8C3F-87C7-D9F2-AF6BB2531B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2A2F136-75D6-6FA9-674C-4A7526032B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7181D8-6203-0302-5E63-091944582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A5974-0740-481D-A871-07C17EAC563E}" type="datetimeFigureOut">
              <a:rPr lang="es-ES" smtClean="0"/>
              <a:t>17/05/2025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95E008-0B01-6910-3C23-050B77094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F36E53-3C95-20BB-84D8-D82EB4079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16D07-7F5E-4D4E-8550-8D680BA441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120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8730AA-5C33-DE80-5032-121CE80B8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3513C87-9737-66DC-3E93-4A6F424FA8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E0B74B-3DBD-C859-C4C1-578A9837A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A5974-0740-481D-A871-07C17EAC563E}" type="datetimeFigureOut">
              <a:rPr lang="es-ES" smtClean="0"/>
              <a:t>17/05/2025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B11B20-C3A6-7803-1DAC-6B1EA7CD2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1560CB-0761-D45C-07C3-6C5CB9C7B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16D07-7F5E-4D4E-8550-8D680BA441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3832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06D7EBF-8534-0384-DBAB-2D3C9E7F2D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A041567-CFF9-F656-40E8-D9D04D9596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CA0FA5-1AFC-10BA-8E3E-3EEEEA582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A5974-0740-481D-A871-07C17EAC563E}" type="datetimeFigureOut">
              <a:rPr lang="es-ES" smtClean="0"/>
              <a:t>17/05/2025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47D112-4A1F-7FA7-7761-CB83905D7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5AC93A-FE9C-DF74-8CB8-04B786A81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16D07-7F5E-4D4E-8550-8D680BA441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0013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BF908F-029E-3806-0B32-944E81521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233F44-2BE1-E1A9-0868-A0B38445E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814B5A-5911-F70B-A907-5C58A6F38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A5974-0740-481D-A871-07C17EAC563E}" type="datetimeFigureOut">
              <a:rPr lang="es-ES" smtClean="0"/>
              <a:t>17/05/2025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D07008-E754-5C31-DE13-A5295342A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10EBCC-C934-7ACE-FEF9-06B04EAAE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16D07-7F5E-4D4E-8550-8D680BA441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2994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0216F8-C891-9925-D789-97732F231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E97D69-C738-CB95-D2DC-D0E5B4B39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C4EFCD-DD2B-3356-CB78-0785077C1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A5974-0740-481D-A871-07C17EAC563E}" type="datetimeFigureOut">
              <a:rPr lang="es-ES" smtClean="0"/>
              <a:t>17/05/2025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359E8C-4C2A-9360-2738-2A98A7937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F00FB5-ACCB-EA2D-4C62-62AA41DBC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16D07-7F5E-4D4E-8550-8D680BA441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092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5A8330-C9AF-1D9D-64D6-CC40F2ABA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F5B500-D500-791E-47CB-50C6201ACC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4D741E8-6245-ED56-422A-FE3DF1F50B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F12C82B-64A7-9163-6C59-2D6277A91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A5974-0740-481D-A871-07C17EAC563E}" type="datetimeFigureOut">
              <a:rPr lang="es-ES" smtClean="0"/>
              <a:t>17/05/2025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6FB6F14-E8D5-14EA-5A93-0078F64C2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C745142-9E49-32F0-CD9A-37C2B40C2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16D07-7F5E-4D4E-8550-8D680BA441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980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A35C52-4566-9BB9-AA17-5EA646DA4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647947E-9390-A025-8172-AB79DC2DA2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CA26CE0-B8B5-0F40-DA91-E633ACCE02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0B5C235-4AF9-6341-6762-63876226C0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5342DDF-D19D-2A28-491A-3C7A3DF8D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7FDC2D5-18A7-110C-C1A6-48A494BC8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A5974-0740-481D-A871-07C17EAC563E}" type="datetimeFigureOut">
              <a:rPr lang="es-ES" smtClean="0"/>
              <a:t>17/05/2025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F74CC3A-500C-2A74-240B-BF1B954FA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770D6C1-6621-4D68-5DDF-DE7B0D87B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16D07-7F5E-4D4E-8550-8D680BA441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3841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A914EF-2135-BE23-997B-E9DF2351F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07CBEF0-EA25-0DEF-1174-B8D17356C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A5974-0740-481D-A871-07C17EAC563E}" type="datetimeFigureOut">
              <a:rPr lang="es-ES" smtClean="0"/>
              <a:t>17/05/2025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357B9E6-D7BA-6FC4-2CEB-58090E2C3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F2D14AA-D419-B738-8218-046F3E3A5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16D07-7F5E-4D4E-8550-8D680BA441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9747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3E255C6-6D3C-3B09-9F64-D23F7E244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A5974-0740-481D-A871-07C17EAC563E}" type="datetimeFigureOut">
              <a:rPr lang="es-ES" smtClean="0"/>
              <a:t>17/05/2025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8D91BAF-E440-5692-0629-D2791D75A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4FD3DB9-E8CE-A71A-5AEA-57BD5E3AF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16D07-7F5E-4D4E-8550-8D680BA441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9796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FE57D9-16DF-0994-B3EF-C3CD3B146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A6D732-7FC7-8A7B-F337-1E1D99EF1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AB19563-A9DF-A54E-9A05-2F680424D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CDEECE-2290-8348-7862-57E6E9010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A5974-0740-481D-A871-07C17EAC563E}" type="datetimeFigureOut">
              <a:rPr lang="es-ES" smtClean="0"/>
              <a:t>17/05/2025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C3C47C2-749F-770A-3D4C-D0C24C3D4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0D67BAA-E2F4-9A6E-AC19-FC0CD0C10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16D07-7F5E-4D4E-8550-8D680BA441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9244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FC4240-C88B-86A6-0CA0-4C8C81CFB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6064288-82D1-5146-69F9-489D265F7C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16FD9A-C590-BEF1-E9FF-8CA0899524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0CA6B3E-F458-9E70-D770-24A8DE2F3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A5974-0740-481D-A871-07C17EAC563E}" type="datetimeFigureOut">
              <a:rPr lang="es-ES" smtClean="0"/>
              <a:t>17/05/2025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D62858C-1A22-18E0-D338-F2EABD4DF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EF042FE-B4BB-3E8D-5142-00CD540AA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16D07-7F5E-4D4E-8550-8D680BA441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1415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DB14A76-3AD6-497A-C7FB-2D23D8B9B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1B38262-C67C-B0B6-A8A7-041F37F333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555DDE0-7F1F-9E29-6A38-F017A68954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9A5974-0740-481D-A871-07C17EAC563E}" type="datetimeFigureOut">
              <a:rPr lang="es-ES" smtClean="0"/>
              <a:t>17/05/2025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B73761-6A05-691B-5EDB-574F4EE408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6A39E8-993C-3B18-9E29-4035A33D01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D16D07-7F5E-4D4E-8550-8D680BA441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2279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0CE153-930F-8410-82C9-D24845755A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26477"/>
          </a:xfrm>
        </p:spPr>
        <p:txBody>
          <a:bodyPr>
            <a:normAutofit fontScale="90000"/>
          </a:bodyPr>
          <a:lstStyle/>
          <a:p>
            <a: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Francisco Javier Juez Gálvez</a:t>
            </a:r>
            <a:b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Universidad Complutense de Madrid</a:t>
            </a:r>
            <a:b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juezgalvez@filol.ucm.es</a:t>
            </a:r>
            <a:endParaRPr lang="es-E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6F6FBD8-C5BB-8BAB-9434-60854EC20C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16480"/>
            <a:ext cx="9144000" cy="2941320"/>
          </a:xfrm>
        </p:spPr>
        <p:txBody>
          <a:bodyPr>
            <a:normAutofit fontScale="70000" lnSpcReduction="20000"/>
          </a:bodyPr>
          <a:lstStyle/>
          <a:p>
            <a:endParaRPr lang="es-ES" dirty="0"/>
          </a:p>
          <a:p>
            <a:r>
              <a:rPr lang="es-ES" sz="53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Dva</a:t>
            </a:r>
            <a:r>
              <a:rPr lang="es-ES" sz="53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53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španjolska</a:t>
            </a:r>
            <a:r>
              <a:rPr lang="es-ES" sz="53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53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istodobna</a:t>
            </a:r>
            <a:r>
              <a:rPr lang="es-ES" sz="53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53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prepjeva</a:t>
            </a:r>
            <a:r>
              <a:rPr lang="es-ES" sz="53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r-HR" sz="5300" b="1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53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Ćopićeve</a:t>
            </a:r>
            <a:r>
              <a:rPr lang="es-ES" sz="53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„</a:t>
            </a:r>
            <a:r>
              <a:rPr lang="es-ES" sz="53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Pjesme</a:t>
            </a:r>
            <a:r>
              <a:rPr lang="es-ES" sz="53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53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mrtvih</a:t>
            </a:r>
            <a:r>
              <a:rPr lang="es-ES" sz="53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53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proletera</a:t>
            </a:r>
            <a:r>
              <a:rPr lang="es-ES" sz="53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  <a:p>
            <a:endParaRPr lang="es-ES" sz="4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7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 </a:t>
            </a:r>
            <a:r>
              <a:rPr lang="es-ES" sz="37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Simpozij</a:t>
            </a:r>
            <a:r>
              <a:rPr lang="es-ES" sz="37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s-ES" sz="37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Branku</a:t>
            </a:r>
            <a:r>
              <a:rPr lang="es-ES" sz="37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37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Ćopiću</a:t>
            </a:r>
            <a:endParaRPr lang="es-ES" sz="37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Banja</a:t>
            </a:r>
            <a:r>
              <a:rPr lang="es-E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Luka, 22.-24. 5. 2025</a:t>
            </a:r>
            <a:endParaRPr lang="es-E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723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972333-C685-E4E6-A799-7B23D2171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622" y="365125"/>
            <a:ext cx="10620756" cy="1325563"/>
          </a:xfrm>
        </p:spPr>
        <p:txBody>
          <a:bodyPr>
            <a:normAutofit/>
          </a:bodyPr>
          <a:lstStyle/>
          <a:p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III. </a:t>
            </a:r>
            <a:r>
              <a:rPr lang="es-E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Zaklju</a:t>
            </a:r>
            <a:r>
              <a:rPr lang="hr-HR" sz="3200" b="1" dirty="0">
                <a:latin typeface="Arial" panose="020B0604020202020204" pitchFamily="34" charset="0"/>
                <a:cs typeface="Arial" panose="020B0604020202020204" pitchFamily="34" charset="0"/>
              </a:rPr>
              <a:t>čci</a:t>
            </a:r>
            <a:endParaRPr lang="es-E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E24B36-EB63-9E07-BBBF-4CAC09DB9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Oba prepjeva (i drugo izdanje drugoga) u okviru političkoga angažmana partizanske poezije, objavljena povodom komunističkih obljetnica.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Prvi prevoditelj (poliglot Desiderio Navarro) pokušava prevesti što doslovnije/vjernije, ali mu se zato stih prekomjerno produljuje. Nespretni grafički prikaz publikacije onemogućava očitavanje korektne stihometrije.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Drugi prepjev preslobodan je, iako ritmički podoban. 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937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0D045D-04C6-5EF3-1521-8DB327215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3555"/>
          </a:xfrm>
        </p:spPr>
        <p:txBody>
          <a:bodyPr>
            <a:noAutofit/>
          </a:bodyPr>
          <a:lstStyle/>
          <a:p>
            <a:pPr algn="just"/>
            <a:r>
              <a:rPr lang="hr-HR" sz="3200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V. I</a:t>
            </a:r>
            <a:r>
              <a:rPr lang="hr-HR" sz="3200" b="1" dirty="0">
                <a:latin typeface="Arial" panose="020B0604020202020204" pitchFamily="34" charset="0"/>
                <a:cs typeface="Arial" panose="020B0604020202020204" pitchFamily="34" charset="0"/>
              </a:rPr>
              <a:t>zvori i literatura</a:t>
            </a:r>
            <a:endParaRPr lang="es-E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6FDF50-5899-A2AE-21D6-92A3A22D4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8680"/>
            <a:ext cx="10515600" cy="5308283"/>
          </a:xfrm>
        </p:spPr>
        <p:txBody>
          <a:bodyPr>
            <a:noAutofit/>
          </a:bodyPr>
          <a:lstStyle/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Copic 1975a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(jul.): </a:t>
            </a:r>
            <a:r>
              <a:rPr 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Copic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Branko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. Canción de los proletarios muertos. In: </a:t>
            </a:r>
            <a:r>
              <a:rPr lang="es-ES" sz="3200" i="1" dirty="0">
                <a:latin typeface="Arial" panose="020B0604020202020204" pitchFamily="34" charset="0"/>
                <a:cs typeface="Arial" panose="020B0604020202020204" pitchFamily="34" charset="0"/>
              </a:rPr>
              <a:t>Revolución y cultura. </a:t>
            </a:r>
            <a:r>
              <a:rPr 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. 35. </a:t>
            </a:r>
            <a:r>
              <a:rPr 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Havana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. S. 40-41. 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Copic 1975b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(nov.). </a:t>
            </a:r>
            <a:r>
              <a:rPr 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Copic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, Branco. La canción de los proletarios muertos. In: </a:t>
            </a:r>
            <a:r>
              <a:rPr 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Chericián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, David (compilación y edición). </a:t>
            </a:r>
            <a:r>
              <a:rPr lang="hr-HR" sz="3200" i="1" dirty="0">
                <a:latin typeface="Arial" panose="020B0604020202020204" pitchFamily="34" charset="0"/>
                <a:cs typeface="Arial" panose="020B0604020202020204" pitchFamily="34" charset="0"/>
              </a:rPr>
              <a:t>Asalto al cielo: </a:t>
            </a:r>
            <a:r>
              <a:rPr lang="es-ES" sz="3200" i="1" dirty="0">
                <a:latin typeface="Arial" panose="020B0604020202020204" pitchFamily="34" charset="0"/>
                <a:cs typeface="Arial" panose="020B0604020202020204" pitchFamily="34" charset="0"/>
              </a:rPr>
              <a:t>Poesía. </a:t>
            </a:r>
            <a:r>
              <a:rPr 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Havana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. S. 446-447.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Copic 2010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Copic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Branko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. La canción de los proletarios muertos. In: </a:t>
            </a:r>
            <a:r>
              <a:rPr 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Chericián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, David (compilador y editor de la primera edición) - Labrador, Elis (revisión e inclusión de textos para la presente edición). </a:t>
            </a:r>
            <a:r>
              <a:rPr lang="hr-HR" sz="3200" i="1" dirty="0">
                <a:latin typeface="Arial" panose="020B0604020202020204" pitchFamily="34" charset="0"/>
                <a:cs typeface="Arial" panose="020B0604020202020204" pitchFamily="34" charset="0"/>
              </a:rPr>
              <a:t>Asalto al cielo: Antolo</a:t>
            </a:r>
            <a:r>
              <a:rPr lang="es-E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gía</a:t>
            </a:r>
            <a:r>
              <a:rPr lang="es-ES" sz="3200" i="1" dirty="0">
                <a:latin typeface="Arial" panose="020B0604020202020204" pitchFamily="34" charset="0"/>
                <a:cs typeface="Arial" panose="020B0604020202020204" pitchFamily="34" charset="0"/>
              </a:rPr>
              <a:t> poética. 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Caracas - Venezuela. S. 374.</a:t>
            </a:r>
          </a:p>
        </p:txBody>
      </p:sp>
    </p:spTree>
    <p:extLst>
      <p:ext uri="{BB962C8B-B14F-4D97-AF65-F5344CB8AC3E}">
        <p14:creationId xmlns:p14="http://schemas.microsoft.com/office/powerpoint/2010/main" val="3721928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E1AFA9-4D3E-5FCF-66D4-CB431678F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Sadr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žaj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A6A460-EC00-8164-3768-2D4D69EC0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0640"/>
            <a:ext cx="10515600" cy="4866323"/>
          </a:xfrm>
        </p:spPr>
        <p:txBody>
          <a:bodyPr>
            <a:normAutofit/>
          </a:bodyPr>
          <a:lstStyle/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I. Više prepjeva iste Ćopićeve pjesme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II. Kronologija, povod i okvir prepjev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â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. Prvi prepjev: Kuba, VII.1975.</a:t>
            </a:r>
          </a:p>
          <a:p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. Drugi prepjev: Kuba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 XI.1975.</a:t>
            </a:r>
          </a:p>
          <a:p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. Drugo izdanje drugoga prepjeva: Venezuela 2010.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III. Zaključak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IV. Izvori i literatura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1104474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E11370-B172-C8C1-6F2F-C63EE72D9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8121"/>
            <a:ext cx="10515600" cy="792479"/>
          </a:xfrm>
        </p:spPr>
        <p:txBody>
          <a:bodyPr>
            <a:normAutofit/>
          </a:bodyPr>
          <a:lstStyle/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I. Više prepjeva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Ćopićeve </a:t>
            </a:r>
            <a:r>
              <a:rPr lang="es-ES" sz="3200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hr-HR" sz="3200" i="1" dirty="0">
                <a:latin typeface="Arial" panose="020B0604020202020204" pitchFamily="34" charset="0"/>
                <a:cs typeface="Arial" panose="020B0604020202020204" pitchFamily="34" charset="0"/>
              </a:rPr>
              <a:t>jesme</a:t>
            </a:r>
            <a:r>
              <a:rPr lang="es-E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mrtvih</a:t>
            </a:r>
            <a:r>
              <a:rPr lang="es-E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proletera</a:t>
            </a:r>
            <a:r>
              <a:rPr lang="es-E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(1942)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052F9F-676A-1681-A410-7EADCA0CF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8680"/>
            <a:ext cx="10515600" cy="5308283"/>
          </a:xfrm>
        </p:spPr>
        <p:txBody>
          <a:bodyPr>
            <a:noAutofit/>
          </a:bodyPr>
          <a:lstStyle/>
          <a:p>
            <a:r>
              <a:rPr lang="es-ES" sz="3200" b="1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... A </a:t>
            </a:r>
            <a:r>
              <a:rPr lang="es-ES" sz="3200" b="1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trinaeste</a:t>
            </a:r>
            <a:r>
              <a:rPr lang="es-ES" sz="3200" b="1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3200" b="1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mračne</a:t>
            </a:r>
            <a:r>
              <a:rPr lang="es-ES" sz="3200" b="1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ES" sz="3200" b="1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kišovite</a:t>
            </a:r>
            <a:r>
              <a:rPr lang="es-ES" sz="3200" b="1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b="1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noći</a:t>
            </a:r>
            <a:r>
              <a:rPr lang="es-ES" sz="3200" b="1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3200" b="1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nekoliko</a:t>
            </a:r>
            <a:r>
              <a:rPr lang="es-ES" sz="3200" b="1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b="1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desetina</a:t>
            </a:r>
            <a:r>
              <a:rPr lang="es-ES" sz="3200" b="1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b="1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krajiških</a:t>
            </a:r>
            <a:r>
              <a:rPr lang="es-ES" sz="3200" b="1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b="1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proletera</a:t>
            </a:r>
            <a:r>
              <a:rPr lang="es-ES" sz="3200" b="1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3200" b="1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opkoljenih</a:t>
            </a:r>
            <a:r>
              <a:rPr lang="es-ES" sz="3200" b="1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b="1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</a:t>
            </a:r>
            <a:r>
              <a:rPr lang="es-ES" sz="3200" b="1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b="1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bolnice</a:t>
            </a:r>
            <a:r>
              <a:rPr lang="es-ES" sz="3200" b="1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s-ES" sz="3200" b="1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planini</a:t>
            </a:r>
            <a:r>
              <a:rPr lang="es-ES" sz="3200" b="1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3200" b="1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pođoše</a:t>
            </a:r>
            <a:r>
              <a:rPr lang="es-ES" sz="3200" b="1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b="1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s-ES" sz="3200" b="1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b="1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posl</a:t>
            </a:r>
            <a:r>
              <a:rPr lang="hr-HR" sz="3200" b="1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s-ES" sz="3200" b="1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ednji</a:t>
            </a:r>
            <a:r>
              <a:rPr lang="es-ES" sz="3200" b="1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b="1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juriš</a:t>
            </a:r>
            <a:r>
              <a:rPr lang="es-ES" sz="3200" b="1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b="1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protiv</a:t>
            </a:r>
            <a:r>
              <a:rPr lang="es-ES" sz="3200" b="1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b="1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deset</a:t>
            </a:r>
            <a:r>
              <a:rPr lang="es-ES" sz="3200" b="1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puta </a:t>
            </a:r>
            <a:r>
              <a:rPr lang="es-ES" sz="3200" b="1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jačeg</a:t>
            </a:r>
            <a:r>
              <a:rPr lang="es-ES" sz="3200" b="1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b="1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neprijatelja</a:t>
            </a:r>
            <a:r>
              <a:rPr lang="es-ES" sz="3200" b="1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ES" sz="3200" b="1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junački</a:t>
            </a:r>
            <a:r>
              <a:rPr lang="es-ES" sz="3200" b="1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b="1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padoše</a:t>
            </a:r>
            <a:r>
              <a:rPr lang="es-ES" sz="3200" b="1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s-ES" sz="3200" b="1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neravnoj</a:t>
            </a:r>
            <a:r>
              <a:rPr lang="es-ES" sz="3200" b="1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b="1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borbi</a:t>
            </a:r>
            <a:r>
              <a:rPr lang="es-ES" sz="3200" b="1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br>
              <a:rPr lang="es-ES" sz="3200" b="1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200" b="1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(Po </a:t>
            </a:r>
            <a:r>
              <a:rPr lang="es-ES" sz="3200" b="1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jednom</a:t>
            </a:r>
            <a:r>
              <a:rPr lang="es-ES" sz="3200" b="1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b="1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izvještaju</a:t>
            </a:r>
            <a:r>
              <a:rPr lang="es-ES" sz="3200" b="1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200" b="0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s-ES" sz="3200" b="0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našem</a:t>
            </a:r>
            <a:r>
              <a:rPr lang="es-ES" sz="3200" b="0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b="0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kraju</a:t>
            </a:r>
            <a:r>
              <a:rPr lang="es-ES" sz="3200" b="0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b="0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žita</a:t>
            </a:r>
            <a:r>
              <a:rPr lang="es-ES" sz="3200" b="0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b="0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klasaju</a:t>
            </a:r>
            <a:r>
              <a:rPr lang="es-ES" sz="3200" b="0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3200" b="0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rukama</a:t>
            </a:r>
            <a:r>
              <a:rPr lang="es-ES" sz="3200" b="0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b="0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našim</a:t>
            </a:r>
            <a:r>
              <a:rPr lang="es-ES" sz="3200" b="0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b="0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sijana</a:t>
            </a:r>
            <a:r>
              <a:rPr lang="es-ES" sz="3200" b="0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200" b="0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žetva</a:t>
            </a:r>
            <a:r>
              <a:rPr lang="es-ES" sz="3200" b="0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b="0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nas</a:t>
            </a:r>
            <a:r>
              <a:rPr lang="es-ES" sz="3200" b="0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b="0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čeka</a:t>
            </a:r>
            <a:r>
              <a:rPr lang="es-ES" sz="3200" b="0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ES" sz="3200" b="0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pjesma</a:t>
            </a:r>
            <a:r>
              <a:rPr lang="es-ES" sz="3200" b="0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b="0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djevojačka</a:t>
            </a:r>
            <a:b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200" b="0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večernja</a:t>
            </a:r>
            <a:r>
              <a:rPr lang="es-ES" sz="3200" b="0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3200" b="0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sjetna</a:t>
            </a:r>
            <a:r>
              <a:rPr lang="es-ES" sz="3200" b="0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3200" b="0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tijana</a:t>
            </a:r>
            <a:r>
              <a:rPr lang="es-ES" sz="3200" b="0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200" b="0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mi </a:t>
            </a:r>
            <a:r>
              <a:rPr lang="es-ES" sz="3200" b="0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smo</a:t>
            </a:r>
            <a:r>
              <a:rPr lang="es-ES" sz="3200" b="0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pali, </a:t>
            </a:r>
            <a:r>
              <a:rPr lang="es-ES" sz="3200" b="0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druže</a:t>
            </a:r>
            <a:b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200" b="0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palo je </a:t>
            </a:r>
            <a:r>
              <a:rPr lang="es-ES" sz="3200" b="0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žito</a:t>
            </a:r>
            <a:r>
              <a:rPr lang="es-ES" sz="3200" b="0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3200" b="0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mlado,zeleno</a:t>
            </a:r>
            <a:r>
              <a:rPr lang="es-ES" sz="3200" b="0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3200" b="0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proljetna</a:t>
            </a:r>
            <a:r>
              <a:rPr lang="es-ES" sz="3200" b="0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b="0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žetva</a:t>
            </a:r>
            <a:r>
              <a:rPr lang="es-ES" sz="3200" b="0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rana</a:t>
            </a:r>
            <a:b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200" b="0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maglene</a:t>
            </a:r>
            <a:r>
              <a:rPr lang="es-ES" sz="3200" b="0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b="0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tuge</a:t>
            </a:r>
            <a:r>
              <a:rPr lang="es-ES" sz="3200" b="0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3200" b="0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uz</a:t>
            </a:r>
            <a:r>
              <a:rPr lang="es-ES" sz="3200" b="0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b="0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šapat</a:t>
            </a:r>
            <a:r>
              <a:rPr lang="es-ES" sz="3200" b="0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b="0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kiše</a:t>
            </a:r>
            <a:r>
              <a:rPr lang="es-ES" sz="3200" b="0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3200" b="0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</a:t>
            </a:r>
            <a:r>
              <a:rPr lang="es-ES" sz="3200" b="0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b="0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mrtvom</a:t>
            </a:r>
            <a:r>
              <a:rPr lang="es-ES" sz="3200" b="0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b="0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pjesmom</a:t>
            </a:r>
            <a:r>
              <a:rPr lang="es-ES" sz="3200" b="0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b="0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kruže</a:t>
            </a:r>
            <a:r>
              <a:rPr lang="es-ES" sz="3200" b="0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(+ 5 </a:t>
            </a:r>
            <a:r>
              <a:rPr lang="es-ES" sz="3200" b="0" i="0" dirty="0" err="1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strofa</a:t>
            </a:r>
            <a:r>
              <a:rPr lang="es-ES" sz="3200" b="0" i="0" dirty="0">
                <a:solidFill>
                  <a:srgbClr val="5252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866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9775A1-9703-E26F-36EE-FD27D033F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II.1 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Prvi prepjev: Kuba, VII.1975.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3EAC90-80BC-DE05-1BA7-DCD334D31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Časopis </a:t>
            </a:r>
            <a:r>
              <a:rPr lang="hr-HR" sz="3200" i="1" dirty="0">
                <a:latin typeface="Arial" panose="020B0604020202020204" pitchFamily="34" charset="0"/>
                <a:cs typeface="Arial" panose="020B0604020202020204" pitchFamily="34" charset="0"/>
              </a:rPr>
              <a:t>Revoluci</a:t>
            </a:r>
            <a:r>
              <a:rPr lang="es-E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ón</a:t>
            </a:r>
            <a:r>
              <a:rPr lang="es-ES" sz="3200" i="1" dirty="0">
                <a:latin typeface="Arial" panose="020B0604020202020204" pitchFamily="34" charset="0"/>
                <a:cs typeface="Arial" panose="020B0604020202020204" pitchFamily="34" charset="0"/>
              </a:rPr>
              <a:t> y cultura. </a:t>
            </a:r>
            <a:r>
              <a:rPr 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Havana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. 35, ss. 40-41.</a:t>
            </a:r>
          </a:p>
          <a:p>
            <a:pPr marL="0" indent="0">
              <a:buNone/>
            </a:pPr>
            <a:r>
              <a:rPr lang="hr-HR" sz="3200" noProof="0" dirty="0">
                <a:latin typeface="Arial" panose="020B0604020202020204" pitchFamily="34" charset="0"/>
                <a:cs typeface="Arial" panose="020B0604020202020204" pitchFamily="34" charset="0"/>
              </a:rPr>
              <a:t>Trad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. del </a:t>
            </a:r>
            <a:r>
              <a:rPr 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serviocroata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: Desiderio Navarro.</a:t>
            </a:r>
          </a:p>
          <a:p>
            <a:pPr marL="0" indent="0">
              <a:buNone/>
            </a:pP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“30 aniversario” (</a:t>
            </a:r>
            <a:r>
              <a:rPr 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poreza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hitlerovske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Njema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čke)</a:t>
            </a:r>
          </a:p>
          <a:p>
            <a:pPr marL="0" indent="0">
              <a:buNone/>
            </a:pP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S. 40: </a:t>
            </a:r>
            <a:r>
              <a:rPr lang="hr-HR" sz="3200" i="1" dirty="0">
                <a:latin typeface="Arial" panose="020B0604020202020204" pitchFamily="34" charset="0"/>
                <a:cs typeface="Arial" panose="020B0604020202020204" pitchFamily="34" charset="0"/>
              </a:rPr>
              <a:t>Refle</a:t>
            </a:r>
            <a:r>
              <a:rPr lang="es-E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xión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Veselín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Andréev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) (</a:t>
            </a:r>
            <a:r>
              <a:rPr 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Trad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: Desiderio Navarro”)</a:t>
            </a:r>
            <a:r>
              <a:rPr lang="bg-BG" sz="3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izv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.: </a:t>
            </a:r>
            <a:r>
              <a:rPr lang="bg-BG" sz="3200" dirty="0">
                <a:latin typeface="Arial" panose="020B0604020202020204" pitchFamily="34" charset="0"/>
                <a:cs typeface="Arial" panose="020B0604020202020204" pitchFamily="34" charset="0"/>
              </a:rPr>
              <a:t>Размисъл)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94931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A36A97-038A-DD43-7065-C931B9101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8795"/>
          </a:xfrm>
        </p:spPr>
        <p:txBody>
          <a:bodyPr>
            <a:normAutofit fontScale="90000"/>
          </a:bodyPr>
          <a:lstStyle/>
          <a:p>
            <a:r>
              <a:rPr lang="hr-HR" sz="3200" i="1" dirty="0">
                <a:latin typeface="Arial" panose="020B0604020202020204" pitchFamily="34" charset="0"/>
                <a:cs typeface="Arial" panose="020B0604020202020204" pitchFamily="34" charset="0"/>
              </a:rPr>
              <a:t>CANCI</a:t>
            </a:r>
            <a:r>
              <a:rPr lang="es-E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Ó</a:t>
            </a:r>
            <a:r>
              <a:rPr lang="hr-HR" sz="3200" i="1" dirty="0">
                <a:latin typeface="Arial" panose="020B0604020202020204" pitchFamily="34" charset="0"/>
                <a:cs typeface="Arial" panose="020B0604020202020204" pitchFamily="34" charset="0"/>
              </a:rPr>
              <a:t>N DE LOS PROLETARIOS MUERTOS</a:t>
            </a:r>
            <a:endParaRPr lang="es-ES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905836-32FF-5DB5-ED7B-B840295C4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400" y="799464"/>
            <a:ext cx="10515600" cy="592645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s-ES" sz="4300" baseline="-25000" dirty="0">
                <a:latin typeface="Arial" panose="020B0604020202020204" pitchFamily="34" charset="0"/>
                <a:cs typeface="Arial" panose="020B0604020202020204" pitchFamily="34" charset="0"/>
              </a:rPr>
              <a:t>Y tras trece sombrías y lluviosas noches unas cuantas decenas de proletarios de la región, cercados en un hospital en la montaña, se lanzaron en un último ataque contra un enemigo diez veces más fuerte y cayeron heroicamente en el desigual combate…	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es-ES" sz="43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(De una noticia)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4300" baseline="-25000" dirty="0">
                <a:latin typeface="Arial" panose="020B0604020202020204" pitchFamily="34" charset="0"/>
                <a:cs typeface="Arial" panose="020B0604020202020204" pitchFamily="34" charset="0"/>
              </a:rPr>
              <a:t>En nuestra región están espigando las mieses que sembramos con nuestras manos,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4300" baseline="-25000" dirty="0">
                <a:latin typeface="Arial" panose="020B0604020202020204" pitchFamily="34" charset="0"/>
                <a:cs typeface="Arial" panose="020B0604020202020204" pitchFamily="34" charset="0"/>
              </a:rPr>
              <a:t>nos esperan la cosecha y la canción de las muchachas,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4300" baseline="-25000" dirty="0">
                <a:latin typeface="Arial" panose="020B0604020202020204" pitchFamily="34" charset="0"/>
                <a:cs typeface="Arial" panose="020B0604020202020204" pitchFamily="34" charset="0"/>
              </a:rPr>
              <a:t>nocturna, melancólica, apacible;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4300" baseline="-25000" dirty="0">
                <a:latin typeface="Arial" panose="020B0604020202020204" pitchFamily="34" charset="0"/>
                <a:cs typeface="Arial" panose="020B0604020202020204" pitchFamily="34" charset="0"/>
              </a:rPr>
              <a:t>pero nosotros hemos caído, camarada,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4300" baseline="-25000" dirty="0">
                <a:latin typeface="Arial" panose="020B0604020202020204" pitchFamily="34" charset="0"/>
                <a:cs typeface="Arial" panose="020B0604020202020204" pitchFamily="34" charset="0"/>
              </a:rPr>
              <a:t>cayó el trigo joven, verde, temprana cosecha de primavera,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4300" baseline="-25000" dirty="0">
                <a:latin typeface="Arial" panose="020B0604020202020204" pitchFamily="34" charset="0"/>
                <a:cs typeface="Arial" panose="020B0604020202020204" pitchFamily="34" charset="0"/>
              </a:rPr>
              <a:t>y las penas, envueltas en niebla, bajo el murmullo de la lluvia rondan con la canción sobre los muertos.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8186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C940BC-F0A7-EFC5-743A-56724E7FFD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62F7AB-7209-8FEB-61B2-DF0177E50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II.2 </a:t>
            </a:r>
            <a:r>
              <a:rPr 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Drugi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 prepjev: Kuba, 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I.1975.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C5C4C8-1728-A73F-5398-D861B5E20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Antolog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ija </a:t>
            </a:r>
            <a:r>
              <a:rPr lang="es-ES" sz="3200" i="1" dirty="0">
                <a:latin typeface="Arial" panose="020B0604020202020204" pitchFamily="34" charset="0"/>
                <a:cs typeface="Arial" panose="020B0604020202020204" pitchFamily="34" charset="0"/>
              </a:rPr>
              <a:t>Asalto al cielo: poesía. </a:t>
            </a:r>
            <a:r>
              <a:rPr 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Havana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, ss. 446-447.</a:t>
            </a:r>
          </a:p>
          <a:p>
            <a:pPr marL="0" indent="0">
              <a:buNone/>
            </a:pPr>
            <a:r>
              <a:rPr lang="es-ES" sz="3200" noProof="0" dirty="0">
                <a:latin typeface="Arial" panose="020B0604020202020204" pitchFamily="34" charset="0"/>
                <a:cs typeface="Arial" panose="020B0604020202020204" pitchFamily="34" charset="0"/>
              </a:rPr>
              <a:t>Compilación y edición: David </a:t>
            </a:r>
            <a:r>
              <a:rPr lang="es-ES" sz="3200" noProof="0" dirty="0" err="1">
                <a:latin typeface="Arial" panose="020B0604020202020204" pitchFamily="34" charset="0"/>
                <a:cs typeface="Arial" panose="020B0604020202020204" pitchFamily="34" charset="0"/>
              </a:rPr>
              <a:t>Chericián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“Este libro ha sido editado con motivo de la celebración del primer congreso del Partido Comunista de Cuba”</a:t>
            </a:r>
          </a:p>
          <a:p>
            <a:pPr marL="0" indent="0">
              <a:buNone/>
            </a:pP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Editorial Arte y Literatura, Instituto Cubano del Libro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3200" i="1" dirty="0">
                <a:latin typeface="Arial" panose="020B0604020202020204" pitchFamily="34" charset="0"/>
                <a:cs typeface="Arial" panose="020B0604020202020204" pitchFamily="34" charset="0"/>
              </a:rPr>
              <a:t>Versiones: </a:t>
            </a:r>
            <a:r>
              <a:rPr lang="es-E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Miomira</a:t>
            </a:r>
            <a:r>
              <a:rPr lang="es-E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Dukovic</a:t>
            </a:r>
            <a:r>
              <a:rPr lang="es-ES" sz="3200" i="1" dirty="0">
                <a:latin typeface="Arial" panose="020B0604020202020204" pitchFamily="34" charset="0"/>
                <a:cs typeface="Arial" panose="020B0604020202020204" pitchFamily="34" charset="0"/>
              </a:rPr>
              <a:t> y Francisco de Oraá</a:t>
            </a:r>
          </a:p>
          <a:p>
            <a:pPr marL="0" indent="0">
              <a:buNone/>
            </a:pP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Branco </a:t>
            </a:r>
            <a:r>
              <a:rPr 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Copic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, Yugoslavia 1915</a:t>
            </a:r>
            <a:r>
              <a:rPr lang="es-E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36000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D82C67-56CB-EC6C-224F-E6438A253A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625A2B-2117-10C1-4DC4-466C93D30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8795"/>
          </a:xfrm>
        </p:spPr>
        <p:txBody>
          <a:bodyPr>
            <a:normAutofit fontScale="90000"/>
          </a:bodyPr>
          <a:lstStyle/>
          <a:p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La canción de los proletarios muertos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73FF19-5F42-D6BE-5025-1570DD54E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400" y="799464"/>
            <a:ext cx="10515600" cy="587565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s-ES" sz="43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En la XII noche, oscura y lluviosa, unas cuantas decenas de proletarios de </a:t>
            </a:r>
            <a:r>
              <a:rPr lang="es-ES" sz="4300" i="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Craina</a:t>
            </a:r>
            <a:r>
              <a:rPr lang="es-ES" sz="43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, rodeados cerca de un hospital montuno, libraron su último combate contra un enemigo diez veces más poderoso. Así fallecieron heroicamente en la batalla desigual.	</a:t>
            </a:r>
          </a:p>
          <a:p>
            <a:pPr marL="0" indent="0" algn="r">
              <a:spcBef>
                <a:spcPts val="0"/>
              </a:spcBef>
              <a:buNone/>
            </a:pPr>
            <a:endParaRPr lang="es-ES" sz="4300" b="1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ES" sz="4300" baseline="-25000" dirty="0">
                <a:latin typeface="Arial" panose="020B0604020202020204" pitchFamily="34" charset="0"/>
                <a:cs typeface="Arial" panose="020B0604020202020204" pitchFamily="34" charset="0"/>
              </a:rPr>
              <a:t>En nuestra tierra espiga el trigo. Nuestras manos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4300" baseline="-25000" dirty="0">
                <a:latin typeface="Arial" panose="020B0604020202020204" pitchFamily="34" charset="0"/>
                <a:cs typeface="Arial" panose="020B0604020202020204" pitchFamily="34" charset="0"/>
              </a:rPr>
              <a:t>sembraron la simiente.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4300" baseline="-25000" dirty="0">
                <a:latin typeface="Arial" panose="020B0604020202020204" pitchFamily="34" charset="0"/>
                <a:cs typeface="Arial" panose="020B0604020202020204" pitchFamily="34" charset="0"/>
              </a:rPr>
              <a:t>La siega nos espera,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4300" baseline="-25000" dirty="0">
                <a:latin typeface="Arial" panose="020B0604020202020204" pitchFamily="34" charset="0"/>
                <a:cs typeface="Arial" panose="020B0604020202020204" pitchFamily="34" charset="0"/>
              </a:rPr>
              <a:t>nos espera el nocturno, suave canto de las adolescentes.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4300" baseline="-25000" dirty="0">
                <a:latin typeface="Arial" panose="020B0604020202020204" pitchFamily="34" charset="0"/>
                <a:cs typeface="Arial" panose="020B0604020202020204" pitchFamily="34" charset="0"/>
              </a:rPr>
              <a:t>Pero hemos caído, camaradas, hermanos.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4300" baseline="-25000" dirty="0">
                <a:latin typeface="Arial" panose="020B0604020202020204" pitchFamily="34" charset="0"/>
                <a:cs typeface="Arial" panose="020B0604020202020204" pitchFamily="34" charset="0"/>
              </a:rPr>
              <a:t>La siega fue de primavera,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4300" baseline="-25000" dirty="0">
                <a:latin typeface="Arial" panose="020B0604020202020204" pitchFamily="34" charset="0"/>
                <a:cs typeface="Arial" panose="020B0604020202020204" pitchFamily="34" charset="0"/>
              </a:rPr>
              <a:t>joven y verde cayó el trigo, demasiado temprano.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4300" baseline="-25000" dirty="0">
                <a:latin typeface="Arial" panose="020B0604020202020204" pitchFamily="34" charset="0"/>
                <a:cs typeface="Arial" panose="020B0604020202020204" pitchFamily="34" charset="0"/>
              </a:rPr>
              <a:t>Neblinosa tristeza con susurros de lluvia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4300" baseline="-25000" dirty="0">
                <a:latin typeface="Arial" panose="020B0604020202020204" pitchFamily="34" charset="0"/>
                <a:cs typeface="Arial" panose="020B0604020202020204" pitchFamily="34" charset="0"/>
              </a:rPr>
              <a:t>giran encima de las canciones muertas.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97385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11F441-65D4-9912-39C3-CD39B7F490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547242-759E-4B95-FC2C-FB36B31F5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II.2 </a:t>
            </a:r>
            <a:r>
              <a:rPr 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Drugo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izdanje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drugoga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 prepjev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Venezuel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a, 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2010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E81EF6-C926-13BB-BF9C-929D8E24A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3573"/>
            <a:ext cx="10515600" cy="3955762"/>
          </a:xfrm>
        </p:spPr>
        <p:txBody>
          <a:bodyPr>
            <a:normAutofit lnSpcReduction="10000"/>
          </a:bodyPr>
          <a:lstStyle/>
          <a:p>
            <a:r>
              <a:rPr lang="es-ES" sz="3200" i="1" dirty="0">
                <a:latin typeface="Arial" panose="020B0604020202020204" pitchFamily="34" charset="0"/>
                <a:cs typeface="Arial" panose="020B0604020202020204" pitchFamily="34" charset="0"/>
              </a:rPr>
              <a:t>Asalto al cielo: Antología poética. 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Caracas, s. 374.</a:t>
            </a:r>
          </a:p>
          <a:p>
            <a:pPr marL="0" indent="0">
              <a:buNone/>
            </a:pP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David </a:t>
            </a:r>
            <a:r>
              <a:rPr 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Chericián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(compilador y editor de la primera edición) – Elis Labrador (revisión e inclusión de textos para la presente edición)</a:t>
            </a:r>
          </a:p>
          <a:p>
            <a:pPr marL="0" indent="0">
              <a:buNone/>
            </a:pP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© Segunda edición: Fundación Editorial El perro y la rana 2010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3200" i="1" dirty="0">
                <a:latin typeface="Arial" panose="020B0604020202020204" pitchFamily="34" charset="0"/>
                <a:cs typeface="Arial" panose="020B0604020202020204" pitchFamily="34" charset="0"/>
              </a:rPr>
              <a:t>Versiones: </a:t>
            </a:r>
            <a:r>
              <a:rPr lang="es-E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Miomira</a:t>
            </a:r>
            <a:r>
              <a:rPr lang="es-E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Dukovic</a:t>
            </a:r>
            <a:r>
              <a:rPr lang="es-ES" sz="3200" i="1" dirty="0">
                <a:latin typeface="Arial" panose="020B0604020202020204" pitchFamily="34" charset="0"/>
                <a:cs typeface="Arial" panose="020B0604020202020204" pitchFamily="34" charset="0"/>
              </a:rPr>
              <a:t> y Francisco de Oraá</a:t>
            </a:r>
          </a:p>
          <a:p>
            <a:pPr marL="0" indent="0">
              <a:buNone/>
            </a:pPr>
            <a:r>
              <a:rPr 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Branko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Copic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, Bosnia, 1915-1984</a:t>
            </a:r>
            <a:r>
              <a:rPr lang="es-E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65002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5915DA-903E-E822-E033-587EBAE40D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E99D3D-3445-6781-0781-43D22B659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8795"/>
          </a:xfrm>
        </p:spPr>
        <p:txBody>
          <a:bodyPr>
            <a:normAutofit fontScale="90000"/>
          </a:bodyPr>
          <a:lstStyle/>
          <a:p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La canción de los proletarios muertos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27FB95-A9FE-CE83-EF5C-72659C287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400" y="799465"/>
            <a:ext cx="10515600" cy="5693410"/>
          </a:xfrm>
        </p:spPr>
        <p:txBody>
          <a:bodyPr>
            <a:normAutofit fontScale="70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s-ES" sz="4600" i="1" dirty="0">
                <a:latin typeface="Arial" panose="020B0604020202020204" pitchFamily="34" charset="0"/>
                <a:cs typeface="Arial" panose="020B0604020202020204" pitchFamily="34" charset="0"/>
              </a:rPr>
              <a:t>En la XII noche, oscura y lluviosa, unas cuantas decenas de proletarios de </a:t>
            </a:r>
            <a:r>
              <a:rPr lang="es-ES" sz="4600" i="1" dirty="0" err="1">
                <a:latin typeface="Arial" panose="020B0604020202020204" pitchFamily="34" charset="0"/>
                <a:cs typeface="Arial" panose="020B0604020202020204" pitchFamily="34" charset="0"/>
              </a:rPr>
              <a:t>Craina</a:t>
            </a:r>
            <a:r>
              <a:rPr lang="es-ES" sz="4600" i="1" dirty="0">
                <a:latin typeface="Arial" panose="020B0604020202020204" pitchFamily="34" charset="0"/>
                <a:cs typeface="Arial" panose="020B0604020202020204" pitchFamily="34" charset="0"/>
              </a:rPr>
              <a:t>, rodeados cerca de un hospital montuno, libraron su último combate contra un enemigo diez veces más poderoso. Así fallecieron heroicamente en la batalla desigual.	</a:t>
            </a:r>
          </a:p>
          <a:p>
            <a:pPr marL="0" indent="0" algn="r">
              <a:spcBef>
                <a:spcPts val="0"/>
              </a:spcBef>
              <a:buNone/>
            </a:pPr>
            <a:endParaRPr lang="es-ES" sz="4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ES" sz="4600" dirty="0">
                <a:latin typeface="Arial" panose="020B0604020202020204" pitchFamily="34" charset="0"/>
                <a:cs typeface="Arial" panose="020B0604020202020204" pitchFamily="34" charset="0"/>
              </a:rPr>
              <a:t>En nuestra tierra espiga el trigo. Nuestras manos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4600" dirty="0">
                <a:latin typeface="Arial" panose="020B0604020202020204" pitchFamily="34" charset="0"/>
                <a:cs typeface="Arial" panose="020B0604020202020204" pitchFamily="34" charset="0"/>
              </a:rPr>
              <a:t>sembraron la simiente.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4600" dirty="0">
                <a:latin typeface="Arial" panose="020B0604020202020204" pitchFamily="34" charset="0"/>
                <a:cs typeface="Arial" panose="020B0604020202020204" pitchFamily="34" charset="0"/>
              </a:rPr>
              <a:t>La siega nos espera,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4600" dirty="0">
                <a:latin typeface="Arial" panose="020B0604020202020204" pitchFamily="34" charset="0"/>
                <a:cs typeface="Arial" panose="020B0604020202020204" pitchFamily="34" charset="0"/>
              </a:rPr>
              <a:t>nos espera el nocturno, suave canto de las adolescentes.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4600" dirty="0">
                <a:latin typeface="Arial" panose="020B0604020202020204" pitchFamily="34" charset="0"/>
                <a:cs typeface="Arial" panose="020B0604020202020204" pitchFamily="34" charset="0"/>
              </a:rPr>
              <a:t>Pero hemos caído, camaradas, hermanos.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4600" dirty="0">
                <a:latin typeface="Arial" panose="020B0604020202020204" pitchFamily="34" charset="0"/>
                <a:cs typeface="Arial" panose="020B0604020202020204" pitchFamily="34" charset="0"/>
              </a:rPr>
              <a:t>La siega fue de primavera,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4600" dirty="0">
                <a:latin typeface="Arial" panose="020B0604020202020204" pitchFamily="34" charset="0"/>
                <a:cs typeface="Arial" panose="020B0604020202020204" pitchFamily="34" charset="0"/>
              </a:rPr>
              <a:t>joven y verde cayó el trigo, demasiado temprano.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4600" dirty="0">
                <a:latin typeface="Arial" panose="020B0604020202020204" pitchFamily="34" charset="0"/>
                <a:cs typeface="Arial" panose="020B0604020202020204" pitchFamily="34" charset="0"/>
              </a:rPr>
              <a:t>Neblinosa tristeza con susurros de lluvia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4600" dirty="0">
                <a:latin typeface="Arial" panose="020B0604020202020204" pitchFamily="34" charset="0"/>
                <a:cs typeface="Arial" panose="020B0604020202020204" pitchFamily="34" charset="0"/>
              </a:rPr>
              <a:t>giran encima de las canciones muertas.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26283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1713</TotalTime>
  <Words>1005</Words>
  <Application>Microsoft Office PowerPoint</Application>
  <PresentationFormat>Panorámica</PresentationFormat>
  <Paragraphs>77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Aptos</vt:lpstr>
      <vt:lpstr>Aptos Display</vt:lpstr>
      <vt:lpstr>Arial</vt:lpstr>
      <vt:lpstr>Tema de Office</vt:lpstr>
      <vt:lpstr>Francisco Javier Juez Gálvez  Universidad Complutense de Madrid  juezgalvez@filol.ucm.es</vt:lpstr>
      <vt:lpstr>Sadržaj</vt:lpstr>
      <vt:lpstr>I. Više prepjeva Ćopićeve Pjesme mrtvih proletera (1942)</vt:lpstr>
      <vt:lpstr>II.1 Prvi prepjev: Kuba, VII.1975.</vt:lpstr>
      <vt:lpstr>CANCIÓN DE LOS PROLETARIOS MUERTOS</vt:lpstr>
      <vt:lpstr>II.2 Drugi prepjev: Kuba, XI.1975.</vt:lpstr>
      <vt:lpstr>La canción de los proletarios muertos</vt:lpstr>
      <vt:lpstr>II.2 Drugo izdanje drugoga prepjeva: Venezuela, X.2010.</vt:lpstr>
      <vt:lpstr>La canción de los proletarios muertos</vt:lpstr>
      <vt:lpstr>III. Zaključci</vt:lpstr>
      <vt:lpstr>IV. Izvori i 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FRANCISCO JAVIER JUEZ GALVEZ</dc:creator>
  <cp:lastModifiedBy>FRANCISCO JAVIER JUEZ GALVEZ</cp:lastModifiedBy>
  <cp:revision>44</cp:revision>
  <dcterms:created xsi:type="dcterms:W3CDTF">2025-05-17T16:22:20Z</dcterms:created>
  <dcterms:modified xsi:type="dcterms:W3CDTF">2025-05-18T20:55:41Z</dcterms:modified>
</cp:coreProperties>
</file>