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5" r:id="rId1"/>
  </p:sldMasterIdLst>
  <p:notesMasterIdLst>
    <p:notesMasterId r:id="rId41"/>
  </p:notesMasterIdLst>
  <p:sldIdLst>
    <p:sldId id="257" r:id="rId2"/>
    <p:sldId id="256"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69" d="100"/>
          <a:sy n="69" d="100"/>
        </p:scale>
        <p:origin x="48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9B9F99-527C-4DE1-BF2B-7B7614F54BA2}" type="datetimeFigureOut">
              <a:rPr lang="en-US" smtClean="0"/>
              <a:t>5/18/2025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AD46B8-7DE2-425C-AA65-F598AED83C67}" type="slidenum">
              <a:rPr lang="en-US" smtClean="0"/>
              <a:t>‹#›</a:t>
            </a:fld>
            <a:endParaRPr lang="en-US"/>
          </a:p>
        </p:txBody>
      </p:sp>
    </p:spTree>
    <p:extLst>
      <p:ext uri="{BB962C8B-B14F-4D97-AF65-F5344CB8AC3E}">
        <p14:creationId xmlns:p14="http://schemas.microsoft.com/office/powerpoint/2010/main" val="27446592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ADA3AE8-17F1-48F8-BBEE-F27613528989}" type="datetime1">
              <a:rPr lang="en-US" smtClean="0"/>
              <a:t>5/18/2025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7DA037-4E28-4E86-867A-38BBDDE8F548}" type="slidenum">
              <a:rPr lang="en-US" smtClean="0"/>
              <a:t>‹#›</a:t>
            </a:fld>
            <a:endParaRPr lang="en-US"/>
          </a:p>
        </p:txBody>
      </p:sp>
    </p:spTree>
    <p:extLst>
      <p:ext uri="{BB962C8B-B14F-4D97-AF65-F5344CB8AC3E}">
        <p14:creationId xmlns:p14="http://schemas.microsoft.com/office/powerpoint/2010/main" val="4227813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D300DF-7054-462E-8C32-B0406911C7B3}" type="datetime1">
              <a:rPr lang="en-US" smtClean="0"/>
              <a:t>5/18/2025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7DA037-4E28-4E86-867A-38BBDDE8F548}" type="slidenum">
              <a:rPr lang="en-US" smtClean="0"/>
              <a:t>‹#›</a:t>
            </a:fld>
            <a:endParaRPr lang="en-US"/>
          </a:p>
        </p:txBody>
      </p:sp>
    </p:spTree>
    <p:extLst>
      <p:ext uri="{BB962C8B-B14F-4D97-AF65-F5344CB8AC3E}">
        <p14:creationId xmlns:p14="http://schemas.microsoft.com/office/powerpoint/2010/main" val="108134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5BDF6D-6F68-4AB8-A5B5-6BC278D813E6}" type="datetime1">
              <a:rPr lang="en-US" smtClean="0"/>
              <a:t>5/18/2025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7DA037-4E28-4E86-867A-38BBDDE8F548}" type="slidenum">
              <a:rPr lang="en-US" smtClean="0"/>
              <a:t>‹#›</a:t>
            </a:fld>
            <a:endParaRPr lang="en-US"/>
          </a:p>
        </p:txBody>
      </p:sp>
    </p:spTree>
    <p:extLst>
      <p:ext uri="{BB962C8B-B14F-4D97-AF65-F5344CB8AC3E}">
        <p14:creationId xmlns:p14="http://schemas.microsoft.com/office/powerpoint/2010/main" val="3945650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00F914-4D61-4085-B6C1-D1DC5AF66038}" type="datetime1">
              <a:rPr lang="en-US" smtClean="0"/>
              <a:t>5/18/2025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7DA037-4E28-4E86-867A-38BBDDE8F548}" type="slidenum">
              <a:rPr lang="en-US" smtClean="0"/>
              <a:t>‹#›</a:t>
            </a:fld>
            <a:endParaRPr lang="en-US"/>
          </a:p>
        </p:txBody>
      </p:sp>
    </p:spTree>
    <p:extLst>
      <p:ext uri="{BB962C8B-B14F-4D97-AF65-F5344CB8AC3E}">
        <p14:creationId xmlns:p14="http://schemas.microsoft.com/office/powerpoint/2010/main" val="2659430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EFAA9AA-58ED-434F-93A7-89D3D4B47E6A}" type="datetime1">
              <a:rPr lang="en-US" smtClean="0"/>
              <a:t>5/18/2025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7DA037-4E28-4E86-867A-38BBDDE8F548}" type="slidenum">
              <a:rPr lang="en-US" smtClean="0"/>
              <a:t>‹#›</a:t>
            </a:fld>
            <a:endParaRPr lang="en-US"/>
          </a:p>
        </p:txBody>
      </p:sp>
    </p:spTree>
    <p:extLst>
      <p:ext uri="{BB962C8B-B14F-4D97-AF65-F5344CB8AC3E}">
        <p14:creationId xmlns:p14="http://schemas.microsoft.com/office/powerpoint/2010/main" val="2630301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AC73D69-93AD-4ED2-A9A3-D10E28FC4AF8}" type="datetime1">
              <a:rPr lang="en-US" smtClean="0"/>
              <a:t>5/18/2025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7DA037-4E28-4E86-867A-38BBDDE8F548}" type="slidenum">
              <a:rPr lang="en-US" smtClean="0"/>
              <a:t>‹#›</a:t>
            </a:fld>
            <a:endParaRPr lang="en-US"/>
          </a:p>
        </p:txBody>
      </p:sp>
    </p:spTree>
    <p:extLst>
      <p:ext uri="{BB962C8B-B14F-4D97-AF65-F5344CB8AC3E}">
        <p14:creationId xmlns:p14="http://schemas.microsoft.com/office/powerpoint/2010/main" val="3249923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FF9BFF0-63FD-483A-840B-C8523A664D39}" type="datetime1">
              <a:rPr lang="en-US" smtClean="0"/>
              <a:t>5/18/2025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7DA037-4E28-4E86-867A-38BBDDE8F548}" type="slidenum">
              <a:rPr lang="en-US" smtClean="0"/>
              <a:t>‹#›</a:t>
            </a:fld>
            <a:endParaRPr lang="en-US"/>
          </a:p>
        </p:txBody>
      </p:sp>
    </p:spTree>
    <p:extLst>
      <p:ext uri="{BB962C8B-B14F-4D97-AF65-F5344CB8AC3E}">
        <p14:creationId xmlns:p14="http://schemas.microsoft.com/office/powerpoint/2010/main" val="2858189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67956AE-B75E-45CB-AD58-0C397D421111}" type="datetime1">
              <a:rPr lang="en-US" smtClean="0"/>
              <a:t>5/18/2025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7DA037-4E28-4E86-867A-38BBDDE8F548}" type="slidenum">
              <a:rPr lang="en-US" smtClean="0"/>
              <a:t>‹#›</a:t>
            </a:fld>
            <a:endParaRPr lang="en-US"/>
          </a:p>
        </p:txBody>
      </p:sp>
    </p:spTree>
    <p:extLst>
      <p:ext uri="{BB962C8B-B14F-4D97-AF65-F5344CB8AC3E}">
        <p14:creationId xmlns:p14="http://schemas.microsoft.com/office/powerpoint/2010/main" val="1448779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C0DAAA-FC6C-43BB-86CF-702D13A5F5F0}" type="datetime1">
              <a:rPr lang="en-US" smtClean="0"/>
              <a:t>5/18/2025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7DA037-4E28-4E86-867A-38BBDDE8F548}" type="slidenum">
              <a:rPr lang="en-US" smtClean="0"/>
              <a:t>‹#›</a:t>
            </a:fld>
            <a:endParaRPr lang="en-US"/>
          </a:p>
        </p:txBody>
      </p:sp>
    </p:spTree>
    <p:extLst>
      <p:ext uri="{BB962C8B-B14F-4D97-AF65-F5344CB8AC3E}">
        <p14:creationId xmlns:p14="http://schemas.microsoft.com/office/powerpoint/2010/main" val="89015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3D792C7-4F02-4F2F-AC57-AB1DF2874E9B}" type="datetime1">
              <a:rPr lang="en-US" smtClean="0"/>
              <a:t>5/18/2025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7DA037-4E28-4E86-867A-38BBDDE8F548}" type="slidenum">
              <a:rPr lang="en-US" smtClean="0"/>
              <a:t>‹#›</a:t>
            </a:fld>
            <a:endParaRPr lang="en-US"/>
          </a:p>
        </p:txBody>
      </p:sp>
    </p:spTree>
    <p:extLst>
      <p:ext uri="{BB962C8B-B14F-4D97-AF65-F5344CB8AC3E}">
        <p14:creationId xmlns:p14="http://schemas.microsoft.com/office/powerpoint/2010/main" val="716230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44836AB-2297-435B-BF6F-7DC9D57CA224}" type="datetime1">
              <a:rPr lang="en-US" smtClean="0"/>
              <a:t>5/18/2025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7DA037-4E28-4E86-867A-38BBDDE8F548}" type="slidenum">
              <a:rPr lang="en-US" smtClean="0"/>
              <a:t>‹#›</a:t>
            </a:fld>
            <a:endParaRPr lang="en-US"/>
          </a:p>
        </p:txBody>
      </p:sp>
    </p:spTree>
    <p:extLst>
      <p:ext uri="{BB962C8B-B14F-4D97-AF65-F5344CB8AC3E}">
        <p14:creationId xmlns:p14="http://schemas.microsoft.com/office/powerpoint/2010/main" val="1301560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0F20C2-CA64-4D30-9060-E091CC2F1898}" type="datetime1">
              <a:rPr lang="en-US" smtClean="0"/>
              <a:t>5/18/2025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7DA037-4E28-4E86-867A-38BBDDE8F548}" type="slidenum">
              <a:rPr lang="en-US" smtClean="0"/>
              <a:t>‹#›</a:t>
            </a:fld>
            <a:endParaRPr lang="en-US"/>
          </a:p>
        </p:txBody>
      </p:sp>
    </p:spTree>
    <p:extLst>
      <p:ext uri="{BB962C8B-B14F-4D97-AF65-F5344CB8AC3E}">
        <p14:creationId xmlns:p14="http://schemas.microsoft.com/office/powerpoint/2010/main" val="1893075331"/>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8909" y="450190"/>
            <a:ext cx="10751127" cy="5895191"/>
          </a:xfrm>
        </p:spPr>
        <p:txBody>
          <a:bodyPr>
            <a:normAutofit fontScale="90000"/>
          </a:bodyPr>
          <a:lstStyle/>
          <a:p>
            <a:r>
              <a:rPr lang="sr-Cyrl-RS" sz="4000" b="1" dirty="0" smtClean="0">
                <a:latin typeface="Arial" panose="020B0604020202020204" pitchFamily="34" charset="0"/>
                <a:cs typeface="Arial" panose="020B0604020202020204" pitchFamily="34" charset="0"/>
              </a:rPr>
              <a:t>Др Марија Бјељац </a:t>
            </a:r>
            <a:r>
              <a:rPr lang="sr-Cyrl-RS" sz="4000" dirty="0" smtClean="0">
                <a:latin typeface="Arial" panose="020B0604020202020204" pitchFamily="34" charset="0"/>
                <a:cs typeface="Arial" panose="020B0604020202020204" pitchFamily="34" charset="0"/>
              </a:rPr>
              <a:t>(Бачка Паланка)</a:t>
            </a:r>
            <a:br>
              <a:rPr lang="sr-Cyrl-RS" sz="4000" dirty="0" smtClean="0">
                <a:latin typeface="Arial" panose="020B0604020202020204" pitchFamily="34" charset="0"/>
                <a:cs typeface="Arial" panose="020B0604020202020204" pitchFamily="34" charset="0"/>
              </a:rPr>
            </a:br>
            <a:r>
              <a:rPr lang="sr-Cyrl-RS" sz="3600" dirty="0" smtClean="0">
                <a:latin typeface="Arial" panose="020B0604020202020204" pitchFamily="34" charset="0"/>
                <a:cs typeface="Arial" panose="020B0604020202020204" pitchFamily="34" charset="0"/>
              </a:rPr>
              <a:t/>
            </a:r>
            <a:br>
              <a:rPr lang="sr-Cyrl-RS" sz="3600" dirty="0" smtClean="0">
                <a:latin typeface="Arial" panose="020B0604020202020204" pitchFamily="34" charset="0"/>
                <a:cs typeface="Arial" panose="020B0604020202020204" pitchFamily="34" charset="0"/>
              </a:rPr>
            </a:br>
            <a:r>
              <a:rPr lang="sr-Cyrl-RS" sz="1800" b="1" dirty="0" smtClean="0">
                <a:latin typeface="Arial" panose="020B0604020202020204" pitchFamily="34" charset="0"/>
                <a:cs typeface="Arial" panose="020B0604020202020204" pitchFamily="34" charset="0"/>
              </a:rPr>
              <a:t>Гимназија „Светозар Марковић“ Нови Сад</a:t>
            </a:r>
            <a:r>
              <a:rPr lang="en-US" sz="1800" b="1" dirty="0" smtClean="0">
                <a:latin typeface="Arial" panose="020B0604020202020204" pitchFamily="34" charset="0"/>
                <a:cs typeface="Arial" panose="020B0604020202020204" pitchFamily="34" charset="0"/>
              </a:rPr>
              <a:t/>
            </a:r>
            <a:br>
              <a:rPr lang="en-US" sz="1800" b="1" dirty="0" smtClean="0">
                <a:latin typeface="Arial" panose="020B0604020202020204" pitchFamily="34" charset="0"/>
                <a:cs typeface="Arial" panose="020B0604020202020204" pitchFamily="34" charset="0"/>
              </a:rPr>
            </a:br>
            <a:r>
              <a:rPr lang="sr-Cyrl-RS" sz="1800" b="1" dirty="0" smtClean="0">
                <a:latin typeface="Arial" panose="020B0604020202020204" pitchFamily="34" charset="0"/>
                <a:cs typeface="Arial" panose="020B0604020202020204" pitchFamily="34" charset="0"/>
              </a:rPr>
              <a:t/>
            </a:r>
            <a:br>
              <a:rPr lang="sr-Cyrl-RS" sz="1800" b="1" dirty="0" smtClean="0">
                <a:latin typeface="Arial" panose="020B0604020202020204" pitchFamily="34" charset="0"/>
                <a:cs typeface="Arial" panose="020B0604020202020204" pitchFamily="34" charset="0"/>
              </a:rPr>
            </a:br>
            <a:r>
              <a:rPr lang="en-US" sz="1600" b="1" dirty="0" smtClean="0">
                <a:latin typeface="Arial" panose="020B0604020202020204" pitchFamily="34" charset="0"/>
                <a:cs typeface="Arial" panose="020B0604020202020204" pitchFamily="34" charset="0"/>
              </a:rPr>
              <a:t>masabjeljac@gmail.com</a:t>
            </a:r>
            <a:r>
              <a:rPr lang="sr-Cyrl-RS" sz="1800" b="1" dirty="0" smtClean="0">
                <a:latin typeface="Arial" panose="020B0604020202020204" pitchFamily="34" charset="0"/>
                <a:cs typeface="Arial" panose="020B0604020202020204" pitchFamily="34" charset="0"/>
              </a:rPr>
              <a:t/>
            </a:r>
            <a:br>
              <a:rPr lang="sr-Cyrl-RS" sz="1800" b="1" dirty="0" smtClean="0">
                <a:latin typeface="Arial" panose="020B0604020202020204" pitchFamily="34" charset="0"/>
                <a:cs typeface="Arial" panose="020B0604020202020204" pitchFamily="34" charset="0"/>
              </a:rPr>
            </a:br>
            <a:r>
              <a:rPr lang="en-US" sz="1600" b="1" dirty="0" smtClean="0">
                <a:latin typeface="Arial" panose="020B0604020202020204" pitchFamily="34" charset="0"/>
                <a:cs typeface="Arial" panose="020B0604020202020204" pitchFamily="34" charset="0"/>
              </a:rPr>
              <a:t/>
            </a:r>
            <a:br>
              <a:rPr lang="en-US" sz="1600" b="1" dirty="0" smtClean="0">
                <a:latin typeface="Arial" panose="020B0604020202020204" pitchFamily="34" charset="0"/>
                <a:cs typeface="Arial" panose="020B0604020202020204" pitchFamily="34" charset="0"/>
              </a:rPr>
            </a:br>
            <a:r>
              <a:rPr lang="en-GB" sz="5300" b="1" dirty="0" smtClean="0">
                <a:latin typeface="Arial" panose="020B0604020202020204" pitchFamily="34" charset="0"/>
                <a:cs typeface="Arial" panose="020B0604020202020204" pitchFamily="34" charset="0"/>
              </a:rPr>
              <a:t>,,</a:t>
            </a:r>
            <a:r>
              <a:rPr lang="en-GB" sz="5300" b="1" dirty="0" err="1" smtClean="0">
                <a:latin typeface="Arial" panose="020B0604020202020204" pitchFamily="34" charset="0"/>
                <a:cs typeface="Arial" panose="020B0604020202020204" pitchFamily="34" charset="0"/>
              </a:rPr>
              <a:t>Јутра</a:t>
            </a:r>
            <a:r>
              <a:rPr lang="en-GB" sz="5300" b="1" dirty="0" smtClean="0">
                <a:latin typeface="Arial" panose="020B0604020202020204" pitchFamily="34" charset="0"/>
                <a:cs typeface="Arial" panose="020B0604020202020204" pitchFamily="34" charset="0"/>
              </a:rPr>
              <a:t> </a:t>
            </a:r>
            <a:r>
              <a:rPr lang="en-GB" sz="5300" b="1" dirty="0" err="1" smtClean="0">
                <a:latin typeface="Arial" panose="020B0604020202020204" pitchFamily="34" charset="0"/>
                <a:cs typeface="Arial" panose="020B0604020202020204" pitchFamily="34" charset="0"/>
              </a:rPr>
              <a:t>плавог</a:t>
            </a:r>
            <a:r>
              <a:rPr lang="en-GB" sz="5300" b="1" dirty="0" smtClean="0">
                <a:latin typeface="Arial" panose="020B0604020202020204" pitchFamily="34" charset="0"/>
                <a:cs typeface="Arial" panose="020B0604020202020204" pitchFamily="34" charset="0"/>
              </a:rPr>
              <a:t> </a:t>
            </a:r>
            <a:r>
              <a:rPr lang="en-GB" sz="5300" b="1" dirty="0" err="1" smtClean="0">
                <a:latin typeface="Arial" panose="020B0604020202020204" pitchFamily="34" charset="0"/>
                <a:cs typeface="Arial" panose="020B0604020202020204" pitchFamily="34" charset="0"/>
              </a:rPr>
              <a:t>сљеза</a:t>
            </a:r>
            <a:r>
              <a:rPr lang="en-GB" sz="5300" b="1" dirty="0" smtClean="0">
                <a:latin typeface="Arial" panose="020B0604020202020204" pitchFamily="34" charset="0"/>
                <a:cs typeface="Arial" panose="020B0604020202020204" pitchFamily="34" charset="0"/>
              </a:rPr>
              <a:t>" и </a:t>
            </a:r>
            <a:r>
              <a:rPr lang="en-GB" sz="5300" b="1" dirty="0" err="1" smtClean="0">
                <a:latin typeface="Arial" panose="020B0604020202020204" pitchFamily="34" charset="0"/>
                <a:cs typeface="Arial" panose="020B0604020202020204" pitchFamily="34" charset="0"/>
              </a:rPr>
              <a:t>Ћопићеве</a:t>
            </a:r>
            <a:r>
              <a:rPr lang="en-GB" sz="5300" b="1" dirty="0" smtClean="0">
                <a:latin typeface="Arial" panose="020B0604020202020204" pitchFamily="34" charset="0"/>
                <a:cs typeface="Arial" panose="020B0604020202020204" pitchFamily="34" charset="0"/>
              </a:rPr>
              <a:t> </a:t>
            </a:r>
            <a:r>
              <a:rPr lang="en-GB" sz="5300" b="1" dirty="0" err="1">
                <a:latin typeface="Arial" panose="020B0604020202020204" pitchFamily="34" charset="0"/>
                <a:cs typeface="Arial" panose="020B0604020202020204" pitchFamily="34" charset="0"/>
              </a:rPr>
              <a:t>емоционалне</a:t>
            </a:r>
            <a:r>
              <a:rPr lang="en-GB" sz="5300" b="1" dirty="0">
                <a:latin typeface="Arial" panose="020B0604020202020204" pitchFamily="34" charset="0"/>
                <a:cs typeface="Arial" panose="020B0604020202020204" pitchFamily="34" charset="0"/>
              </a:rPr>
              <a:t>, </a:t>
            </a:r>
            <a:r>
              <a:rPr lang="en-GB" sz="5300" b="1" dirty="0" err="1">
                <a:latin typeface="Arial" panose="020B0604020202020204" pitchFamily="34" charset="0"/>
                <a:cs typeface="Arial" panose="020B0604020202020204" pitchFamily="34" charset="0"/>
              </a:rPr>
              <a:t>временске</a:t>
            </a:r>
            <a:r>
              <a:rPr lang="en-GB" sz="5300" b="1" dirty="0">
                <a:latin typeface="Arial" panose="020B0604020202020204" pitchFamily="34" charset="0"/>
                <a:cs typeface="Arial" panose="020B0604020202020204" pitchFamily="34" charset="0"/>
              </a:rPr>
              <a:t> и </a:t>
            </a:r>
            <a:r>
              <a:rPr lang="en-GB" sz="5300" b="1" dirty="0" err="1">
                <a:latin typeface="Arial" panose="020B0604020202020204" pitchFamily="34" charset="0"/>
                <a:cs typeface="Arial" panose="020B0604020202020204" pitchFamily="34" charset="0"/>
              </a:rPr>
              <a:t>карактерне</a:t>
            </a:r>
            <a:r>
              <a:rPr lang="en-GB" sz="5300" b="1" dirty="0">
                <a:latin typeface="Arial" panose="020B0604020202020204" pitchFamily="34" charset="0"/>
                <a:cs typeface="Arial" panose="020B0604020202020204" pitchFamily="34" charset="0"/>
              </a:rPr>
              <a:t> </a:t>
            </a:r>
            <a:r>
              <a:rPr lang="en-GB" sz="5300" b="1" dirty="0" err="1">
                <a:latin typeface="Arial" panose="020B0604020202020204" pitchFamily="34" charset="0"/>
                <a:cs typeface="Arial" panose="020B0604020202020204" pitchFamily="34" charset="0"/>
              </a:rPr>
              <a:t>универзалије</a:t>
            </a:r>
            <a:r>
              <a:rPr lang="en-GB" sz="4800" dirty="0">
                <a:latin typeface="Arial" panose="020B0604020202020204" pitchFamily="34" charset="0"/>
                <a:cs typeface="Arial" panose="020B0604020202020204" pitchFamily="34" charset="0"/>
              </a:rPr>
              <a:t/>
            </a:r>
            <a:br>
              <a:rPr lang="en-GB" sz="4800" dirty="0">
                <a:latin typeface="Arial" panose="020B0604020202020204" pitchFamily="34" charset="0"/>
                <a:cs typeface="Arial" panose="020B0604020202020204" pitchFamily="34" charset="0"/>
              </a:rPr>
            </a:br>
            <a:r>
              <a:rPr lang="sr-Cyrl-RS" sz="4800" b="1" dirty="0" smtClean="0">
                <a:latin typeface="Arial" panose="020B0604020202020204" pitchFamily="34" charset="0"/>
                <a:cs typeface="Arial" panose="020B0604020202020204" pitchFamily="34" charset="0"/>
              </a:rPr>
              <a:t/>
            </a:r>
            <a:br>
              <a:rPr lang="sr-Cyrl-RS" sz="4800" b="1" dirty="0" smtClean="0">
                <a:latin typeface="Arial" panose="020B0604020202020204" pitchFamily="34" charset="0"/>
                <a:cs typeface="Arial" panose="020B0604020202020204" pitchFamily="34" charset="0"/>
              </a:rPr>
            </a:br>
            <a:r>
              <a:rPr lang="sr-Cyrl-RS" sz="2900" b="1" dirty="0" smtClean="0">
                <a:latin typeface="Arial" panose="020B0604020202020204" pitchFamily="34" charset="0"/>
                <a:cs typeface="Arial" panose="020B0604020202020204" pitchFamily="34" charset="0"/>
              </a:rPr>
              <a:t>10</a:t>
            </a:r>
            <a:r>
              <a:rPr lang="en-US" sz="2900" b="1" dirty="0" smtClean="0">
                <a:latin typeface="Arial" panose="020B0604020202020204" pitchFamily="34" charset="0"/>
                <a:cs typeface="Arial" panose="020B0604020202020204" pitchFamily="34" charset="0"/>
              </a:rPr>
              <a:t>. </a:t>
            </a:r>
            <a:r>
              <a:rPr lang="sr-Cyrl-RS" sz="2900" b="1" dirty="0" smtClean="0">
                <a:latin typeface="Arial" panose="020B0604020202020204" pitchFamily="34" charset="0"/>
                <a:cs typeface="Arial" panose="020B0604020202020204" pitchFamily="34" charset="0"/>
              </a:rPr>
              <a:t>симпозијум „Универзално у стваралаштву Бранка Ћопића“</a:t>
            </a:r>
            <a:br>
              <a:rPr lang="sr-Cyrl-RS" sz="2900" b="1" dirty="0" smtClean="0">
                <a:latin typeface="Arial" panose="020B0604020202020204" pitchFamily="34" charset="0"/>
                <a:cs typeface="Arial" panose="020B0604020202020204" pitchFamily="34" charset="0"/>
              </a:rPr>
            </a:br>
            <a:r>
              <a:rPr lang="sr-Cyrl-RS" sz="2900" b="1" dirty="0" smtClean="0">
                <a:latin typeface="Arial" panose="020B0604020202020204" pitchFamily="34" charset="0"/>
                <a:cs typeface="Arial" panose="020B0604020202020204" pitchFamily="34" charset="0"/>
              </a:rPr>
              <a:t/>
            </a:r>
            <a:br>
              <a:rPr lang="sr-Cyrl-RS" sz="2900" b="1" dirty="0" smtClean="0">
                <a:latin typeface="Arial" panose="020B0604020202020204" pitchFamily="34" charset="0"/>
                <a:cs typeface="Arial" panose="020B0604020202020204" pitchFamily="34" charset="0"/>
              </a:rPr>
            </a:br>
            <a:r>
              <a:rPr lang="sr-Cyrl-RS" sz="2700" b="1" dirty="0" smtClean="0">
                <a:latin typeface="Arial" panose="020B0604020202020204" pitchFamily="34" charset="0"/>
                <a:cs typeface="Arial" panose="020B0604020202020204" pitchFamily="34" charset="0"/>
              </a:rPr>
              <a:t>Бања Лука 22</a:t>
            </a:r>
            <a:r>
              <a:rPr lang="en-US" sz="2700" b="1" dirty="0" smtClean="0">
                <a:latin typeface="Arial" panose="020B0604020202020204" pitchFamily="34" charset="0"/>
                <a:cs typeface="Arial" panose="020B0604020202020204" pitchFamily="34" charset="0"/>
              </a:rPr>
              <a:t>-</a:t>
            </a:r>
            <a:r>
              <a:rPr lang="sr-Cyrl-RS" sz="2700" b="1" dirty="0" smtClean="0">
                <a:latin typeface="Arial" panose="020B0604020202020204" pitchFamily="34" charset="0"/>
                <a:cs typeface="Arial" panose="020B0604020202020204" pitchFamily="34" charset="0"/>
              </a:rPr>
              <a:t>24</a:t>
            </a:r>
            <a:r>
              <a:rPr lang="en-US" sz="2700" b="1" dirty="0" smtClean="0">
                <a:latin typeface="Arial" panose="020B0604020202020204" pitchFamily="34" charset="0"/>
                <a:cs typeface="Arial" panose="020B0604020202020204" pitchFamily="34" charset="0"/>
              </a:rPr>
              <a:t>. </a:t>
            </a:r>
            <a:r>
              <a:rPr lang="sr-Cyrl-RS" sz="2700" b="1" dirty="0">
                <a:latin typeface="Arial" panose="020B0604020202020204" pitchFamily="34" charset="0"/>
                <a:cs typeface="Arial" panose="020B0604020202020204" pitchFamily="34" charset="0"/>
              </a:rPr>
              <a:t>5</a:t>
            </a:r>
            <a:r>
              <a:rPr lang="en-US" sz="2700" b="1" dirty="0" smtClean="0">
                <a:latin typeface="Arial" panose="020B0604020202020204" pitchFamily="34" charset="0"/>
                <a:cs typeface="Arial" panose="020B0604020202020204" pitchFamily="34" charset="0"/>
              </a:rPr>
              <a:t>. 20</a:t>
            </a:r>
            <a:r>
              <a:rPr lang="sr-Cyrl-RS" sz="2700" b="1" dirty="0" smtClean="0">
                <a:latin typeface="Arial" panose="020B0604020202020204" pitchFamily="34" charset="0"/>
                <a:cs typeface="Arial" panose="020B0604020202020204" pitchFamily="34" charset="0"/>
              </a:rPr>
              <a:t>25.</a:t>
            </a:r>
            <a:endParaRPr lang="en-US" sz="27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91129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C7DA037-4E28-4E86-867A-38BBDDE8F548}" type="slidenum">
              <a:rPr lang="en-US" smtClean="0"/>
              <a:t>10</a:t>
            </a:fld>
            <a:endParaRPr lang="en-US"/>
          </a:p>
        </p:txBody>
      </p:sp>
      <p:sp>
        <p:nvSpPr>
          <p:cNvPr id="3" name="Rectangle 2"/>
          <p:cNvSpPr/>
          <p:nvPr/>
        </p:nvSpPr>
        <p:spPr>
          <a:xfrm>
            <a:off x="471055" y="480290"/>
            <a:ext cx="11508509" cy="4796506"/>
          </a:xfrm>
          <a:prstGeom prst="rect">
            <a:avLst/>
          </a:prstGeom>
        </p:spPr>
        <p:txBody>
          <a:bodyPr wrap="square">
            <a:spAutoFit/>
          </a:bodyPr>
          <a:lstStyle/>
          <a:p>
            <a:pPr indent="457200" algn="just">
              <a:lnSpc>
                <a:spcPct val="107000"/>
              </a:lnSpc>
              <a:spcAft>
                <a:spcPts val="800"/>
              </a:spcAft>
            </a:pP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најискренија емоција, безазлени несташлук и бескрајна машта која се из прошлости прелива у садашњост, а затим смело корача у будућност. Нису само лепе успомене везане за детињство, памти Ћопић и забране и границе које су му одрастање спутавале: </a:t>
            </a: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Тек ми је пет година, а већ се свијет око мене почиње затварати и стезати. Ово можеш, а ово не можеш, ово је добро, ово није, ово смијеш казати, оно не смијеш. Ничу тако забране са свих страна </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sr-Cyrl-RS" sz="3200" cap="small" dirty="0">
                <a:latin typeface="Arial" panose="020B0604020202020204" pitchFamily="34" charset="0"/>
                <a:ea typeface="Calibri" panose="020F0502020204030204" pitchFamily="34" charset="0"/>
                <a:cs typeface="Arial" panose="020B0604020202020204" pitchFamily="34" charset="0"/>
              </a:rPr>
              <a:t>Поход на Мјесец, </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23).</a:t>
            </a:r>
            <a:endParaRPr lang="en-GB" sz="32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80973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C7DA037-4E28-4E86-867A-38BBDDE8F548}" type="slidenum">
              <a:rPr lang="en-US" smtClean="0"/>
              <a:t>11</a:t>
            </a:fld>
            <a:endParaRPr lang="en-US"/>
          </a:p>
        </p:txBody>
      </p:sp>
      <p:sp>
        <p:nvSpPr>
          <p:cNvPr id="4" name="Rectangle 3"/>
          <p:cNvSpPr/>
          <p:nvPr/>
        </p:nvSpPr>
        <p:spPr>
          <a:xfrm>
            <a:off x="286327" y="258617"/>
            <a:ext cx="11693237" cy="5016758"/>
          </a:xfrm>
          <a:prstGeom prst="rect">
            <a:avLst/>
          </a:prstGeom>
        </p:spPr>
        <p:txBody>
          <a:bodyPr wrap="square">
            <a:spAutoFit/>
          </a:bodyPr>
          <a:lstStyle/>
          <a:p>
            <a:pPr algn="just"/>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Најлепше успомене на детињство везују се за дружења, несташлуке, али и за време проведено са дјед Радом. Губитак родитеља, оца,  Ћопић је покушао да надомести кроз сећања на дјед Рада и време проведено са њим. Како мали дечак Бранко покушава да своју бол превазиђе и утеши у загрљају дјед Рада и времену проведеном са њим тако и Аги, дечак из романа Игора Коларова </a:t>
            </a:r>
            <a:r>
              <a:rPr lang="sr-Cyrl-RS" sz="3200" cap="small" dirty="0">
                <a:latin typeface="Arial" panose="020B0604020202020204" pitchFamily="34" charset="0"/>
                <a:ea typeface="Calibri" panose="020F0502020204030204" pitchFamily="34" charset="0"/>
                <a:cs typeface="Arial" panose="020B0604020202020204" pitchFamily="34" charset="0"/>
              </a:rPr>
              <a:t>Аги и Ема </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покушава да самоћу и константно одсусутво родитеља због пословних обавеза превазиђе дружењима са старицом Емом. </a:t>
            </a:r>
            <a:endParaRPr lang="en-GB"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35775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C7DA037-4E28-4E86-867A-38BBDDE8F548}" type="slidenum">
              <a:rPr lang="en-US" smtClean="0"/>
              <a:t>12</a:t>
            </a:fld>
            <a:endParaRPr lang="en-US"/>
          </a:p>
        </p:txBody>
      </p:sp>
      <p:sp>
        <p:nvSpPr>
          <p:cNvPr id="3" name="Rectangle 2"/>
          <p:cNvSpPr/>
          <p:nvPr/>
        </p:nvSpPr>
        <p:spPr>
          <a:xfrm>
            <a:off x="378691" y="221672"/>
            <a:ext cx="11545454" cy="6479915"/>
          </a:xfrm>
          <a:prstGeom prst="rect">
            <a:avLst/>
          </a:prstGeom>
        </p:spPr>
        <p:txBody>
          <a:bodyPr wrap="square">
            <a:spAutoFit/>
          </a:bodyPr>
          <a:lstStyle/>
          <a:p>
            <a:pPr indent="457200" algn="just">
              <a:lnSpc>
                <a:spcPct val="107000"/>
              </a:lnSpc>
              <a:spcAft>
                <a:spcPts val="800"/>
              </a:spcAft>
            </a:pP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Агијево детињство је обележила комшиница Ема, бака која живи сама у запуштеној кући. Ћопићево детињство је обележио дјед Раде, а Тониново детињство у роману </a:t>
            </a:r>
            <a:r>
              <a:rPr lang="sr-Cyrl-RS" sz="3200" cap="small" dirty="0">
                <a:latin typeface="Arial" panose="020B0604020202020204" pitchFamily="34" charset="0"/>
                <a:ea typeface="Calibri" panose="020F0502020204030204" pitchFamily="34" charset="0"/>
                <a:cs typeface="Arial" panose="020B0604020202020204" pitchFamily="34" charset="0"/>
              </a:rPr>
              <a:t>Мој дека је био трешња </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 Анђеле Нанети обележили су бака Теодолинда и дека Отавијан.</a:t>
            </a:r>
            <a:endParaRPr lang="en-GB" sz="3200"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Сва три дечака су размишљала, осећала и живела исто иако припадају различитом временском периоду. Спокој су налазили у крилу и заграљју дјед Рада, Еме, деке Отавијана и баке Теодолинде чије су </a:t>
            </a: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груди биле велике и меке – када ме је грлила, чинило ми се да тонем  у перјани јастук и увек сам ту желео да заспим</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sr-Cyrl-RS" sz="3200" cap="small" dirty="0">
                <a:latin typeface="Arial" panose="020B0604020202020204" pitchFamily="34" charset="0"/>
                <a:ea typeface="Calibri" panose="020F0502020204030204" pitchFamily="34" charset="0"/>
                <a:cs typeface="Arial" panose="020B0604020202020204" pitchFamily="34" charset="0"/>
              </a:rPr>
              <a:t>Аги и Ема</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 7).</a:t>
            </a:r>
            <a:endParaRPr lang="en-GB" sz="32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477914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C7DA037-4E28-4E86-867A-38BBDDE8F548}" type="slidenum">
              <a:rPr lang="en-US" smtClean="0"/>
              <a:t>13</a:t>
            </a:fld>
            <a:endParaRPr lang="en-US"/>
          </a:p>
        </p:txBody>
      </p:sp>
      <p:sp>
        <p:nvSpPr>
          <p:cNvPr id="3" name="Rectangle 2"/>
          <p:cNvSpPr/>
          <p:nvPr/>
        </p:nvSpPr>
        <p:spPr>
          <a:xfrm>
            <a:off x="258617" y="166255"/>
            <a:ext cx="11702473" cy="5850384"/>
          </a:xfrm>
          <a:prstGeom prst="rect">
            <a:avLst/>
          </a:prstGeom>
        </p:spPr>
        <p:txBody>
          <a:bodyPr wrap="square">
            <a:spAutoFit/>
          </a:bodyPr>
          <a:lstStyle/>
          <a:p>
            <a:pPr algn="just">
              <a:lnSpc>
                <a:spcPct val="107000"/>
              </a:lnSpc>
              <a:spcAft>
                <a:spcPts val="800"/>
              </a:spcAft>
            </a:pP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Њихове несташлуке решавали су одрасли на исти начин: </a:t>
            </a: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Добићеш ти, мали, по глави, па ће те проћи твоје </a:t>
            </a:r>
            <a:r>
              <a:rPr lang="sr-Cyrl-RS" sz="3200" i="1" dirty="0" smtClean="0">
                <a:solidFill>
                  <a:srgbClr val="000000"/>
                </a:solidFill>
                <a:latin typeface="Arial" panose="020B0604020202020204" pitchFamily="34" charset="0"/>
                <a:ea typeface="Calibri" panose="020F0502020204030204" pitchFamily="34" charset="0"/>
                <a:cs typeface="Arial" panose="020B0604020202020204" pitchFamily="34" charset="0"/>
              </a:rPr>
              <a:t>будалаштине</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sr-Cyrl-RS" sz="3200" dirty="0" smtClean="0">
                <a:solidFill>
                  <a:srgbClr val="000000"/>
                </a:solidFill>
                <a:latin typeface="Arial" panose="020B0604020202020204" pitchFamily="34" charset="0"/>
                <a:ea typeface="Calibri" panose="020F0502020204030204" pitchFamily="34" charset="0"/>
                <a:cs typeface="Arial" panose="020B0604020202020204" pitchFamily="34" charset="0"/>
              </a:rPr>
              <a:t>(</a:t>
            </a:r>
            <a:r>
              <a:rPr lang="sr-Cyrl-RS" sz="3200" cap="small" dirty="0" smtClean="0">
                <a:latin typeface="Arial" panose="020B0604020202020204" pitchFamily="34" charset="0"/>
                <a:ea typeface="Calibri" panose="020F0502020204030204" pitchFamily="34" charset="0"/>
                <a:cs typeface="Arial" panose="020B0604020202020204" pitchFamily="34" charset="0"/>
              </a:rPr>
              <a:t>Поход </a:t>
            </a:r>
            <a:r>
              <a:rPr lang="sr-Cyrl-RS" sz="3200" cap="small" dirty="0">
                <a:latin typeface="Arial" panose="020B0604020202020204" pitchFamily="34" charset="0"/>
                <a:ea typeface="Calibri" panose="020F0502020204030204" pitchFamily="34" charset="0"/>
                <a:cs typeface="Arial" panose="020B0604020202020204" pitchFamily="34" charset="0"/>
              </a:rPr>
              <a:t>на Мјесец</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 23). Аги је умео и да добије по које завртање ушију од оца, а Тонино и по који шамар од мајке. Васпитне мере о којима јеЋопић писао и које су примењивали и учитељи у школи као да су се преносиле попут наследног материјала са генерације на генерацију и опстале кроз десетине године па и кроз векове. Батина је у прошлости била традиционални метод за васпитавање деце, а у савременом друштву њена примена је ређа, али није искорењена. </a:t>
            </a:r>
            <a:endParaRPr lang="en-GB" sz="32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771025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C7DA037-4E28-4E86-867A-38BBDDE8F548}" type="slidenum">
              <a:rPr lang="en-US" smtClean="0"/>
              <a:t>14</a:t>
            </a:fld>
            <a:endParaRPr lang="en-US"/>
          </a:p>
        </p:txBody>
      </p:sp>
      <p:sp>
        <p:nvSpPr>
          <p:cNvPr id="3" name="Rectangle 2"/>
          <p:cNvSpPr/>
          <p:nvPr/>
        </p:nvSpPr>
        <p:spPr>
          <a:xfrm>
            <a:off x="221673" y="175490"/>
            <a:ext cx="11794836" cy="6377323"/>
          </a:xfrm>
          <a:prstGeom prst="rect">
            <a:avLst/>
          </a:prstGeom>
        </p:spPr>
        <p:txBody>
          <a:bodyPr wrap="square">
            <a:spAutoFit/>
          </a:bodyPr>
          <a:lstStyle/>
          <a:p>
            <a:pPr algn="just">
              <a:lnSpc>
                <a:spcPct val="107000"/>
              </a:lnSpc>
              <a:spcAft>
                <a:spcPts val="800"/>
              </a:spcAft>
            </a:pP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Оно што је успевало да опстане кроз деценије и векове јесте и неспутана дечја машта која је обележила животе јунака сва три поменута романа. Емина кућа у Улици Храстова Агију је личила на страћару у којој живе пауци, духови, костури, мишеви и назвао ју је  Зачарани Замак, а сличну машту је у Ћопићу будио млин поточар </a:t>
            </a: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Некако по страни од тих сумрачних бестрагија, сасвим издвојени стоје сеоски млинови поточари. Јесу у забити, укривени, приче се око њих плету, па ипак</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 [...] </a:t>
            </a: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ипак никакав освит, макар како јасан, не скида прозрачне трепетљике тајанствености које играју око распричана млинчића. Он само брише таму и страх, и оставља бајку да живи</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 [...] (</a:t>
            </a:r>
            <a:r>
              <a:rPr lang="sr-Cyrl-RS" sz="3200" cap="small" dirty="0">
                <a:latin typeface="Arial" panose="020B0604020202020204" pitchFamily="34" charset="0"/>
                <a:ea typeface="Calibri" panose="020F0502020204030204" pitchFamily="34" charset="0"/>
                <a:cs typeface="Arial" panose="020B0604020202020204" pitchFamily="34" charset="0"/>
              </a:rPr>
              <a:t>Мали поточар, </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29).</a:t>
            </a:r>
            <a:endParaRPr lang="en-GB" sz="32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57161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C7DA037-4E28-4E86-867A-38BBDDE8F548}" type="slidenum">
              <a:rPr lang="en-US" smtClean="0"/>
              <a:t>15</a:t>
            </a:fld>
            <a:endParaRPr lang="en-US"/>
          </a:p>
        </p:txBody>
      </p:sp>
      <p:sp>
        <p:nvSpPr>
          <p:cNvPr id="3" name="Rectangle 2"/>
          <p:cNvSpPr/>
          <p:nvPr/>
        </p:nvSpPr>
        <p:spPr>
          <a:xfrm>
            <a:off x="258618" y="249382"/>
            <a:ext cx="11619346" cy="5016758"/>
          </a:xfrm>
          <a:prstGeom prst="rect">
            <a:avLst/>
          </a:prstGeom>
        </p:spPr>
        <p:txBody>
          <a:bodyPr wrap="square">
            <a:spAutoFit/>
          </a:bodyPr>
          <a:lstStyle/>
          <a:p>
            <a:pPr algn="just"/>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Ћопићево детињство је употпунио стриц Ниџо </a:t>
            </a: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стари виловњак, спадало и стрмоглавац</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 [...] </a:t>
            </a: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читавог века је упадао из неприлике у неприлику. Није он џаба био онај дједов</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 ,,весели Ниџо“ </a:t>
            </a: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од кога се увјек очекивала само каква неподопштина и замешатељство које ни сам ђаво није кадар да размрси</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sr-Cyrl-RS" sz="3200" cap="small" dirty="0">
                <a:latin typeface="Arial" panose="020B0604020202020204" pitchFamily="34" charset="0"/>
                <a:ea typeface="Calibri" panose="020F0502020204030204" pitchFamily="34" charset="0"/>
                <a:cs typeface="Arial" panose="020B0604020202020204" pitchFamily="34" charset="0"/>
              </a:rPr>
              <a:t>Маријана, </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48).  Стриц Ниџо је Ћопићеве дечачке дане употпуњавао својим непредвидивим поступцима, па и чињеницом да се у стрица Ниџу у пролеће умео уселити ,,необјашњив немир“. </a:t>
            </a: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Најављују га туга и несаница, а на </a:t>
            </a:r>
            <a:endParaRPr lang="en-GB"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103007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C7DA037-4E28-4E86-867A-38BBDDE8F548}" type="slidenum">
              <a:rPr lang="en-US" smtClean="0"/>
              <a:t>16</a:t>
            </a:fld>
            <a:endParaRPr lang="en-US"/>
          </a:p>
        </p:txBody>
      </p:sp>
      <p:sp>
        <p:nvSpPr>
          <p:cNvPr id="3" name="Rectangle 2"/>
          <p:cNvSpPr/>
          <p:nvPr/>
        </p:nvSpPr>
        <p:spPr>
          <a:xfrm>
            <a:off x="212435" y="203200"/>
            <a:ext cx="11739419" cy="6390211"/>
          </a:xfrm>
          <a:prstGeom prst="rect">
            <a:avLst/>
          </a:prstGeom>
        </p:spPr>
        <p:txBody>
          <a:bodyPr wrap="square">
            <a:spAutoFit/>
          </a:bodyPr>
          <a:lstStyle/>
          <a:p>
            <a:pPr algn="just">
              <a:lnSpc>
                <a:spcPct val="107000"/>
              </a:lnSpc>
              <a:spcAft>
                <a:spcPts val="800"/>
              </a:spcAft>
            </a:pP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крају све то проговори кроз пјесму </a:t>
            </a:r>
            <a:r>
              <a:rPr lang="sr-Latn-RS" sz="3200" dirty="0">
                <a:solidFill>
                  <a:srgbClr val="000000"/>
                </a:solidFill>
                <a:latin typeface="Arial" panose="020B0604020202020204" pitchFamily="34" charset="0"/>
                <a:ea typeface="Calibri" panose="020F0502020204030204" pitchFamily="34" charset="0"/>
                <a:cs typeface="Arial" panose="020B0604020202020204" pitchFamily="34" charset="0"/>
              </a:rPr>
              <a:t>[</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a:t>
            </a: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 усамљени пјевач зове у заједничко бјекство непознату пусту Маријану</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 [...] (</a:t>
            </a:r>
            <a:r>
              <a:rPr lang="sr-Cyrl-RS" sz="3200" cap="small" dirty="0">
                <a:latin typeface="Arial" panose="020B0604020202020204" pitchFamily="34" charset="0"/>
                <a:ea typeface="Calibri" panose="020F0502020204030204" pitchFamily="34" charset="0"/>
                <a:cs typeface="Arial" panose="020B0604020202020204" pitchFamily="34" charset="0"/>
              </a:rPr>
              <a:t>Маријана, </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47)  док стрина Сава кришом плаче.  Аги је једно време потајно гајио наду да ће његове самачке дечечке дане учинити занимљивијим његов ујак. То се ипак није десило. Ујак је волео моторе и спавање, тако да је време радије трошио на спавање него на дружење са Агијем. </a:t>
            </a:r>
            <a:endParaRPr lang="en-GB" sz="3200"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Детињство и одрастање је у </a:t>
            </a:r>
            <a:r>
              <a:rPr lang="sr-Cyrl-RS" sz="3200" cap="small" dirty="0">
                <a:latin typeface="Arial" panose="020B0604020202020204" pitchFamily="34" charset="0"/>
                <a:ea typeface="Calibri" panose="020F0502020204030204" pitchFamily="34" charset="0"/>
                <a:cs typeface="Arial" panose="020B0604020202020204" pitchFamily="34" charset="0"/>
              </a:rPr>
              <a:t>Јутрима плавог сљеза </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у романима </a:t>
            </a:r>
            <a:r>
              <a:rPr lang="sr-Cyrl-RS" sz="3200" cap="small" dirty="0">
                <a:latin typeface="Arial" panose="020B0604020202020204" pitchFamily="34" charset="0"/>
                <a:ea typeface="Calibri" panose="020F0502020204030204" pitchFamily="34" charset="0"/>
                <a:cs typeface="Arial" panose="020B0604020202020204" pitchFamily="34" charset="0"/>
              </a:rPr>
              <a:t>Мој дека је био трешња </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и у </a:t>
            </a:r>
            <a:r>
              <a:rPr lang="sr-Cyrl-RS" sz="3200" cap="small" dirty="0">
                <a:latin typeface="Arial" panose="020B0604020202020204" pitchFamily="34" charset="0"/>
                <a:ea typeface="Calibri" panose="020F0502020204030204" pitchFamily="34" charset="0"/>
                <a:cs typeface="Arial" panose="020B0604020202020204" pitchFamily="34" charset="0"/>
              </a:rPr>
              <a:t>Агију и Еми </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приказано кроз призму емоција и свакодневних доживљаја дечака.</a:t>
            </a:r>
            <a:endParaRPr lang="en-GB" sz="3200" dirty="0">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r>
              <a:rPr lang="sr-Cyrl-R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793572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C7DA037-4E28-4E86-867A-38BBDDE8F548}" type="slidenum">
              <a:rPr lang="en-US" smtClean="0"/>
              <a:t>17</a:t>
            </a:fld>
            <a:endParaRPr lang="en-US"/>
          </a:p>
        </p:txBody>
      </p:sp>
      <p:sp>
        <p:nvSpPr>
          <p:cNvPr id="3" name="Rectangle 2"/>
          <p:cNvSpPr/>
          <p:nvPr/>
        </p:nvSpPr>
        <p:spPr>
          <a:xfrm>
            <a:off x="240145" y="120073"/>
            <a:ext cx="11702473" cy="6620787"/>
          </a:xfrm>
          <a:prstGeom prst="rect">
            <a:avLst/>
          </a:prstGeom>
        </p:spPr>
        <p:txBody>
          <a:bodyPr wrap="square">
            <a:spAutoFit/>
          </a:bodyPr>
          <a:lstStyle/>
          <a:p>
            <a:pPr algn="just">
              <a:lnSpc>
                <a:spcPct val="107000"/>
              </a:lnSpc>
              <a:spcAft>
                <a:spcPts val="800"/>
              </a:spcAft>
            </a:pPr>
            <a:r>
              <a:rPr lang="sr-Cyrl-RS" sz="3200" dirty="0" smtClean="0">
                <a:solidFill>
                  <a:srgbClr val="000000"/>
                </a:solidFill>
                <a:latin typeface="Arial" panose="020B0604020202020204" pitchFamily="34" charset="0"/>
                <a:ea typeface="Calibri" panose="020F0502020204030204" pitchFamily="34" charset="0"/>
                <a:cs typeface="Arial" panose="020B0604020202020204" pitchFamily="34" charset="0"/>
              </a:rPr>
              <a:t>3) </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Карактерне универзалије</a:t>
            </a:r>
            <a:endParaRPr lang="en-GB" sz="3200"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Улога коју је дјед Раде има у животу дечака Бранка није мерљива. Он му је био утеха, нада, ослонац, али и  најтоплија, најискренија емоција и најдраже сећање. Тако је Тонино доживео свога деку Отавијана, а Аги стару комшиницу Ему. Они су једни другима несебично даривали своје време и најискреније емоције и тако употпунили и обогатили живот. </a:t>
            </a:r>
            <a:endParaRPr lang="en-GB" sz="3200"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Тешке дане детињства дечака Бранка и Тонина дјед Раде и дека Отавијан обојили су посебним бојама, помало зеленом какав је вук, помало белом као што је цвет трешње. Успомене које ће дечаци носити до краја живота.</a:t>
            </a:r>
            <a:endParaRPr lang="en-GB" sz="32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11723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C7DA037-4E28-4E86-867A-38BBDDE8F548}" type="slidenum">
              <a:rPr lang="en-US" smtClean="0"/>
              <a:t>18</a:t>
            </a:fld>
            <a:endParaRPr lang="en-US"/>
          </a:p>
        </p:txBody>
      </p:sp>
      <p:sp>
        <p:nvSpPr>
          <p:cNvPr id="3" name="Rectangle 2"/>
          <p:cNvSpPr/>
          <p:nvPr/>
        </p:nvSpPr>
        <p:spPr>
          <a:xfrm>
            <a:off x="424873" y="267855"/>
            <a:ext cx="11573163" cy="4987712"/>
          </a:xfrm>
          <a:prstGeom prst="rect">
            <a:avLst/>
          </a:prstGeom>
        </p:spPr>
        <p:txBody>
          <a:bodyPr wrap="square">
            <a:spAutoFit/>
          </a:bodyPr>
          <a:lstStyle/>
          <a:p>
            <a:pPr>
              <a:lnSpc>
                <a:spcPct val="107000"/>
              </a:lnSpc>
              <a:spcAft>
                <a:spcPts val="800"/>
              </a:spcAft>
            </a:pP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 Дјецо, ко зна какве је боје вук?</a:t>
            </a:r>
            <a:endParaRPr lang="en-GB" sz="3200"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Ја први дигох руку.</a:t>
            </a:r>
            <a:endParaRPr lang="en-GB" sz="3200"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 Ево га, Бранко ће нам казати.</a:t>
            </a:r>
            <a:endParaRPr lang="en-GB" sz="3200"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 Вук је зелен! – окидох ја поносито.</a:t>
            </a:r>
            <a:endParaRPr lang="en-GB" sz="3200"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Учитељица се трже и зачуђено подиже обрве.</a:t>
            </a:r>
            <a:endParaRPr lang="en-GB" sz="3200"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 Бог с тобом, дијете, гдје си то чуо?</a:t>
            </a:r>
            <a:endParaRPr lang="en-GB" sz="3200"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 Каже мој дјед – одвалих ја самоувјерено.</a:t>
            </a:r>
            <a:endParaRPr lang="en-GB" sz="3200"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 Није тачно, вук није зелен.</a:t>
            </a:r>
            <a:endParaRPr lang="en-GB" sz="32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379597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C7DA037-4E28-4E86-867A-38BBDDE8F548}" type="slidenum">
              <a:rPr lang="en-US" smtClean="0"/>
              <a:t>19</a:t>
            </a:fld>
            <a:endParaRPr lang="en-US"/>
          </a:p>
        </p:txBody>
      </p:sp>
      <p:sp>
        <p:nvSpPr>
          <p:cNvPr id="3" name="Rectangle 2"/>
          <p:cNvSpPr/>
          <p:nvPr/>
        </p:nvSpPr>
        <p:spPr>
          <a:xfrm>
            <a:off x="166255" y="212436"/>
            <a:ext cx="11785600" cy="4615623"/>
          </a:xfrm>
          <a:prstGeom prst="rect">
            <a:avLst/>
          </a:prstGeom>
        </p:spPr>
        <p:txBody>
          <a:bodyPr wrap="square">
            <a:spAutoFit/>
          </a:bodyPr>
          <a:lstStyle/>
          <a:p>
            <a:pPr algn="just">
              <a:lnSpc>
                <a:spcPct val="107000"/>
              </a:lnSpc>
              <a:spcAft>
                <a:spcPts val="800"/>
              </a:spcAft>
            </a:pP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 Јесте, зелен је! – неочекивано се узјогуних ја као прави унук честитога дјед Рада.</a:t>
            </a:r>
            <a:endParaRPr lang="en-GB" sz="3200"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Учитељица ми приђе сасвим близу, љутито узрику у моје лице и повуче ме за уво.</a:t>
            </a:r>
            <a:endParaRPr lang="en-GB" sz="3200"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 Кажи ти своме мудроме дједу да то није истина. Вук је сив. Сив, запамти.</a:t>
            </a:r>
            <a:endParaRPr lang="en-GB" sz="3200"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Скоро плачући отклипсао сам тога дана кући и шмрцајући испричао дједу све што се у школи догодило</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sr-Cyrl-RS" sz="3200" dirty="0" smtClean="0">
                <a:solidFill>
                  <a:srgbClr val="000000"/>
                </a:solidFill>
                <a:latin typeface="Arial" panose="020B0604020202020204" pitchFamily="34" charset="0"/>
                <a:ea typeface="Calibri" panose="020F0502020204030204" pitchFamily="34" charset="0"/>
                <a:cs typeface="Arial" panose="020B0604020202020204" pitchFamily="34" charset="0"/>
              </a:rPr>
              <a:t>[...]</a:t>
            </a:r>
            <a:endParaRPr lang="en-GB" sz="3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85089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2727" y="655782"/>
            <a:ext cx="10778837" cy="5486400"/>
          </a:xfrm>
        </p:spPr>
        <p:txBody>
          <a:bodyPr>
            <a:normAutofit fontScale="90000"/>
          </a:bodyPr>
          <a:lstStyle/>
          <a:p>
            <a:r>
              <a:rPr lang="sr-Cyrl-RS" sz="3200" dirty="0" smtClean="0">
                <a:latin typeface="Arial" panose="020B0604020202020204" pitchFamily="34" charset="0"/>
                <a:cs typeface="Arial" panose="020B0604020202020204" pitchFamily="34" charset="0"/>
              </a:rPr>
              <a:t>1) Увод</a:t>
            </a:r>
            <a:br>
              <a:rPr lang="sr-Cyrl-RS" sz="3200" dirty="0" smtClean="0">
                <a:latin typeface="Arial" panose="020B0604020202020204" pitchFamily="34" charset="0"/>
                <a:cs typeface="Arial" panose="020B0604020202020204" pitchFamily="34" charset="0"/>
              </a:rPr>
            </a:br>
            <a:r>
              <a:rPr lang="sr-Cyrl-RS" sz="3200" dirty="0" smtClean="0">
                <a:latin typeface="Arial" panose="020B0604020202020204" pitchFamily="34" charset="0"/>
                <a:cs typeface="Arial" panose="020B0604020202020204" pitchFamily="34" charset="0"/>
              </a:rPr>
              <a:t/>
            </a:r>
            <a:br>
              <a:rPr lang="sr-Cyrl-RS" sz="3200" dirty="0" smtClean="0">
                <a:latin typeface="Arial" panose="020B0604020202020204" pitchFamily="34" charset="0"/>
                <a:cs typeface="Arial" panose="020B0604020202020204" pitchFamily="34" charset="0"/>
              </a:rPr>
            </a:br>
            <a:r>
              <a:rPr lang="sr-Cyrl-RS" sz="3200" dirty="0" smtClean="0">
                <a:latin typeface="Arial" panose="020B0604020202020204" pitchFamily="34" charset="0"/>
                <a:cs typeface="Arial" panose="020B0604020202020204" pitchFamily="34" charset="0"/>
              </a:rPr>
              <a:t>2) </a:t>
            </a:r>
            <a:r>
              <a:rPr lang="sr-Cyrl-RS" sz="3200" dirty="0">
                <a:latin typeface="Arial" panose="020B0604020202020204" pitchFamily="34" charset="0"/>
                <a:cs typeface="Arial" panose="020B0604020202020204" pitchFamily="34" charset="0"/>
              </a:rPr>
              <a:t>Временске </a:t>
            </a:r>
            <a:r>
              <a:rPr lang="sr-Cyrl-RS" sz="3200" dirty="0" smtClean="0">
                <a:latin typeface="Arial" panose="020B0604020202020204" pitchFamily="34" charset="0"/>
                <a:cs typeface="Arial" panose="020B0604020202020204" pitchFamily="34" charset="0"/>
              </a:rPr>
              <a:t>универзалије</a:t>
            </a:r>
            <a:br>
              <a:rPr lang="sr-Cyrl-RS" sz="3200" dirty="0" smtClean="0">
                <a:latin typeface="Arial" panose="020B0604020202020204" pitchFamily="34" charset="0"/>
                <a:cs typeface="Arial" panose="020B0604020202020204" pitchFamily="34" charset="0"/>
              </a:rPr>
            </a:br>
            <a:r>
              <a:rPr lang="en-US" sz="3200" dirty="0" smtClean="0">
                <a:latin typeface="Arial" panose="020B0604020202020204" pitchFamily="34" charset="0"/>
                <a:cs typeface="Arial" panose="020B0604020202020204" pitchFamily="34" charset="0"/>
              </a:rPr>
              <a:t/>
            </a:r>
            <a:br>
              <a:rPr lang="en-US" sz="3200" dirty="0" smtClean="0">
                <a:latin typeface="Arial" panose="020B0604020202020204" pitchFamily="34" charset="0"/>
                <a:cs typeface="Arial" panose="020B0604020202020204" pitchFamily="34" charset="0"/>
              </a:rPr>
            </a:br>
            <a:r>
              <a:rPr lang="sr-Cyrl-RS" sz="3200" dirty="0" smtClean="0">
                <a:latin typeface="Arial" panose="020B0604020202020204" pitchFamily="34" charset="0"/>
                <a:cs typeface="Arial" panose="020B0604020202020204" pitchFamily="34" charset="0"/>
              </a:rPr>
              <a:t>3) </a:t>
            </a:r>
            <a:r>
              <a:rPr lang="sr-Cyrl-RS" sz="3200" dirty="0">
                <a:latin typeface="Arial" panose="020B0604020202020204" pitchFamily="34" charset="0"/>
                <a:cs typeface="Arial" panose="020B0604020202020204" pitchFamily="34" charset="0"/>
              </a:rPr>
              <a:t>Карактерне </a:t>
            </a:r>
            <a:r>
              <a:rPr lang="sr-Cyrl-RS" sz="3200" dirty="0" smtClean="0">
                <a:latin typeface="Arial" panose="020B0604020202020204" pitchFamily="34" charset="0"/>
                <a:cs typeface="Arial" panose="020B0604020202020204" pitchFamily="34" charset="0"/>
              </a:rPr>
              <a:t>универзалије</a:t>
            </a:r>
            <a:br>
              <a:rPr lang="sr-Cyrl-RS" sz="3200" dirty="0" smtClean="0">
                <a:latin typeface="Arial" panose="020B0604020202020204" pitchFamily="34" charset="0"/>
                <a:cs typeface="Arial" panose="020B0604020202020204" pitchFamily="34" charset="0"/>
              </a:rPr>
            </a:br>
            <a:r>
              <a:rPr lang="en-GB" sz="3200" dirty="0">
                <a:latin typeface="Arial" panose="020B0604020202020204" pitchFamily="34" charset="0"/>
                <a:cs typeface="Arial" panose="020B0604020202020204" pitchFamily="34" charset="0"/>
              </a:rPr>
              <a:t/>
            </a:r>
            <a:br>
              <a:rPr lang="en-GB" sz="3200" dirty="0">
                <a:latin typeface="Arial" panose="020B0604020202020204" pitchFamily="34" charset="0"/>
                <a:cs typeface="Arial" panose="020B0604020202020204" pitchFamily="34" charset="0"/>
              </a:rPr>
            </a:br>
            <a:r>
              <a:rPr lang="sr-Cyrl-RS" sz="3200" dirty="0" smtClean="0">
                <a:latin typeface="Arial" panose="020B0604020202020204" pitchFamily="34" charset="0"/>
                <a:cs typeface="Arial" panose="020B0604020202020204" pitchFamily="34" charset="0"/>
              </a:rPr>
              <a:t>4) </a:t>
            </a:r>
            <a:r>
              <a:rPr lang="sr-Cyrl-RS" sz="3200" dirty="0">
                <a:latin typeface="Arial" panose="020B0604020202020204" pitchFamily="34" charset="0"/>
                <a:cs typeface="Arial" panose="020B0604020202020204" pitchFamily="34" charset="0"/>
              </a:rPr>
              <a:t>Емоционалне </a:t>
            </a:r>
            <a:r>
              <a:rPr lang="sr-Cyrl-RS" sz="3200" dirty="0" smtClean="0">
                <a:latin typeface="Arial" panose="020B0604020202020204" pitchFamily="34" charset="0"/>
                <a:cs typeface="Arial" panose="020B0604020202020204" pitchFamily="34" charset="0"/>
              </a:rPr>
              <a:t>универзалије</a:t>
            </a:r>
            <a:br>
              <a:rPr lang="sr-Cyrl-RS" sz="3200" dirty="0" smtClean="0">
                <a:latin typeface="Arial" panose="020B0604020202020204" pitchFamily="34" charset="0"/>
                <a:cs typeface="Arial" panose="020B0604020202020204" pitchFamily="34" charset="0"/>
              </a:rPr>
            </a:br>
            <a:r>
              <a:rPr lang="en-GB" sz="3200" dirty="0">
                <a:latin typeface="Arial" panose="020B0604020202020204" pitchFamily="34" charset="0"/>
                <a:cs typeface="Arial" panose="020B0604020202020204" pitchFamily="34" charset="0"/>
              </a:rPr>
              <a:t/>
            </a:r>
            <a:br>
              <a:rPr lang="en-GB" sz="3200" dirty="0">
                <a:latin typeface="Arial" panose="020B0604020202020204" pitchFamily="34" charset="0"/>
                <a:cs typeface="Arial" panose="020B0604020202020204" pitchFamily="34" charset="0"/>
              </a:rPr>
            </a:br>
            <a:r>
              <a:rPr lang="sr-Cyrl-RS" sz="3200" dirty="0" smtClean="0">
                <a:latin typeface="Arial" panose="020B0604020202020204" pitchFamily="34" charset="0"/>
                <a:cs typeface="Arial" panose="020B0604020202020204" pitchFamily="34" charset="0"/>
              </a:rPr>
              <a:t>5) Закључак</a:t>
            </a:r>
            <a:br>
              <a:rPr lang="sr-Cyrl-RS" sz="3200" dirty="0" smtClean="0">
                <a:latin typeface="Arial" panose="020B0604020202020204" pitchFamily="34" charset="0"/>
                <a:cs typeface="Arial" panose="020B0604020202020204" pitchFamily="34" charset="0"/>
              </a:rPr>
            </a:br>
            <a:r>
              <a:rPr lang="sr-Cyrl-RS" sz="3200" dirty="0" smtClean="0">
                <a:latin typeface="Arial" panose="020B0604020202020204" pitchFamily="34" charset="0"/>
                <a:cs typeface="Arial" panose="020B0604020202020204" pitchFamily="34" charset="0"/>
              </a:rPr>
              <a:t/>
            </a:r>
            <a:br>
              <a:rPr lang="sr-Cyrl-RS" sz="3200" dirty="0" smtClean="0">
                <a:latin typeface="Arial" panose="020B0604020202020204" pitchFamily="34" charset="0"/>
                <a:cs typeface="Arial" panose="020B0604020202020204" pitchFamily="34" charset="0"/>
              </a:rPr>
            </a:br>
            <a:r>
              <a:rPr lang="sr-Cyrl-RS" sz="3200" dirty="0" smtClean="0">
                <a:latin typeface="Arial" panose="020B0604020202020204" pitchFamily="34" charset="0"/>
                <a:cs typeface="Arial" panose="020B0604020202020204" pitchFamily="34" charset="0"/>
              </a:rPr>
              <a:t>6) Извори и литература</a:t>
            </a:r>
            <a:r>
              <a:rPr lang="en-US" sz="3200" dirty="0">
                <a:latin typeface="Arial" panose="020B0604020202020204" pitchFamily="34" charset="0"/>
                <a:cs typeface="Arial" panose="020B0604020202020204" pitchFamily="34" charset="0"/>
              </a:rPr>
              <a:t/>
            </a:r>
            <a:br>
              <a:rPr lang="en-US" sz="3200" dirty="0">
                <a:latin typeface="Arial" panose="020B0604020202020204" pitchFamily="34" charset="0"/>
                <a:cs typeface="Arial" panose="020B0604020202020204" pitchFamily="34" charset="0"/>
              </a:rPr>
            </a:br>
            <a:r>
              <a:rPr lang="en-US" dirty="0"/>
              <a:t/>
            </a:r>
            <a:br>
              <a:rPr lang="en-US" dirty="0"/>
            </a:br>
            <a:endParaRPr lang="en-US" sz="3100" dirty="0">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12"/>
          </p:nvPr>
        </p:nvSpPr>
        <p:spPr/>
        <p:txBody>
          <a:bodyPr/>
          <a:lstStyle/>
          <a:p>
            <a:fld id="{0C7DA037-4E28-4E86-867A-38BBDDE8F548}" type="slidenum">
              <a:rPr lang="en-US" smtClean="0"/>
              <a:t>2</a:t>
            </a:fld>
            <a:endParaRPr lang="en-US"/>
          </a:p>
        </p:txBody>
      </p:sp>
    </p:spTree>
    <p:extLst>
      <p:ext uri="{BB962C8B-B14F-4D97-AF65-F5344CB8AC3E}">
        <p14:creationId xmlns:p14="http://schemas.microsoft.com/office/powerpoint/2010/main" val="12830208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C7DA037-4E28-4E86-867A-38BBDDE8F548}" type="slidenum">
              <a:rPr lang="en-US" smtClean="0"/>
              <a:t>20</a:t>
            </a:fld>
            <a:endParaRPr lang="en-US"/>
          </a:p>
        </p:txBody>
      </p:sp>
      <p:sp>
        <p:nvSpPr>
          <p:cNvPr id="3" name="Rectangle 2"/>
          <p:cNvSpPr/>
          <p:nvPr/>
        </p:nvSpPr>
        <p:spPr>
          <a:xfrm>
            <a:off x="267855" y="323274"/>
            <a:ext cx="11748653" cy="4483986"/>
          </a:xfrm>
          <a:prstGeom prst="rect">
            <a:avLst/>
          </a:prstGeom>
        </p:spPr>
        <p:txBody>
          <a:bodyPr wrap="square">
            <a:spAutoFit/>
          </a:bodyPr>
          <a:lstStyle/>
          <a:p>
            <a:pPr algn="just">
              <a:lnSpc>
                <a:spcPct val="107000"/>
              </a:lnSpc>
              <a:spcAft>
                <a:spcPts val="800"/>
              </a:spcAft>
            </a:pP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 А је ли ти, шишкавицо, оваква и онаква, ти ми боље од мене знаш какав је вук, а?! Није зелен? Пази ти ње!</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 [...]</a:t>
            </a:r>
            <a:endParaRPr lang="en-GB" sz="3200"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Извика се дједа, расплака се учитељица</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 [...] </a:t>
            </a: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Одсједи старина седам дана  у среској ,,бувари“, а кад се врати</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 [...] </a:t>
            </a: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попријети ми прстом.</a:t>
            </a:r>
            <a:endParaRPr lang="en-GB" sz="3200"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 А ти, језичко, нек те ја још једном чујем да блејиш какав је ко, па ћу ти ја показати.</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Вук је зелен, хех!</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sr-Cyrl-RS" sz="3200" cap="small" dirty="0">
                <a:latin typeface="Arial" panose="020B0604020202020204" pitchFamily="34" charset="0"/>
                <a:ea typeface="Calibri" panose="020F0502020204030204" pitchFamily="34" charset="0"/>
                <a:cs typeface="Arial" panose="020B0604020202020204" pitchFamily="34" charset="0"/>
              </a:rPr>
              <a:t>Башта сљезове боје</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 12-13).</a:t>
            </a:r>
            <a:endParaRPr lang="en-GB" sz="3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230803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C7DA037-4E28-4E86-867A-38BBDDE8F548}" type="slidenum">
              <a:rPr lang="en-US" smtClean="0"/>
              <a:t>21</a:t>
            </a:fld>
            <a:endParaRPr lang="en-US"/>
          </a:p>
        </p:txBody>
      </p:sp>
      <p:sp>
        <p:nvSpPr>
          <p:cNvPr id="3" name="Rectangle 2"/>
          <p:cNvSpPr/>
          <p:nvPr/>
        </p:nvSpPr>
        <p:spPr>
          <a:xfrm>
            <a:off x="258618" y="304800"/>
            <a:ext cx="11776364" cy="4945279"/>
          </a:xfrm>
          <a:prstGeom prst="rect">
            <a:avLst/>
          </a:prstGeom>
        </p:spPr>
        <p:txBody>
          <a:bodyPr wrap="square">
            <a:spAutoFit/>
          </a:bodyPr>
          <a:lstStyle/>
          <a:p>
            <a:pPr algn="just">
              <a:lnSpc>
                <a:spcPct val="107000"/>
              </a:lnSpc>
              <a:spcAft>
                <a:spcPts val="800"/>
              </a:spcAft>
            </a:pP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Тонину</a:t>
            </a:r>
            <a:r>
              <a:rPr lang="sr-Cyrl-RS" sz="3200" dirty="0">
                <a:solidFill>
                  <a:srgbClr val="FF0000"/>
                </a:solidFill>
                <a:latin typeface="Arial" panose="020B0604020202020204" pitchFamily="34" charset="0"/>
                <a:ea typeface="Calibri" panose="020F0502020204030204" pitchFamily="34" charset="0"/>
                <a:cs typeface="Arial" panose="020B0604020202020204" pitchFamily="34" charset="0"/>
              </a:rPr>
              <a:t> </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 су се деца у одељењу стално смејала зато што је причао о свом деки, трешњи која се звала Феличе (Срећа) и  гуски Алфонсини. Учитељица се жалила његовој мајци да има превише бујну машту. Све дечакове проблеме решио је један долазак  у школу деке Отавијана обученог у костим Божић Бате.</a:t>
            </a:r>
            <a:endParaRPr lang="en-GB" sz="3200"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Глас је био исти као декин и почео сам понешто да схватам. У међувремену је Божић Бата с рамена скинуо велику корпу из које се чуло неко комешање.</a:t>
            </a:r>
            <a:endParaRPr lang="en-GB" sz="32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493837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C7DA037-4E28-4E86-867A-38BBDDE8F548}" type="slidenum">
              <a:rPr lang="en-US" smtClean="0"/>
              <a:t>22</a:t>
            </a:fld>
            <a:endParaRPr lang="en-US"/>
          </a:p>
        </p:txBody>
      </p:sp>
      <p:sp>
        <p:nvSpPr>
          <p:cNvPr id="3" name="Rectangle 2"/>
          <p:cNvSpPr/>
          <p:nvPr/>
        </p:nvSpPr>
        <p:spPr>
          <a:xfrm>
            <a:off x="203200" y="332509"/>
            <a:ext cx="11730182" cy="4050404"/>
          </a:xfrm>
          <a:prstGeom prst="rect">
            <a:avLst/>
          </a:prstGeom>
        </p:spPr>
        <p:txBody>
          <a:bodyPr wrap="square">
            <a:spAutoFit/>
          </a:bodyPr>
          <a:lstStyle/>
          <a:p>
            <a:pPr algn="just">
              <a:lnSpc>
                <a:spcPct val="107000"/>
              </a:lnSpc>
              <a:spcAft>
                <a:spcPts val="800"/>
              </a:spcAft>
            </a:pP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 Тренутак само, прво морам да поделим поклоне </a:t>
            </a:r>
            <a:r>
              <a:rPr lang="sr-Latn-RS" sz="3200" dirty="0">
                <a:solidFill>
                  <a:srgbClr val="000000"/>
                </a:solidFill>
                <a:latin typeface="Arial" panose="020B0604020202020204" pitchFamily="34" charset="0"/>
                <a:ea typeface="Calibri" panose="020F0502020204030204" pitchFamily="34" charset="0"/>
                <a:cs typeface="Arial" panose="020B0604020202020204" pitchFamily="34" charset="0"/>
              </a:rPr>
              <a:t>[</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a:t>
            </a: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 Божић Бата даде свакоме по пакетић, па ме упита:</a:t>
            </a:r>
            <a:endParaRPr lang="en-GB" sz="3200"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 А ти нећеш да дођеш?</a:t>
            </a:r>
            <a:endParaRPr lang="en-GB" sz="3200"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Ја сам, у ствари остао на свом месту</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 [...]</a:t>
            </a:r>
            <a:endParaRPr lang="en-GB" sz="3200"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А сада децо идите на своје место јер морам да предам Тонину један посебан поклон... он завуче руку у корпу и извуче Алфонсину.</a:t>
            </a:r>
            <a:endParaRPr lang="en-GB" sz="32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229980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C7DA037-4E28-4E86-867A-38BBDDE8F548}" type="slidenum">
              <a:rPr lang="en-US" smtClean="0"/>
              <a:t>23</a:t>
            </a:fld>
            <a:endParaRPr lang="en-US"/>
          </a:p>
        </p:txBody>
      </p:sp>
      <p:sp>
        <p:nvSpPr>
          <p:cNvPr id="3" name="Rectangle 2"/>
          <p:cNvSpPr/>
          <p:nvPr/>
        </p:nvSpPr>
        <p:spPr>
          <a:xfrm>
            <a:off x="424873" y="461817"/>
            <a:ext cx="11490036" cy="5104282"/>
          </a:xfrm>
          <a:prstGeom prst="rect">
            <a:avLst/>
          </a:prstGeom>
        </p:spPr>
        <p:txBody>
          <a:bodyPr wrap="square">
            <a:spAutoFit/>
          </a:bodyPr>
          <a:lstStyle/>
          <a:p>
            <a:pPr algn="just">
              <a:lnSpc>
                <a:spcPct val="107000"/>
              </a:lnSpc>
              <a:spcAft>
                <a:spcPts val="800"/>
              </a:spcAft>
            </a:pP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Алфонсина је тог дана била прелепа, белог и сјајног перја, са црвеном машном око врата. Моји другови су потпуно занемели, али је учитељица поново дошла себи.</a:t>
            </a:r>
            <a:endParaRPr lang="en-GB" sz="3200"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 А ко сте ви?</a:t>
            </a:r>
            <a:endParaRPr lang="en-GB" sz="3200"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 Ја сам Тонинов деда </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sr-Cyrl-RS" sz="3200" cap="small" dirty="0">
                <a:latin typeface="Arial" panose="020B0604020202020204" pitchFamily="34" charset="0"/>
                <a:ea typeface="Calibri" panose="020F0502020204030204" pitchFamily="34" charset="0"/>
                <a:cs typeface="Arial" panose="020B0604020202020204" pitchFamily="34" charset="0"/>
              </a:rPr>
              <a:t>Мој дека је био трешња</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 30-31).</a:t>
            </a:r>
            <a:endParaRPr lang="en-GB" sz="3200"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Бака Ема је улила Агију самопоуздање и он је успео да се избори са децом која су га вређала. На увреде Агијевих вршњака Ема је говорила: </a:t>
            </a: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Тврдоглаво неодрасла деца</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sr-Cyrl-RS" sz="3200" cap="small" dirty="0">
                <a:latin typeface="Arial" panose="020B0604020202020204" pitchFamily="34" charset="0"/>
                <a:ea typeface="Calibri" panose="020F0502020204030204" pitchFamily="34" charset="0"/>
                <a:cs typeface="Arial" panose="020B0604020202020204" pitchFamily="34" charset="0"/>
              </a:rPr>
              <a:t>Аги и Ема</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 20).</a:t>
            </a:r>
            <a:endParaRPr lang="en-GB" sz="32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917418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C7DA037-4E28-4E86-867A-38BBDDE8F548}" type="slidenum">
              <a:rPr lang="en-US" smtClean="0"/>
              <a:t>24</a:t>
            </a:fld>
            <a:endParaRPr lang="en-US"/>
          </a:p>
        </p:txBody>
      </p:sp>
      <p:sp>
        <p:nvSpPr>
          <p:cNvPr id="3" name="Rectangle 2"/>
          <p:cNvSpPr/>
          <p:nvPr/>
        </p:nvSpPr>
        <p:spPr>
          <a:xfrm>
            <a:off x="249382" y="175491"/>
            <a:ext cx="11841018" cy="6494085"/>
          </a:xfrm>
          <a:prstGeom prst="rect">
            <a:avLst/>
          </a:prstGeom>
        </p:spPr>
        <p:txBody>
          <a:bodyPr wrap="square">
            <a:spAutoFit/>
          </a:bodyPr>
          <a:lstStyle/>
          <a:p>
            <a:pPr algn="just"/>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Ема је била помало чудна као дјед Раде. Оне је умела да разликује боје, али је свет видела другачијим очима. Очима детета и то се Агију много свиђало. Бака Ема могла је једина да разуме машту дечака Агија. </a:t>
            </a:r>
            <a:r>
              <a:rPr lang="sr-Cyrl-RS" sz="3200" dirty="0">
                <a:latin typeface="Arial" panose="020B0604020202020204" pitchFamily="34" charset="0"/>
                <a:ea typeface="Calibri" panose="020F0502020204030204" pitchFamily="34" charset="0"/>
                <a:cs typeface="Arial" panose="020B0604020202020204" pitchFamily="34" charset="0"/>
              </a:rPr>
              <a:t>Детињство почиње, а усамљеност нестаје. Одлазак на пецање са Емом за Агија је авантура, њих двоје су играли шах по сопственим правилима, без фигура, а победник је био неко ко није био присутан. Одлазак у музеј са баком Емом значио је посматрање људи, а одлазак у тржни центар није био куповина већ тајно фотографисање људи у смешним ситуацијама. Те фотографије су биле веома важне, њих су Ема и Аги планирали да пошаљу на конкурс ,,Најлепша фотографија мора, река, </a:t>
            </a:r>
            <a:endParaRPr lang="en-GB"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41040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C7DA037-4E28-4E86-867A-38BBDDE8F548}" type="slidenum">
              <a:rPr lang="en-US" smtClean="0"/>
              <a:t>25</a:t>
            </a:fld>
            <a:endParaRPr lang="en-US"/>
          </a:p>
        </p:txBody>
      </p:sp>
      <p:sp>
        <p:nvSpPr>
          <p:cNvPr id="3" name="Rectangle 2"/>
          <p:cNvSpPr/>
          <p:nvPr/>
        </p:nvSpPr>
        <p:spPr>
          <a:xfrm>
            <a:off x="129309" y="166254"/>
            <a:ext cx="11665527" cy="5991256"/>
          </a:xfrm>
          <a:prstGeom prst="rect">
            <a:avLst/>
          </a:prstGeom>
        </p:spPr>
        <p:txBody>
          <a:bodyPr wrap="square">
            <a:spAutoFit/>
          </a:bodyPr>
          <a:lstStyle/>
          <a:p>
            <a:pPr algn="just">
              <a:lnSpc>
                <a:spcPct val="107000"/>
              </a:lnSpc>
              <a:spcAft>
                <a:spcPts val="800"/>
              </a:spcAft>
            </a:pPr>
            <a:r>
              <a:rPr lang="sr-Cyrl-RS" sz="3200" dirty="0">
                <a:latin typeface="Arial" panose="020B0604020202020204" pitchFamily="34" charset="0"/>
                <a:ea typeface="Calibri" panose="020F0502020204030204" pitchFamily="34" charset="0"/>
                <a:cs typeface="Arial" panose="020B0604020202020204" pitchFamily="34" charset="0"/>
              </a:rPr>
              <a:t>језера“.  Ема је учила Агија да везује  кравату. У музеју воштаних фигура Ема је себе изложила као витеза док је Аги заговарао чуваре. </a:t>
            </a:r>
            <a:endParaRPr lang="en-GB" sz="3200"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Дјед Раде који се </a:t>
            </a: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плашио не само  разних животиња (змија, даждевњака и риба) него је зазирао и од многих справа и машина: од пушака, термометра, васер-ваге [...]</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sr-Cyrl-RS" sz="3200" cap="small" dirty="0">
                <a:latin typeface="Arial" panose="020B0604020202020204" pitchFamily="34" charset="0"/>
                <a:ea typeface="Calibri" panose="020F0502020204030204" pitchFamily="34" charset="0"/>
                <a:cs typeface="Arial" panose="020B0604020202020204" pitchFamily="34" charset="0"/>
              </a:rPr>
              <a:t>Чудесна справа</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 14) једино је према сату </a:t>
            </a: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имао неко посебно страхопоштовање гледајући у њему  тајанствено биће које живи својим загонетним животом, чистим и мудрим као код каквог древног </a:t>
            </a:r>
            <a:r>
              <a:rPr lang="sr-Cyrl-RS" sz="3200" i="1" dirty="0" smtClean="0">
                <a:solidFill>
                  <a:srgbClr val="000000"/>
                </a:solidFill>
                <a:latin typeface="Arial" panose="020B0604020202020204" pitchFamily="34" charset="0"/>
                <a:ea typeface="Calibri" panose="020F0502020204030204" pitchFamily="34" charset="0"/>
                <a:cs typeface="Arial" panose="020B0604020202020204" pitchFamily="34" charset="0"/>
              </a:rPr>
              <a:t>праведника</a:t>
            </a: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sr-Cyrl-RS" sz="3200" dirty="0" smtClean="0">
                <a:solidFill>
                  <a:srgbClr val="000000"/>
                </a:solidFill>
                <a:latin typeface="Arial" panose="020B0604020202020204" pitchFamily="34" charset="0"/>
                <a:ea typeface="Calibri" panose="020F0502020204030204" pitchFamily="34" charset="0"/>
                <a:cs typeface="Arial" panose="020B0604020202020204" pitchFamily="34" charset="0"/>
              </a:rPr>
              <a:t>(</a:t>
            </a:r>
            <a:r>
              <a:rPr lang="sr-Cyrl-RS" sz="3200" cap="small" dirty="0" smtClean="0">
                <a:latin typeface="Arial" panose="020B0604020202020204" pitchFamily="34" charset="0"/>
                <a:ea typeface="Calibri" panose="020F0502020204030204" pitchFamily="34" charset="0"/>
                <a:cs typeface="Arial" panose="020B0604020202020204" pitchFamily="34" charset="0"/>
              </a:rPr>
              <a:t>Чудесна </a:t>
            </a:r>
            <a:r>
              <a:rPr lang="sr-Cyrl-RS" sz="3200" cap="small" dirty="0">
                <a:latin typeface="Arial" panose="020B0604020202020204" pitchFamily="34" charset="0"/>
                <a:ea typeface="Calibri" panose="020F0502020204030204" pitchFamily="34" charset="0"/>
                <a:cs typeface="Arial" panose="020B0604020202020204" pitchFamily="34" charset="0"/>
              </a:rPr>
              <a:t>справа</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sr-Cyrl-RS" sz="3200" dirty="0" smtClean="0">
                <a:solidFill>
                  <a:srgbClr val="000000"/>
                </a:solidFill>
                <a:latin typeface="Arial" panose="020B0604020202020204" pitchFamily="34" charset="0"/>
                <a:ea typeface="Calibri" panose="020F0502020204030204" pitchFamily="34" charset="0"/>
                <a:cs typeface="Arial" panose="020B0604020202020204" pitchFamily="34" charset="0"/>
              </a:rPr>
              <a:t>14).</a:t>
            </a:r>
            <a:endParaRPr lang="sr-Cyrl-RS" sz="3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147863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C7DA037-4E28-4E86-867A-38BBDDE8F548}" type="slidenum">
              <a:rPr lang="en-US" smtClean="0"/>
              <a:t>26</a:t>
            </a:fld>
            <a:endParaRPr lang="en-US"/>
          </a:p>
        </p:txBody>
      </p:sp>
      <p:sp>
        <p:nvSpPr>
          <p:cNvPr id="3" name="Rectangle 2"/>
          <p:cNvSpPr/>
          <p:nvPr/>
        </p:nvSpPr>
        <p:spPr>
          <a:xfrm>
            <a:off x="535709" y="203200"/>
            <a:ext cx="11379200" cy="5016758"/>
          </a:xfrm>
          <a:prstGeom prst="rect">
            <a:avLst/>
          </a:prstGeom>
        </p:spPr>
        <p:txBody>
          <a:bodyPr wrap="square">
            <a:spAutoFit/>
          </a:bodyPr>
          <a:lstStyle/>
          <a:p>
            <a:pPr algn="just"/>
            <a:r>
              <a:rPr lang="sr-Cyrl-RS" sz="3200" dirty="0">
                <a:latin typeface="Arial" panose="020B0604020202020204" pitchFamily="34" charset="0"/>
                <a:cs typeface="Arial" panose="020B0604020202020204" pitchFamily="34" charset="0"/>
              </a:rPr>
              <a:t>Ема је била храбрија и чини се мудрија од дјед Рада, она је имала своје правило за живот.</a:t>
            </a:r>
            <a:endParaRPr lang="en-GB" sz="3200" dirty="0">
              <a:latin typeface="Arial" panose="020B0604020202020204" pitchFamily="34" charset="0"/>
              <a:cs typeface="Arial" panose="020B0604020202020204" pitchFamily="34" charset="0"/>
            </a:endParaRPr>
          </a:p>
          <a:p>
            <a:pPr algn="just"/>
            <a:r>
              <a:rPr lang="sr-Cyrl-RS" sz="3200" i="1" dirty="0">
                <a:latin typeface="Arial" panose="020B0604020202020204" pitchFamily="34" charset="0"/>
                <a:cs typeface="Arial" panose="020B0604020202020204" pitchFamily="34" charset="0"/>
              </a:rPr>
              <a:t>Чак и када би знао сва правила на свету о томе како живети, твој живот би нашао начин да се прелије изван тих оквира и спусти у тебе тајну која га чини толико лепим </a:t>
            </a:r>
            <a:r>
              <a:rPr lang="sr-Cyrl-RS" sz="3200" dirty="0">
                <a:latin typeface="Arial" panose="020B0604020202020204" pitchFamily="34" charset="0"/>
                <a:cs typeface="Arial" panose="020B0604020202020204" pitchFamily="34" charset="0"/>
              </a:rPr>
              <a:t>(</a:t>
            </a:r>
            <a:r>
              <a:rPr lang="sr-Cyrl-RS" sz="3200" cap="small" dirty="0">
                <a:latin typeface="Arial" panose="020B0604020202020204" pitchFamily="34" charset="0"/>
                <a:cs typeface="Arial" panose="020B0604020202020204" pitchFamily="34" charset="0"/>
              </a:rPr>
              <a:t>Аги и Ема</a:t>
            </a:r>
            <a:r>
              <a:rPr lang="sr-Cyrl-RS" sz="3200" dirty="0">
                <a:latin typeface="Arial" panose="020B0604020202020204" pitchFamily="34" charset="0"/>
                <a:cs typeface="Arial" panose="020B0604020202020204" pitchFamily="34" charset="0"/>
              </a:rPr>
              <a:t>, 40).</a:t>
            </a:r>
            <a:endParaRPr lang="en-GB" sz="3200" dirty="0">
              <a:latin typeface="Arial" panose="020B0604020202020204" pitchFamily="34" charset="0"/>
              <a:cs typeface="Arial" panose="020B0604020202020204" pitchFamily="34" charset="0"/>
            </a:endParaRPr>
          </a:p>
          <a:p>
            <a:pPr algn="just"/>
            <a:r>
              <a:rPr lang="sr-Cyrl-RS" sz="3200" dirty="0">
                <a:latin typeface="Arial" panose="020B0604020202020204" pitchFamily="34" charset="0"/>
                <a:cs typeface="Arial" panose="020B0604020202020204" pitchFamily="34" charset="0"/>
              </a:rPr>
              <a:t>Када је учествовала на маратону, она је трку почињала од циља, њено објашњење је било:</a:t>
            </a:r>
            <a:endParaRPr lang="en-GB" sz="3200" dirty="0">
              <a:latin typeface="Arial" panose="020B0604020202020204" pitchFamily="34" charset="0"/>
              <a:cs typeface="Arial" panose="020B0604020202020204" pitchFamily="34" charset="0"/>
            </a:endParaRPr>
          </a:p>
          <a:p>
            <a:pPr algn="just"/>
            <a:r>
              <a:rPr lang="sr-Cyrl-RS" sz="3200" i="1" dirty="0">
                <a:latin typeface="Arial" panose="020B0604020202020204" pitchFamily="34" charset="0"/>
                <a:cs typeface="Arial" panose="020B0604020202020204" pitchFamily="34" charset="0"/>
              </a:rPr>
              <a:t>Ја сам таква особа. Увек се крећем у смеру супротном од кретања казаљки на часовнику</a:t>
            </a:r>
            <a:r>
              <a:rPr lang="sr-Cyrl-RS" sz="3200" dirty="0">
                <a:latin typeface="Arial" panose="020B0604020202020204" pitchFamily="34" charset="0"/>
                <a:cs typeface="Arial" panose="020B0604020202020204" pitchFamily="34" charset="0"/>
              </a:rPr>
              <a:t> (</a:t>
            </a:r>
            <a:r>
              <a:rPr lang="sr-Cyrl-RS" sz="3200" cap="small" dirty="0">
                <a:latin typeface="Arial" panose="020B0604020202020204" pitchFamily="34" charset="0"/>
                <a:cs typeface="Arial" panose="020B0604020202020204" pitchFamily="34" charset="0"/>
              </a:rPr>
              <a:t>Аги и Ема</a:t>
            </a:r>
            <a:r>
              <a:rPr lang="sr-Cyrl-RS" sz="3200" dirty="0">
                <a:latin typeface="Arial" panose="020B0604020202020204" pitchFamily="34" charset="0"/>
                <a:cs typeface="Arial" panose="020B0604020202020204" pitchFamily="34" charset="0"/>
              </a:rPr>
              <a:t>, 52). </a:t>
            </a:r>
            <a:endParaRPr lang="en-GB"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003960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C7DA037-4E28-4E86-867A-38BBDDE8F548}" type="slidenum">
              <a:rPr lang="en-US" smtClean="0"/>
              <a:t>27</a:t>
            </a:fld>
            <a:endParaRPr lang="en-US"/>
          </a:p>
        </p:txBody>
      </p:sp>
      <p:sp>
        <p:nvSpPr>
          <p:cNvPr id="3" name="Rectangle 2"/>
          <p:cNvSpPr/>
          <p:nvPr/>
        </p:nvSpPr>
        <p:spPr>
          <a:xfrm>
            <a:off x="166254" y="70308"/>
            <a:ext cx="11822546" cy="6787692"/>
          </a:xfrm>
          <a:prstGeom prst="rect">
            <a:avLst/>
          </a:prstGeom>
        </p:spPr>
        <p:txBody>
          <a:bodyPr wrap="square">
            <a:spAutoFit/>
          </a:bodyPr>
          <a:lstStyle/>
          <a:p>
            <a:pPr algn="just">
              <a:lnSpc>
                <a:spcPct val="107000"/>
              </a:lnSpc>
              <a:spcAft>
                <a:spcPts val="800"/>
              </a:spcAft>
            </a:pP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Као што је бака Ема разумела Агијеву потребу за истраживањем и маштом, дека Отавијан Тонинову жељу за слободним детињством и животом на селу, тако је самарџија Петрак разумео и подржао идеју дечака Бранка да покуша да дохвати Месец грабљама.</a:t>
            </a:r>
            <a:endParaRPr lang="en-GB" sz="3200"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 Дједе, би л се Мјесец могао дохватити грабљама? – изненада се огласих ја.</a:t>
            </a:r>
            <a:endParaRPr lang="en-GB" sz="3200"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 Хех, шта њему паде на ум! - дочека дјед некако с висине и не обраћајући се мени него самарџији. – Хоће да докучи Мјесец.</a:t>
            </a:r>
            <a:endParaRPr lang="en-GB" sz="3200"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Самарџија уздахну и погледа ме преко чаше.</a:t>
            </a:r>
            <a:endParaRPr lang="en-GB" sz="3200"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 Па нека, има дјечак право</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 [...]</a:t>
            </a:r>
            <a:endParaRPr lang="en-GB" sz="32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566730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C7DA037-4E28-4E86-867A-38BBDDE8F548}" type="slidenum">
              <a:rPr lang="en-US" smtClean="0"/>
              <a:t>28</a:t>
            </a:fld>
            <a:endParaRPr lang="en-US"/>
          </a:p>
        </p:txBody>
      </p:sp>
      <p:sp>
        <p:nvSpPr>
          <p:cNvPr id="3" name="Rectangle 2"/>
          <p:cNvSpPr/>
          <p:nvPr/>
        </p:nvSpPr>
        <p:spPr>
          <a:xfrm>
            <a:off x="277091" y="258618"/>
            <a:ext cx="11711709" cy="5426037"/>
          </a:xfrm>
          <a:prstGeom prst="rect">
            <a:avLst/>
          </a:prstGeom>
        </p:spPr>
        <p:txBody>
          <a:bodyPr wrap="square">
            <a:spAutoFit/>
          </a:bodyPr>
          <a:lstStyle/>
          <a:p>
            <a:pPr>
              <a:lnSpc>
                <a:spcPct val="107000"/>
              </a:lnSpc>
              <a:spcAft>
                <a:spcPts val="800"/>
              </a:spcAft>
            </a:pP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 Е, Раде, Раде... ако је за нас двојицу касно, није за овог дјечака. Хајде, ти, душо, устај, тражи грабље, па да ја и ти кренемо, ето њега сад иза </a:t>
            </a:r>
            <a:r>
              <a:rPr lang="sr-Cyrl-RS" sz="3200" i="1" dirty="0" smtClean="0">
                <a:solidFill>
                  <a:srgbClr val="000000"/>
                </a:solidFill>
                <a:latin typeface="Arial" panose="020B0604020202020204" pitchFamily="34" charset="0"/>
                <a:ea typeface="Calibri" panose="020F0502020204030204" pitchFamily="34" charset="0"/>
                <a:cs typeface="Arial" panose="020B0604020202020204" pitchFamily="34" charset="0"/>
              </a:rPr>
              <a:t>брда</a:t>
            </a:r>
            <a:r>
              <a:rPr lang="sr-Cyrl-RS" sz="3200" dirty="0" smtClean="0">
                <a:solidFill>
                  <a:srgbClr val="000000"/>
                </a:solidFill>
                <a:latin typeface="Arial" panose="020B0604020202020204" pitchFamily="34" charset="0"/>
                <a:ea typeface="Calibri" panose="020F0502020204030204" pitchFamily="34" charset="0"/>
                <a:cs typeface="Arial" panose="020B0604020202020204" pitchFamily="34" charset="0"/>
              </a:rPr>
              <a:t> </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a:t>
            </a:r>
            <a:r>
              <a:rPr lang="sr-Cyrl-RS" sz="3200" cap="small" dirty="0">
                <a:latin typeface="Arial" panose="020B0604020202020204" pitchFamily="34" charset="0"/>
                <a:ea typeface="Calibri" panose="020F0502020204030204" pitchFamily="34" charset="0"/>
                <a:cs typeface="Arial" panose="020B0604020202020204" pitchFamily="34" charset="0"/>
              </a:rPr>
              <a:t>Башта сљезове боје</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 24-25).</a:t>
            </a:r>
            <a:endParaRPr lang="en-GB" sz="3200"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Дека Отавијан и дечак Тонино нису покушали да дохвате Месец, али су једном приликом отишли да се купају у хладној реци и да лове рибу. За Божић је Отавијан украсио Феличе лампицама, а на највишој грани је засветлео натпис Срећан Божић. Научио је дечака како да се попне на највишу грану трешње.</a:t>
            </a:r>
            <a:endParaRPr lang="en-GB" sz="32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203665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C7DA037-4E28-4E86-867A-38BBDDE8F548}" type="slidenum">
              <a:rPr lang="en-US" smtClean="0"/>
              <a:t>29</a:t>
            </a:fld>
            <a:endParaRPr lang="en-US"/>
          </a:p>
        </p:txBody>
      </p:sp>
      <p:sp>
        <p:nvSpPr>
          <p:cNvPr id="3" name="Rectangle 2"/>
          <p:cNvSpPr/>
          <p:nvPr/>
        </p:nvSpPr>
        <p:spPr>
          <a:xfrm>
            <a:off x="304799" y="277092"/>
            <a:ext cx="11610109" cy="5646289"/>
          </a:xfrm>
          <a:prstGeom prst="rect">
            <a:avLst/>
          </a:prstGeom>
        </p:spPr>
        <p:txBody>
          <a:bodyPr wrap="square">
            <a:spAutoFit/>
          </a:bodyPr>
          <a:lstStyle/>
          <a:p>
            <a:pPr algn="just">
              <a:lnSpc>
                <a:spcPct val="107000"/>
              </a:lnSpc>
              <a:spcAft>
                <a:spcPts val="800"/>
              </a:spcAft>
            </a:pPr>
            <a:r>
              <a:rPr lang="sr-Cyrl-RS" sz="3200" dirty="0" smtClean="0">
                <a:solidFill>
                  <a:srgbClr val="000000"/>
                </a:solidFill>
                <a:latin typeface="Arial" panose="020B0604020202020204" pitchFamily="34" charset="0"/>
                <a:ea typeface="Calibri" panose="020F0502020204030204" pitchFamily="34" charset="0"/>
                <a:cs typeface="Arial" panose="020B0604020202020204" pitchFamily="34" charset="0"/>
              </a:rPr>
              <a:t>4) </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Емоционалне универзалије</a:t>
            </a:r>
            <a:endParaRPr lang="en-GB" sz="3200" dirty="0">
              <a:latin typeface="Arial" panose="020B0604020202020204" pitchFamily="34" charset="0"/>
              <a:ea typeface="Calibri" panose="020F0502020204030204" pitchFamily="34" charset="0"/>
              <a:cs typeface="Arial" panose="020B0604020202020204" pitchFamily="34" charset="0"/>
            </a:endParaRPr>
          </a:p>
          <a:p>
            <a:pPr algn="just"/>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Искуства из детињства утичу на развој личности. Емоционално или афективно везивање присутно је у најранијем дечијем добу, оно је основа социјалног и емоционалног развоја. Утиче на развој личности и односе са другим људима. Психолог Хари Харлоу истицао је да је разлог за емоционалним везивањем  потреба за физичким додиром и емоционалном подршком. Док психијатар Џон Боулби емоционано везивање доводи у везу са страхом од непознатог. По доласку на свет дете се везује за мајку или неку другу </a:t>
            </a:r>
            <a:endParaRPr lang="en-GB"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70138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C7DA037-4E28-4E86-867A-38BBDDE8F548}" type="slidenum">
              <a:rPr lang="en-US" smtClean="0"/>
              <a:t>3</a:t>
            </a:fld>
            <a:endParaRPr lang="en-US"/>
          </a:p>
        </p:txBody>
      </p:sp>
      <p:sp>
        <p:nvSpPr>
          <p:cNvPr id="3" name="Rectangle 2"/>
          <p:cNvSpPr/>
          <p:nvPr/>
        </p:nvSpPr>
        <p:spPr>
          <a:xfrm>
            <a:off x="415636" y="400180"/>
            <a:ext cx="11268364" cy="6138732"/>
          </a:xfrm>
          <a:prstGeom prst="rect">
            <a:avLst/>
          </a:prstGeom>
        </p:spPr>
        <p:txBody>
          <a:bodyPr wrap="square">
            <a:spAutoFit/>
          </a:bodyPr>
          <a:lstStyle/>
          <a:p>
            <a:pPr>
              <a:lnSpc>
                <a:spcPct val="107000"/>
              </a:lnSpc>
              <a:spcAft>
                <a:spcPts val="800"/>
              </a:spcAft>
            </a:pPr>
            <a:r>
              <a:rPr lang="sr-Cyrl-RS" sz="3200" dirty="0" smtClean="0">
                <a:solidFill>
                  <a:srgbClr val="000000"/>
                </a:solidFill>
                <a:latin typeface="Arial" panose="020B0604020202020204" pitchFamily="34" charset="0"/>
                <a:ea typeface="Calibri" panose="020F0502020204030204" pitchFamily="34" charset="0"/>
                <a:cs typeface="Arial" panose="020B0604020202020204" pitchFamily="34" charset="0"/>
              </a:rPr>
              <a:t>1) </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Увод</a:t>
            </a:r>
            <a:endParaRPr lang="en-GB" sz="3200" dirty="0">
              <a:latin typeface="Arial" panose="020B0604020202020204" pitchFamily="34" charset="0"/>
              <a:ea typeface="Calibri" panose="020F0502020204030204" pitchFamily="34" charset="0"/>
              <a:cs typeface="Arial" panose="020B0604020202020204" pitchFamily="34" charset="0"/>
            </a:endParaRPr>
          </a:p>
          <a:p>
            <a:pPr algn="just"/>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Када је реч о Ћопићевом стваралаштву тешко је усмерити се само на једну универзалију и истаћи њено присуство у одабраном делу. Универзалије у Ћопићевом стваралаштву имају интерактиван карактер, оне се међусобно преплићу и тако стварају јединствен свет који одише свевременошћу и свепросторношћу у којима детињство заузима кључно место. Савршени свет детињства је непоновљив, он се дешава једном у животу, али  живи у души одраслог човека и његовом сећању свакога дана. Време живота које пролази кроз успомене детињству даје непроцењиву вредност, открива </a:t>
            </a:r>
            <a:endParaRPr lang="en-GB"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0204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C7DA037-4E28-4E86-867A-38BBDDE8F548}" type="slidenum">
              <a:rPr lang="en-US" smtClean="0"/>
              <a:t>30</a:t>
            </a:fld>
            <a:endParaRPr lang="en-US"/>
          </a:p>
        </p:txBody>
      </p:sp>
      <p:sp>
        <p:nvSpPr>
          <p:cNvPr id="3" name="Rectangle 2"/>
          <p:cNvSpPr/>
          <p:nvPr/>
        </p:nvSpPr>
        <p:spPr>
          <a:xfrm>
            <a:off x="230909" y="378690"/>
            <a:ext cx="11785600" cy="4796506"/>
          </a:xfrm>
          <a:prstGeom prst="rect">
            <a:avLst/>
          </a:prstGeom>
        </p:spPr>
        <p:txBody>
          <a:bodyPr wrap="square">
            <a:spAutoFit/>
          </a:bodyPr>
          <a:lstStyle/>
          <a:p>
            <a:pPr algn="just">
              <a:lnSpc>
                <a:spcPct val="107000"/>
              </a:lnSpc>
              <a:spcAft>
                <a:spcPts val="800"/>
              </a:spcAft>
            </a:pP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одраслу особу јер додир са њом представља сигурност или емоционални ослонац који га охрабрује да истражује непознато (Апостоловић, Јовановић: 193). Емоције које се јављају у односима са другим људима могу бити позитивне попут љубави и негативне попут мржње. Када говоримо о емоцијама које се упознају у детињству кроз контакте са најстаријим члановима породице као што су деда и баба најчешће говоримо о позитивним емоцијама које су обогаћене најдивнијим успоменама. </a:t>
            </a:r>
            <a:endParaRPr lang="en-GB" sz="32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930280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C7DA037-4E28-4E86-867A-38BBDDE8F548}" type="slidenum">
              <a:rPr lang="en-US" smtClean="0"/>
              <a:t>31</a:t>
            </a:fld>
            <a:endParaRPr lang="en-US"/>
          </a:p>
        </p:txBody>
      </p:sp>
      <p:sp>
        <p:nvSpPr>
          <p:cNvPr id="3" name="Rectangle 2"/>
          <p:cNvSpPr/>
          <p:nvPr/>
        </p:nvSpPr>
        <p:spPr>
          <a:xfrm>
            <a:off x="397164" y="230909"/>
            <a:ext cx="11499272" cy="5016758"/>
          </a:xfrm>
          <a:prstGeom prst="rect">
            <a:avLst/>
          </a:prstGeom>
        </p:spPr>
        <p:txBody>
          <a:bodyPr wrap="square">
            <a:spAutoFit/>
          </a:bodyPr>
          <a:lstStyle/>
          <a:p>
            <a:pPr algn="just"/>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Ударање кашике о чинијицу у Тонину је будило успомену на свеже, добро умућено </a:t>
            </a:r>
            <a:r>
              <a:rPr lang="sr-Cyrl-RS" sz="3200" dirty="0" smtClean="0">
                <a:solidFill>
                  <a:srgbClr val="000000"/>
                </a:solidFill>
                <a:latin typeface="Arial" panose="020B0604020202020204" pitchFamily="34" charset="0"/>
                <a:ea typeface="Calibri" panose="020F0502020204030204" pitchFamily="34" charset="0"/>
                <a:cs typeface="Arial" panose="020B0604020202020204" pitchFamily="34" charset="0"/>
              </a:rPr>
              <a:t>јаје </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са шећером које му је дека Отавијан припремао свако јутро и доносио у собу у кревет да поједе. Трешња Феличе и борба да је не посеку како би направили пут, била је уствари борба дечака Тонина да сачува успомену на детињство, на баку Теодолинду, на деку Отавијана, на тренутак када се дека разболео док је палио ватру под трешњом како би сачувао њен цвет од зиме. Живот у кући баке и деке, са мамом, татом и сестром за </a:t>
            </a:r>
            <a:endParaRPr lang="en-GB"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108770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C7DA037-4E28-4E86-867A-38BBDDE8F548}" type="slidenum">
              <a:rPr lang="en-US" smtClean="0"/>
              <a:t>32</a:t>
            </a:fld>
            <a:endParaRPr lang="en-US"/>
          </a:p>
        </p:txBody>
      </p:sp>
      <p:sp>
        <p:nvSpPr>
          <p:cNvPr id="3" name="Rectangle 2"/>
          <p:cNvSpPr/>
          <p:nvPr/>
        </p:nvSpPr>
        <p:spPr>
          <a:xfrm>
            <a:off x="286327" y="323273"/>
            <a:ext cx="11656291" cy="4899098"/>
          </a:xfrm>
          <a:prstGeom prst="rect">
            <a:avLst/>
          </a:prstGeom>
        </p:spPr>
        <p:txBody>
          <a:bodyPr wrap="square">
            <a:spAutoFit/>
          </a:bodyPr>
          <a:lstStyle/>
          <a:p>
            <a:pPr algn="just">
              <a:lnSpc>
                <a:spcPct val="107000"/>
              </a:lnSpc>
              <a:spcAft>
                <a:spcPts val="800"/>
              </a:spcAft>
            </a:pP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Тонина значио је продужетак детињства и чување најдивнијих успомена. Трешња Феличе имала је душу, то је дечак умео да препозна, научио га је дека како да слуша дисање трешње, али је дечак веровао, да дрвеће ако може да дише, може и да се смеје.</a:t>
            </a:r>
            <a:endParaRPr lang="en-GB" sz="3200"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Бака Ема је научила Агија да своје успомене и маштања сачува тако што ће их  бележи у писмима које ће јој остављати у шареном сандучету или у свесци коју му је поклонила. Тако је Аги једном приликом забележио:</a:t>
            </a:r>
            <a:endParaRPr lang="en-GB" sz="32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943427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C7DA037-4E28-4E86-867A-38BBDDE8F548}" type="slidenum">
              <a:rPr lang="en-US" smtClean="0"/>
              <a:t>33</a:t>
            </a:fld>
            <a:endParaRPr lang="en-US"/>
          </a:p>
        </p:txBody>
      </p:sp>
      <p:sp>
        <p:nvSpPr>
          <p:cNvPr id="3" name="Rectangle 2"/>
          <p:cNvSpPr/>
          <p:nvPr/>
        </p:nvSpPr>
        <p:spPr>
          <a:xfrm>
            <a:off x="295564" y="249382"/>
            <a:ext cx="11647054" cy="5952976"/>
          </a:xfrm>
          <a:prstGeom prst="rect">
            <a:avLst/>
          </a:prstGeom>
        </p:spPr>
        <p:txBody>
          <a:bodyPr wrap="square">
            <a:spAutoFit/>
          </a:bodyPr>
          <a:lstStyle/>
          <a:p>
            <a:pPr algn="just">
              <a:lnSpc>
                <a:spcPct val="107000"/>
              </a:lnSpc>
              <a:spcAft>
                <a:spcPts val="800"/>
              </a:spcAft>
            </a:pP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Данас сам размишљао о чудним појавама у свету. Размишљао сам и схватио да је све чудно: ти, ја, пудлица, лед, Месец, сендвич. Одлучио сам да и ја смислим нешто необично, али највише што сам успео било је да замислим мачку са два тела</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sr-Cyrl-RS" sz="3200" cap="small" dirty="0">
                <a:latin typeface="Arial" panose="020B0604020202020204" pitchFamily="34" charset="0"/>
                <a:ea typeface="Calibri" panose="020F0502020204030204" pitchFamily="34" charset="0"/>
                <a:cs typeface="Arial" panose="020B0604020202020204" pitchFamily="34" charset="0"/>
              </a:rPr>
              <a:t>Аги и Ема</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 20). </a:t>
            </a:r>
            <a:endParaRPr lang="en-GB" sz="3200"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Носталгија за оним што је прошло, за селом, завичајем, детињством, драгим људима део је живота одраслих људи. Ћопић је носталгију  преточио у реченице и у њима сачувао своје детињство, дјед Рада, али је њима и избрисао  страхове да ће све оно што  га је чинило срећним бити заборављено.</a:t>
            </a:r>
            <a:endParaRPr lang="en-GB" sz="32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957340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C7DA037-4E28-4E86-867A-38BBDDE8F548}" type="slidenum">
              <a:rPr lang="en-US" smtClean="0"/>
              <a:t>34</a:t>
            </a:fld>
            <a:endParaRPr lang="en-US"/>
          </a:p>
        </p:txBody>
      </p:sp>
      <p:sp>
        <p:nvSpPr>
          <p:cNvPr id="3" name="Rectangle 2"/>
          <p:cNvSpPr/>
          <p:nvPr/>
        </p:nvSpPr>
        <p:spPr>
          <a:xfrm>
            <a:off x="267855" y="286326"/>
            <a:ext cx="11628581" cy="5016758"/>
          </a:xfrm>
          <a:prstGeom prst="rect">
            <a:avLst/>
          </a:prstGeom>
        </p:spPr>
        <p:txBody>
          <a:bodyPr wrap="square">
            <a:spAutoFit/>
          </a:bodyPr>
          <a:lstStyle/>
          <a:p>
            <a:pPr algn="just"/>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Једна од тих успомена везује се за сљез и дјед </a:t>
            </a:r>
            <a:r>
              <a:rPr lang="sr-Cyrl-RS" sz="3200" dirty="0" smtClean="0">
                <a:solidFill>
                  <a:srgbClr val="000000"/>
                </a:solidFill>
                <a:latin typeface="Arial" panose="020B0604020202020204" pitchFamily="34" charset="0"/>
                <a:ea typeface="Calibri" panose="020F0502020204030204" pitchFamily="34" charset="0"/>
                <a:cs typeface="Arial" panose="020B0604020202020204" pitchFamily="34" charset="0"/>
              </a:rPr>
              <a:t>Рада </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a:t>
            </a:r>
            <a:r>
              <a:rPr lang="sr-Latn-RS" sz="32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дједа одавно нема на овом свијету, а још ни данас посигурно не знам какве је боје сљез. Знам само да у прољеће иза наше потамњеле баштенске ограде просине нешто љупко, прозрачно и свијетло па ти се просто плаче, иако не знаш ни шта те боли ни шта си изгубио</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sr-Cyrl-RS" sz="3200" cap="small" dirty="0">
                <a:latin typeface="Arial" panose="020B0604020202020204" pitchFamily="34" charset="0"/>
                <a:ea typeface="Calibri" panose="020F0502020204030204" pitchFamily="34" charset="0"/>
                <a:cs typeface="Arial" panose="020B0604020202020204" pitchFamily="34" charset="0"/>
              </a:rPr>
              <a:t>Башта сљезове боје</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 13). Сљез је у Ћопићу будио сећања на најраније детињство, на време које је провео са дјед Радом, на ноћ када се привијао уз његово крило док је дјед пекао ракију, а он се </a:t>
            </a:r>
            <a:endParaRPr lang="en-GB"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829056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C7DA037-4E28-4E86-867A-38BBDDE8F548}" type="slidenum">
              <a:rPr lang="en-US" smtClean="0"/>
              <a:t>35</a:t>
            </a:fld>
            <a:endParaRPr lang="en-US"/>
          </a:p>
        </p:txBody>
      </p:sp>
      <p:sp>
        <p:nvSpPr>
          <p:cNvPr id="3" name="Rectangle 2"/>
          <p:cNvSpPr/>
          <p:nvPr/>
        </p:nvSpPr>
        <p:spPr>
          <a:xfrm>
            <a:off x="240144" y="230909"/>
            <a:ext cx="11739419" cy="4269567"/>
          </a:xfrm>
          <a:prstGeom prst="rect">
            <a:avLst/>
          </a:prstGeom>
        </p:spPr>
        <p:txBody>
          <a:bodyPr wrap="square">
            <a:spAutoFit/>
          </a:bodyPr>
          <a:lstStyle/>
          <a:p>
            <a:pPr algn="just">
              <a:lnSpc>
                <a:spcPct val="107000"/>
              </a:lnSpc>
              <a:spcAft>
                <a:spcPts val="800"/>
              </a:spcAft>
            </a:pP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уморан вратио из похода на Мјесец [...] </a:t>
            </a:r>
            <a:r>
              <a:rPr lang="sr-Cyrl-RS" sz="3200" i="1" dirty="0">
                <a:solidFill>
                  <a:srgbClr val="000000"/>
                </a:solidFill>
                <a:latin typeface="Arial" panose="020B0604020202020204" pitchFamily="34" charset="0"/>
                <a:ea typeface="Calibri" panose="020F0502020204030204" pitchFamily="34" charset="0"/>
                <a:cs typeface="Arial" panose="020B0604020202020204" pitchFamily="34" charset="0"/>
              </a:rPr>
              <a:t>брзо сам задремао међу дједовим кољенима, ја, велики делија, смјели ловац на Мјесец, наоружан грабљама трипут дуљим од мене. Последње што ми је од те вечери остало у очима био је разигран пламичак дједове ватре, који се неосјетно преселио у мој сан и тамо се разастрао у моћан и стравичан мјесечев пожар. Дјед ме је, кажу, на рукама однио у кревет</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sr-Cyrl-RS" sz="3200" cap="small" dirty="0">
                <a:latin typeface="Arial" panose="020B0604020202020204" pitchFamily="34" charset="0"/>
                <a:ea typeface="Calibri" panose="020F0502020204030204" pitchFamily="34" charset="0"/>
                <a:cs typeface="Arial" panose="020B0604020202020204" pitchFamily="34" charset="0"/>
              </a:rPr>
              <a:t>Башта сљезове боје</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 27).</a:t>
            </a:r>
            <a:endParaRPr lang="en-GB" sz="32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842569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C7DA037-4E28-4E86-867A-38BBDDE8F548}" type="slidenum">
              <a:rPr lang="en-US" smtClean="0"/>
              <a:t>36</a:t>
            </a:fld>
            <a:endParaRPr lang="en-US"/>
          </a:p>
        </p:txBody>
      </p:sp>
      <p:sp>
        <p:nvSpPr>
          <p:cNvPr id="3" name="Rectangle 2"/>
          <p:cNvSpPr/>
          <p:nvPr/>
        </p:nvSpPr>
        <p:spPr>
          <a:xfrm>
            <a:off x="240145" y="212436"/>
            <a:ext cx="11785600" cy="6631174"/>
          </a:xfrm>
          <a:prstGeom prst="rect">
            <a:avLst/>
          </a:prstGeom>
        </p:spPr>
        <p:txBody>
          <a:bodyPr wrap="square">
            <a:spAutoFit/>
          </a:bodyPr>
          <a:lstStyle/>
          <a:p>
            <a:pPr algn="just">
              <a:lnSpc>
                <a:spcPct val="107000"/>
              </a:lnSpc>
              <a:spcAft>
                <a:spcPts val="800"/>
              </a:spcAft>
            </a:pPr>
            <a:r>
              <a:rPr lang="sr-Cyrl-RS" sz="3200" dirty="0" smtClean="0">
                <a:solidFill>
                  <a:srgbClr val="000000"/>
                </a:solidFill>
                <a:latin typeface="Arial" panose="020B0604020202020204" pitchFamily="34" charset="0"/>
                <a:ea typeface="Calibri" panose="020F0502020204030204" pitchFamily="34" charset="0"/>
                <a:cs typeface="Arial" panose="020B0604020202020204" pitchFamily="34" charset="0"/>
              </a:rPr>
              <a:t>5) </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Закључак</a:t>
            </a:r>
            <a:endParaRPr lang="en-GB" sz="3200" dirty="0">
              <a:latin typeface="Arial" panose="020B0604020202020204" pitchFamily="34" charset="0"/>
              <a:ea typeface="Calibri" panose="020F0502020204030204" pitchFamily="34" charset="0"/>
              <a:cs typeface="Arial" panose="020B0604020202020204" pitchFamily="34" charset="0"/>
            </a:endParaRPr>
          </a:p>
          <a:p>
            <a:pPr algn="just"/>
            <a:r>
              <a:rPr lang="sr-Cyrl-RS" sz="3200" dirty="0">
                <a:latin typeface="Arial" panose="020B0604020202020204" pitchFamily="34" charset="0"/>
                <a:ea typeface="Calibri" panose="020F0502020204030204" pitchFamily="34" charset="0"/>
                <a:cs typeface="Arial" panose="020B0604020202020204" pitchFamily="34" charset="0"/>
              </a:rPr>
              <a:t>Детињство је симбол природне једноставности и спонтаности [...] Дете је спонтано, мирољубиво, концентрисано, сабрано, без задњих мисли. У хришћанском предању анђели се често приказују као деца, јер су знак невиности и чистоте  (Гербран, Шевалије 2004: 153-154). Детињство и дете у Ћопићевом стваралаштву је обележено разиграношћу, безбрижношћу, али и патњама, неизвесношћу и страхом. Кроз слику патријархалне породице и атмосферу сеоске средине Ћопић открива носталгију одраслог човека за данима детињства, открива тугу, немир, страх, али и срећу и радост коју је упознао у најранијем добу свога живота. Открива нам значај везе унук – </a:t>
            </a:r>
            <a:r>
              <a:rPr lang="sr-Cyrl-RS" sz="3200" dirty="0" smtClean="0">
                <a:latin typeface="Arial" panose="020B0604020202020204" pitchFamily="34" charset="0"/>
                <a:ea typeface="Calibri" panose="020F0502020204030204" pitchFamily="34" charset="0"/>
                <a:cs typeface="Arial" panose="020B0604020202020204" pitchFamily="34" charset="0"/>
              </a:rPr>
              <a:t>деда</a:t>
            </a:r>
            <a:endParaRPr lang="en-GB"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17611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C7DA037-4E28-4E86-867A-38BBDDE8F548}" type="slidenum">
              <a:rPr lang="en-US" smtClean="0"/>
              <a:t>37</a:t>
            </a:fld>
            <a:endParaRPr lang="en-US"/>
          </a:p>
        </p:txBody>
      </p:sp>
      <p:sp>
        <p:nvSpPr>
          <p:cNvPr id="3" name="Rectangle 2"/>
          <p:cNvSpPr/>
          <p:nvPr/>
        </p:nvSpPr>
        <p:spPr>
          <a:xfrm>
            <a:off x="203199" y="193965"/>
            <a:ext cx="11720945" cy="6494085"/>
          </a:xfrm>
          <a:prstGeom prst="rect">
            <a:avLst/>
          </a:prstGeom>
        </p:spPr>
        <p:txBody>
          <a:bodyPr wrap="square">
            <a:spAutoFit/>
          </a:bodyPr>
          <a:lstStyle/>
          <a:p>
            <a:pPr algn="just"/>
            <a:r>
              <a:rPr lang="sr-Cyrl-RS" sz="3200" dirty="0">
                <a:latin typeface="Arial" panose="020B0604020202020204" pitchFamily="34" charset="0"/>
                <a:ea typeface="Calibri" panose="020F0502020204030204" pitchFamily="34" charset="0"/>
                <a:cs typeface="Arial" panose="020B0604020202020204" pitchFamily="34" charset="0"/>
              </a:rPr>
              <a:t>као и значај односа дете – одрасла особа.  На овај начин  исписује емоционалне, временске и карактерне универзалије које своје место налазе и у савременој дечјој литератури. Здрава породица и здрави међуљудски односи у њој тема су која не остаје у патријархалном друштву већ место налази и у савременим дечјим романима, а њене корене налазимо у Ћопићевом књижевном опусу. Оно што је специфичност Ћопићевих универзалија јесте интензитет емоција као и начин приказивања доживљеног. Једноставним начином приповедања, спонтаношћу, лакоћом израза и бираним речима приказује Ћопић префињеност дечије душе, невиност детињства и све сласти и чемер које ово животно </a:t>
            </a:r>
            <a:r>
              <a:rPr lang="sr-Cyrl-RS" sz="3200" dirty="0" smtClean="0">
                <a:latin typeface="Arial" panose="020B0604020202020204" pitchFamily="34" charset="0"/>
                <a:ea typeface="Calibri" panose="020F0502020204030204" pitchFamily="34" charset="0"/>
                <a:cs typeface="Arial" panose="020B0604020202020204" pitchFamily="34" charset="0"/>
              </a:rPr>
              <a:t>раздобље </a:t>
            </a:r>
            <a:r>
              <a:rPr lang="sr-Cyrl-RS" sz="3200" dirty="0">
                <a:latin typeface="Arial" panose="020B0604020202020204" pitchFamily="34" charset="0"/>
                <a:ea typeface="Calibri" panose="020F0502020204030204" pitchFamily="34" charset="0"/>
                <a:cs typeface="Arial" panose="020B0604020202020204" pitchFamily="34" charset="0"/>
              </a:rPr>
              <a:t>носи. </a:t>
            </a:r>
            <a:endParaRPr lang="en-GB"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824713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C7DA037-4E28-4E86-867A-38BBDDE8F548}" type="slidenum">
              <a:rPr lang="en-US" smtClean="0"/>
              <a:t>38</a:t>
            </a:fld>
            <a:endParaRPr lang="en-US"/>
          </a:p>
        </p:txBody>
      </p:sp>
      <p:sp>
        <p:nvSpPr>
          <p:cNvPr id="3" name="Rectangle 2"/>
          <p:cNvSpPr/>
          <p:nvPr/>
        </p:nvSpPr>
        <p:spPr>
          <a:xfrm>
            <a:off x="258617" y="110837"/>
            <a:ext cx="11693237" cy="4551502"/>
          </a:xfrm>
          <a:prstGeom prst="rect">
            <a:avLst/>
          </a:prstGeom>
        </p:spPr>
        <p:txBody>
          <a:bodyPr wrap="square">
            <a:spAutoFit/>
          </a:bodyPr>
          <a:lstStyle/>
          <a:p>
            <a:pPr algn="just">
              <a:lnSpc>
                <a:spcPct val="107000"/>
              </a:lnSpc>
              <a:spcBef>
                <a:spcPts val="720"/>
              </a:spcBef>
              <a:spcAft>
                <a:spcPts val="30"/>
              </a:spcAft>
            </a:pPr>
            <a:r>
              <a:rPr lang="sr-Cyrl-RS" sz="3200" dirty="0" smtClean="0">
                <a:latin typeface="Arial" panose="020B0604020202020204" pitchFamily="34" charset="0"/>
                <a:ea typeface="Calibri" panose="020F0502020204030204" pitchFamily="34" charset="0"/>
                <a:cs typeface="Arial" panose="020B0604020202020204" pitchFamily="34" charset="0"/>
              </a:rPr>
              <a:t>6) Извори и литература</a:t>
            </a:r>
            <a:endParaRPr lang="en-GB" sz="3200" dirty="0">
              <a:latin typeface="Arial" panose="020B0604020202020204" pitchFamily="34" charset="0"/>
              <a:ea typeface="Calibri" panose="020F0502020204030204" pitchFamily="34" charset="0"/>
              <a:cs typeface="Arial" panose="020B0604020202020204" pitchFamily="34" charset="0"/>
            </a:endParaRPr>
          </a:p>
          <a:p>
            <a:pPr marL="252095" indent="-252095" algn="just">
              <a:lnSpc>
                <a:spcPct val="107000"/>
              </a:lnSpc>
              <a:spcBef>
                <a:spcPts val="360"/>
              </a:spcBef>
              <a:spcAft>
                <a:spcPts val="30"/>
              </a:spcAft>
            </a:pPr>
            <a:r>
              <a:rPr lang="sr-Cyrl-R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Ћопић 2006: Ћопић, Бранко. </a:t>
            </a:r>
            <a:r>
              <a:rPr lang="sr-Cyrl-RS" sz="3200" i="1" dirty="0">
                <a:solidFill>
                  <a:srgbClr val="000000"/>
                </a:solidFill>
                <a:latin typeface="Arial" panose="020B0604020202020204" pitchFamily="34" charset="0"/>
                <a:ea typeface="Times New Roman" panose="02020603050405020304" pitchFamily="18" charset="0"/>
                <a:cs typeface="Arial" panose="020B0604020202020204" pitchFamily="34" charset="0"/>
              </a:rPr>
              <a:t>Башта сљезове боје</a:t>
            </a:r>
            <a:r>
              <a:rPr lang="sr-Cyrl-R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a:t>
            </a:r>
            <a:r>
              <a:rPr lang="sr-Cyrl-RS" sz="3200" i="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sr-Cyrl-R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Београд: Драганић.</a:t>
            </a:r>
            <a:endParaRPr lang="en-GB" sz="3200" dirty="0">
              <a:latin typeface="Arial" panose="020B0604020202020204" pitchFamily="34" charset="0"/>
              <a:ea typeface="Calibri" panose="020F0502020204030204" pitchFamily="34" charset="0"/>
              <a:cs typeface="Arial" panose="020B0604020202020204" pitchFamily="34" charset="0"/>
            </a:endParaRPr>
          </a:p>
          <a:p>
            <a:pPr marL="252095" indent="-252095" algn="just">
              <a:lnSpc>
                <a:spcPct val="107000"/>
              </a:lnSpc>
              <a:spcBef>
                <a:spcPts val="360"/>
              </a:spcBef>
              <a:spcAft>
                <a:spcPts val="30"/>
              </a:spcAft>
            </a:pPr>
            <a:r>
              <a:rPr lang="sr-Cyrl-R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Коларов 2014: Коларов, Игор. </a:t>
            </a:r>
            <a:r>
              <a:rPr lang="sr-Cyrl-RS" sz="3200" i="1" dirty="0">
                <a:solidFill>
                  <a:srgbClr val="000000"/>
                </a:solidFill>
                <a:latin typeface="Arial" panose="020B0604020202020204" pitchFamily="34" charset="0"/>
                <a:ea typeface="Times New Roman" panose="02020603050405020304" pitchFamily="18" charset="0"/>
                <a:cs typeface="Arial" panose="020B0604020202020204" pitchFamily="34" charset="0"/>
              </a:rPr>
              <a:t>Аги и Ема</a:t>
            </a:r>
            <a:r>
              <a:rPr lang="sr-Cyrl-R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Београд: </a:t>
            </a:r>
            <a:r>
              <a:rPr lang="sr-Latn-R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Bookland</a:t>
            </a:r>
            <a:endParaRPr lang="en-GB" sz="3200" dirty="0">
              <a:latin typeface="Arial" panose="020B0604020202020204" pitchFamily="34" charset="0"/>
              <a:ea typeface="Calibri" panose="020F0502020204030204" pitchFamily="34" charset="0"/>
              <a:cs typeface="Arial" panose="020B0604020202020204" pitchFamily="34" charset="0"/>
            </a:endParaRPr>
          </a:p>
          <a:p>
            <a:pPr marL="252095" indent="-252095" algn="just">
              <a:lnSpc>
                <a:spcPct val="107000"/>
              </a:lnSpc>
              <a:spcBef>
                <a:spcPts val="360"/>
              </a:spcBef>
              <a:spcAft>
                <a:spcPts val="30"/>
              </a:spcAft>
            </a:pPr>
            <a:r>
              <a:rPr lang="sr-Cyrl-R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Нанети 2017: Нанети, Анђела. </a:t>
            </a:r>
            <a:r>
              <a:rPr lang="sr-Cyrl-RS" sz="3200" i="1" dirty="0">
                <a:solidFill>
                  <a:srgbClr val="000000"/>
                </a:solidFill>
                <a:latin typeface="Arial" panose="020B0604020202020204" pitchFamily="34" charset="0"/>
                <a:ea typeface="Times New Roman" panose="02020603050405020304" pitchFamily="18" charset="0"/>
                <a:cs typeface="Arial" panose="020B0604020202020204" pitchFamily="34" charset="0"/>
              </a:rPr>
              <a:t>Мој дека је био трешња</a:t>
            </a:r>
            <a:r>
              <a:rPr lang="sr-Cyrl-R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Београд: Креативни центар</a:t>
            </a:r>
            <a:endParaRPr lang="en-GB" sz="3200"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Bef>
                <a:spcPts val="720"/>
              </a:spcBef>
              <a:spcAft>
                <a:spcPts val="30"/>
              </a:spcAft>
            </a:pPr>
            <a:r>
              <a:rPr lang="sr-Cyrl-RS" sz="3200" dirty="0" smtClean="0">
                <a:latin typeface="Arial" panose="020B0604020202020204" pitchFamily="34" charset="0"/>
                <a:ea typeface="Calibri" panose="020F0502020204030204" pitchFamily="34" charset="0"/>
                <a:cs typeface="Arial" panose="020B0604020202020204" pitchFamily="34" charset="0"/>
              </a:rPr>
              <a:t>Апостоловић</a:t>
            </a:r>
            <a:r>
              <a:rPr lang="sr-Cyrl-RS" sz="3200" dirty="0">
                <a:latin typeface="Arial" panose="020B0604020202020204" pitchFamily="34" charset="0"/>
                <a:ea typeface="Calibri" panose="020F0502020204030204" pitchFamily="34" charset="0"/>
                <a:cs typeface="Arial" panose="020B0604020202020204" pitchFamily="34" charset="0"/>
              </a:rPr>
              <a:t>, Јовановић 2021: Апостоловић, Милојевић, Биљана, Јовановић, Невенка. </a:t>
            </a:r>
            <a:r>
              <a:rPr lang="sr-Cyrl-RS" sz="3200" i="1" dirty="0">
                <a:latin typeface="Arial" panose="020B0604020202020204" pitchFamily="34" charset="0"/>
                <a:ea typeface="Calibri" panose="020F0502020204030204" pitchFamily="34" charset="0"/>
                <a:cs typeface="Arial" panose="020B0604020202020204" pitchFamily="34" charset="0"/>
              </a:rPr>
              <a:t>Психологија</a:t>
            </a:r>
            <a:r>
              <a:rPr lang="sr-Cyrl-RS" sz="3200" dirty="0">
                <a:latin typeface="Arial" panose="020B0604020202020204" pitchFamily="34" charset="0"/>
                <a:ea typeface="Calibri" panose="020F0502020204030204" pitchFamily="34" charset="0"/>
                <a:cs typeface="Arial" panose="020B0604020202020204" pitchFamily="34" charset="0"/>
              </a:rPr>
              <a:t>. Београд: Логос</a:t>
            </a:r>
            <a:endParaRPr lang="en-GB" sz="32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97367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C7DA037-4E28-4E86-867A-38BBDDE8F548}" type="slidenum">
              <a:rPr lang="en-US" smtClean="0"/>
              <a:t>39</a:t>
            </a:fld>
            <a:endParaRPr lang="en-US"/>
          </a:p>
        </p:txBody>
      </p:sp>
      <p:sp>
        <p:nvSpPr>
          <p:cNvPr id="3" name="Rectangle 2"/>
          <p:cNvSpPr/>
          <p:nvPr/>
        </p:nvSpPr>
        <p:spPr>
          <a:xfrm>
            <a:off x="341745" y="295564"/>
            <a:ext cx="11628582" cy="3845220"/>
          </a:xfrm>
          <a:prstGeom prst="rect">
            <a:avLst/>
          </a:prstGeom>
        </p:spPr>
        <p:txBody>
          <a:bodyPr wrap="square">
            <a:spAutoFit/>
          </a:bodyPr>
          <a:lstStyle/>
          <a:p>
            <a:pPr marL="252095" indent="-252095" algn="just">
              <a:lnSpc>
                <a:spcPct val="107000"/>
              </a:lnSpc>
              <a:spcBef>
                <a:spcPts val="360"/>
              </a:spcBef>
              <a:spcAft>
                <a:spcPts val="30"/>
              </a:spcAft>
            </a:pPr>
            <a:r>
              <a:rPr lang="sr-Cyrl-RS" sz="3200" dirty="0">
                <a:latin typeface="Arial" panose="020B0604020202020204" pitchFamily="34" charset="0"/>
                <a:ea typeface="Times New Roman" panose="02020603050405020304" pitchFamily="18" charset="0"/>
                <a:cs typeface="Arial" panose="020B0604020202020204" pitchFamily="34" charset="0"/>
              </a:rPr>
              <a:t>Ченгић 1989: Ченгић, Енес. </a:t>
            </a:r>
            <a:r>
              <a:rPr lang="sr-Cyrl-RS" sz="3200" i="1" dirty="0">
                <a:latin typeface="Arial" panose="020B0604020202020204" pitchFamily="34" charset="0"/>
                <a:ea typeface="Times New Roman" panose="02020603050405020304" pitchFamily="18" charset="0"/>
                <a:cs typeface="Arial" panose="020B0604020202020204" pitchFamily="34" charset="0"/>
              </a:rPr>
              <a:t>Ћопићев хумор и збиља</a:t>
            </a:r>
            <a:r>
              <a:rPr lang="sr-Cyrl-RS" sz="3200" dirty="0">
                <a:latin typeface="Arial" panose="020B0604020202020204" pitchFamily="34" charset="0"/>
                <a:ea typeface="Times New Roman" panose="02020603050405020304" pitchFamily="18" charset="0"/>
                <a:cs typeface="Arial" panose="020B0604020202020204" pitchFamily="34" charset="0"/>
              </a:rPr>
              <a:t>. Књ. 1 и 2. Загреб: Глобус.</a:t>
            </a:r>
            <a:endParaRPr lang="en-GB" sz="3200"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Bef>
                <a:spcPts val="360"/>
              </a:spcBef>
              <a:spcAft>
                <a:spcPts val="30"/>
              </a:spcAft>
            </a:pPr>
            <a:r>
              <a:rPr lang="sr-Cyrl-RS" sz="3200" dirty="0">
                <a:latin typeface="Arial" panose="020B0604020202020204" pitchFamily="34" charset="0"/>
                <a:ea typeface="Times New Roman" panose="02020603050405020304" pitchFamily="18" charset="0"/>
                <a:cs typeface="Arial" panose="020B0604020202020204" pitchFamily="34" charset="0"/>
              </a:rPr>
              <a:t>Гербран, Шевалије 2004: Гербран, Ален, Шевалије, Жан. </a:t>
            </a:r>
            <a:r>
              <a:rPr lang="sr-Cyrl-RS" sz="3200" i="1" dirty="0">
                <a:latin typeface="Arial" panose="020B0604020202020204" pitchFamily="34" charset="0"/>
                <a:ea typeface="Times New Roman" panose="02020603050405020304" pitchFamily="18" charset="0"/>
                <a:cs typeface="Arial" panose="020B0604020202020204" pitchFamily="34" charset="0"/>
              </a:rPr>
              <a:t>Речник симбола.</a:t>
            </a:r>
            <a:r>
              <a:rPr lang="sr-Cyrl-RS" sz="3200" dirty="0">
                <a:latin typeface="Arial" panose="020B0604020202020204" pitchFamily="34" charset="0"/>
                <a:ea typeface="Times New Roman" panose="02020603050405020304" pitchFamily="18" charset="0"/>
                <a:cs typeface="Arial" panose="020B0604020202020204" pitchFamily="34" charset="0"/>
              </a:rPr>
              <a:t> Нови Сад: Стилос</a:t>
            </a:r>
            <a:endParaRPr lang="en-GB" sz="3200"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Bef>
                <a:spcPts val="360"/>
              </a:spcBef>
              <a:spcAft>
                <a:spcPts val="30"/>
              </a:spcAft>
            </a:pPr>
            <a:r>
              <a:rPr lang="sr-Cyrl-RS" sz="3200" dirty="0">
                <a:latin typeface="Arial" panose="020B0604020202020204" pitchFamily="34" charset="0"/>
                <a:ea typeface="Times New Roman" panose="02020603050405020304" pitchFamily="18" charset="0"/>
                <a:cs typeface="Arial" panose="020B0604020202020204" pitchFamily="34" charset="0"/>
              </a:rPr>
              <a:t>Тошовић 2016: Тошовић, Бранко. </a:t>
            </a:r>
            <a:r>
              <a:rPr lang="sr-Cyrl-RS" sz="3200" i="1" dirty="0">
                <a:latin typeface="Arial" panose="020B0604020202020204" pitchFamily="34" charset="0"/>
                <a:ea typeface="Times New Roman" panose="02020603050405020304" pitchFamily="18" charset="0"/>
                <a:cs typeface="Arial" panose="020B0604020202020204" pitchFamily="34" charset="0"/>
              </a:rPr>
              <a:t>Дјетињство, младост и старост у Ћопићевом стваралаштву</a:t>
            </a:r>
            <a:r>
              <a:rPr lang="sr-Cyrl-RS" sz="3200" dirty="0">
                <a:latin typeface="Arial" panose="020B0604020202020204" pitchFamily="34" charset="0"/>
                <a:ea typeface="Times New Roman" panose="02020603050405020304" pitchFamily="18" charset="0"/>
                <a:cs typeface="Arial" panose="020B0604020202020204" pitchFamily="34" charset="0"/>
              </a:rPr>
              <a:t>. Грац - Бањалука: Народна и универзитетска библиотека Републике Српске</a:t>
            </a:r>
            <a:endParaRPr lang="en-GB" sz="32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19135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C7DA037-4E28-4E86-867A-38BBDDE8F548}" type="slidenum">
              <a:rPr lang="en-US" smtClean="0"/>
              <a:t>4</a:t>
            </a:fld>
            <a:endParaRPr lang="en-US"/>
          </a:p>
        </p:txBody>
      </p:sp>
      <p:sp>
        <p:nvSpPr>
          <p:cNvPr id="3" name="Rectangle 2"/>
          <p:cNvSpPr/>
          <p:nvPr/>
        </p:nvSpPr>
        <p:spPr>
          <a:xfrm>
            <a:off x="387927" y="415636"/>
            <a:ext cx="11508509" cy="6494085"/>
          </a:xfrm>
          <a:prstGeom prst="rect">
            <a:avLst/>
          </a:prstGeom>
        </p:spPr>
        <p:txBody>
          <a:bodyPr wrap="square">
            <a:spAutoFit/>
          </a:bodyPr>
          <a:lstStyle/>
          <a:p>
            <a:pPr algn="just"/>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лепоте детињства, радости, неизвесности, али и туге и бол. У свом богатом књижевном опусу Бранко Ћопић придаје велику пажњу детету и детињство. Пише о детињству са посебном пажњом, бираним речима слика емоције детета, али и судбину детета која је много пута у Ћопићевом стваралаштву приказана као изузетно озбиљна и опасна. Препознајемо различите типове деце јунака у његовом књижевном опусу које је однеговала сеоска патријархална средина. Описује однос детета према одраслима, пре свега према деди. Веза унука и деде заузима изузетно важно место у психолошком развоју Ћопићевог јунака, али је препознајемо и у свакодневном животу како савременог </a:t>
            </a:r>
            <a:endParaRPr lang="en-GB"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46815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C7DA037-4E28-4E86-867A-38BBDDE8F548}" type="slidenum">
              <a:rPr lang="en-US" smtClean="0"/>
              <a:t>5</a:t>
            </a:fld>
            <a:endParaRPr lang="en-US"/>
          </a:p>
        </p:txBody>
      </p:sp>
      <p:sp>
        <p:nvSpPr>
          <p:cNvPr id="3" name="Rectangle 2"/>
          <p:cNvSpPr/>
          <p:nvPr/>
        </p:nvSpPr>
        <p:spPr>
          <a:xfrm>
            <a:off x="314036" y="277090"/>
            <a:ext cx="11619346" cy="6494085"/>
          </a:xfrm>
          <a:prstGeom prst="rect">
            <a:avLst/>
          </a:prstGeom>
        </p:spPr>
        <p:txBody>
          <a:bodyPr wrap="square">
            <a:spAutoFit/>
          </a:bodyPr>
          <a:lstStyle/>
          <a:p>
            <a:pPr algn="just"/>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друштва тако и савремене дечје литературе. Њени корени се налазе у патријархалном начину живота, у међугенерацијским односима који су постојали у породици. Задатак породице је  да обезбеди правилан раст и развој најмлађих њених чланова, а управо у том расту и развоју пре свега емотивном посебно место имали су најстарији чланови породице, деда и баба. Веза коју они остварују са наследницима, унуцима, од изузетног је значаја за даљи живот и правилно сазревање деце. Разлика између патријархалне и савремене породице је пре свега у различитим васпитним стиловима. У патријархалном друштву тежило се ауторитарном васпитном стилу који је захтевао послушност, </a:t>
            </a:r>
            <a:endParaRPr lang="en-GB"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20278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C7DA037-4E28-4E86-867A-38BBDDE8F548}" type="slidenum">
              <a:rPr lang="en-US" smtClean="0"/>
              <a:t>6</a:t>
            </a:fld>
            <a:endParaRPr lang="en-US"/>
          </a:p>
        </p:txBody>
      </p:sp>
      <p:sp>
        <p:nvSpPr>
          <p:cNvPr id="3" name="Rectangle 2"/>
          <p:cNvSpPr/>
          <p:nvPr/>
        </p:nvSpPr>
        <p:spPr>
          <a:xfrm>
            <a:off x="314035" y="387927"/>
            <a:ext cx="11610109" cy="4269567"/>
          </a:xfrm>
          <a:prstGeom prst="rect">
            <a:avLst/>
          </a:prstGeom>
        </p:spPr>
        <p:txBody>
          <a:bodyPr wrap="square">
            <a:spAutoFit/>
          </a:bodyPr>
          <a:lstStyle/>
          <a:p>
            <a:pPr indent="457200" algn="just">
              <a:lnSpc>
                <a:spcPct val="107000"/>
              </a:lnSpc>
              <a:spcAft>
                <a:spcPts val="800"/>
              </a:spcAft>
            </a:pP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одсуство исте умело је да се кажњава батином, а у савременом друштву тежи се демократском (ауторитативном) васпитном стилу у коме дете има већу слободу. Ћопић у свом стваралаштву као да преплиће ова два васпитна стила пре свега кроз однос са старијим члановима породице, дјед Радом, а они затим превазилазе временске, просторне и емотивне оквире и прерастају у универзалије. </a:t>
            </a:r>
            <a:endParaRPr lang="en-GB" sz="32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46558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C7DA037-4E28-4E86-867A-38BBDDE8F548}" type="slidenum">
              <a:rPr lang="en-US" smtClean="0"/>
              <a:t>7</a:t>
            </a:fld>
            <a:endParaRPr lang="en-US"/>
          </a:p>
        </p:txBody>
      </p:sp>
      <p:sp>
        <p:nvSpPr>
          <p:cNvPr id="3" name="Rectangle 2"/>
          <p:cNvSpPr/>
          <p:nvPr/>
        </p:nvSpPr>
        <p:spPr>
          <a:xfrm>
            <a:off x="314036" y="120073"/>
            <a:ext cx="11268363" cy="5952976"/>
          </a:xfrm>
          <a:prstGeom prst="rect">
            <a:avLst/>
          </a:prstGeom>
        </p:spPr>
        <p:txBody>
          <a:bodyPr wrap="square">
            <a:spAutoFit/>
          </a:bodyPr>
          <a:lstStyle/>
          <a:p>
            <a:pPr algn="just">
              <a:lnSpc>
                <a:spcPct val="107000"/>
              </a:lnSpc>
              <a:spcAft>
                <a:spcPts val="800"/>
              </a:spcAft>
            </a:pPr>
            <a:r>
              <a:rPr lang="sr-Cyrl-RS" sz="3200" dirty="0" smtClean="0">
                <a:solidFill>
                  <a:srgbClr val="000000"/>
                </a:solidFill>
                <a:latin typeface="Arial" panose="020B0604020202020204" pitchFamily="34" charset="0"/>
                <a:ea typeface="Calibri" panose="020F0502020204030204" pitchFamily="34" charset="0"/>
                <a:cs typeface="Arial" panose="020B0604020202020204" pitchFamily="34" charset="0"/>
              </a:rPr>
              <a:t>2) </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Временске </a:t>
            </a:r>
            <a:r>
              <a:rPr lang="sr-Cyrl-RS" sz="3200" dirty="0" smtClean="0">
                <a:solidFill>
                  <a:srgbClr val="000000"/>
                </a:solidFill>
                <a:latin typeface="Arial" panose="020B0604020202020204" pitchFamily="34" charset="0"/>
                <a:ea typeface="Calibri" panose="020F0502020204030204" pitchFamily="34" charset="0"/>
                <a:cs typeface="Arial" panose="020B0604020202020204" pitchFamily="34" charset="0"/>
              </a:rPr>
              <a:t>универзалије</a:t>
            </a:r>
          </a:p>
          <a:p>
            <a:pPr algn="just">
              <a:lnSpc>
                <a:spcPct val="107000"/>
              </a:lnSpc>
              <a:spcAft>
                <a:spcPts val="800"/>
              </a:spcAft>
            </a:pPr>
            <a:r>
              <a:rPr lang="sr-Cyrl-RS" sz="3200" dirty="0" smtClean="0">
                <a:latin typeface="Arial" panose="020B0604020202020204" pitchFamily="34" charset="0"/>
                <a:cs typeface="Arial" panose="020B0604020202020204" pitchFamily="34" charset="0"/>
              </a:rPr>
              <a:t>,,Детињство </a:t>
            </a:r>
            <a:r>
              <a:rPr lang="sr-Cyrl-RS" sz="3200" dirty="0">
                <a:latin typeface="Arial" panose="020B0604020202020204" pitchFamily="34" charset="0"/>
                <a:cs typeface="Arial" panose="020B0604020202020204" pitchFamily="34" charset="0"/>
              </a:rPr>
              <a:t>је период који је најзначајнији у човековом животу, то је доба брзих промена. Деца откривају каква су и каква би волела да буду тако што се међусобно упознају и запажају како на њих реагују родитељи, ауторитети и вршњаци. Кроз развој у деци се буди жеља да открију идентитет [...] Поимање сопственог идентитета обухвата [...] доживљај физичког ја, свест о својим особинама и свест о особинама које бисмо желели да имамо. Поред личног присутан је и социјални идентитет, а то је свест о </a:t>
            </a:r>
            <a:endParaRPr lang="en-GB" sz="32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96484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C7DA037-4E28-4E86-867A-38BBDDE8F548}" type="slidenum">
              <a:rPr lang="en-US" smtClean="0"/>
              <a:t>8</a:t>
            </a:fld>
            <a:endParaRPr lang="en-US"/>
          </a:p>
        </p:txBody>
      </p:sp>
      <p:sp>
        <p:nvSpPr>
          <p:cNvPr id="3" name="Rectangle 2"/>
          <p:cNvSpPr/>
          <p:nvPr/>
        </p:nvSpPr>
        <p:spPr>
          <a:xfrm>
            <a:off x="249381" y="341745"/>
            <a:ext cx="11573164" cy="5016758"/>
          </a:xfrm>
          <a:prstGeom prst="rect">
            <a:avLst/>
          </a:prstGeom>
        </p:spPr>
        <p:txBody>
          <a:bodyPr wrap="square">
            <a:spAutoFit/>
          </a:bodyPr>
          <a:lstStyle/>
          <a:p>
            <a:pPr algn="just"/>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припадности појединим групама, о улогама у тим групама, о везаности за </a:t>
            </a:r>
            <a:r>
              <a:rPr lang="sr-Cyrl-RS" sz="3200" dirty="0" smtClean="0">
                <a:solidFill>
                  <a:srgbClr val="000000"/>
                </a:solidFill>
                <a:latin typeface="Arial" panose="020B0604020202020204" pitchFamily="34" charset="0"/>
                <a:ea typeface="Calibri" panose="020F0502020204030204" pitchFamily="34" charset="0"/>
                <a:cs typeface="Arial" panose="020B0604020202020204" pitchFamily="34" charset="0"/>
              </a:rPr>
              <a:t>њих“ </a:t>
            </a: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(Апостоловић, Јовановић 2021: 194). Припадност породици веома је значајна за дете, његово место и улога као и међусобни односи са члановима породице утичу на развој детета, али и на стицање најранијих успомена. Веза која се остварује у најранијем детињству са родитељима кључна је за развој детета, али исто тако важна веза која се остварује од најранијих животних тренутака јесте веза са дедом и бабом. Патријархална </a:t>
            </a:r>
            <a:endParaRPr lang="en-GB"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45805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C7DA037-4E28-4E86-867A-38BBDDE8F548}" type="slidenum">
              <a:rPr lang="en-US" smtClean="0"/>
              <a:t>9</a:t>
            </a:fld>
            <a:endParaRPr lang="en-US"/>
          </a:p>
        </p:txBody>
      </p:sp>
      <p:sp>
        <p:nvSpPr>
          <p:cNvPr id="3" name="Rectangle 2"/>
          <p:cNvSpPr/>
          <p:nvPr/>
        </p:nvSpPr>
        <p:spPr>
          <a:xfrm>
            <a:off x="249381" y="88839"/>
            <a:ext cx="11674764" cy="6769161"/>
          </a:xfrm>
          <a:prstGeom prst="rect">
            <a:avLst/>
          </a:prstGeom>
        </p:spPr>
        <p:txBody>
          <a:bodyPr wrap="square">
            <a:spAutoFit/>
          </a:bodyPr>
          <a:lstStyle/>
          <a:p>
            <a:pPr indent="457200" algn="just">
              <a:lnSpc>
                <a:spcPct val="107000"/>
              </a:lnSpc>
              <a:spcAft>
                <a:spcPts val="800"/>
              </a:spcAft>
            </a:pPr>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породица је улогу бабе и деде стављала на много важније место него што је то данас у савременом свету. Деца су одрастала уз бабу и деду, стицала најлепше успомене у дружењу са њима, упознавала искрену љубов, развијала емпатију. </a:t>
            </a:r>
            <a:endParaRPr lang="en-GB" sz="3200" dirty="0">
              <a:latin typeface="Arial" panose="020B0604020202020204" pitchFamily="34" charset="0"/>
              <a:ea typeface="Calibri" panose="020F0502020204030204" pitchFamily="34" charset="0"/>
              <a:cs typeface="Arial" panose="020B0604020202020204" pitchFamily="34" charset="0"/>
            </a:endParaRPr>
          </a:p>
          <a:p>
            <a:pPr algn="just"/>
            <a:r>
              <a:rPr lang="sr-Cyrl-RS" sz="3200" dirty="0">
                <a:solidFill>
                  <a:srgbClr val="000000"/>
                </a:solidFill>
                <a:latin typeface="Arial" panose="020B0604020202020204" pitchFamily="34" charset="0"/>
                <a:ea typeface="Calibri" panose="020F0502020204030204" pitchFamily="34" charset="0"/>
                <a:cs typeface="Arial" panose="020B0604020202020204" pitchFamily="34" charset="0"/>
              </a:rPr>
              <a:t>Ћопић је одрастао у патријархалној средини и у својим делима се сећа како личног детињства тако и детињства њему блиских људи. За дјед Рада је детињству место у прошлости, оно што се оставља и чему се ретко када враћа. За самарџију Петрака детињство је ипак нешто што нема време трајања и свака се прилика користи за авантуру па макар била и нереална као поход на Месец грабљама. За Ћопића детињство је </a:t>
            </a:r>
            <a:endParaRPr lang="en-GB"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941437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338</TotalTime>
  <Words>3691</Words>
  <Application>Microsoft Office PowerPoint</Application>
  <PresentationFormat>Widescreen</PresentationFormat>
  <Paragraphs>123</Paragraphs>
  <Slides>39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Arial</vt:lpstr>
      <vt:lpstr>Calibri</vt:lpstr>
      <vt:lpstr>Calibri Light</vt:lpstr>
      <vt:lpstr>Times New Roman</vt:lpstr>
      <vt:lpstr>Office Theme</vt:lpstr>
      <vt:lpstr>Др Марија Бјељац (Бачка Паланка)  Гимназија „Светозар Марковић“ Нови Сад  masabjeljac@gmail.com  ,,Јутра плавог сљеза" и Ћопићеве емоционалне, временске и карактерне универзалије  10. симпозијум „Универзално у стваралаштву Бранка Ћопића“  Бања Лука 22-24. 5. 2025.</vt:lpstr>
      <vt:lpstr>1) Увод  2) Временске универзалије  3) Карактерне универзалије  4) Емоционалне универзалије  5) Закључак  6) Извори и литература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mb</cp:lastModifiedBy>
  <cp:revision>44</cp:revision>
  <dcterms:created xsi:type="dcterms:W3CDTF">2019-09-05T19:03:03Z</dcterms:created>
  <dcterms:modified xsi:type="dcterms:W3CDTF">2025-05-18T19:33:18Z</dcterms:modified>
</cp:coreProperties>
</file>