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73" r:id="rId1"/>
  </p:sldMasterIdLst>
  <p:notesMasterIdLst>
    <p:notesMasterId r:id="rId22"/>
  </p:notesMasterIdLst>
  <p:sldIdLst>
    <p:sldId id="256" r:id="rId2"/>
    <p:sldId id="257" r:id="rId3"/>
    <p:sldId id="262" r:id="rId4"/>
    <p:sldId id="261" r:id="rId5"/>
    <p:sldId id="279" r:id="rId6"/>
    <p:sldId id="266" r:id="rId7"/>
    <p:sldId id="265" r:id="rId8"/>
    <p:sldId id="267" r:id="rId9"/>
    <p:sldId id="280" r:id="rId10"/>
    <p:sldId id="263" r:id="rId11"/>
    <p:sldId id="269" r:id="rId12"/>
    <p:sldId id="264" r:id="rId13"/>
    <p:sldId id="268" r:id="rId14"/>
    <p:sldId id="259" r:id="rId15"/>
    <p:sldId id="270" r:id="rId16"/>
    <p:sldId id="258" r:id="rId17"/>
    <p:sldId id="274" r:id="rId18"/>
    <p:sldId id="275"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02" autoAdjust="0"/>
    <p:restoredTop sz="94660"/>
  </p:normalViewPr>
  <p:slideViewPr>
    <p:cSldViewPr snapToGrid="0">
      <p:cViewPr varScale="1">
        <p:scale>
          <a:sx n="72" d="100"/>
          <a:sy n="72" d="100"/>
        </p:scale>
        <p:origin x="58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4D3FD2-6AA6-4C24-B9F4-F99F2E2FC34C}" type="datetimeFigureOut">
              <a:rPr lang="sr-Latn-RS" smtClean="0"/>
              <a:pPr/>
              <a:t>16.5.2025</a:t>
            </a:fld>
            <a:endParaRPr lang="sr-Latn-R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r-Latn-R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r-Latn-R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9FCE33-C2DD-4877-8B06-7D6520F971BB}" type="slidenum">
              <a:rPr lang="sr-Latn-RS" smtClean="0"/>
              <a:pPr/>
              <a:t>‹#›</a:t>
            </a:fld>
            <a:endParaRPr lang="sr-Latn-RS"/>
          </a:p>
        </p:txBody>
      </p:sp>
    </p:spTree>
    <p:extLst>
      <p:ext uri="{BB962C8B-B14F-4D97-AF65-F5344CB8AC3E}">
        <p14:creationId xmlns:p14="http://schemas.microsoft.com/office/powerpoint/2010/main" val="1878119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1D6BCE52-DC32-4572-9A7F-8B3D09C83757}" type="datetime1">
              <a:rPr lang="sr-Latn-RS" smtClean="0"/>
              <a:pPr/>
              <a:t>16.5.2025</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C6BC8A2-651F-4902-8A60-259D45DCF916}" type="slidenum">
              <a:rPr lang="sr-Latn-RS" smtClean="0"/>
              <a:pPr/>
              <a:t>‹#›</a:t>
            </a:fld>
            <a:endParaRPr lang="sr-Latn-RS"/>
          </a:p>
        </p:txBody>
      </p:sp>
    </p:spTree>
    <p:extLst>
      <p:ext uri="{BB962C8B-B14F-4D97-AF65-F5344CB8AC3E}">
        <p14:creationId xmlns:p14="http://schemas.microsoft.com/office/powerpoint/2010/main" val="901261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D643FA4-5C0F-4ACE-A6DF-38B7587E2725}" type="datetime1">
              <a:rPr lang="sr-Latn-RS" smtClean="0"/>
              <a:pPr/>
              <a:t>16.5.2025</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C6BC8A2-651F-4902-8A60-259D45DCF916}" type="slidenum">
              <a:rPr lang="sr-Latn-RS" smtClean="0"/>
              <a:pPr/>
              <a:t>‹#›</a:t>
            </a:fld>
            <a:endParaRPr lang="sr-Latn-RS"/>
          </a:p>
        </p:txBody>
      </p:sp>
    </p:spTree>
    <p:extLst>
      <p:ext uri="{BB962C8B-B14F-4D97-AF65-F5344CB8AC3E}">
        <p14:creationId xmlns:p14="http://schemas.microsoft.com/office/powerpoint/2010/main" val="348006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90747BF-8929-4F70-961A-9CD0EE062F95}" type="datetime1">
              <a:rPr lang="sr-Latn-RS" smtClean="0"/>
              <a:pPr/>
              <a:t>16.5.2025</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C6BC8A2-651F-4902-8A60-259D45DCF916}" type="slidenum">
              <a:rPr lang="sr-Latn-RS" smtClean="0"/>
              <a:pPr/>
              <a:t>‹#›</a:t>
            </a:fld>
            <a:endParaRPr lang="sr-Latn-RS"/>
          </a:p>
        </p:txBody>
      </p:sp>
    </p:spTree>
    <p:extLst>
      <p:ext uri="{BB962C8B-B14F-4D97-AF65-F5344CB8AC3E}">
        <p14:creationId xmlns:p14="http://schemas.microsoft.com/office/powerpoint/2010/main" val="4186276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89C3B86-932E-40A8-8231-0840E6D63329}" type="datetime1">
              <a:rPr lang="sr-Latn-RS" smtClean="0"/>
              <a:pPr/>
              <a:t>16.5.2025</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C6BC8A2-651F-4902-8A60-259D45DCF916}" type="slidenum">
              <a:rPr lang="sr-Latn-RS" smtClean="0"/>
              <a:pPr/>
              <a:t>‹#›</a:t>
            </a:fld>
            <a:endParaRPr lang="sr-Latn-RS"/>
          </a:p>
        </p:txBody>
      </p:sp>
    </p:spTree>
    <p:extLst>
      <p:ext uri="{BB962C8B-B14F-4D97-AF65-F5344CB8AC3E}">
        <p14:creationId xmlns:p14="http://schemas.microsoft.com/office/powerpoint/2010/main" val="3045790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C6A52AB-EC93-4991-8161-CE80A23FDDC8}" type="datetime1">
              <a:rPr lang="sr-Latn-RS" smtClean="0"/>
              <a:pPr/>
              <a:t>16.5.2025</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C6BC8A2-651F-4902-8A60-259D45DCF916}" type="slidenum">
              <a:rPr lang="sr-Latn-RS" smtClean="0"/>
              <a:pPr/>
              <a:t>‹#›</a:t>
            </a:fld>
            <a:endParaRPr lang="sr-Latn-RS"/>
          </a:p>
        </p:txBody>
      </p:sp>
    </p:spTree>
    <p:extLst>
      <p:ext uri="{BB962C8B-B14F-4D97-AF65-F5344CB8AC3E}">
        <p14:creationId xmlns:p14="http://schemas.microsoft.com/office/powerpoint/2010/main" val="9463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296DD151-9367-42E7-8AD2-2E7F28C9C21F}" type="datetime1">
              <a:rPr lang="sr-Latn-RS" smtClean="0"/>
              <a:pPr/>
              <a:t>16.5.2025</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DC6BC8A2-651F-4902-8A60-259D45DCF916}" type="slidenum">
              <a:rPr lang="sr-Latn-RS" smtClean="0"/>
              <a:pPr/>
              <a:t>‹#›</a:t>
            </a:fld>
            <a:endParaRPr lang="sr-Latn-RS"/>
          </a:p>
        </p:txBody>
      </p:sp>
    </p:spTree>
    <p:extLst>
      <p:ext uri="{BB962C8B-B14F-4D97-AF65-F5344CB8AC3E}">
        <p14:creationId xmlns:p14="http://schemas.microsoft.com/office/powerpoint/2010/main" val="130604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0B986C1-1356-4DFA-A188-56DCE8345386}" type="datetime1">
              <a:rPr lang="sr-Latn-RS" smtClean="0"/>
              <a:pPr/>
              <a:t>16.5.2025</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DC6BC8A2-651F-4902-8A60-259D45DCF916}" type="slidenum">
              <a:rPr lang="sr-Latn-RS" smtClean="0"/>
              <a:pPr/>
              <a:t>‹#›</a:t>
            </a:fld>
            <a:endParaRPr lang="sr-Latn-RS"/>
          </a:p>
        </p:txBody>
      </p:sp>
    </p:spTree>
    <p:extLst>
      <p:ext uri="{BB962C8B-B14F-4D97-AF65-F5344CB8AC3E}">
        <p14:creationId xmlns:p14="http://schemas.microsoft.com/office/powerpoint/2010/main" val="3373220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F5F2D99-BB44-48FD-91DF-5DE081C25913}" type="datetime1">
              <a:rPr lang="sr-Latn-RS" smtClean="0"/>
              <a:pPr/>
              <a:t>16.5.2025</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DC6BC8A2-651F-4902-8A60-259D45DCF916}" type="slidenum">
              <a:rPr lang="sr-Latn-RS" smtClean="0"/>
              <a:pPr/>
              <a:t>‹#›</a:t>
            </a:fld>
            <a:endParaRPr lang="sr-Latn-RS"/>
          </a:p>
        </p:txBody>
      </p:sp>
    </p:spTree>
    <p:extLst>
      <p:ext uri="{BB962C8B-B14F-4D97-AF65-F5344CB8AC3E}">
        <p14:creationId xmlns:p14="http://schemas.microsoft.com/office/powerpoint/2010/main" val="326072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64B0C5-6BFC-449B-9995-B8B7951711A5}" type="datetime1">
              <a:rPr lang="sr-Latn-RS" smtClean="0"/>
              <a:pPr/>
              <a:t>16.5.2025</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DC6BC8A2-651F-4902-8A60-259D45DCF916}" type="slidenum">
              <a:rPr lang="sr-Latn-RS" smtClean="0"/>
              <a:pPr/>
              <a:t>‹#›</a:t>
            </a:fld>
            <a:endParaRPr lang="sr-Latn-RS"/>
          </a:p>
        </p:txBody>
      </p:sp>
    </p:spTree>
    <p:extLst>
      <p:ext uri="{BB962C8B-B14F-4D97-AF65-F5344CB8AC3E}">
        <p14:creationId xmlns:p14="http://schemas.microsoft.com/office/powerpoint/2010/main" val="364839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07EA12B8-46B6-4546-A498-4EC397F1F788}" type="datetime1">
              <a:rPr lang="sr-Latn-RS" smtClean="0"/>
              <a:pPr/>
              <a:t>16.5.2025</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DC6BC8A2-651F-4902-8A60-259D45DCF916}" type="slidenum">
              <a:rPr lang="sr-Latn-RS" smtClean="0"/>
              <a:pPr/>
              <a:t>‹#›</a:t>
            </a:fld>
            <a:endParaRPr lang="sr-Latn-RS"/>
          </a:p>
        </p:txBody>
      </p:sp>
    </p:spTree>
    <p:extLst>
      <p:ext uri="{BB962C8B-B14F-4D97-AF65-F5344CB8AC3E}">
        <p14:creationId xmlns:p14="http://schemas.microsoft.com/office/powerpoint/2010/main" val="3414018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179EB7C-40A7-40E0-9493-C2B7242C246D}" type="datetime1">
              <a:rPr lang="sr-Latn-RS" smtClean="0"/>
              <a:pPr/>
              <a:t>16.5.2025</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DC6BC8A2-651F-4902-8A60-259D45DCF916}" type="slidenum">
              <a:rPr lang="sr-Latn-RS" smtClean="0"/>
              <a:pPr/>
              <a:t>‹#›</a:t>
            </a:fld>
            <a:endParaRPr lang="sr-Latn-RS"/>
          </a:p>
        </p:txBody>
      </p:sp>
    </p:spTree>
    <p:extLst>
      <p:ext uri="{BB962C8B-B14F-4D97-AF65-F5344CB8AC3E}">
        <p14:creationId xmlns:p14="http://schemas.microsoft.com/office/powerpoint/2010/main" val="886367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18D1B7-73D5-4303-8576-6999C6436216}" type="datetime1">
              <a:rPr lang="sr-Latn-RS" smtClean="0"/>
              <a:pPr/>
              <a:t>16.5.2025</a:t>
            </a:fld>
            <a:endParaRPr lang="sr-Latn-R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BC8A2-651F-4902-8A60-259D45DCF916}" type="slidenum">
              <a:rPr lang="sr-Latn-RS" smtClean="0"/>
              <a:pPr/>
              <a:t>‹#›</a:t>
            </a:fld>
            <a:endParaRPr lang="sr-Latn-RS"/>
          </a:p>
        </p:txBody>
      </p:sp>
    </p:spTree>
    <p:extLst>
      <p:ext uri="{BB962C8B-B14F-4D97-AF65-F5344CB8AC3E}">
        <p14:creationId xmlns:p14="http://schemas.microsoft.com/office/powerpoint/2010/main" val="2923449768"/>
      </p:ext>
    </p:extLst>
  </p:cSld>
  <p:clrMap bg1="lt1" tx1="dk1" bg2="lt2" tx2="dk2" accent1="accent1" accent2="accent2" accent3="accent3" accent4="accent4" accent5="accent5" accent6="accent6" hlink="hlink" folHlink="folHlink"/>
  <p:sldLayoutIdLst>
    <p:sldLayoutId id="2147484074" r:id="rId1"/>
    <p:sldLayoutId id="2147484075" r:id="rId2"/>
    <p:sldLayoutId id="2147484076" r:id="rId3"/>
    <p:sldLayoutId id="2147484077" r:id="rId4"/>
    <p:sldLayoutId id="2147484078" r:id="rId5"/>
    <p:sldLayoutId id="2147484079" r:id="rId6"/>
    <p:sldLayoutId id="2147484080" r:id="rId7"/>
    <p:sldLayoutId id="2147484081" r:id="rId8"/>
    <p:sldLayoutId id="2147484082" r:id="rId9"/>
    <p:sldLayoutId id="2147484083" r:id="rId10"/>
    <p:sldLayoutId id="214748408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59219-E4A7-4029-A979-3334172202FB}"/>
              </a:ext>
            </a:extLst>
          </p:cNvPr>
          <p:cNvSpPr>
            <a:spLocks noGrp="1"/>
          </p:cNvSpPr>
          <p:nvPr>
            <p:ph type="ctrTitle"/>
          </p:nvPr>
        </p:nvSpPr>
        <p:spPr>
          <a:xfrm>
            <a:off x="1524000" y="569843"/>
            <a:ext cx="9144000" cy="2491409"/>
          </a:xfrm>
        </p:spPr>
        <p:txBody>
          <a:bodyPr>
            <a:normAutofit fontScale="90000"/>
          </a:bodyPr>
          <a:lstStyle/>
          <a:p>
            <a:r>
              <a:rPr lang="sr-Cyrl-RS" sz="4000" b="1" dirty="0">
                <a:latin typeface="Arial" panose="020B0604020202020204" pitchFamily="34" charset="0"/>
                <a:cs typeface="Arial" panose="020B0604020202020204" pitchFamily="34" charset="0"/>
              </a:rPr>
              <a:t>Наташа </a:t>
            </a:r>
            <a:r>
              <a:rPr lang="sr-Cyrl-RS" sz="4000" b="1" dirty="0" err="1">
                <a:latin typeface="Arial" panose="020B0604020202020204" pitchFamily="34" charset="0"/>
                <a:cs typeface="Arial" panose="020B0604020202020204" pitchFamily="34" charset="0"/>
              </a:rPr>
              <a:t>Ајџановић</a:t>
            </a:r>
            <a:r>
              <a:rPr lang="sr-Latn-RS" sz="4000" b="1" dirty="0">
                <a:latin typeface="Arial" panose="020B0604020202020204" pitchFamily="34" charset="0"/>
                <a:cs typeface="Arial" panose="020B0604020202020204" pitchFamily="34" charset="0"/>
              </a:rPr>
              <a:t> </a:t>
            </a:r>
            <a:r>
              <a:rPr lang="sr-Latn-RS" sz="4000" dirty="0">
                <a:latin typeface="Arial" panose="020B0604020202020204" pitchFamily="34" charset="0"/>
                <a:cs typeface="Arial" panose="020B0604020202020204" pitchFamily="34" charset="0"/>
              </a:rPr>
              <a:t>(</a:t>
            </a:r>
            <a:r>
              <a:rPr lang="sr-Cyrl-BA" sz="4000" dirty="0">
                <a:latin typeface="Arial" panose="020B0604020202020204" pitchFamily="34" charset="0"/>
                <a:cs typeface="Arial" panose="020B0604020202020204" pitchFamily="34" charset="0"/>
              </a:rPr>
              <a:t>Нови Сад</a:t>
            </a:r>
            <a:r>
              <a:rPr lang="sr-Latn-RS" sz="4000" dirty="0">
                <a:latin typeface="Arial" panose="020B0604020202020204" pitchFamily="34" charset="0"/>
                <a:cs typeface="Arial" panose="020B0604020202020204" pitchFamily="34" charset="0"/>
              </a:rPr>
              <a:t>)</a:t>
            </a:r>
            <a:r>
              <a:rPr lang="sr-Cyrl-RS" sz="4000" b="1" dirty="0">
                <a:latin typeface="Arial" panose="020B0604020202020204" pitchFamily="34" charset="0"/>
                <a:cs typeface="Arial" panose="020B0604020202020204" pitchFamily="34" charset="0"/>
              </a:rPr>
              <a:t> </a:t>
            </a:r>
            <a:br>
              <a:rPr lang="sr-Cyrl-RS" sz="4000" b="1" dirty="0">
                <a:latin typeface="Arial" panose="020B0604020202020204" pitchFamily="34" charset="0"/>
                <a:cs typeface="Arial" panose="020B0604020202020204" pitchFamily="34" charset="0"/>
              </a:rPr>
            </a:br>
            <a:r>
              <a:rPr lang="sr-Cyrl-RS" sz="4000" b="1" dirty="0">
                <a:latin typeface="Arial" panose="020B0604020202020204" pitchFamily="34" charset="0"/>
                <a:cs typeface="Arial" panose="020B0604020202020204" pitchFamily="34" charset="0"/>
              </a:rPr>
              <a:t>Драгана Поповић </a:t>
            </a:r>
            <a:r>
              <a:rPr lang="sr-Latn-RS" sz="4000" dirty="0">
                <a:latin typeface="Arial" panose="020B0604020202020204" pitchFamily="34" charset="0"/>
                <a:cs typeface="Arial" panose="020B0604020202020204" pitchFamily="34" charset="0"/>
              </a:rPr>
              <a:t>(</a:t>
            </a:r>
            <a:r>
              <a:rPr lang="sr-Cyrl-BA" sz="4000" dirty="0">
                <a:latin typeface="Arial" panose="020B0604020202020204" pitchFamily="34" charset="0"/>
                <a:cs typeface="Arial" panose="020B0604020202020204" pitchFamily="34" charset="0"/>
              </a:rPr>
              <a:t>Нови Сад</a:t>
            </a:r>
            <a:r>
              <a:rPr lang="sr-Latn-RS" sz="4000" dirty="0">
                <a:latin typeface="Arial" panose="020B0604020202020204" pitchFamily="34" charset="0"/>
                <a:cs typeface="Arial" panose="020B0604020202020204" pitchFamily="34" charset="0"/>
              </a:rPr>
              <a:t>)</a:t>
            </a:r>
            <a:r>
              <a:rPr lang="sr-Cyrl-RS" sz="4000" b="1" dirty="0">
                <a:latin typeface="Arial" panose="020B0604020202020204" pitchFamily="34" charset="0"/>
                <a:cs typeface="Arial" panose="020B0604020202020204" pitchFamily="34" charset="0"/>
              </a:rPr>
              <a:t> </a:t>
            </a:r>
            <a:br>
              <a:rPr lang="en-US" sz="3600" b="1" dirty="0">
                <a:latin typeface="Arial" panose="020B0604020202020204" pitchFamily="34" charset="0"/>
                <a:cs typeface="Arial" panose="020B0604020202020204" pitchFamily="34" charset="0"/>
              </a:rPr>
            </a:br>
            <a:br>
              <a:rPr lang="en-US" sz="3600" b="1" dirty="0">
                <a:latin typeface="Arial" panose="020B0604020202020204" pitchFamily="34" charset="0"/>
                <a:cs typeface="Arial" panose="020B0604020202020204" pitchFamily="34" charset="0"/>
              </a:rPr>
            </a:br>
            <a:r>
              <a:rPr lang="sr-Cyrl-BA" sz="1800" b="1" dirty="0">
                <a:latin typeface="Arial" panose="020B0604020202020204" pitchFamily="34" charset="0"/>
                <a:cs typeface="Arial" panose="020B0604020202020204" pitchFamily="34" charset="0"/>
              </a:rPr>
              <a:t>Одсек за славистику, Филозофски факултет, Нови Сад</a:t>
            </a:r>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sz="1600" b="1" dirty="0" err="1">
                <a:latin typeface="Arial" panose="020B0604020202020204" pitchFamily="34" charset="0"/>
                <a:cs typeface="Arial" panose="020B0604020202020204" pitchFamily="34" charset="0"/>
              </a:rPr>
              <a:t>najdzanovic@ff.uns.ac.rs</a:t>
            </a:r>
            <a:br>
              <a:rPr lang="sr-Cyrl-BA" sz="1600" b="1" dirty="0">
                <a:latin typeface="Arial" panose="020B0604020202020204" pitchFamily="34" charset="0"/>
                <a:cs typeface="Arial" panose="020B0604020202020204" pitchFamily="34" charset="0"/>
              </a:rPr>
            </a:br>
            <a:r>
              <a:rPr lang="sr-Latn-RS" sz="1600" b="1" dirty="0" err="1">
                <a:latin typeface="Arial" panose="020B0604020202020204" pitchFamily="34" charset="0"/>
                <a:cs typeface="Arial" panose="020B0604020202020204" pitchFamily="34" charset="0"/>
              </a:rPr>
              <a:t>dragana.popovic@ff.uns.ac.rs</a:t>
            </a:r>
            <a:br>
              <a:rPr lang="sr-Latn-RS" sz="1600" b="1" dirty="0">
                <a:latin typeface="Arial" panose="020B0604020202020204" pitchFamily="34" charset="0"/>
                <a:cs typeface="Arial" panose="020B0604020202020204" pitchFamily="34" charset="0"/>
              </a:rPr>
            </a:br>
            <a:br>
              <a:rPr lang="sr-Latn-RS" sz="1600" dirty="0"/>
            </a:br>
            <a:endParaRPr lang="sr-Latn-RS" sz="1600" dirty="0"/>
          </a:p>
        </p:txBody>
      </p:sp>
      <p:sp>
        <p:nvSpPr>
          <p:cNvPr id="3" name="Subtitle 2">
            <a:extLst>
              <a:ext uri="{FF2B5EF4-FFF2-40B4-BE49-F238E27FC236}">
                <a16:creationId xmlns:a16="http://schemas.microsoft.com/office/drawing/2014/main" id="{8A6730B9-0300-4A2E-8026-360C8C7EB0A2}"/>
              </a:ext>
            </a:extLst>
          </p:cNvPr>
          <p:cNvSpPr>
            <a:spLocks noGrp="1"/>
          </p:cNvSpPr>
          <p:nvPr>
            <p:ph type="subTitle" idx="1"/>
          </p:nvPr>
        </p:nvSpPr>
        <p:spPr>
          <a:xfrm>
            <a:off x="1524000" y="2888974"/>
            <a:ext cx="9144000" cy="3684103"/>
          </a:xfrm>
        </p:spPr>
        <p:txBody>
          <a:bodyPr>
            <a:normAutofit fontScale="85000" lnSpcReduction="20000"/>
          </a:bodyPr>
          <a:lstStyle/>
          <a:p>
            <a:r>
              <a:rPr lang="sr-Cyrl-RS" sz="5600" b="1" dirty="0">
                <a:latin typeface="Arial" panose="020B0604020202020204" pitchFamily="34" charset="0"/>
                <a:cs typeface="Arial" panose="020B0604020202020204" pitchFamily="34" charset="0"/>
              </a:rPr>
              <a:t>Фитоними у роману </a:t>
            </a:r>
            <a:r>
              <a:rPr lang="sr-Cyrl-RS" sz="5600" b="1" cap="small" dirty="0">
                <a:latin typeface="Arial" panose="020B0604020202020204" pitchFamily="34" charset="0"/>
                <a:cs typeface="Arial" panose="020B0604020202020204" pitchFamily="34" charset="0"/>
              </a:rPr>
              <a:t>Глава у кланцу ноге на вранцу </a:t>
            </a:r>
            <a:r>
              <a:rPr lang="sr-Cyrl-RS" sz="5600" b="1" dirty="0">
                <a:latin typeface="Arial" panose="020B0604020202020204" pitchFamily="34" charset="0"/>
                <a:cs typeface="Arial" panose="020B0604020202020204" pitchFamily="34" charset="0"/>
              </a:rPr>
              <a:t>и њихови еквиваленти у руском преводу </a:t>
            </a:r>
            <a:r>
              <a:rPr lang="sr-Cyrl-RS" sz="5600" b="1" cap="small" dirty="0" err="1">
                <a:latin typeface="Arial" panose="020B0604020202020204" pitchFamily="34" charset="0"/>
                <a:cs typeface="Arial" panose="020B0604020202020204" pitchFamily="34" charset="0"/>
              </a:rPr>
              <a:t>Ноги</a:t>
            </a:r>
            <a:r>
              <a:rPr lang="sr-Cyrl-RS" sz="5600" b="1" cap="small" dirty="0">
                <a:latin typeface="Arial" panose="020B0604020202020204" pitchFamily="34" charset="0"/>
                <a:cs typeface="Arial" panose="020B0604020202020204" pitchFamily="34" charset="0"/>
              </a:rPr>
              <a:t> </a:t>
            </a:r>
            <a:r>
              <a:rPr lang="sr-Cyrl-RS" sz="5600" b="1" cap="small" dirty="0" err="1">
                <a:latin typeface="Arial" panose="020B0604020202020204" pitchFamily="34" charset="0"/>
                <a:cs typeface="Arial" panose="020B0604020202020204" pitchFamily="34" charset="0"/>
              </a:rPr>
              <a:t>в</a:t>
            </a:r>
            <a:r>
              <a:rPr lang="sr-Cyrl-RS" sz="5600" b="1" cap="small" dirty="0">
                <a:latin typeface="Arial" panose="020B0604020202020204" pitchFamily="34" charset="0"/>
                <a:cs typeface="Arial" panose="020B0604020202020204" pitchFamily="34" charset="0"/>
              </a:rPr>
              <a:t> поле, голова на воле</a:t>
            </a:r>
            <a:endParaRPr lang="en-US" sz="5600" b="1" cap="small" dirty="0">
              <a:latin typeface="Arial" panose="020B0604020202020204" pitchFamily="34" charset="0"/>
              <a:cs typeface="Arial" panose="020B0604020202020204" pitchFamily="34" charset="0"/>
            </a:endParaRPr>
          </a:p>
          <a:p>
            <a:r>
              <a:rPr lang="ru-RU" sz="3100" b="1" dirty="0" err="1">
                <a:latin typeface="Arial" panose="020B0604020202020204" pitchFamily="34" charset="0"/>
                <a:cs typeface="Arial" panose="020B0604020202020204" pitchFamily="34" charset="0"/>
              </a:rPr>
              <a:t>Универзално</a:t>
            </a:r>
            <a:r>
              <a:rPr lang="ru-RU" sz="3100" b="1" dirty="0">
                <a:latin typeface="Arial" panose="020B0604020202020204" pitchFamily="34" charset="0"/>
                <a:cs typeface="Arial" panose="020B0604020202020204" pitchFamily="34" charset="0"/>
              </a:rPr>
              <a:t> у </a:t>
            </a:r>
            <a:r>
              <a:rPr lang="ru-RU" sz="3100" b="1" dirty="0" err="1">
                <a:latin typeface="Arial" panose="020B0604020202020204" pitchFamily="34" charset="0"/>
                <a:cs typeface="Arial" panose="020B0604020202020204" pitchFamily="34" charset="0"/>
              </a:rPr>
              <a:t>стваралаштву</a:t>
            </a:r>
            <a:r>
              <a:rPr lang="ru-RU" sz="3100" b="1" dirty="0">
                <a:latin typeface="Arial" panose="020B0604020202020204" pitchFamily="34" charset="0"/>
                <a:cs typeface="Arial" panose="020B0604020202020204" pitchFamily="34" charset="0"/>
              </a:rPr>
              <a:t> Бранка </a:t>
            </a:r>
            <a:r>
              <a:rPr lang="ru-RU" sz="3100" b="1" dirty="0" err="1">
                <a:latin typeface="Arial" panose="020B0604020202020204" pitchFamily="34" charset="0"/>
                <a:cs typeface="Arial" panose="020B0604020202020204" pitchFamily="34" charset="0"/>
              </a:rPr>
              <a:t>Ћопића</a:t>
            </a:r>
            <a:r>
              <a:rPr lang="ru-RU" sz="3100" b="1" dirty="0">
                <a:latin typeface="Arial" panose="020B0604020202020204" pitchFamily="34" charset="0"/>
                <a:cs typeface="Arial" panose="020B0604020202020204" pitchFamily="34" charset="0"/>
              </a:rPr>
              <a:t> </a:t>
            </a:r>
          </a:p>
          <a:p>
            <a:r>
              <a:rPr lang="ru-RU" sz="2800" b="1" dirty="0" err="1">
                <a:latin typeface="Arial" panose="020B0604020202020204" pitchFamily="34" charset="0"/>
                <a:cs typeface="Arial" panose="020B0604020202020204" pitchFamily="34" charset="0"/>
              </a:rPr>
              <a:t>Бањалука</a:t>
            </a:r>
            <a:r>
              <a:rPr lang="en-US" sz="2800" b="1" dirty="0">
                <a:latin typeface="Arial" panose="020B0604020202020204" pitchFamily="34" charset="0"/>
                <a:cs typeface="Arial" panose="020B0604020202020204" pitchFamily="34" charset="0"/>
              </a:rPr>
              <a:t>,</a:t>
            </a:r>
            <a:r>
              <a:rPr lang="ru-RU" sz="2800" b="1" dirty="0">
                <a:latin typeface="Arial" panose="020B0604020202020204" pitchFamily="34" charset="0"/>
                <a:cs typeface="Arial" panose="020B0604020202020204" pitchFamily="34" charset="0"/>
              </a:rPr>
              <a:t> 22–24. 5. 2025.</a:t>
            </a:r>
            <a:endParaRPr lang="sr-Latn-RS" sz="2800" b="1" dirty="0">
              <a:latin typeface="Arial" panose="020B0604020202020204" pitchFamily="34" charset="0"/>
              <a:cs typeface="Arial" panose="020B0604020202020204" pitchFamily="34" charset="0"/>
            </a:endParaRPr>
          </a:p>
          <a:p>
            <a:endParaRPr lang="sr-Latn-R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6922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7A4AA-96CE-4D62-B76F-8A4157C23AD5}"/>
              </a:ext>
            </a:extLst>
          </p:cNvPr>
          <p:cNvSpPr>
            <a:spLocks noGrp="1"/>
          </p:cNvSpPr>
          <p:nvPr>
            <p:ph type="title"/>
          </p:nvPr>
        </p:nvSpPr>
        <p:spPr>
          <a:xfrm>
            <a:off x="838200" y="365126"/>
            <a:ext cx="10515600" cy="456510"/>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638383E1-DC7C-4989-9863-93C36193F605}"/>
              </a:ext>
            </a:extLst>
          </p:cNvPr>
          <p:cNvSpPr>
            <a:spLocks noGrp="1"/>
          </p:cNvSpPr>
          <p:nvPr>
            <p:ph idx="1"/>
          </p:nvPr>
        </p:nvSpPr>
        <p:spPr>
          <a:xfrm>
            <a:off x="838200" y="1384299"/>
            <a:ext cx="10515600" cy="4792663"/>
          </a:xfrm>
        </p:spPr>
        <p:txBody>
          <a:bodyPr>
            <a:normAutofit/>
          </a:bodyPr>
          <a:lstStyle/>
          <a:p>
            <a:pPr algn="just">
              <a:buNone/>
            </a:pPr>
            <a:r>
              <a:rPr lang="sr-Latn-RS" sz="3200" b="1" dirty="0">
                <a:latin typeface="Arial" panose="020B0604020202020204" pitchFamily="34" charset="0"/>
                <a:cs typeface="Arial" panose="020B0604020202020204" pitchFamily="34" charset="0"/>
              </a:rPr>
              <a:t>2. </a:t>
            </a:r>
            <a:r>
              <a:rPr lang="sr-Cyrl-RS" sz="3200" dirty="0">
                <a:latin typeface="Arial" panose="020B0604020202020204" pitchFamily="34" charset="0"/>
                <a:cs typeface="Arial" panose="020B0604020202020204" pitchFamily="34" charset="0"/>
              </a:rPr>
              <a:t>− Све денотиране биљке типични су представници флоре Ћопићевог родног краја и Босанске Крајине као и оног круга биљака које су дечаку његовог узраста и његовог времена биле нарочито занимљиве. </a:t>
            </a:r>
          </a:p>
          <a:p>
            <a:pPr algn="just"/>
            <a:r>
              <a:rPr lang="sr-Cyrl-RS" sz="3200" dirty="0">
                <a:latin typeface="Arial" panose="020B0604020202020204" pitchFamily="34" charset="0"/>
                <a:cs typeface="Arial" panose="020B0604020202020204" pitchFamily="34" charset="0"/>
              </a:rPr>
              <a:t>Наравно, ни преводилац није могао одступити много од овог круга биљака: највећи део ексцерпираних фитонима и њихових појавница у преводу има одговарајуће еквиваленте. </a:t>
            </a:r>
            <a:endParaRPr lang="sr-Latn-RS" sz="3200" dirty="0">
              <a:latin typeface="Arial" panose="020B0604020202020204" pitchFamily="34" charset="0"/>
              <a:cs typeface="Arial" panose="020B0604020202020204" pitchFamily="34" charset="0"/>
            </a:endParaRPr>
          </a:p>
          <a:p>
            <a:endParaRPr lang="sr-Latn-R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F16F9A9-9249-4E29-B207-C47E1B30C239}"/>
              </a:ext>
            </a:extLst>
          </p:cNvPr>
          <p:cNvSpPr>
            <a:spLocks noGrp="1"/>
          </p:cNvSpPr>
          <p:nvPr>
            <p:ph type="sldNum" sz="quarter" idx="12"/>
          </p:nvPr>
        </p:nvSpPr>
        <p:spPr/>
        <p:txBody>
          <a:bodyPr/>
          <a:lstStyle/>
          <a:p>
            <a:fld id="{DC6BC8A2-651F-4902-8A60-259D45DCF916}" type="slidenum">
              <a:rPr lang="sr-Latn-RS" smtClean="0"/>
              <a:pPr/>
              <a:t>10</a:t>
            </a:fld>
            <a:endParaRPr lang="sr-Latn-RS"/>
          </a:p>
        </p:txBody>
      </p:sp>
    </p:spTree>
    <p:extLst>
      <p:ext uri="{BB962C8B-B14F-4D97-AF65-F5344CB8AC3E}">
        <p14:creationId xmlns:p14="http://schemas.microsoft.com/office/powerpoint/2010/main" val="2514095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F3367-23DA-4C17-969C-62EAC981A579}"/>
              </a:ext>
            </a:extLst>
          </p:cNvPr>
          <p:cNvSpPr>
            <a:spLocks noGrp="1"/>
          </p:cNvSpPr>
          <p:nvPr>
            <p:ph type="title"/>
          </p:nvPr>
        </p:nvSpPr>
        <p:spPr>
          <a:xfrm>
            <a:off x="838200" y="365126"/>
            <a:ext cx="10515600" cy="315912"/>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8D867687-CEDF-4739-9A4D-33AD7FB406DD}"/>
              </a:ext>
            </a:extLst>
          </p:cNvPr>
          <p:cNvSpPr>
            <a:spLocks noGrp="1"/>
          </p:cNvSpPr>
          <p:nvPr>
            <p:ph idx="1"/>
          </p:nvPr>
        </p:nvSpPr>
        <p:spPr>
          <a:xfrm>
            <a:off x="838200" y="1497496"/>
            <a:ext cx="10515600" cy="4679467"/>
          </a:xfrm>
        </p:spPr>
        <p:txBody>
          <a:bodyPr>
            <a:normAutofit/>
          </a:bodyPr>
          <a:lstStyle/>
          <a:p>
            <a:pPr marL="0" indent="0" algn="just">
              <a:buNone/>
            </a:pPr>
            <a:r>
              <a:rPr lang="sr-Cyrl-RS" sz="3200" dirty="0">
                <a:latin typeface="Arial" panose="020B0604020202020204" pitchFamily="34" charset="0"/>
                <a:cs typeface="Arial" panose="020B0604020202020204" pitchFamily="34" charset="0"/>
              </a:rPr>
              <a:t>‒ Ипак, има и изузетака, претпостављам, добрим делом изнуђених. На више места преводилац је дао алтернативни превод, коришћењем именице, назива биљке, која је познатија домаћем читаоцу, а често већ и употребљена у тексту превода (нпр., </a:t>
            </a:r>
            <a:r>
              <a:rPr lang="sr-Cyrl-RS" sz="3200" i="1" dirty="0">
                <a:solidFill>
                  <a:srgbClr val="FF0000"/>
                </a:solidFill>
                <a:latin typeface="Arial" panose="020B0604020202020204" pitchFamily="34" charset="0"/>
                <a:cs typeface="Arial" panose="020B0604020202020204" pitchFamily="34" charset="0"/>
              </a:rPr>
              <a:t>чуваркућа</a:t>
            </a:r>
            <a:r>
              <a:rPr lang="sr-Cyrl-RS" sz="3200" dirty="0">
                <a:latin typeface="Arial" panose="020B0604020202020204" pitchFamily="34" charset="0"/>
                <a:cs typeface="Arial" panose="020B0604020202020204" pitchFamily="34" charset="0"/>
              </a:rPr>
              <a:t> (</a:t>
            </a:r>
            <a:r>
              <a:rPr lang="sr-Cyrl-BA" sz="3200" i="1" dirty="0">
                <a:latin typeface="Arial" panose="020B0604020202020204" pitchFamily="34" charset="0"/>
                <a:cs typeface="Arial" panose="020B0604020202020204" pitchFamily="34" charset="0"/>
              </a:rPr>
              <a:t>Sempervivum tectorum</a:t>
            </a:r>
            <a:r>
              <a:rPr lang="sr-Cyrl-BA" sz="3200" dirty="0">
                <a:latin typeface="Arial" panose="020B0604020202020204" pitchFamily="34" charset="0"/>
                <a:cs typeface="Arial" panose="020B0604020202020204" pitchFamily="34" charset="0"/>
              </a:rPr>
              <a:t>; рус. молоди́ло кро́вельное</a:t>
            </a:r>
            <a:r>
              <a:rPr lang="sr-Cyrl-RS" sz="3200" dirty="0">
                <a:latin typeface="Arial" panose="020B0604020202020204" pitchFamily="34" charset="0"/>
                <a:cs typeface="Arial" panose="020B0604020202020204" pitchFamily="34" charset="0"/>
              </a:rPr>
              <a:t>) </a:t>
            </a:r>
            <a:r>
              <a:rPr lang="sr-Cyrl-RS" sz="3200" b="1" dirty="0">
                <a:latin typeface="Arial" panose="020B0604020202020204" pitchFamily="34" charset="0"/>
                <a:cs typeface="Arial" panose="020B0604020202020204" pitchFamily="34" charset="0"/>
              </a:rPr>
              <a:t>:</a:t>
            </a:r>
            <a:r>
              <a:rPr lang="sr-Cyrl-RS" sz="3200" dirty="0">
                <a:latin typeface="Arial" panose="020B0604020202020204" pitchFamily="34" charset="0"/>
                <a:cs typeface="Arial" panose="020B0604020202020204" pitchFamily="34" charset="0"/>
              </a:rPr>
              <a:t> </a:t>
            </a:r>
            <a:r>
              <a:rPr lang="sr-Cyrl-RS" sz="3200" i="1" dirty="0">
                <a:solidFill>
                  <a:srgbClr val="FF0000"/>
                </a:solidFill>
                <a:latin typeface="Arial" panose="020B0604020202020204" pitchFamily="34" charset="0"/>
                <a:cs typeface="Arial" panose="020B0604020202020204" pitchFamily="34" charset="0"/>
              </a:rPr>
              <a:t>коприва </a:t>
            </a:r>
            <a:r>
              <a:rPr lang="sr-Cyrl-RS" sz="3200" dirty="0">
                <a:latin typeface="Arial" panose="020B0604020202020204" pitchFamily="34" charset="0"/>
                <a:cs typeface="Arial" panose="020B0604020202020204" pitchFamily="34" charset="0"/>
              </a:rPr>
              <a:t>(</a:t>
            </a:r>
            <a:r>
              <a:rPr lang="en-US" sz="3200" i="1" dirty="0" err="1">
                <a:latin typeface="Arial" panose="020B0604020202020204" pitchFamily="34" charset="0"/>
                <a:cs typeface="Arial" panose="020B0604020202020204" pitchFamily="34" charset="0"/>
              </a:rPr>
              <a:t>Urtica</a:t>
            </a:r>
            <a:r>
              <a:rPr lang="en-US" sz="3200" i="1" dirty="0">
                <a:latin typeface="Arial" panose="020B0604020202020204" pitchFamily="34" charset="0"/>
                <a:cs typeface="Arial" panose="020B0604020202020204" pitchFamily="34" charset="0"/>
              </a:rPr>
              <a:t> </a:t>
            </a:r>
            <a:r>
              <a:rPr lang="en-US" sz="3200" i="1" dirty="0" err="1">
                <a:latin typeface="Arial" panose="020B0604020202020204" pitchFamily="34" charset="0"/>
                <a:cs typeface="Arial" panose="020B0604020202020204" pitchFamily="34" charset="0"/>
              </a:rPr>
              <a:t>dioica</a:t>
            </a:r>
            <a:r>
              <a:rPr lang="sr-Cyrl-RS" sz="3200" dirty="0">
                <a:latin typeface="Arial" panose="020B0604020202020204" pitchFamily="34" charset="0"/>
                <a:cs typeface="Arial" panose="020B0604020202020204" pitchFamily="34" charset="0"/>
              </a:rPr>
              <a:t>))</a:t>
            </a:r>
            <a:r>
              <a:rPr lang="sr-Cyrl-BA" sz="3200" dirty="0">
                <a:latin typeface="Arial" panose="020B0604020202020204" pitchFamily="34" charset="0"/>
                <a:cs typeface="Arial" panose="020B0604020202020204" pitchFamily="34" charset="0"/>
              </a:rPr>
              <a:t>. </a:t>
            </a:r>
            <a:endParaRPr lang="sr-Latn-RS" sz="3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C95DD96-E916-4E29-A037-3C4E4608DB96}"/>
              </a:ext>
            </a:extLst>
          </p:cNvPr>
          <p:cNvSpPr>
            <a:spLocks noGrp="1"/>
          </p:cNvSpPr>
          <p:nvPr>
            <p:ph type="sldNum" sz="quarter" idx="12"/>
          </p:nvPr>
        </p:nvSpPr>
        <p:spPr/>
        <p:txBody>
          <a:bodyPr/>
          <a:lstStyle/>
          <a:p>
            <a:fld id="{DC6BC8A2-651F-4902-8A60-259D45DCF916}" type="slidenum">
              <a:rPr lang="sr-Latn-RS" smtClean="0"/>
              <a:pPr/>
              <a:t>11</a:t>
            </a:fld>
            <a:endParaRPr lang="sr-Latn-RS"/>
          </a:p>
        </p:txBody>
      </p:sp>
    </p:spTree>
    <p:extLst>
      <p:ext uri="{BB962C8B-B14F-4D97-AF65-F5344CB8AC3E}">
        <p14:creationId xmlns:p14="http://schemas.microsoft.com/office/powerpoint/2010/main" val="1609960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5F5C7-344E-4887-AFE9-49EFD5196635}"/>
              </a:ext>
            </a:extLst>
          </p:cNvPr>
          <p:cNvSpPr>
            <a:spLocks noGrp="1"/>
          </p:cNvSpPr>
          <p:nvPr>
            <p:ph type="title"/>
          </p:nvPr>
        </p:nvSpPr>
        <p:spPr/>
        <p:txBody>
          <a:bodyPr/>
          <a:lstStyle/>
          <a:p>
            <a:endParaRPr lang="sr-Latn-RS"/>
          </a:p>
        </p:txBody>
      </p:sp>
      <p:sp>
        <p:nvSpPr>
          <p:cNvPr id="3" name="Content Placeholder 2">
            <a:extLst>
              <a:ext uri="{FF2B5EF4-FFF2-40B4-BE49-F238E27FC236}">
                <a16:creationId xmlns:a16="http://schemas.microsoft.com/office/drawing/2014/main" id="{1E375D97-CECB-48A9-8094-7DC0C614659F}"/>
              </a:ext>
            </a:extLst>
          </p:cNvPr>
          <p:cNvSpPr>
            <a:spLocks noGrp="1"/>
          </p:cNvSpPr>
          <p:nvPr>
            <p:ph idx="1"/>
          </p:nvPr>
        </p:nvSpPr>
        <p:spPr/>
        <p:txBody>
          <a:bodyPr>
            <a:normAutofit/>
          </a:bodyPr>
          <a:lstStyle/>
          <a:p>
            <a:pPr algn="just"/>
            <a:r>
              <a:rPr lang="sr-Cyrl-BA" sz="3200" dirty="0">
                <a:latin typeface="Arial" panose="020B0604020202020204" pitchFamily="34" charset="0"/>
                <a:cs typeface="Arial" panose="020B0604020202020204" pitchFamily="34" charset="0"/>
              </a:rPr>
              <a:t>На овом месту, не смемо сметнути с ума ни временски контекст у ком је настао превод, односно чињеницу да је оно што је данас просечном читаоцу познато и доступно, не само када је у питању свет биљака, некада, колико можда још у претходној, прединтернетској генерацији, могло бити делом егзотичне и непознате сфере и лексике.</a:t>
            </a:r>
            <a:endParaRPr lang="sr-Latn-RS" sz="3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D4F2470-1895-4967-BCFD-3EF75A3678E5}"/>
              </a:ext>
            </a:extLst>
          </p:cNvPr>
          <p:cNvSpPr>
            <a:spLocks noGrp="1"/>
          </p:cNvSpPr>
          <p:nvPr>
            <p:ph type="sldNum" sz="quarter" idx="12"/>
          </p:nvPr>
        </p:nvSpPr>
        <p:spPr/>
        <p:txBody>
          <a:bodyPr/>
          <a:lstStyle/>
          <a:p>
            <a:fld id="{DC6BC8A2-651F-4902-8A60-259D45DCF916}" type="slidenum">
              <a:rPr lang="sr-Latn-RS" smtClean="0"/>
              <a:pPr/>
              <a:t>12</a:t>
            </a:fld>
            <a:endParaRPr lang="sr-Latn-RS"/>
          </a:p>
        </p:txBody>
      </p:sp>
    </p:spTree>
    <p:extLst>
      <p:ext uri="{BB962C8B-B14F-4D97-AF65-F5344CB8AC3E}">
        <p14:creationId xmlns:p14="http://schemas.microsoft.com/office/powerpoint/2010/main" val="1764915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01EB4-BB83-40CB-970C-402E31B0AE39}"/>
              </a:ext>
            </a:extLst>
          </p:cNvPr>
          <p:cNvSpPr>
            <a:spLocks noGrp="1"/>
          </p:cNvSpPr>
          <p:nvPr>
            <p:ph type="title"/>
          </p:nvPr>
        </p:nvSpPr>
        <p:spPr>
          <a:xfrm>
            <a:off x="838200" y="365126"/>
            <a:ext cx="10515600" cy="933588"/>
          </a:xfrm>
        </p:spPr>
        <p:txBody>
          <a:bodyPr/>
          <a:lstStyle/>
          <a:p>
            <a:endParaRPr lang="sr-Latn-RS" dirty="0"/>
          </a:p>
        </p:txBody>
      </p:sp>
      <p:sp>
        <p:nvSpPr>
          <p:cNvPr id="3" name="Content Placeholder 2">
            <a:extLst>
              <a:ext uri="{FF2B5EF4-FFF2-40B4-BE49-F238E27FC236}">
                <a16:creationId xmlns:a16="http://schemas.microsoft.com/office/drawing/2014/main" id="{B4207111-EBE3-431D-BD89-D8173A3D22C8}"/>
              </a:ext>
            </a:extLst>
          </p:cNvPr>
          <p:cNvSpPr>
            <a:spLocks noGrp="1"/>
          </p:cNvSpPr>
          <p:nvPr>
            <p:ph idx="1"/>
          </p:nvPr>
        </p:nvSpPr>
        <p:spPr>
          <a:xfrm>
            <a:off x="838200" y="1444488"/>
            <a:ext cx="10515600" cy="4732476"/>
          </a:xfrm>
        </p:spPr>
        <p:txBody>
          <a:bodyPr>
            <a:normAutofit/>
          </a:bodyPr>
          <a:lstStyle/>
          <a:p>
            <a:pPr algn="just"/>
            <a:r>
              <a:rPr lang="sr-Cyrl-RS" sz="3200" dirty="0">
                <a:latin typeface="Arial" panose="020B0604020202020204" pitchFamily="34" charset="0"/>
                <a:cs typeface="Arial" panose="020B0604020202020204" pitchFamily="34" charset="0"/>
              </a:rPr>
              <a:t>Међутим, понекад се тешко може наћи </a:t>
            </a:r>
            <a:r>
              <a:rPr lang="sr-Cyrl-BA" sz="3200" dirty="0">
                <a:latin typeface="Arial" panose="020B0604020202020204" pitchFamily="34" charset="0"/>
                <a:cs typeface="Arial" panose="020B0604020202020204" pitchFamily="34" charset="0"/>
              </a:rPr>
              <a:t>оправдање за поједине замене, нпр. баба-Јекине реченице: „</a:t>
            </a:r>
            <a:r>
              <a:rPr lang="ru-RU" sz="3200" dirty="0">
                <a:latin typeface="Arial" panose="020B0604020202020204" pitchFamily="34" charset="0"/>
                <a:cs typeface="Arial" panose="020B0604020202020204" pitchFamily="34" charset="0"/>
              </a:rPr>
              <a:t>Бранко, Славко, берите брзо, то је </a:t>
            </a:r>
            <a:r>
              <a:rPr lang="ru-RU" sz="3200" b="1" dirty="0">
                <a:solidFill>
                  <a:srgbClr val="FF0000"/>
                </a:solidFill>
                <a:latin typeface="Arial" panose="020B0604020202020204" pitchFamily="34" charset="0"/>
                <a:cs typeface="Arial" panose="020B0604020202020204" pitchFamily="34" charset="0"/>
              </a:rPr>
              <a:t>пелин</a:t>
            </a:r>
            <a:r>
              <a:rPr lang="ru-RU" sz="3200" dirty="0">
                <a:latin typeface="Arial" panose="020B0604020202020204" pitchFamily="34" charset="0"/>
                <a:cs typeface="Arial" panose="020B0604020202020204" pitchFamily="34" charset="0"/>
              </a:rPr>
              <a:t>. Тај лијечи многе бољке старих људи, особито ако се пије с ракијом“ – преведене су као: „Бранко, Славко, а ну‑ка поживее наберите мне этой травы. Это </a:t>
            </a:r>
            <a:r>
              <a:rPr lang="ru-RU" sz="3200" b="1" dirty="0">
                <a:solidFill>
                  <a:srgbClr val="FF0000"/>
                </a:solidFill>
                <a:latin typeface="Arial" panose="020B0604020202020204" pitchFamily="34" charset="0"/>
                <a:cs typeface="Arial" panose="020B0604020202020204" pitchFamily="34" charset="0"/>
              </a:rPr>
              <a:t>шалфей</a:t>
            </a:r>
            <a:r>
              <a:rPr lang="ru-RU" sz="3200" dirty="0">
                <a:latin typeface="Arial" panose="020B0604020202020204" pitchFamily="34" charset="0"/>
                <a:cs typeface="Arial" panose="020B0604020202020204" pitchFamily="34" charset="0"/>
              </a:rPr>
              <a:t>. Он в пожилом возрасте полезен, особенно если сделать на ракии настой“ </a:t>
            </a:r>
            <a:r>
              <a:rPr lang="sr-Cyrl-BA" sz="3200" dirty="0">
                <a:latin typeface="Arial" panose="020B0604020202020204" pitchFamily="34" charset="0"/>
                <a:cs typeface="Arial" panose="020B0604020202020204" pitchFamily="34" charset="0"/>
              </a:rPr>
              <a:t>(рус. </a:t>
            </a:r>
            <a:r>
              <a:rPr lang="ru-RU" sz="3200" dirty="0">
                <a:latin typeface="Arial" panose="020B0604020202020204" pitchFamily="34" charset="0"/>
                <a:cs typeface="Arial" panose="020B0604020202020204" pitchFamily="34" charset="0"/>
              </a:rPr>
              <a:t>шалфей/</a:t>
            </a:r>
            <a:r>
              <a:rPr lang="ru-RU" sz="3200" i="1" dirty="0">
                <a:latin typeface="Arial" panose="020B0604020202020204" pitchFamily="34" charset="0"/>
                <a:cs typeface="Arial" panose="020B0604020202020204" pitchFamily="34" charset="0"/>
              </a:rPr>
              <a:t>са́львия</a:t>
            </a:r>
            <a:r>
              <a:rPr lang="ru-RU" sz="3200" dirty="0">
                <a:latin typeface="Arial" panose="020B0604020202020204" pitchFamily="34" charset="0"/>
                <a:cs typeface="Arial" panose="020B0604020202020204" pitchFamily="34" charset="0"/>
              </a:rPr>
              <a:t> (лат. </a:t>
            </a:r>
            <a:r>
              <a:rPr lang="sr-Latn-RS" sz="3200" i="1" dirty="0">
                <a:latin typeface="Arial" panose="020B0604020202020204" pitchFamily="34" charset="0"/>
                <a:cs typeface="Arial" panose="020B0604020202020204" pitchFamily="34" charset="0"/>
              </a:rPr>
              <a:t>Salvia officinalis</a:t>
            </a:r>
            <a:r>
              <a:rPr lang="sr-Cyrl-BA" sz="3200" i="1" dirty="0">
                <a:latin typeface="Arial" panose="020B0604020202020204" pitchFamily="34" charset="0"/>
                <a:cs typeface="Arial" panose="020B0604020202020204" pitchFamily="34" charset="0"/>
              </a:rPr>
              <a:t> </a:t>
            </a:r>
            <a:r>
              <a:rPr lang="sr-Cyrl-BA" sz="3200" dirty="0">
                <a:latin typeface="Arial" panose="020B0604020202020204" pitchFamily="34" charset="0"/>
                <a:cs typeface="Arial" panose="020B0604020202020204" pitchFamily="34" charset="0"/>
              </a:rPr>
              <a:t>‘жалфија</a:t>
            </a:r>
            <a:r>
              <a:rPr lang="sr-Cyrl-BA" sz="3200" i="1" dirty="0">
                <a:latin typeface="Arial" panose="020B0604020202020204" pitchFamily="34" charset="0"/>
                <a:cs typeface="Arial" panose="020B0604020202020204" pitchFamily="34" charset="0"/>
              </a:rPr>
              <a:t>’</a:t>
            </a:r>
            <a:r>
              <a:rPr lang="sr-Cyrl-BA" sz="3200" dirty="0">
                <a:latin typeface="Arial" panose="020B0604020202020204" pitchFamily="34" charset="0"/>
                <a:cs typeface="Arial" panose="020B0604020202020204" pitchFamily="34" charset="0"/>
              </a:rPr>
              <a:t>).</a:t>
            </a:r>
            <a:endParaRPr lang="sr-Latn-RS" sz="3200" dirty="0">
              <a:latin typeface="Arial" panose="020B0604020202020204" pitchFamily="34" charset="0"/>
              <a:cs typeface="Arial" panose="020B0604020202020204" pitchFamily="34" charset="0"/>
            </a:endParaRPr>
          </a:p>
          <a:p>
            <a:endParaRPr lang="sr-Latn-RS" sz="3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1281383-83D1-446E-8119-004018168260}"/>
              </a:ext>
            </a:extLst>
          </p:cNvPr>
          <p:cNvSpPr>
            <a:spLocks noGrp="1"/>
          </p:cNvSpPr>
          <p:nvPr>
            <p:ph type="sldNum" sz="quarter" idx="12"/>
          </p:nvPr>
        </p:nvSpPr>
        <p:spPr/>
        <p:txBody>
          <a:bodyPr/>
          <a:lstStyle/>
          <a:p>
            <a:fld id="{DC6BC8A2-651F-4902-8A60-259D45DCF916}" type="slidenum">
              <a:rPr lang="sr-Latn-RS" smtClean="0"/>
              <a:pPr/>
              <a:t>13</a:t>
            </a:fld>
            <a:endParaRPr lang="sr-Latn-RS"/>
          </a:p>
        </p:txBody>
      </p:sp>
    </p:spTree>
    <p:extLst>
      <p:ext uri="{BB962C8B-B14F-4D97-AF65-F5344CB8AC3E}">
        <p14:creationId xmlns:p14="http://schemas.microsoft.com/office/powerpoint/2010/main" val="3765949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7773-7F10-45A7-BD8B-E244900B2FC5}"/>
              </a:ext>
            </a:extLst>
          </p:cNvPr>
          <p:cNvSpPr>
            <a:spLocks noGrp="1"/>
          </p:cNvSpPr>
          <p:nvPr>
            <p:ph type="title"/>
          </p:nvPr>
        </p:nvSpPr>
        <p:spPr>
          <a:xfrm>
            <a:off x="838200" y="365126"/>
            <a:ext cx="10515600" cy="456510"/>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C5F8BE5F-A3E3-4E1C-A9C2-87E1E8FDDCF6}"/>
              </a:ext>
            </a:extLst>
          </p:cNvPr>
          <p:cNvSpPr>
            <a:spLocks noGrp="1"/>
          </p:cNvSpPr>
          <p:nvPr>
            <p:ph idx="1"/>
          </p:nvPr>
        </p:nvSpPr>
        <p:spPr>
          <a:xfrm>
            <a:off x="838200" y="1379401"/>
            <a:ext cx="10515600" cy="5355327"/>
          </a:xfrm>
        </p:spPr>
        <p:txBody>
          <a:bodyPr>
            <a:normAutofit/>
          </a:bodyPr>
          <a:lstStyle/>
          <a:p>
            <a:pPr marL="0" indent="0" algn="just">
              <a:buNone/>
            </a:pPr>
            <a:r>
              <a:rPr lang="sr-Cyrl-RS" sz="3200" dirty="0">
                <a:latin typeface="Arial" panose="020B0604020202020204" pitchFamily="34" charset="0"/>
                <a:cs typeface="Arial" panose="020B0604020202020204" pitchFamily="34" charset="0"/>
              </a:rPr>
              <a:t> ‒ Коришћење неодговарајућег преводног еквивалента, чак не нужно фитонима, али сада не због релативне непознатости оригиналног фитонима већ из неких других побуда, не тако лако одредивих: нпр. „</a:t>
            </a:r>
            <a:r>
              <a:rPr lang="sr-Cyrl-BA" sz="3200" dirty="0">
                <a:latin typeface="Arial" panose="020B0604020202020204" pitchFamily="34" charset="0"/>
                <a:cs typeface="Arial" panose="020B0604020202020204" pitchFamily="34" charset="0"/>
              </a:rPr>
              <a:t>Овца је обрасла </a:t>
            </a:r>
            <a:r>
              <a:rPr lang="sr-Cyrl-BA" sz="3200" b="1" dirty="0">
                <a:solidFill>
                  <a:srgbClr val="FF0000"/>
                </a:solidFill>
                <a:latin typeface="Arial" panose="020B0604020202020204" pitchFamily="34" charset="0"/>
                <a:cs typeface="Arial" panose="020B0604020202020204" pitchFamily="34" charset="0"/>
              </a:rPr>
              <a:t>травом</a:t>
            </a:r>
            <a:r>
              <a:rPr lang="sr-Cyrl-BA" sz="3200" dirty="0">
                <a:latin typeface="Arial" panose="020B0604020202020204" pitchFamily="34" charset="0"/>
                <a:cs typeface="Arial" panose="020B0604020202020204" pitchFamily="34" charset="0"/>
              </a:rPr>
              <a:t>!</a:t>
            </a:r>
            <a:r>
              <a:rPr lang="sr-Cyrl-RS" sz="3200" dirty="0">
                <a:latin typeface="Arial" panose="020B0604020202020204" pitchFamily="34" charset="0"/>
                <a:cs typeface="Arial" panose="020B0604020202020204" pitchFamily="34" charset="0"/>
              </a:rPr>
              <a:t>“ (односно, у преводу: „</a:t>
            </a:r>
            <a:r>
              <a:rPr lang="ru-RU" sz="3200" dirty="0">
                <a:latin typeface="Arial" panose="020B0604020202020204" pitchFamily="34" charset="0"/>
                <a:cs typeface="Arial" panose="020B0604020202020204" pitchFamily="34" charset="0"/>
              </a:rPr>
              <a:t>Я за Бранко отвечать не буду, что овца носит свою овечью </a:t>
            </a:r>
            <a:r>
              <a:rPr lang="ru-RU" sz="3200" b="1" dirty="0">
                <a:solidFill>
                  <a:srgbClr val="FF0000"/>
                </a:solidFill>
                <a:latin typeface="Arial" panose="020B0604020202020204" pitchFamily="34" charset="0"/>
                <a:cs typeface="Arial" panose="020B0604020202020204" pitchFamily="34" charset="0"/>
              </a:rPr>
              <a:t>шубу</a:t>
            </a:r>
            <a:r>
              <a:rPr lang="ru-RU" sz="3200" dirty="0">
                <a:latin typeface="Arial" panose="020B0604020202020204" pitchFamily="34" charset="0"/>
                <a:cs typeface="Arial" panose="020B0604020202020204" pitchFamily="34" charset="0"/>
              </a:rPr>
              <a:t>!</a:t>
            </a:r>
            <a:r>
              <a:rPr lang="sr-Cyrl-BA" sz="3200" dirty="0">
                <a:latin typeface="Arial" panose="020B0604020202020204" pitchFamily="34" charset="0"/>
                <a:cs typeface="Arial" panose="020B0604020202020204" pitchFamily="34" charset="0"/>
              </a:rPr>
              <a:t>“). </a:t>
            </a:r>
          </a:p>
          <a:p>
            <a:pPr algn="just"/>
            <a:r>
              <a:rPr lang="sr-Cyrl-BA" sz="3200" dirty="0">
                <a:latin typeface="Arial" panose="020B0604020202020204" pitchFamily="34" charset="0"/>
                <a:cs typeface="Arial" panose="020B0604020202020204" pitchFamily="34" charset="0"/>
              </a:rPr>
              <a:t>шуба 1. ‛бунда’, 2. ‛густо крзно на животињи; овчија вуна’</a:t>
            </a:r>
            <a:endParaRPr lang="sr-Latn-RS" sz="3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32197AC7-A932-4830-BE13-69DB9DF447CE}"/>
              </a:ext>
            </a:extLst>
          </p:cNvPr>
          <p:cNvSpPr>
            <a:spLocks noGrp="1"/>
          </p:cNvSpPr>
          <p:nvPr>
            <p:ph type="sldNum" sz="quarter" idx="12"/>
          </p:nvPr>
        </p:nvSpPr>
        <p:spPr/>
        <p:txBody>
          <a:bodyPr/>
          <a:lstStyle/>
          <a:p>
            <a:fld id="{DC6BC8A2-651F-4902-8A60-259D45DCF916}" type="slidenum">
              <a:rPr lang="sr-Latn-RS" smtClean="0"/>
              <a:pPr/>
              <a:t>14</a:t>
            </a:fld>
            <a:endParaRPr lang="sr-Latn-RS"/>
          </a:p>
        </p:txBody>
      </p:sp>
    </p:spTree>
    <p:extLst>
      <p:ext uri="{BB962C8B-B14F-4D97-AF65-F5344CB8AC3E}">
        <p14:creationId xmlns:p14="http://schemas.microsoft.com/office/powerpoint/2010/main" val="970790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AA9C7-C51C-4BA3-B940-ADAD59D5CE76}"/>
              </a:ext>
            </a:extLst>
          </p:cNvPr>
          <p:cNvSpPr>
            <a:spLocks noGrp="1"/>
          </p:cNvSpPr>
          <p:nvPr>
            <p:ph type="title"/>
          </p:nvPr>
        </p:nvSpPr>
        <p:spPr>
          <a:xfrm>
            <a:off x="838200" y="365126"/>
            <a:ext cx="10515600" cy="615536"/>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47EC0C54-6CF1-4733-A0BB-385CEDA2E09D}"/>
              </a:ext>
            </a:extLst>
          </p:cNvPr>
          <p:cNvSpPr>
            <a:spLocks noGrp="1"/>
          </p:cNvSpPr>
          <p:nvPr>
            <p:ph idx="1"/>
          </p:nvPr>
        </p:nvSpPr>
        <p:spPr>
          <a:xfrm>
            <a:off x="838200" y="1444487"/>
            <a:ext cx="10515600" cy="4732476"/>
          </a:xfrm>
        </p:spPr>
        <p:txBody>
          <a:bodyPr>
            <a:normAutofit/>
          </a:bodyPr>
          <a:lstStyle/>
          <a:p>
            <a:pPr marL="0" indent="0" algn="just">
              <a:buNone/>
            </a:pPr>
            <a:r>
              <a:rPr lang="sr-Latn-RS" sz="3200" dirty="0">
                <a:latin typeface="Arial" panose="020B0604020202020204" pitchFamily="34" charset="0"/>
                <a:cs typeface="Arial" panose="020B0604020202020204" pitchFamily="34" charset="0"/>
              </a:rPr>
              <a:t>‒</a:t>
            </a:r>
            <a:r>
              <a:rPr lang="sr-Cyrl-BA" sz="3200" dirty="0">
                <a:latin typeface="Arial" panose="020B0604020202020204" pitchFamily="34" charset="0"/>
                <a:cs typeface="Arial" panose="020B0604020202020204" pitchFamily="34" charset="0"/>
              </a:rPr>
              <a:t> Уместо једне користи се друкчија именица субјективне оцене, нпр. „Баба-Јеко, иди бестрага заједно са својим </a:t>
            </a:r>
            <a:r>
              <a:rPr lang="sr-Cyrl-BA" sz="3200" b="1" dirty="0">
                <a:solidFill>
                  <a:srgbClr val="FF0000"/>
                </a:solidFill>
                <a:latin typeface="Arial" panose="020B0604020202020204" pitchFamily="34" charset="0"/>
                <a:cs typeface="Arial" panose="020B0604020202020204" pitchFamily="34" charset="0"/>
              </a:rPr>
              <a:t>травуљинама</a:t>
            </a:r>
            <a:r>
              <a:rPr lang="sr-Cyrl-BA" sz="3200" dirty="0">
                <a:latin typeface="Arial" panose="020B0604020202020204" pitchFamily="34" charset="0"/>
                <a:cs typeface="Arial" panose="020B0604020202020204" pitchFamily="34" charset="0"/>
              </a:rPr>
              <a:t>! Једини прави лијек је ракија мученица, која се пекла и кроз цијеви текла.“ преведен је као: „Пропади ты пропадом со своими </a:t>
            </a:r>
            <a:r>
              <a:rPr lang="sr-Cyrl-BA" sz="3200" b="1" dirty="0">
                <a:solidFill>
                  <a:srgbClr val="FF0000"/>
                </a:solidFill>
                <a:latin typeface="Arial" panose="020B0604020202020204" pitchFamily="34" charset="0"/>
                <a:cs typeface="Arial" panose="020B0604020202020204" pitchFamily="34" charset="0"/>
              </a:rPr>
              <a:t>травками</a:t>
            </a:r>
            <a:r>
              <a:rPr lang="sr-Cyrl-BA" sz="3200" dirty="0">
                <a:latin typeface="Arial" panose="020B0604020202020204" pitchFamily="34" charset="0"/>
                <a:cs typeface="Arial" panose="020B0604020202020204" pitchFamily="34" charset="0"/>
              </a:rPr>
              <a:t>, бабка! В целом свете от всяких хворей лечит только ракия, горькая да жгучая, в котле кипучая!“ (боље </a:t>
            </a:r>
            <a:r>
              <a:rPr lang="ru-RU" sz="3200" i="1" dirty="0">
                <a:latin typeface="Arial" panose="020B0604020202020204" pitchFamily="34" charset="0"/>
                <a:cs typeface="Arial" panose="020B0604020202020204" pitchFamily="34" charset="0"/>
              </a:rPr>
              <a:t>трави́ща </a:t>
            </a:r>
            <a:r>
              <a:rPr lang="sr-Cyrl-BA" sz="3200" dirty="0">
                <a:latin typeface="Arial" panose="020B0604020202020204" pitchFamily="34" charset="0"/>
                <a:cs typeface="Arial" panose="020B0604020202020204" pitchFamily="34" charset="0"/>
              </a:rPr>
              <a:t>‛</a:t>
            </a:r>
            <a:r>
              <a:rPr lang="ru-RU" sz="3200" dirty="0">
                <a:latin typeface="Arial" panose="020B0604020202020204" pitchFamily="34" charset="0"/>
                <a:cs typeface="Arial" panose="020B0604020202020204" pitchFamily="34" charset="0"/>
              </a:rPr>
              <a:t>усилит. высокая густая трава’</a:t>
            </a:r>
            <a:r>
              <a:rPr lang="sr-Cyrl-BA" sz="3200" dirty="0">
                <a:latin typeface="Arial" panose="020B0604020202020204" pitchFamily="34" charset="0"/>
                <a:cs typeface="Arial" panose="020B0604020202020204" pitchFamily="34" charset="0"/>
              </a:rPr>
              <a:t> или </a:t>
            </a:r>
            <a:r>
              <a:rPr lang="ru-RU" sz="3200" dirty="0">
                <a:latin typeface="Arial" panose="020B0604020202020204" pitchFamily="34" charset="0"/>
                <a:cs typeface="Arial" panose="020B0604020202020204" pitchFamily="34" charset="0"/>
              </a:rPr>
              <a:t>чак и </a:t>
            </a:r>
            <a:r>
              <a:rPr lang="sr-Cyrl-BA" sz="3200" i="1" dirty="0">
                <a:latin typeface="Arial" panose="020B0604020202020204" pitchFamily="34" charset="0"/>
                <a:cs typeface="Arial" panose="020B0604020202020204" pitchFamily="34" charset="0"/>
              </a:rPr>
              <a:t>бурьян </a:t>
            </a:r>
            <a:r>
              <a:rPr lang="sr-Cyrl-BA" sz="3200" dirty="0">
                <a:latin typeface="Arial" panose="020B0604020202020204" pitchFamily="34" charset="0"/>
                <a:cs typeface="Arial" panose="020B0604020202020204" pitchFamily="34" charset="0"/>
              </a:rPr>
              <a:t>‛</a:t>
            </a:r>
            <a:r>
              <a:rPr lang="ru-RU" sz="3200" dirty="0">
                <a:latin typeface="Arial" panose="020B0604020202020204" pitchFamily="34" charset="0"/>
                <a:cs typeface="Arial" panose="020B0604020202020204" pitchFamily="34" charset="0"/>
              </a:rPr>
              <a:t>коров’</a:t>
            </a:r>
            <a:r>
              <a:rPr lang="sr-Cyrl-BA" sz="3200" dirty="0">
                <a:latin typeface="Arial" panose="020B0604020202020204" pitchFamily="34" charset="0"/>
                <a:cs typeface="Arial" panose="020B0604020202020204" pitchFamily="34" charset="0"/>
              </a:rPr>
              <a:t>, који је у преводу више пута употребљен као еквивалент речи </a:t>
            </a:r>
            <a:r>
              <a:rPr lang="sr-Cyrl-BA" sz="3200" i="1" dirty="0">
                <a:latin typeface="Arial" panose="020B0604020202020204" pitchFamily="34" charset="0"/>
                <a:cs typeface="Arial" panose="020B0604020202020204" pitchFamily="34" charset="0"/>
              </a:rPr>
              <a:t>травуљина</a:t>
            </a:r>
            <a:r>
              <a:rPr lang="sr-Cyrl-BA" sz="3200" dirty="0">
                <a:latin typeface="Arial" panose="020B0604020202020204" pitchFamily="34" charset="0"/>
                <a:cs typeface="Arial" panose="020B0604020202020204" pitchFamily="34" charset="0"/>
              </a:rPr>
              <a:t>).</a:t>
            </a:r>
            <a:endParaRPr lang="sr-Latn-RS" sz="3200" dirty="0">
              <a:latin typeface="Arial" panose="020B0604020202020204" pitchFamily="34" charset="0"/>
              <a:cs typeface="Arial" panose="020B0604020202020204" pitchFamily="34" charset="0"/>
            </a:endParaRPr>
          </a:p>
          <a:p>
            <a:pPr marL="0" indent="0" algn="just">
              <a:buNone/>
            </a:pPr>
            <a:endParaRPr lang="sr-Latn-R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AC29AD9-21A4-4C7A-B325-0A2C3729219D}"/>
              </a:ext>
            </a:extLst>
          </p:cNvPr>
          <p:cNvSpPr>
            <a:spLocks noGrp="1"/>
          </p:cNvSpPr>
          <p:nvPr>
            <p:ph type="sldNum" sz="quarter" idx="12"/>
          </p:nvPr>
        </p:nvSpPr>
        <p:spPr/>
        <p:txBody>
          <a:bodyPr/>
          <a:lstStyle/>
          <a:p>
            <a:fld id="{DC6BC8A2-651F-4902-8A60-259D45DCF916}" type="slidenum">
              <a:rPr lang="sr-Latn-RS" smtClean="0"/>
              <a:pPr/>
              <a:t>15</a:t>
            </a:fld>
            <a:endParaRPr lang="sr-Latn-RS"/>
          </a:p>
        </p:txBody>
      </p:sp>
    </p:spTree>
    <p:extLst>
      <p:ext uri="{BB962C8B-B14F-4D97-AF65-F5344CB8AC3E}">
        <p14:creationId xmlns:p14="http://schemas.microsoft.com/office/powerpoint/2010/main" val="2885368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DF9A8-6E43-4CBA-83D4-28388E822CBD}"/>
              </a:ext>
            </a:extLst>
          </p:cNvPr>
          <p:cNvSpPr>
            <a:spLocks noGrp="1"/>
          </p:cNvSpPr>
          <p:nvPr>
            <p:ph type="title"/>
          </p:nvPr>
        </p:nvSpPr>
        <p:spPr>
          <a:xfrm>
            <a:off x="838200" y="365125"/>
            <a:ext cx="10515600" cy="668545"/>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7D754BB9-BFC7-4321-8F5B-AF641D4FB44C}"/>
              </a:ext>
            </a:extLst>
          </p:cNvPr>
          <p:cNvSpPr>
            <a:spLocks noGrp="1"/>
          </p:cNvSpPr>
          <p:nvPr>
            <p:ph idx="1"/>
          </p:nvPr>
        </p:nvSpPr>
        <p:spPr>
          <a:xfrm>
            <a:off x="838200" y="1483743"/>
            <a:ext cx="10515600" cy="4693220"/>
          </a:xfrm>
        </p:spPr>
        <p:txBody>
          <a:bodyPr>
            <a:noAutofit/>
          </a:bodyPr>
          <a:lstStyle/>
          <a:p>
            <a:pPr marL="0" indent="0" algn="just">
              <a:buNone/>
            </a:pPr>
            <a:r>
              <a:rPr lang="sr-Latn-RS" sz="3200" dirty="0">
                <a:latin typeface="Arial" panose="020B0604020202020204" pitchFamily="34" charset="0"/>
                <a:cs typeface="Arial" panose="020B0604020202020204" pitchFamily="34" charset="0"/>
              </a:rPr>
              <a:t>–</a:t>
            </a:r>
            <a:r>
              <a:rPr lang="sr-Cyrl-BA" sz="3200" dirty="0">
                <a:latin typeface="Arial" panose="020B0604020202020204" pitchFamily="34" charset="0"/>
                <a:cs typeface="Arial" panose="020B0604020202020204" pitchFamily="34" charset="0"/>
              </a:rPr>
              <a:t> Превођење фитонима речју коју можемо сматрати блискозначницом иако није фитоним, или се може радити о хиперониму или је пак присутна обратна ситуација (нпр. „Већ су га двапут ухватили како је упртио малога у наручје и понио га </a:t>
            </a:r>
            <a:r>
              <a:rPr lang="sr-Cyrl-BA" sz="3200" b="1" dirty="0">
                <a:solidFill>
                  <a:srgbClr val="FF0000"/>
                </a:solidFill>
                <a:latin typeface="Arial" panose="020B0604020202020204" pitchFamily="34" charset="0"/>
                <a:cs typeface="Arial" panose="020B0604020202020204" pitchFamily="34" charset="0"/>
              </a:rPr>
              <a:t>кроз кукурузе</a:t>
            </a:r>
            <a:r>
              <a:rPr lang="sr-Cyrl-BA" sz="3200" dirty="0">
                <a:solidFill>
                  <a:srgbClr val="FF0000"/>
                </a:solidFill>
                <a:latin typeface="Arial" panose="020B0604020202020204" pitchFamily="34" charset="0"/>
                <a:cs typeface="Arial" panose="020B0604020202020204" pitchFamily="34" charset="0"/>
              </a:rPr>
              <a:t> </a:t>
            </a:r>
            <a:r>
              <a:rPr lang="sr-Cyrl-BA" sz="3200" dirty="0">
                <a:latin typeface="Arial" panose="020B0604020202020204" pitchFamily="34" charset="0"/>
                <a:cs typeface="Arial" panose="020B0604020202020204" pitchFamily="34" charset="0"/>
              </a:rPr>
              <a:t>према потоку“ </a:t>
            </a:r>
            <a:r>
              <a:rPr lang="sr-Cyrl-BA" sz="3200" b="1" dirty="0">
                <a:latin typeface="Arial" panose="020B0604020202020204" pitchFamily="34" charset="0"/>
                <a:cs typeface="Arial" panose="020B0604020202020204" pitchFamily="34" charset="0"/>
              </a:rPr>
              <a:t>:</a:t>
            </a:r>
            <a:r>
              <a:rPr lang="sr-Cyrl-BA" sz="3200" dirty="0">
                <a:latin typeface="Arial" panose="020B0604020202020204" pitchFamily="34" charset="0"/>
                <a:cs typeface="Arial" panose="020B0604020202020204" pitchFamily="34" charset="0"/>
              </a:rPr>
              <a:t> „Дважды заставали его за тем, как он, схватив младенца на руки, устремлялся с ним </a:t>
            </a:r>
            <a:r>
              <a:rPr lang="sr-Cyrl-BA" sz="3200" b="1" dirty="0">
                <a:solidFill>
                  <a:srgbClr val="FF0000"/>
                </a:solidFill>
                <a:latin typeface="Arial" panose="020B0604020202020204" pitchFamily="34" charset="0"/>
                <a:cs typeface="Arial" panose="020B0604020202020204" pitchFamily="34" charset="0"/>
              </a:rPr>
              <a:t>через</a:t>
            </a:r>
            <a:r>
              <a:rPr lang="sr-Cyrl-BA" sz="3200" dirty="0">
                <a:latin typeface="Arial" panose="020B0604020202020204" pitchFamily="34" charset="0"/>
                <a:cs typeface="Arial" panose="020B0604020202020204" pitchFamily="34" charset="0"/>
              </a:rPr>
              <a:t> </a:t>
            </a:r>
            <a:r>
              <a:rPr lang="sr-Cyrl-BA" sz="3200" b="1" dirty="0">
                <a:solidFill>
                  <a:srgbClr val="FF0000"/>
                </a:solidFill>
                <a:latin typeface="Arial" panose="020B0604020202020204" pitchFamily="34" charset="0"/>
                <a:cs typeface="Arial" panose="020B0604020202020204" pitchFamily="34" charset="0"/>
              </a:rPr>
              <a:t>кукурузник</a:t>
            </a:r>
            <a:r>
              <a:rPr lang="sr-Cyrl-BA" sz="3200" dirty="0">
                <a:latin typeface="Arial" panose="020B0604020202020204" pitchFamily="34" charset="0"/>
                <a:cs typeface="Arial" panose="020B0604020202020204" pitchFamily="34" charset="0"/>
              </a:rPr>
              <a:t> к реке“).</a:t>
            </a:r>
            <a:endParaRPr lang="sr-Latn-RS" sz="3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120D1BA-6708-4437-A0EB-73CA4D673EA8}"/>
              </a:ext>
            </a:extLst>
          </p:cNvPr>
          <p:cNvSpPr>
            <a:spLocks noGrp="1"/>
          </p:cNvSpPr>
          <p:nvPr>
            <p:ph type="sldNum" sz="quarter" idx="12"/>
          </p:nvPr>
        </p:nvSpPr>
        <p:spPr/>
        <p:txBody>
          <a:bodyPr/>
          <a:lstStyle/>
          <a:p>
            <a:fld id="{DC6BC8A2-651F-4902-8A60-259D45DCF916}" type="slidenum">
              <a:rPr lang="sr-Latn-RS" smtClean="0"/>
              <a:pPr/>
              <a:t>16</a:t>
            </a:fld>
            <a:endParaRPr lang="sr-Latn-RS"/>
          </a:p>
        </p:txBody>
      </p:sp>
    </p:spTree>
    <p:extLst>
      <p:ext uri="{BB962C8B-B14F-4D97-AF65-F5344CB8AC3E}">
        <p14:creationId xmlns:p14="http://schemas.microsoft.com/office/powerpoint/2010/main" val="277660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DF0BB-333B-46A0-8ECF-7FD20E4E2CE7}"/>
              </a:ext>
            </a:extLst>
          </p:cNvPr>
          <p:cNvSpPr>
            <a:spLocks noGrp="1"/>
          </p:cNvSpPr>
          <p:nvPr>
            <p:ph type="title"/>
          </p:nvPr>
        </p:nvSpPr>
        <p:spPr>
          <a:xfrm>
            <a:off x="838200" y="365126"/>
            <a:ext cx="10515600" cy="315912"/>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08FF41FA-36BD-461A-91F5-21BBEF51994A}"/>
              </a:ext>
            </a:extLst>
          </p:cNvPr>
          <p:cNvSpPr>
            <a:spLocks noGrp="1"/>
          </p:cNvSpPr>
          <p:nvPr>
            <p:ph idx="1"/>
          </p:nvPr>
        </p:nvSpPr>
        <p:spPr>
          <a:xfrm>
            <a:off x="838200" y="1121434"/>
            <a:ext cx="10515600" cy="5736566"/>
          </a:xfrm>
        </p:spPr>
        <p:txBody>
          <a:bodyPr>
            <a:normAutofit/>
          </a:bodyPr>
          <a:lstStyle/>
          <a:p>
            <a:pPr marL="0" indent="0" algn="just">
              <a:buNone/>
            </a:pPr>
            <a:r>
              <a:rPr lang="sr-Cyrl-BA" sz="3200" dirty="0">
                <a:solidFill>
                  <a:schemeClr val="bg1">
                    <a:lumMod val="85000"/>
                  </a:schemeClr>
                </a:solidFill>
                <a:latin typeface="Arial" panose="020B0604020202020204" pitchFamily="34" charset="0"/>
                <a:cs typeface="Arial" panose="020B0604020202020204" pitchFamily="34" charset="0"/>
              </a:rPr>
              <a:t>–</a:t>
            </a:r>
            <a:r>
              <a:rPr lang="sr-Cyrl-BA" sz="3200" dirty="0">
                <a:latin typeface="Arial" panose="020B0604020202020204" pitchFamily="34" charset="0"/>
                <a:cs typeface="Arial" panose="020B0604020202020204" pitchFamily="34" charset="0"/>
              </a:rPr>
              <a:t> Изостављање појединих речи или чак већих делова оригинала, пре свега оних у којима се показују ситуације на неки начин непримерене деци (нпр. „Пролазећи, мало касније, поред комшијске куће, Тука спази како његову тобожњу  младу, ону дјевојчицу, њезина мајка млати петоструком шибом брезовачом, јер је била чула за њену »удају«. – Аха-ха, ожежи, ожежи! Није то ништа према каишу мога ћаће! – весело повика он. – Аха-ха, покажи јој како се удаје за прегршт ораха!“). </a:t>
            </a:r>
            <a:endParaRPr lang="sr-Latn-RS" sz="3200" dirty="0">
              <a:latin typeface="Arial" panose="020B0604020202020204" pitchFamily="34" charset="0"/>
              <a:cs typeface="Arial" panose="020B0604020202020204" pitchFamily="34" charset="0"/>
            </a:endParaRPr>
          </a:p>
          <a:p>
            <a:endParaRPr lang="sr-Latn-R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866C6DDA-D7AD-421D-8837-3C858D09F13B}"/>
              </a:ext>
            </a:extLst>
          </p:cNvPr>
          <p:cNvSpPr>
            <a:spLocks noGrp="1"/>
          </p:cNvSpPr>
          <p:nvPr>
            <p:ph type="sldNum" sz="quarter" idx="12"/>
          </p:nvPr>
        </p:nvSpPr>
        <p:spPr/>
        <p:txBody>
          <a:bodyPr/>
          <a:lstStyle/>
          <a:p>
            <a:fld id="{DC6BC8A2-651F-4902-8A60-259D45DCF916}" type="slidenum">
              <a:rPr lang="sr-Latn-RS" smtClean="0"/>
              <a:pPr/>
              <a:t>17</a:t>
            </a:fld>
            <a:endParaRPr lang="sr-Latn-RS"/>
          </a:p>
        </p:txBody>
      </p:sp>
    </p:spTree>
    <p:extLst>
      <p:ext uri="{BB962C8B-B14F-4D97-AF65-F5344CB8AC3E}">
        <p14:creationId xmlns:p14="http://schemas.microsoft.com/office/powerpoint/2010/main" val="3337605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0193F-C666-45A3-8975-DBB6841F8622}"/>
              </a:ext>
            </a:extLst>
          </p:cNvPr>
          <p:cNvSpPr>
            <a:spLocks noGrp="1"/>
          </p:cNvSpPr>
          <p:nvPr>
            <p:ph type="title"/>
          </p:nvPr>
        </p:nvSpPr>
        <p:spPr>
          <a:xfrm>
            <a:off x="838200" y="365125"/>
            <a:ext cx="10515600" cy="721553"/>
          </a:xfrm>
        </p:spPr>
        <p:txBody>
          <a:bodyPr/>
          <a:lstStyle/>
          <a:p>
            <a:endParaRPr lang="sr-Latn-RS" dirty="0"/>
          </a:p>
        </p:txBody>
      </p:sp>
      <p:sp>
        <p:nvSpPr>
          <p:cNvPr id="3" name="Content Placeholder 2">
            <a:extLst>
              <a:ext uri="{FF2B5EF4-FFF2-40B4-BE49-F238E27FC236}">
                <a16:creationId xmlns:a16="http://schemas.microsoft.com/office/drawing/2014/main" id="{506BA96C-B69F-44CE-BEAA-B7FA0E4431C3}"/>
              </a:ext>
            </a:extLst>
          </p:cNvPr>
          <p:cNvSpPr>
            <a:spLocks noGrp="1"/>
          </p:cNvSpPr>
          <p:nvPr>
            <p:ph idx="1"/>
          </p:nvPr>
        </p:nvSpPr>
        <p:spPr>
          <a:xfrm>
            <a:off x="838200" y="1285461"/>
            <a:ext cx="10515600" cy="4891502"/>
          </a:xfrm>
        </p:spPr>
        <p:txBody>
          <a:bodyPr>
            <a:normAutofit/>
          </a:bodyPr>
          <a:lstStyle/>
          <a:p>
            <a:pPr marL="0" indent="0" algn="just">
              <a:buNone/>
            </a:pPr>
            <a:r>
              <a:rPr lang="sr-Latn-RS" sz="3200" dirty="0">
                <a:solidFill>
                  <a:schemeClr val="bg1">
                    <a:lumMod val="85000"/>
                  </a:schemeClr>
                </a:solidFill>
                <a:latin typeface="Arial" panose="020B0604020202020204" pitchFamily="34" charset="0"/>
                <a:cs typeface="Arial" panose="020B0604020202020204" pitchFamily="34" charset="0"/>
              </a:rPr>
              <a:t>–</a:t>
            </a:r>
            <a:r>
              <a:rPr lang="sr-Cyrl-BA" sz="3200" dirty="0">
                <a:solidFill>
                  <a:schemeClr val="bg1">
                    <a:lumMod val="85000"/>
                  </a:schemeClr>
                </a:solidFill>
                <a:latin typeface="Arial" panose="020B0604020202020204" pitchFamily="34" charset="0"/>
                <a:cs typeface="Arial" panose="020B0604020202020204" pitchFamily="34" charset="0"/>
              </a:rPr>
              <a:t> </a:t>
            </a:r>
            <a:r>
              <a:rPr lang="sr-Cyrl-BA" sz="3200" dirty="0">
                <a:latin typeface="Arial" panose="020B0604020202020204" pitchFamily="34" charset="0"/>
                <a:cs typeface="Arial" panose="020B0604020202020204" pitchFamily="34" charset="0"/>
              </a:rPr>
              <a:t>Супротан поступак јесте додавање фитонима којег нема у оригиналу (</a:t>
            </a:r>
            <a:r>
              <a:rPr lang="ru-RU" sz="3200" dirty="0">
                <a:latin typeface="Arial" panose="020B0604020202020204" pitchFamily="34" charset="0"/>
                <a:cs typeface="Arial" panose="020B0604020202020204" pitchFamily="34" charset="0"/>
              </a:rPr>
              <a:t>„Кад приђосмо још ближе, видјесмо да се уз дрвене стубове и брвна млина пуже дивља лоза или их заклања густо жбуње зове, кукрике, ситног јасена и четинасте шумске папрати“ </a:t>
            </a:r>
            <a:r>
              <a:rPr lang="ru-RU" sz="3200" b="1" dirty="0">
                <a:latin typeface="Arial" panose="020B0604020202020204" pitchFamily="34" charset="0"/>
                <a:cs typeface="Arial" panose="020B0604020202020204" pitchFamily="34" charset="0"/>
              </a:rPr>
              <a:t>:</a:t>
            </a:r>
            <a:r>
              <a:rPr lang="ru-RU" sz="3200" dirty="0">
                <a:latin typeface="Arial" panose="020B0604020202020204" pitchFamily="34" charset="0"/>
                <a:cs typeface="Arial" panose="020B0604020202020204" pitchFamily="34" charset="0"/>
              </a:rPr>
              <a:t> „</a:t>
            </a:r>
            <a:r>
              <a:rPr lang="sr-Latn-RS" sz="3200" dirty="0">
                <a:latin typeface="Arial" panose="020B0604020202020204" pitchFamily="34" charset="0"/>
                <a:cs typeface="Arial" panose="020B0604020202020204" pitchFamily="34" charset="0"/>
              </a:rPr>
              <a:t>Из глухих дебрей бузины, </a:t>
            </a:r>
            <a:r>
              <a:rPr lang="sr-Latn-RS" sz="3200" b="1" dirty="0">
                <a:solidFill>
                  <a:srgbClr val="FF0000"/>
                </a:solidFill>
                <a:latin typeface="Arial" panose="020B0604020202020204" pitchFamily="34" charset="0"/>
                <a:cs typeface="Arial" panose="020B0604020202020204" pitchFamily="34" charset="0"/>
              </a:rPr>
              <a:t>ежевики</a:t>
            </a:r>
            <a:r>
              <a:rPr lang="sr-Latn-RS" sz="3200" dirty="0">
                <a:latin typeface="Arial" panose="020B0604020202020204" pitchFamily="34" charset="0"/>
                <a:cs typeface="Arial" panose="020B0604020202020204" pitchFamily="34" charset="0"/>
              </a:rPr>
              <a:t>, ольховника и пальмовидного папоротника вставал бревенчатый сруб мельницы, сплошь оплетенный диким виноградом</a:t>
            </a:r>
            <a:r>
              <a:rPr lang="ru-RU" sz="3200" dirty="0">
                <a:latin typeface="Arial" panose="020B0604020202020204" pitchFamily="34" charset="0"/>
                <a:cs typeface="Arial" panose="020B0604020202020204" pitchFamily="34" charset="0"/>
              </a:rPr>
              <a:t>“</a:t>
            </a:r>
            <a:r>
              <a:rPr lang="sr-Latn-RS" sz="3200" dirty="0">
                <a:latin typeface="Arial" panose="020B0604020202020204" pitchFamily="34" charset="0"/>
                <a:cs typeface="Arial" panose="020B0604020202020204" pitchFamily="34" charset="0"/>
              </a:rPr>
              <a:t> </a:t>
            </a:r>
            <a:r>
              <a:rPr lang="sr-Cyrl-BA" sz="3200" dirty="0">
                <a:latin typeface="Arial" panose="020B0604020202020204" pitchFamily="34" charset="0"/>
                <a:cs typeface="Arial" panose="020B0604020202020204" pitchFamily="34" charset="0"/>
              </a:rPr>
              <a:t>).</a:t>
            </a:r>
            <a:endParaRPr lang="sr-Latn-RS" sz="3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61E8BD1-40F0-4B9D-8F10-75621350F13A}"/>
              </a:ext>
            </a:extLst>
          </p:cNvPr>
          <p:cNvSpPr>
            <a:spLocks noGrp="1"/>
          </p:cNvSpPr>
          <p:nvPr>
            <p:ph type="sldNum" sz="quarter" idx="12"/>
          </p:nvPr>
        </p:nvSpPr>
        <p:spPr/>
        <p:txBody>
          <a:bodyPr/>
          <a:lstStyle/>
          <a:p>
            <a:fld id="{DC6BC8A2-651F-4902-8A60-259D45DCF916}" type="slidenum">
              <a:rPr lang="sr-Latn-RS" smtClean="0"/>
              <a:pPr/>
              <a:t>18</a:t>
            </a:fld>
            <a:endParaRPr lang="sr-Latn-RS"/>
          </a:p>
        </p:txBody>
      </p:sp>
    </p:spTree>
    <p:extLst>
      <p:ext uri="{BB962C8B-B14F-4D97-AF65-F5344CB8AC3E}">
        <p14:creationId xmlns:p14="http://schemas.microsoft.com/office/powerpoint/2010/main" val="1594210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B9334-FA4D-423C-83D7-4B3F3B13434D}"/>
              </a:ext>
            </a:extLst>
          </p:cNvPr>
          <p:cNvSpPr>
            <a:spLocks noGrp="1"/>
          </p:cNvSpPr>
          <p:nvPr>
            <p:ph type="title"/>
          </p:nvPr>
        </p:nvSpPr>
        <p:spPr>
          <a:xfrm>
            <a:off x="838200" y="673100"/>
            <a:ext cx="10515600" cy="940904"/>
          </a:xfrm>
          <a:solidFill>
            <a:srgbClr val="D9D9D9">
              <a:alpha val="45098"/>
            </a:srgbClr>
          </a:solidFill>
        </p:spPr>
        <p:txBody>
          <a:bodyPr>
            <a:noAutofit/>
          </a:bodyPr>
          <a:lstStyle/>
          <a:p>
            <a:pPr algn="just"/>
            <a:r>
              <a:rPr lang="sr-Latn-RS" sz="3200" dirty="0">
                <a:solidFill>
                  <a:schemeClr val="bg1">
                    <a:lumMod val="85000"/>
                  </a:schemeClr>
                </a:solidFill>
                <a:latin typeface="Arial" panose="020B0604020202020204" pitchFamily="34" charset="0"/>
                <a:cs typeface="Arial" panose="020B0604020202020204" pitchFamily="34" charset="0"/>
              </a:rPr>
              <a:t>–</a:t>
            </a:r>
            <a:r>
              <a:rPr lang="sr-Cyrl-BA" sz="3200" dirty="0">
                <a:latin typeface="Arial" panose="020B0604020202020204" pitchFamily="34" charset="0"/>
                <a:cs typeface="Arial" panose="020B0604020202020204" pitchFamily="34" charset="0"/>
              </a:rPr>
              <a:t> Фраземи су због лингвокултуролошког значаја издвојени у посебну целину, а наводимо само два: </a:t>
            </a:r>
            <a:endParaRPr lang="sr-Latn-RS" sz="3200" dirty="0"/>
          </a:p>
        </p:txBody>
      </p:sp>
      <p:sp>
        <p:nvSpPr>
          <p:cNvPr id="3" name="Content Placeholder 2">
            <a:extLst>
              <a:ext uri="{FF2B5EF4-FFF2-40B4-BE49-F238E27FC236}">
                <a16:creationId xmlns:a16="http://schemas.microsoft.com/office/drawing/2014/main" id="{56A63130-E271-4236-B58D-416E8C85ABD5}"/>
              </a:ext>
            </a:extLst>
          </p:cNvPr>
          <p:cNvSpPr>
            <a:spLocks noGrp="1"/>
          </p:cNvSpPr>
          <p:nvPr>
            <p:ph idx="1"/>
          </p:nvPr>
        </p:nvSpPr>
        <p:spPr>
          <a:xfrm>
            <a:off x="838200" y="1854200"/>
            <a:ext cx="10515600" cy="4867275"/>
          </a:xfrm>
        </p:spPr>
        <p:txBody>
          <a:bodyPr>
            <a:noAutofit/>
          </a:bodyPr>
          <a:lstStyle/>
          <a:p>
            <a:pPr marL="514350" indent="-514350" algn="just">
              <a:buAutoNum type="arabicPeriod"/>
            </a:pPr>
            <a:r>
              <a:rPr lang="sr-Cyrl-BA" sz="3200" dirty="0">
                <a:latin typeface="Arial" panose="020B0604020202020204" pitchFamily="34" charset="0"/>
                <a:cs typeface="Arial" panose="020B0604020202020204" pitchFamily="34" charset="0"/>
              </a:rPr>
              <a:t>„Овај његов напад дошао је тако изненада да смо се и ја и Миља грдно збунили и </a:t>
            </a:r>
            <a:r>
              <a:rPr lang="sr-Cyrl-BA" sz="3200" b="1" dirty="0">
                <a:solidFill>
                  <a:srgbClr val="FF0000"/>
                </a:solidFill>
                <a:latin typeface="Arial" panose="020B0604020202020204" pitchFamily="34" charset="0"/>
                <a:cs typeface="Arial" panose="020B0604020202020204" pitchFamily="34" charset="0"/>
              </a:rPr>
              <a:t>поцрвењели као булке</a:t>
            </a:r>
            <a:r>
              <a:rPr lang="sr-Cyrl-BA" sz="3200" dirty="0">
                <a:solidFill>
                  <a:srgbClr val="FF0000"/>
                </a:solidFill>
                <a:latin typeface="Arial" panose="020B0604020202020204" pitchFamily="34" charset="0"/>
                <a:cs typeface="Arial" panose="020B0604020202020204" pitchFamily="34" charset="0"/>
              </a:rPr>
              <a:t> </a:t>
            </a:r>
            <a:r>
              <a:rPr lang="sr-Cyrl-BA" sz="3200" dirty="0">
                <a:latin typeface="Arial" panose="020B0604020202020204" pitchFamily="34" charset="0"/>
                <a:cs typeface="Arial" panose="020B0604020202020204" pitchFamily="34" charset="0"/>
              </a:rPr>
              <a:t>у пољу“ </a:t>
            </a:r>
            <a:r>
              <a:rPr lang="sr-Cyrl-BA" sz="3200" b="1" dirty="0">
                <a:latin typeface="Arial" panose="020B0604020202020204" pitchFamily="34" charset="0"/>
                <a:cs typeface="Arial" panose="020B0604020202020204" pitchFamily="34" charset="0"/>
              </a:rPr>
              <a:t>:</a:t>
            </a:r>
            <a:r>
              <a:rPr lang="sr-Cyrl-BA" sz="3200" dirty="0">
                <a:latin typeface="Arial" panose="020B0604020202020204" pitchFamily="34" charset="0"/>
                <a:cs typeface="Arial" panose="020B0604020202020204" pitchFamily="34" charset="0"/>
              </a:rPr>
              <a:t> „</a:t>
            </a:r>
            <a:r>
              <a:rPr lang="ru-RU" sz="3200" dirty="0">
                <a:latin typeface="Arial" panose="020B0604020202020204" pitchFamily="34" charset="0"/>
                <a:cs typeface="Arial" panose="020B0604020202020204" pitchFamily="34" charset="0"/>
              </a:rPr>
              <a:t>Этот коварный выпад из‑за угла застал нас с Милей врасплох, и мы </a:t>
            </a:r>
            <a:r>
              <a:rPr lang="ru-RU" sz="3200" b="1" dirty="0">
                <a:solidFill>
                  <a:srgbClr val="FF0000"/>
                </a:solidFill>
                <a:latin typeface="Arial" panose="020B0604020202020204" pitchFamily="34" charset="0"/>
                <a:cs typeface="Arial" panose="020B0604020202020204" pitchFamily="34" charset="0"/>
              </a:rPr>
              <a:t>покраснели, как маки</a:t>
            </a:r>
            <a:r>
              <a:rPr lang="ru-RU" sz="3200" dirty="0">
                <a:solidFill>
                  <a:srgbClr val="FF0000"/>
                </a:solidFill>
                <a:latin typeface="Arial" panose="020B0604020202020204" pitchFamily="34" charset="0"/>
                <a:cs typeface="Arial" panose="020B0604020202020204" pitchFamily="34" charset="0"/>
              </a:rPr>
              <a:t> </a:t>
            </a:r>
            <a:r>
              <a:rPr lang="ru-RU" sz="3200" dirty="0">
                <a:latin typeface="Arial" panose="020B0604020202020204" pitchFamily="34" charset="0"/>
                <a:cs typeface="Arial" panose="020B0604020202020204" pitchFamily="34" charset="0"/>
              </a:rPr>
              <a:t>на лугу“</a:t>
            </a:r>
            <a:r>
              <a:rPr lang="sr-Cyrl-BA" sz="3200" dirty="0">
                <a:latin typeface="Arial" panose="020B0604020202020204" pitchFamily="34" charset="0"/>
                <a:cs typeface="Arial" panose="020B0604020202020204" pitchFamily="34" charset="0"/>
              </a:rPr>
              <a:t>; </a:t>
            </a:r>
            <a:endParaRPr lang="sr-Latn-RS" sz="3200" dirty="0">
              <a:latin typeface="Arial" panose="020B0604020202020204" pitchFamily="34" charset="0"/>
              <a:cs typeface="Arial" panose="020B0604020202020204" pitchFamily="34" charset="0"/>
            </a:endParaRPr>
          </a:p>
          <a:p>
            <a:pPr marL="514350" indent="-514350" algn="just">
              <a:buAutoNum type="arabicPeriod"/>
            </a:pPr>
            <a:r>
              <a:rPr lang="ru-RU" sz="3200" dirty="0">
                <a:latin typeface="Arial" panose="020B0604020202020204" pitchFamily="34" charset="0"/>
                <a:cs typeface="Arial" panose="020B0604020202020204" pitchFamily="34" charset="0"/>
              </a:rPr>
              <a:t>– Не дај се, Икета, </a:t>
            </a:r>
            <a:r>
              <a:rPr lang="ru-RU" sz="3200" b="1" dirty="0">
                <a:solidFill>
                  <a:srgbClr val="FF0000"/>
                </a:solidFill>
                <a:latin typeface="Arial" panose="020B0604020202020204" pitchFamily="34" charset="0"/>
                <a:cs typeface="Arial" panose="020B0604020202020204" pitchFamily="34" charset="0"/>
              </a:rPr>
              <a:t>јабуко</a:t>
            </a:r>
            <a:r>
              <a:rPr lang="ru-RU" sz="3200" dirty="0">
                <a:latin typeface="Arial" panose="020B0604020202020204" pitchFamily="34" charset="0"/>
                <a:cs typeface="Arial" panose="020B0604020202020204" pitchFamily="34" charset="0"/>
              </a:rPr>
              <a:t>! – заурлаше иза окуке Рашете. – Ето га бијесна, навали, народе! </a:t>
            </a:r>
            <a:r>
              <a:rPr lang="ru-RU" sz="3200" b="1" dirty="0">
                <a:latin typeface="Arial" panose="020B0604020202020204" pitchFamily="34" charset="0"/>
                <a:cs typeface="Arial" panose="020B0604020202020204" pitchFamily="34" charset="0"/>
              </a:rPr>
              <a:t>:</a:t>
            </a:r>
            <a:r>
              <a:rPr lang="ru-RU" sz="3200" dirty="0">
                <a:latin typeface="Arial" panose="020B0604020202020204" pitchFamily="34" charset="0"/>
                <a:cs typeface="Arial" panose="020B0604020202020204" pitchFamily="34" charset="0"/>
              </a:rPr>
              <a:t> –</a:t>
            </a:r>
            <a:r>
              <a:rPr lang="sr-Latn-RS" sz="3200" dirty="0">
                <a:latin typeface="Arial" panose="020B0604020202020204" pitchFamily="34" charset="0"/>
                <a:cs typeface="Arial" panose="020B0604020202020204" pitchFamily="34" charset="0"/>
              </a:rPr>
              <a:t> Держись, Икан, </a:t>
            </a:r>
            <a:r>
              <a:rPr lang="sr-Latn-RS" sz="3200" b="1" dirty="0">
                <a:solidFill>
                  <a:srgbClr val="FF0000"/>
                </a:solidFill>
                <a:latin typeface="Arial" panose="020B0604020202020204" pitchFamily="34" charset="0"/>
                <a:cs typeface="Arial" panose="020B0604020202020204" pitchFamily="34" charset="0"/>
              </a:rPr>
              <a:t>сокол ясный</a:t>
            </a:r>
            <a:r>
              <a:rPr lang="sr-Latn-RS" sz="3200" dirty="0">
                <a:latin typeface="Arial" panose="020B0604020202020204" pitchFamily="34" charset="0"/>
                <a:cs typeface="Arial" panose="020B0604020202020204" pitchFamily="34" charset="0"/>
              </a:rPr>
              <a:t>! – завопили Рашеты из чащи. – Хватайте его, люди!</a:t>
            </a:r>
          </a:p>
        </p:txBody>
      </p:sp>
      <p:sp>
        <p:nvSpPr>
          <p:cNvPr id="4" name="Slide Number Placeholder 3">
            <a:extLst>
              <a:ext uri="{FF2B5EF4-FFF2-40B4-BE49-F238E27FC236}">
                <a16:creationId xmlns:a16="http://schemas.microsoft.com/office/drawing/2014/main" id="{28C8644A-AC68-4E9F-9B1B-348AFD6D69D7}"/>
              </a:ext>
            </a:extLst>
          </p:cNvPr>
          <p:cNvSpPr>
            <a:spLocks noGrp="1"/>
          </p:cNvSpPr>
          <p:nvPr>
            <p:ph type="sldNum" sz="quarter" idx="12"/>
          </p:nvPr>
        </p:nvSpPr>
        <p:spPr/>
        <p:txBody>
          <a:bodyPr/>
          <a:lstStyle/>
          <a:p>
            <a:fld id="{DC6BC8A2-651F-4902-8A60-259D45DCF916}" type="slidenum">
              <a:rPr lang="sr-Latn-RS" smtClean="0"/>
              <a:pPr/>
              <a:t>19</a:t>
            </a:fld>
            <a:endParaRPr lang="sr-Latn-RS"/>
          </a:p>
        </p:txBody>
      </p:sp>
    </p:spTree>
    <p:extLst>
      <p:ext uri="{BB962C8B-B14F-4D97-AF65-F5344CB8AC3E}">
        <p14:creationId xmlns:p14="http://schemas.microsoft.com/office/powerpoint/2010/main" val="4239056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2823C7-6977-4AA4-BC35-7DF6AC0A4A81}"/>
              </a:ext>
            </a:extLst>
          </p:cNvPr>
          <p:cNvSpPr>
            <a:spLocks noGrp="1"/>
          </p:cNvSpPr>
          <p:nvPr>
            <p:ph idx="1"/>
          </p:nvPr>
        </p:nvSpPr>
        <p:spPr>
          <a:xfrm>
            <a:off x="838200" y="451078"/>
            <a:ext cx="10515600" cy="6492874"/>
          </a:xfrm>
        </p:spPr>
        <p:txBody>
          <a:bodyPr>
            <a:noAutofit/>
          </a:bodyPr>
          <a:lstStyle/>
          <a:p>
            <a:pPr marL="0" indent="0">
              <a:buNone/>
            </a:pPr>
            <a:r>
              <a:rPr lang="sr-Cyrl-BA" sz="3000" b="1" dirty="0">
                <a:solidFill>
                  <a:schemeClr val="bg1">
                    <a:lumMod val="85000"/>
                  </a:schemeClr>
                </a:solidFill>
                <a:latin typeface="Arial" panose="020B0604020202020204" pitchFamily="34" charset="0"/>
                <a:cs typeface="Arial" panose="020B0604020202020204" pitchFamily="34" charset="0"/>
              </a:rPr>
              <a:t>1. </a:t>
            </a:r>
            <a:r>
              <a:rPr lang="sr-Cyrl-BA" sz="3000" dirty="0">
                <a:latin typeface="Arial" panose="020B0604020202020204" pitchFamily="34" charset="0"/>
                <a:cs typeface="Arial" panose="020B0604020202020204" pitchFamily="34" charset="0"/>
              </a:rPr>
              <a:t>Уводне напомене</a:t>
            </a:r>
          </a:p>
          <a:p>
            <a:pPr marL="0" indent="0">
              <a:buNone/>
            </a:pPr>
            <a:r>
              <a:rPr lang="sr-Cyrl-BA" sz="3000" dirty="0">
                <a:latin typeface="Arial" panose="020B0604020202020204" pitchFamily="34" charset="0"/>
                <a:cs typeface="Arial" panose="020B0604020202020204" pitchFamily="34" charset="0"/>
              </a:rPr>
              <a:t>	‒ </a:t>
            </a:r>
            <a:r>
              <a:rPr lang="sr-Latn-RS" sz="3000" dirty="0">
                <a:latin typeface="Arial" panose="020B0604020202020204" pitchFamily="34" charset="0"/>
                <a:cs typeface="Arial" panose="020B0604020202020204" pitchFamily="34" charset="0"/>
              </a:rPr>
              <a:t>Chat GPT </a:t>
            </a:r>
            <a:r>
              <a:rPr lang="sr-Cyrl-BA" sz="3000" dirty="0">
                <a:latin typeface="Arial" panose="020B0604020202020204" pitchFamily="34" charset="0"/>
                <a:cs typeface="Arial" panose="020B0604020202020204" pitchFamily="34" charset="0"/>
              </a:rPr>
              <a:t>о значају фитонима код Ћопића</a:t>
            </a:r>
          </a:p>
          <a:p>
            <a:pPr>
              <a:buNone/>
            </a:pPr>
            <a:r>
              <a:rPr lang="sr-Cyrl-BA" sz="3000" b="1" dirty="0">
                <a:latin typeface="Arial" panose="020B0604020202020204" pitchFamily="34" charset="0"/>
                <a:cs typeface="Arial" panose="020B0604020202020204" pitchFamily="34" charset="0"/>
              </a:rPr>
              <a:t>2. </a:t>
            </a:r>
            <a:r>
              <a:rPr lang="sr-Cyrl-BA" sz="3000" dirty="0">
                <a:latin typeface="Arial" panose="020B0604020202020204" pitchFamily="34" charset="0"/>
                <a:cs typeface="Arial" panose="020B0604020202020204" pitchFamily="34" charset="0"/>
              </a:rPr>
              <a:t>Анализа грађе </a:t>
            </a:r>
          </a:p>
          <a:p>
            <a:pPr marL="457200" lvl="1" indent="0">
              <a:buNone/>
            </a:pPr>
            <a:r>
              <a:rPr lang="sr-Cyrl-BA" sz="3000" dirty="0">
                <a:latin typeface="Arial" panose="020B0604020202020204" pitchFamily="34" charset="0"/>
                <a:cs typeface="Arial" panose="020B0604020202020204" pitchFamily="34" charset="0"/>
              </a:rPr>
              <a:t>	‒ Семантичка анализа грађе</a:t>
            </a:r>
          </a:p>
          <a:p>
            <a:pPr marL="457200" lvl="1" indent="0">
              <a:buNone/>
            </a:pPr>
            <a:r>
              <a:rPr lang="sr-Cyrl-BA" sz="3000" dirty="0">
                <a:latin typeface="Arial" panose="020B0604020202020204" pitchFamily="34" charset="0"/>
                <a:cs typeface="Arial" panose="020B0604020202020204" pitchFamily="34" charset="0"/>
              </a:rPr>
              <a:t>	‒ Погрешни преводни еквиваленти</a:t>
            </a:r>
          </a:p>
          <a:p>
            <a:pPr marL="457200" lvl="1" indent="0">
              <a:buNone/>
            </a:pPr>
            <a:r>
              <a:rPr lang="sr-Cyrl-BA" sz="3000" dirty="0">
                <a:latin typeface="Arial" panose="020B0604020202020204" pitchFamily="34" charset="0"/>
                <a:cs typeface="Arial" panose="020B0604020202020204" pitchFamily="34" charset="0"/>
              </a:rPr>
              <a:t>	‒ Неодговарајући преводни еквиваленти</a:t>
            </a:r>
          </a:p>
          <a:p>
            <a:pPr marL="457200" lvl="1" indent="0">
              <a:buNone/>
            </a:pPr>
            <a:r>
              <a:rPr lang="sr-Cyrl-BA" sz="3000" dirty="0">
                <a:latin typeface="Arial" panose="020B0604020202020204" pitchFamily="34" charset="0"/>
                <a:cs typeface="Arial" panose="020B0604020202020204" pitchFamily="34" charset="0"/>
              </a:rPr>
              <a:t>	‒ Хиперонимско-хипонимски преводни еквивалент</a:t>
            </a:r>
          </a:p>
          <a:p>
            <a:pPr marL="457200" lvl="1" indent="0">
              <a:buNone/>
            </a:pPr>
            <a:r>
              <a:rPr lang="sr-Cyrl-BA" sz="3000" dirty="0">
                <a:latin typeface="Arial" panose="020B0604020202020204" pitchFamily="34" charset="0"/>
                <a:cs typeface="Arial" panose="020B0604020202020204" pitchFamily="34" charset="0"/>
              </a:rPr>
              <a:t>	‒ Коришћење друкчијих именица субјективне оцене</a:t>
            </a:r>
          </a:p>
          <a:p>
            <a:pPr marL="457200" lvl="1" indent="0">
              <a:buNone/>
            </a:pPr>
            <a:r>
              <a:rPr lang="sr-Cyrl-BA" sz="3000" dirty="0">
                <a:latin typeface="Arial" panose="020B0604020202020204" pitchFamily="34" charset="0"/>
                <a:cs typeface="Arial" panose="020B0604020202020204" pitchFamily="34" charset="0"/>
              </a:rPr>
              <a:t>	‒ Изостављање</a:t>
            </a:r>
          </a:p>
          <a:p>
            <a:pPr marL="457200" lvl="1" indent="0">
              <a:buNone/>
            </a:pPr>
            <a:r>
              <a:rPr lang="sr-Cyrl-BA" sz="3000" dirty="0">
                <a:latin typeface="Arial" panose="020B0604020202020204" pitchFamily="34" charset="0"/>
                <a:cs typeface="Arial" panose="020B0604020202020204" pitchFamily="34" charset="0"/>
              </a:rPr>
              <a:t>	‒ Додавање</a:t>
            </a:r>
          </a:p>
          <a:p>
            <a:pPr marL="457200" lvl="1" indent="0">
              <a:buNone/>
            </a:pPr>
            <a:r>
              <a:rPr lang="sr-Cyrl-BA" sz="3000" dirty="0">
                <a:latin typeface="Arial" panose="020B0604020202020204" pitchFamily="34" charset="0"/>
                <a:cs typeface="Arial" panose="020B0604020202020204" pitchFamily="34" charset="0"/>
              </a:rPr>
              <a:t>	‒ Фразем</a:t>
            </a:r>
            <a:r>
              <a:rPr lang="sr-Cyrl-RS" sz="3000" dirty="0">
                <a:latin typeface="Arial" panose="020B0604020202020204" pitchFamily="34" charset="0"/>
                <a:cs typeface="Arial" panose="020B0604020202020204" pitchFamily="34" charset="0"/>
              </a:rPr>
              <a:t>и</a:t>
            </a:r>
          </a:p>
          <a:p>
            <a:pPr marL="11113" lvl="1" indent="0">
              <a:buNone/>
            </a:pPr>
            <a:r>
              <a:rPr lang="sr-Cyrl-BA" sz="3000" b="1" dirty="0">
                <a:latin typeface="Arial" panose="020B0604020202020204" pitchFamily="34" charset="0"/>
                <a:cs typeface="Arial" panose="020B0604020202020204" pitchFamily="34" charset="0"/>
              </a:rPr>
              <a:t>3. </a:t>
            </a:r>
            <a:r>
              <a:rPr lang="sr-Cyrl-BA" sz="3000" dirty="0">
                <a:latin typeface="Arial" panose="020B0604020202020204" pitchFamily="34" charset="0"/>
                <a:cs typeface="Arial" panose="020B0604020202020204" pitchFamily="34" charset="0"/>
              </a:rPr>
              <a:t>Закључне напомене</a:t>
            </a:r>
          </a:p>
          <a:p>
            <a:pPr marL="457200" lvl="1" indent="0">
              <a:buNone/>
            </a:pPr>
            <a:endParaRPr lang="sr-Cyrl-BA" sz="3000" dirty="0">
              <a:latin typeface="Arial" panose="020B0604020202020204" pitchFamily="34" charset="0"/>
              <a:cs typeface="Arial" panose="020B0604020202020204" pitchFamily="34" charset="0"/>
            </a:endParaRPr>
          </a:p>
          <a:p>
            <a:pPr marL="457200" lvl="1" indent="0">
              <a:buNone/>
            </a:pPr>
            <a:endParaRPr lang="sr-Cyrl-BA" sz="3000" dirty="0">
              <a:latin typeface="Arial" panose="020B0604020202020204" pitchFamily="34" charset="0"/>
              <a:cs typeface="Arial" panose="020B0604020202020204" pitchFamily="34" charset="0"/>
            </a:endParaRPr>
          </a:p>
          <a:p>
            <a:pPr lvl="1"/>
            <a:endParaRPr lang="sr-Cyrl-BA" sz="3000" dirty="0">
              <a:latin typeface="Arial" panose="020B0604020202020204" pitchFamily="34" charset="0"/>
              <a:cs typeface="Arial" panose="020B0604020202020204" pitchFamily="34" charset="0"/>
            </a:endParaRPr>
          </a:p>
          <a:p>
            <a:endParaRPr lang="sr-Latn-RS" sz="3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5D4E3D82-9020-40C5-B59E-5CB4B5A76C82}"/>
              </a:ext>
            </a:extLst>
          </p:cNvPr>
          <p:cNvSpPr>
            <a:spLocks noGrp="1"/>
          </p:cNvSpPr>
          <p:nvPr>
            <p:ph type="sldNum" sz="quarter" idx="12"/>
          </p:nvPr>
        </p:nvSpPr>
        <p:spPr/>
        <p:txBody>
          <a:bodyPr/>
          <a:lstStyle/>
          <a:p>
            <a:fld id="{DC6BC8A2-651F-4902-8A60-259D45DCF916}" type="slidenum">
              <a:rPr lang="sr-Latn-RS" smtClean="0"/>
              <a:pPr/>
              <a:t>2</a:t>
            </a:fld>
            <a:endParaRPr lang="sr-Latn-RS"/>
          </a:p>
        </p:txBody>
      </p:sp>
    </p:spTree>
    <p:extLst>
      <p:ext uri="{BB962C8B-B14F-4D97-AF65-F5344CB8AC3E}">
        <p14:creationId xmlns:p14="http://schemas.microsoft.com/office/powerpoint/2010/main" val="1618143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6EF52-8819-43D6-BFB7-13EAD2695CE2}"/>
              </a:ext>
            </a:extLst>
          </p:cNvPr>
          <p:cNvSpPr>
            <a:spLocks noGrp="1"/>
          </p:cNvSpPr>
          <p:nvPr>
            <p:ph type="title"/>
          </p:nvPr>
        </p:nvSpPr>
        <p:spPr>
          <a:xfrm>
            <a:off x="838200" y="365126"/>
            <a:ext cx="10515600" cy="315912"/>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30C5BA03-731B-4A52-B45E-4855BDC1D79B}"/>
              </a:ext>
            </a:extLst>
          </p:cNvPr>
          <p:cNvSpPr>
            <a:spLocks noGrp="1"/>
          </p:cNvSpPr>
          <p:nvPr>
            <p:ph idx="1"/>
          </p:nvPr>
        </p:nvSpPr>
        <p:spPr>
          <a:xfrm>
            <a:off x="838200" y="1219200"/>
            <a:ext cx="10515600" cy="4957763"/>
          </a:xfrm>
        </p:spPr>
        <p:txBody>
          <a:bodyPr>
            <a:noAutofit/>
          </a:bodyPr>
          <a:lstStyle/>
          <a:p>
            <a:pPr marL="0" indent="0" algn="just">
              <a:buNone/>
            </a:pPr>
            <a:r>
              <a:rPr lang="sr-Latn-RS" sz="3200" b="1" dirty="0">
                <a:solidFill>
                  <a:schemeClr val="bg1">
                    <a:lumMod val="95000"/>
                  </a:schemeClr>
                </a:solidFill>
                <a:latin typeface="Arial" panose="020B0604020202020204" pitchFamily="34" charset="0"/>
                <a:cs typeface="Arial" panose="020B0604020202020204" pitchFamily="34" charset="0"/>
              </a:rPr>
              <a:t>3. </a:t>
            </a:r>
            <a:r>
              <a:rPr lang="ru-RU" sz="3200" b="1" dirty="0">
                <a:latin typeface="Arial" panose="020B0604020202020204" pitchFamily="34" charset="0"/>
                <a:cs typeface="Arial" panose="020B0604020202020204" pitchFamily="34" charset="0"/>
              </a:rPr>
              <a:t>Закључне напомене</a:t>
            </a:r>
          </a:p>
          <a:p>
            <a:pPr marL="0" indent="0" algn="just">
              <a:buNone/>
            </a:pPr>
            <a:r>
              <a:rPr lang="ru-RU" sz="3200" dirty="0">
                <a:latin typeface="Arial" panose="020B0604020202020204" pitchFamily="34" charset="0"/>
                <a:cs typeface="Arial" panose="020B0604020202020204" pitchFamily="34" charset="0"/>
              </a:rPr>
              <a:t>Преводилац је приликом превођења употребио различите технике, свакако не увек успешно, поводећи се различитим мотивима, некад не тако лако докучивим, а свакако не и подједнако оправданим и добрим. Мада је оцењивање једног превода увек незахвалан посао, ипак се ваља осврнути на превод у целости: Б. Ћопић и </a:t>
            </a:r>
            <a:r>
              <a:rPr lang="sr-Cyrl-RS" sz="3200" cap="small" dirty="0">
                <a:latin typeface="Arial" panose="020B0604020202020204" pitchFamily="34" charset="0"/>
                <a:cs typeface="Arial" panose="020B0604020202020204" pitchFamily="34" charset="0"/>
              </a:rPr>
              <a:t>Глава у кланцу ноге на вранцу</a:t>
            </a:r>
            <a:r>
              <a:rPr lang="sr-Cyrl-RS" sz="3200" dirty="0">
                <a:latin typeface="Arial" panose="020B0604020202020204" pitchFamily="34" charset="0"/>
                <a:cs typeface="Arial" panose="020B0604020202020204" pitchFamily="34" charset="0"/>
              </a:rPr>
              <a:t> заслужују бољи превод на највећем словенском језику.</a:t>
            </a:r>
            <a:endParaRPr lang="sr-Latn-RS" sz="3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3EC8AAC-B0F6-4F8F-BE4C-4C7B95408E88}"/>
              </a:ext>
            </a:extLst>
          </p:cNvPr>
          <p:cNvSpPr>
            <a:spLocks noGrp="1"/>
          </p:cNvSpPr>
          <p:nvPr>
            <p:ph type="sldNum" sz="quarter" idx="12"/>
          </p:nvPr>
        </p:nvSpPr>
        <p:spPr/>
        <p:txBody>
          <a:bodyPr/>
          <a:lstStyle/>
          <a:p>
            <a:fld id="{DC6BC8A2-651F-4902-8A60-259D45DCF916}" type="slidenum">
              <a:rPr lang="sr-Latn-RS" smtClean="0"/>
              <a:pPr/>
              <a:t>20</a:t>
            </a:fld>
            <a:endParaRPr lang="sr-Latn-RS"/>
          </a:p>
        </p:txBody>
      </p:sp>
    </p:spTree>
    <p:extLst>
      <p:ext uri="{BB962C8B-B14F-4D97-AF65-F5344CB8AC3E}">
        <p14:creationId xmlns:p14="http://schemas.microsoft.com/office/powerpoint/2010/main" val="2405419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C9F055-13F4-4B4B-86AF-D8EA3498BDF9}"/>
              </a:ext>
            </a:extLst>
          </p:cNvPr>
          <p:cNvSpPr>
            <a:spLocks noGrp="1"/>
          </p:cNvSpPr>
          <p:nvPr>
            <p:ph idx="1"/>
          </p:nvPr>
        </p:nvSpPr>
        <p:spPr>
          <a:xfrm>
            <a:off x="838200" y="863600"/>
            <a:ext cx="10515600" cy="5994400"/>
          </a:xfrm>
        </p:spPr>
        <p:txBody>
          <a:bodyPr>
            <a:noAutofit/>
          </a:bodyPr>
          <a:lstStyle/>
          <a:p>
            <a:pPr marL="0" indent="0" algn="just">
              <a:buNone/>
            </a:pPr>
            <a:r>
              <a:rPr lang="sr-Cyrl-CS" sz="2900" dirty="0">
                <a:latin typeface="Arial" panose="020B0604020202020204" pitchFamily="34" charset="0"/>
                <a:cs typeface="Arial" panose="020B0604020202020204" pitchFamily="34" charset="0"/>
              </a:rPr>
              <a:t> </a:t>
            </a:r>
            <a:r>
              <a:rPr lang="sr-Cyrl-BA" sz="3200" b="1" dirty="0">
                <a:solidFill>
                  <a:schemeClr val="bg1">
                    <a:lumMod val="85000"/>
                  </a:schemeClr>
                </a:solidFill>
                <a:latin typeface="Arial" panose="020B0604020202020204" pitchFamily="34" charset="0"/>
                <a:cs typeface="Arial" panose="020B0604020202020204" pitchFamily="34" charset="0"/>
              </a:rPr>
              <a:t>1. </a:t>
            </a:r>
            <a:r>
              <a:rPr lang="sr-Cyrl-BA" sz="3200" b="1" dirty="0">
                <a:latin typeface="Arial" panose="020B0604020202020204" pitchFamily="34" charset="0"/>
                <a:cs typeface="Arial" panose="020B0604020202020204" pitchFamily="34" charset="0"/>
              </a:rPr>
              <a:t>Колико су важни фитоними у стваралаштву Б. Ћопића?</a:t>
            </a:r>
          </a:p>
          <a:p>
            <a:pPr algn="just"/>
            <a:r>
              <a:rPr lang="sr-Latn-RS" sz="3200" dirty="0">
                <a:latin typeface="Arial" panose="020B0604020202020204" pitchFamily="34" charset="0"/>
                <a:cs typeface="Arial" panose="020B0604020202020204" pitchFamily="34" charset="0"/>
              </a:rPr>
              <a:t>ChatGPT</a:t>
            </a:r>
            <a:r>
              <a:rPr lang="sr-Cyrl-RS" sz="3200" dirty="0">
                <a:latin typeface="Arial" panose="020B0604020202020204" pitchFamily="34" charset="0"/>
                <a:cs typeface="Arial" panose="020B0604020202020204" pitchFamily="34" charset="0"/>
              </a:rPr>
              <a:t>: </a:t>
            </a:r>
            <a:r>
              <a:rPr lang="ru-RU" sz="3200" dirty="0">
                <a:latin typeface="Arial" panose="020B0604020202020204" pitchFamily="34" charset="0"/>
                <a:cs typeface="Arial" panose="020B0604020202020204" pitchFamily="34" charset="0"/>
              </a:rPr>
              <a:t>„Фитоними, тј. имена биљака, имају значајну улогу у стваралаштву Бранка Ћопића, како на лексичко-стилском тако и на симболичко-семантичком нивоу. Ћопић, као писац дубоко укорењен у народну традицију и завичајни простор Босанске крајине, често користи фитониме да би дочарао: </a:t>
            </a:r>
            <a:endParaRPr lang="sr-Latn-RS" sz="3200" dirty="0">
              <a:latin typeface="Arial" panose="020B0604020202020204" pitchFamily="34" charset="0"/>
              <a:cs typeface="Arial" panose="020B0604020202020204" pitchFamily="34" charset="0"/>
            </a:endParaRPr>
          </a:p>
          <a:p>
            <a:pPr lvl="0" algn="just"/>
            <a:r>
              <a:rPr lang="ru-RU" sz="3200" b="1" dirty="0">
                <a:latin typeface="Arial" panose="020B0604020202020204" pitchFamily="34" charset="0"/>
                <a:cs typeface="Arial" panose="020B0604020202020204" pitchFamily="34" charset="0"/>
              </a:rPr>
              <a:t>Завичајни пејзаж</a:t>
            </a:r>
            <a:r>
              <a:rPr lang="sr-Latn-RS" sz="3200" dirty="0">
                <a:latin typeface="Arial" panose="020B0604020202020204" pitchFamily="34" charset="0"/>
                <a:cs typeface="Arial" panose="020B0604020202020204" pitchFamily="34" charset="0"/>
              </a:rPr>
              <a:t> – </a:t>
            </a:r>
            <a:r>
              <a:rPr lang="ru-RU" sz="3200" dirty="0">
                <a:latin typeface="Arial" panose="020B0604020202020204" pitchFamily="34" charset="0"/>
                <a:cs typeface="Arial" panose="020B0604020202020204" pitchFamily="34" charset="0"/>
              </a:rPr>
              <a:t>Биљке попут </a:t>
            </a:r>
            <a:r>
              <a:rPr lang="ru-RU" sz="3200" b="1" dirty="0">
                <a:latin typeface="Arial" panose="020B0604020202020204" pitchFamily="34" charset="0"/>
                <a:cs typeface="Arial" panose="020B0604020202020204" pitchFamily="34" charset="0"/>
              </a:rPr>
              <a:t>јове</a:t>
            </a:r>
            <a:r>
              <a:rPr lang="sr-Latn-RS" sz="3200" b="1" dirty="0">
                <a:latin typeface="Arial" panose="020B0604020202020204" pitchFamily="34" charset="0"/>
                <a:cs typeface="Arial" panose="020B0604020202020204" pitchFamily="34" charset="0"/>
              </a:rPr>
              <a:t>, </a:t>
            </a:r>
            <a:r>
              <a:rPr lang="ru-RU" sz="3200" b="1" dirty="0">
                <a:latin typeface="Arial" panose="020B0604020202020204" pitchFamily="34" charset="0"/>
                <a:cs typeface="Arial" panose="020B0604020202020204" pitchFamily="34" charset="0"/>
              </a:rPr>
              <a:t>врбе</a:t>
            </a:r>
            <a:r>
              <a:rPr lang="sr-Latn-RS" sz="3200" b="1" dirty="0">
                <a:latin typeface="Arial" panose="020B0604020202020204" pitchFamily="34" charset="0"/>
                <a:cs typeface="Arial" panose="020B0604020202020204" pitchFamily="34" charset="0"/>
              </a:rPr>
              <a:t>, </a:t>
            </a:r>
            <a:r>
              <a:rPr lang="ru-RU" sz="3200" b="1" dirty="0">
                <a:latin typeface="Arial" panose="020B0604020202020204" pitchFamily="34" charset="0"/>
                <a:cs typeface="Arial" panose="020B0604020202020204" pitchFamily="34" charset="0"/>
              </a:rPr>
              <a:t>букве</a:t>
            </a:r>
            <a:r>
              <a:rPr lang="sr-Latn-RS" sz="3200" b="1" dirty="0">
                <a:latin typeface="Arial" panose="020B0604020202020204" pitchFamily="34" charset="0"/>
                <a:cs typeface="Arial" panose="020B0604020202020204" pitchFamily="34" charset="0"/>
              </a:rPr>
              <a:t>, </a:t>
            </a:r>
            <a:r>
              <a:rPr lang="ru-RU" sz="3200" b="1" dirty="0">
                <a:latin typeface="Arial" panose="020B0604020202020204" pitchFamily="34" charset="0"/>
                <a:cs typeface="Arial" panose="020B0604020202020204" pitchFamily="34" charset="0"/>
              </a:rPr>
              <a:t>дрењина</a:t>
            </a:r>
            <a:r>
              <a:rPr lang="sr-Latn-RS" sz="3200" b="1" dirty="0">
                <a:latin typeface="Arial" panose="020B0604020202020204" pitchFamily="34" charset="0"/>
                <a:cs typeface="Arial" panose="020B0604020202020204" pitchFamily="34" charset="0"/>
              </a:rPr>
              <a:t>, </a:t>
            </a:r>
            <a:r>
              <a:rPr lang="ru-RU" sz="3200" b="1" dirty="0">
                <a:latin typeface="Arial" panose="020B0604020202020204" pitchFamily="34" charset="0"/>
                <a:cs typeface="Arial" panose="020B0604020202020204" pitchFamily="34" charset="0"/>
              </a:rPr>
              <a:t>глога</a:t>
            </a:r>
            <a:r>
              <a:rPr lang="sr-Latn-RS" sz="3200" b="1" dirty="0">
                <a:latin typeface="Arial" panose="020B0604020202020204" pitchFamily="34" charset="0"/>
                <a:cs typeface="Arial" panose="020B0604020202020204" pitchFamily="34" charset="0"/>
              </a:rPr>
              <a:t>, </a:t>
            </a:r>
            <a:r>
              <a:rPr lang="ru-RU" sz="3200" b="1" dirty="0">
                <a:latin typeface="Arial" panose="020B0604020202020204" pitchFamily="34" charset="0"/>
                <a:cs typeface="Arial" panose="020B0604020202020204" pitchFamily="34" charset="0"/>
              </a:rPr>
              <a:t>шипка</a:t>
            </a:r>
            <a:r>
              <a:rPr lang="ru-RU" sz="3200" dirty="0">
                <a:latin typeface="Arial" panose="020B0604020202020204" pitchFamily="34" charset="0"/>
                <a:cs typeface="Arial" panose="020B0604020202020204" pitchFamily="34" charset="0"/>
              </a:rPr>
              <a:t> итд</a:t>
            </a:r>
            <a:r>
              <a:rPr lang="sr-Latn-RS" sz="3200" dirty="0">
                <a:latin typeface="Arial" panose="020B0604020202020204" pitchFamily="34" charset="0"/>
                <a:cs typeface="Arial" panose="020B0604020202020204" pitchFamily="34" charset="0"/>
              </a:rPr>
              <a:t>., </a:t>
            </a:r>
            <a:r>
              <a:rPr lang="ru-RU" sz="3200" dirty="0">
                <a:latin typeface="Arial" panose="020B0604020202020204" pitchFamily="34" charset="0"/>
                <a:cs typeface="Arial" panose="020B0604020202020204" pitchFamily="34" charset="0"/>
              </a:rPr>
              <a:t>помажу у сликању природног окружења </a:t>
            </a:r>
            <a:r>
              <a:rPr lang="ru-RU" sz="3200" dirty="0">
                <a:latin typeface="Times New Roman"/>
                <a:cs typeface="Times New Roman"/>
              </a:rPr>
              <a:t>[...]</a:t>
            </a:r>
            <a:r>
              <a:rPr lang="sr-Latn-RS" sz="3200" dirty="0">
                <a:latin typeface="Arial" panose="020B0604020202020204" pitchFamily="34" charset="0"/>
                <a:cs typeface="Arial" panose="020B0604020202020204" pitchFamily="34" charset="0"/>
              </a:rPr>
              <a:t> </a:t>
            </a:r>
          </a:p>
          <a:p>
            <a:pPr marL="0" indent="0">
              <a:buNone/>
            </a:pPr>
            <a:endParaRPr lang="sr-Latn-RS" sz="29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0F444F60-109A-455C-A74D-F291295BBD03}"/>
              </a:ext>
            </a:extLst>
          </p:cNvPr>
          <p:cNvSpPr>
            <a:spLocks noGrp="1"/>
          </p:cNvSpPr>
          <p:nvPr>
            <p:ph type="sldNum" sz="quarter" idx="12"/>
          </p:nvPr>
        </p:nvSpPr>
        <p:spPr/>
        <p:txBody>
          <a:bodyPr/>
          <a:lstStyle/>
          <a:p>
            <a:fld id="{DC6BC8A2-651F-4902-8A60-259D45DCF916}" type="slidenum">
              <a:rPr lang="sr-Latn-RS" smtClean="0"/>
              <a:pPr/>
              <a:t>3</a:t>
            </a:fld>
            <a:endParaRPr lang="sr-Latn-RS"/>
          </a:p>
        </p:txBody>
      </p:sp>
    </p:spTree>
    <p:extLst>
      <p:ext uri="{BB962C8B-B14F-4D97-AF65-F5344CB8AC3E}">
        <p14:creationId xmlns:p14="http://schemas.microsoft.com/office/powerpoint/2010/main" val="167164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CA71A-3440-4AD1-82A2-B68FD38F7127}"/>
              </a:ext>
            </a:extLst>
          </p:cNvPr>
          <p:cNvSpPr>
            <a:spLocks noGrp="1"/>
          </p:cNvSpPr>
          <p:nvPr>
            <p:ph type="title"/>
          </p:nvPr>
        </p:nvSpPr>
        <p:spPr>
          <a:xfrm>
            <a:off x="838200" y="365126"/>
            <a:ext cx="10515600" cy="642040"/>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D968358C-6985-4BC5-8DF8-5BFAEAC54444}"/>
              </a:ext>
            </a:extLst>
          </p:cNvPr>
          <p:cNvSpPr>
            <a:spLocks noGrp="1"/>
          </p:cNvSpPr>
          <p:nvPr>
            <p:ph idx="1"/>
          </p:nvPr>
        </p:nvSpPr>
        <p:spPr>
          <a:xfrm>
            <a:off x="838200" y="1552755"/>
            <a:ext cx="10515600" cy="5305244"/>
          </a:xfrm>
        </p:spPr>
        <p:txBody>
          <a:bodyPr>
            <a:normAutofit/>
          </a:bodyPr>
          <a:lstStyle/>
          <a:p>
            <a:pPr lvl="0" algn="just"/>
            <a:r>
              <a:rPr lang="ru-RU" sz="3200" b="1" dirty="0">
                <a:latin typeface="Arial" panose="020B0604020202020204" pitchFamily="34" charset="0"/>
                <a:cs typeface="Arial" panose="020B0604020202020204" pitchFamily="34" charset="0"/>
              </a:rPr>
              <a:t>Фолклорну боју</a:t>
            </a:r>
            <a:r>
              <a:rPr lang="ru-RU" sz="3200" dirty="0">
                <a:latin typeface="Arial" panose="020B0604020202020204" pitchFamily="34" charset="0"/>
                <a:cs typeface="Arial" panose="020B0604020202020204" pitchFamily="34" charset="0"/>
              </a:rPr>
              <a:t> – Употреба фитонима често је прожета народним веровањима, пословицама, метафорама и симболиком </a:t>
            </a:r>
            <a:r>
              <a:rPr lang="ru-RU" sz="3200" dirty="0">
                <a:latin typeface="Times New Roman"/>
                <a:cs typeface="Times New Roman"/>
              </a:rPr>
              <a:t>[...]</a:t>
            </a:r>
            <a:r>
              <a:rPr lang="ru-RU" sz="3200" dirty="0">
                <a:latin typeface="Arial" panose="020B0604020202020204" pitchFamily="34" charset="0"/>
                <a:cs typeface="Arial" panose="020B0604020202020204" pitchFamily="34" charset="0"/>
              </a:rPr>
              <a:t>.</a:t>
            </a:r>
            <a:endParaRPr lang="sr-Latn-RS" sz="3200" dirty="0">
              <a:latin typeface="Arial" panose="020B0604020202020204" pitchFamily="34" charset="0"/>
              <a:cs typeface="Arial" panose="020B0604020202020204" pitchFamily="34" charset="0"/>
            </a:endParaRPr>
          </a:p>
          <a:p>
            <a:pPr lvl="0" algn="just"/>
            <a:r>
              <a:rPr lang="ru-RU" sz="3200" b="1" dirty="0">
                <a:latin typeface="Arial" panose="020B0604020202020204" pitchFamily="34" charset="0"/>
                <a:cs typeface="Arial" panose="020B0604020202020204" pitchFamily="34" charset="0"/>
              </a:rPr>
              <a:t>Симболичку функцију</a:t>
            </a:r>
            <a:r>
              <a:rPr lang="ru-RU" sz="3200" dirty="0">
                <a:latin typeface="Arial" panose="020B0604020202020204" pitchFamily="34" charset="0"/>
                <a:cs typeface="Arial" panose="020B0604020202020204" pitchFamily="34" charset="0"/>
              </a:rPr>
              <a:t> – Поједини фитоними добијају симболичку димензију. </a:t>
            </a:r>
            <a:r>
              <a:rPr lang="ru-RU" sz="3200" dirty="0">
                <a:latin typeface="Times New Roman"/>
                <a:cs typeface="Times New Roman"/>
              </a:rPr>
              <a:t>[...]</a:t>
            </a:r>
          </a:p>
          <a:p>
            <a:pPr algn="just"/>
            <a:r>
              <a:rPr lang="ru-RU" sz="3200" b="1" dirty="0">
                <a:latin typeface="Arial" panose="020B0604020202020204" pitchFamily="34" charset="0"/>
                <a:cs typeface="Arial" panose="020B0604020202020204" pitchFamily="34" charset="0"/>
              </a:rPr>
              <a:t>Индивидуализацију ликова и карактеризацију</a:t>
            </a:r>
            <a:r>
              <a:rPr lang="ru-RU" sz="3200" dirty="0">
                <a:latin typeface="Arial" panose="020B0604020202020204" pitchFamily="34" charset="0"/>
                <a:cs typeface="Arial" panose="020B0604020202020204" pitchFamily="34" charset="0"/>
              </a:rPr>
              <a:t> – У неким причама, односи ликова према биљкама </a:t>
            </a:r>
            <a:r>
              <a:rPr lang="ru-RU" sz="3200" dirty="0">
                <a:latin typeface="Times New Roman"/>
                <a:cs typeface="Times New Roman"/>
              </a:rPr>
              <a:t>[...] </a:t>
            </a:r>
            <a:r>
              <a:rPr lang="ru-RU" sz="3200" dirty="0">
                <a:latin typeface="Arial" panose="020B0604020202020204" pitchFamily="34" charset="0"/>
                <a:cs typeface="Arial" panose="020B0604020202020204" pitchFamily="34" charset="0"/>
              </a:rPr>
              <a:t>откривају њихове моралне и емотивне црте.</a:t>
            </a:r>
            <a:endParaRPr lang="sr-Latn-RS" sz="3200" dirty="0">
              <a:latin typeface="Arial" panose="020B0604020202020204" pitchFamily="34" charset="0"/>
              <a:cs typeface="Arial" panose="020B0604020202020204" pitchFamily="34" charset="0"/>
            </a:endParaRPr>
          </a:p>
          <a:p>
            <a:pPr lvl="0" algn="just">
              <a:buNone/>
            </a:pPr>
            <a:endParaRPr lang="sr-Latn-RS" sz="3200" dirty="0">
              <a:latin typeface="Arial" panose="020B0604020202020204" pitchFamily="34" charset="0"/>
              <a:cs typeface="Arial" panose="020B0604020202020204" pitchFamily="34" charset="0"/>
            </a:endParaRPr>
          </a:p>
          <a:p>
            <a:endParaRPr lang="sr-Latn-RS" sz="3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D8644B2-E8BB-4753-9206-17DDA49AE5C1}"/>
              </a:ext>
            </a:extLst>
          </p:cNvPr>
          <p:cNvSpPr>
            <a:spLocks noGrp="1"/>
          </p:cNvSpPr>
          <p:nvPr>
            <p:ph type="sldNum" sz="quarter" idx="12"/>
          </p:nvPr>
        </p:nvSpPr>
        <p:spPr/>
        <p:txBody>
          <a:bodyPr/>
          <a:lstStyle/>
          <a:p>
            <a:fld id="{DC6BC8A2-651F-4902-8A60-259D45DCF916}" type="slidenum">
              <a:rPr lang="sr-Latn-RS" smtClean="0"/>
              <a:pPr/>
              <a:t>4</a:t>
            </a:fld>
            <a:endParaRPr lang="sr-Latn-RS"/>
          </a:p>
        </p:txBody>
      </p:sp>
    </p:spTree>
    <p:extLst>
      <p:ext uri="{BB962C8B-B14F-4D97-AF65-F5344CB8AC3E}">
        <p14:creationId xmlns:p14="http://schemas.microsoft.com/office/powerpoint/2010/main" val="10766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19F01-940A-4030-A44B-5C941B68050F}"/>
              </a:ext>
            </a:extLst>
          </p:cNvPr>
          <p:cNvSpPr>
            <a:spLocks noGrp="1"/>
          </p:cNvSpPr>
          <p:nvPr>
            <p:ph type="title"/>
          </p:nvPr>
        </p:nvSpPr>
        <p:spPr>
          <a:xfrm>
            <a:off x="838200" y="365126"/>
            <a:ext cx="10515600" cy="628788"/>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47403C40-AD24-498A-9B8E-228D1337C62B}"/>
              </a:ext>
            </a:extLst>
          </p:cNvPr>
          <p:cNvSpPr>
            <a:spLocks noGrp="1"/>
          </p:cNvSpPr>
          <p:nvPr>
            <p:ph idx="1"/>
          </p:nvPr>
        </p:nvSpPr>
        <p:spPr>
          <a:xfrm>
            <a:off x="838200" y="1612900"/>
            <a:ext cx="10515600" cy="5108574"/>
          </a:xfrm>
        </p:spPr>
        <p:txBody>
          <a:bodyPr>
            <a:normAutofit/>
          </a:bodyPr>
          <a:lstStyle/>
          <a:p>
            <a:pPr lvl="0" algn="just"/>
            <a:r>
              <a:rPr lang="ru-RU" sz="3200" b="1" dirty="0">
                <a:latin typeface="Arial" panose="020B0604020202020204" pitchFamily="34" charset="0"/>
                <a:cs typeface="Arial" panose="020B0604020202020204" pitchFamily="34" charset="0"/>
              </a:rPr>
              <a:t>Језичку колоритност и аутентичност</a:t>
            </a:r>
            <a:r>
              <a:rPr lang="ru-RU" sz="3200" dirty="0">
                <a:latin typeface="Arial" panose="020B0604020202020204" pitchFamily="34" charset="0"/>
                <a:cs typeface="Arial" panose="020B0604020202020204" pitchFamily="34" charset="0"/>
              </a:rPr>
              <a:t> – Фитоними у Ћопићевом делу су често архаични или дијалекатски обликовани, што доприноси колориту говора и веродостојности приповедања.</a:t>
            </a:r>
            <a:endParaRPr lang="sr-Latn-RS" sz="3200" dirty="0">
              <a:latin typeface="Arial" panose="020B0604020202020204" pitchFamily="34" charset="0"/>
              <a:cs typeface="Arial" panose="020B0604020202020204" pitchFamily="34" charset="0"/>
            </a:endParaRPr>
          </a:p>
          <a:p>
            <a:pPr algn="just"/>
            <a:r>
              <a:rPr lang="ru-RU" sz="3200" dirty="0">
                <a:latin typeface="Arial" panose="020B0604020202020204" pitchFamily="34" charset="0"/>
                <a:cs typeface="Arial" panose="020B0604020202020204" pitchFamily="34" charset="0"/>
              </a:rPr>
              <a:t>	Ћопићев однос према природи није само описни елемент већ дубоко повезан са његовом поетиком, где природа није позадина, већ активни учесник у причи, носилац атмосфере, симбола и емоција.“</a:t>
            </a:r>
            <a:endParaRPr lang="sr-Latn-RS" sz="3200" dirty="0">
              <a:latin typeface="Arial" panose="020B0604020202020204" pitchFamily="34" charset="0"/>
              <a:cs typeface="Arial" panose="020B0604020202020204" pitchFamily="34" charset="0"/>
            </a:endParaRPr>
          </a:p>
          <a:p>
            <a:endParaRPr lang="sr-Latn-RS" dirty="0"/>
          </a:p>
        </p:txBody>
      </p:sp>
      <p:sp>
        <p:nvSpPr>
          <p:cNvPr id="4" name="Slide Number Placeholder 3">
            <a:extLst>
              <a:ext uri="{FF2B5EF4-FFF2-40B4-BE49-F238E27FC236}">
                <a16:creationId xmlns:a16="http://schemas.microsoft.com/office/drawing/2014/main" id="{3F4D3257-0366-42D1-A0C1-46B81E6B1513}"/>
              </a:ext>
            </a:extLst>
          </p:cNvPr>
          <p:cNvSpPr>
            <a:spLocks noGrp="1"/>
          </p:cNvSpPr>
          <p:nvPr>
            <p:ph type="sldNum" sz="quarter" idx="12"/>
          </p:nvPr>
        </p:nvSpPr>
        <p:spPr/>
        <p:txBody>
          <a:bodyPr/>
          <a:lstStyle/>
          <a:p>
            <a:fld id="{DC6BC8A2-651F-4902-8A60-259D45DCF916}" type="slidenum">
              <a:rPr lang="sr-Latn-RS" smtClean="0"/>
              <a:pPr/>
              <a:t>5</a:t>
            </a:fld>
            <a:endParaRPr lang="sr-Latn-RS"/>
          </a:p>
        </p:txBody>
      </p:sp>
    </p:spTree>
    <p:extLst>
      <p:ext uri="{BB962C8B-B14F-4D97-AF65-F5344CB8AC3E}">
        <p14:creationId xmlns:p14="http://schemas.microsoft.com/office/powerpoint/2010/main" val="591117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464AC-F68D-41E5-A986-AC1772CD402A}"/>
              </a:ext>
            </a:extLst>
          </p:cNvPr>
          <p:cNvSpPr>
            <a:spLocks noGrp="1"/>
          </p:cNvSpPr>
          <p:nvPr>
            <p:ph type="title"/>
          </p:nvPr>
        </p:nvSpPr>
        <p:spPr>
          <a:xfrm>
            <a:off x="838200" y="365126"/>
            <a:ext cx="10515600" cy="615536"/>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3DF57EF1-E150-4378-B7DA-B3FD5DBC6AE9}"/>
              </a:ext>
            </a:extLst>
          </p:cNvPr>
          <p:cNvSpPr>
            <a:spLocks noGrp="1"/>
          </p:cNvSpPr>
          <p:nvPr>
            <p:ph idx="1"/>
          </p:nvPr>
        </p:nvSpPr>
        <p:spPr>
          <a:xfrm>
            <a:off x="838200" y="1638299"/>
            <a:ext cx="10515600" cy="4538663"/>
          </a:xfrm>
        </p:spPr>
        <p:txBody>
          <a:bodyPr>
            <a:normAutofit/>
          </a:bodyPr>
          <a:lstStyle/>
          <a:p>
            <a:pPr algn="just"/>
            <a:r>
              <a:rPr lang="ru-RU" sz="3200" dirty="0">
                <a:latin typeface="Arial" panose="020B0604020202020204" pitchFamily="34" charset="0"/>
                <a:cs typeface="Arial" panose="020B0604020202020204" pitchFamily="34" charset="0"/>
              </a:rPr>
              <a:t>И без помоћи вештачке интелигенције јасно је да су </a:t>
            </a:r>
            <a:r>
              <a:rPr lang="sr-Cyrl-CS" sz="3200" dirty="0">
                <a:latin typeface="Arial" panose="020B0604020202020204" pitchFamily="34" charset="0"/>
                <a:cs typeface="Arial" panose="020B0604020202020204" pitchFamily="34" charset="0"/>
              </a:rPr>
              <a:t>називи биљака присутни у делима Б. Ћопића несумњиво један од </a:t>
            </a:r>
            <a:r>
              <a:rPr lang="sr-Cyrl-BA" sz="3200" dirty="0">
                <a:latin typeface="Arial" panose="020B0604020202020204" pitchFamily="34" charset="0"/>
                <a:cs typeface="Arial" panose="020B0604020202020204" pitchFamily="34" charset="0"/>
              </a:rPr>
              <a:t>веома битних</a:t>
            </a:r>
            <a:r>
              <a:rPr lang="sr-Cyrl-CS" sz="3200" dirty="0">
                <a:latin typeface="Arial" panose="020B0604020202020204" pitchFamily="34" charset="0"/>
                <a:cs typeface="Arial" panose="020B0604020202020204" pitchFamily="34" charset="0"/>
              </a:rPr>
              <a:t> елемената пишчеве минуциозне дескрипције завичаја али и обликовања целокупне атмосфере његових делâ, карактеризације ликова и симболике. </a:t>
            </a:r>
          </a:p>
          <a:p>
            <a:pPr algn="just"/>
            <a:r>
              <a:rPr lang="sr-Cyrl-RS" sz="3200" cap="small" dirty="0">
                <a:latin typeface="Arial" panose="020B0604020202020204" pitchFamily="34" charset="0"/>
                <a:cs typeface="Arial" panose="020B0604020202020204" pitchFamily="34" charset="0"/>
              </a:rPr>
              <a:t>Глава у кланцу ноге на вранцу (1971) : Ноги в поле, голова на воле (</a:t>
            </a:r>
            <a:r>
              <a:rPr lang="sr-Cyrl-RS" sz="3200" dirty="0">
                <a:latin typeface="Arial" panose="020B0604020202020204" pitchFamily="34" charset="0"/>
                <a:cs typeface="Arial" panose="020B0604020202020204" pitchFamily="34" charset="0"/>
              </a:rPr>
              <a:t>превод Татьяна Николаевна Вирта</a:t>
            </a:r>
            <a:r>
              <a:rPr lang="sr-Cyrl-RS" sz="3200" cap="small" dirty="0">
                <a:latin typeface="Arial" panose="020B0604020202020204" pitchFamily="34" charset="0"/>
                <a:cs typeface="Arial" panose="020B0604020202020204" pitchFamily="34" charset="0"/>
              </a:rPr>
              <a:t>, </a:t>
            </a:r>
            <a:r>
              <a:rPr lang="sr-Cyrl-RS" sz="3200" i="1" dirty="0">
                <a:latin typeface="Arial" panose="020B0604020202020204" pitchFamily="34" charset="0"/>
                <a:cs typeface="Arial" panose="020B0604020202020204" pitchFamily="34" charset="0"/>
              </a:rPr>
              <a:t>Детская литература</a:t>
            </a:r>
            <a:r>
              <a:rPr lang="sr-Cyrl-RS" sz="3200" dirty="0">
                <a:latin typeface="Arial" panose="020B0604020202020204" pitchFamily="34" charset="0"/>
                <a:cs typeface="Arial" panose="020B0604020202020204" pitchFamily="34" charset="0"/>
              </a:rPr>
              <a:t>, Москва, </a:t>
            </a:r>
            <a:r>
              <a:rPr lang="sr-Cyrl-RS" sz="3200" cap="small" dirty="0">
                <a:latin typeface="Arial" panose="020B0604020202020204" pitchFamily="34" charset="0"/>
                <a:cs typeface="Arial" panose="020B0604020202020204" pitchFamily="34" charset="0"/>
              </a:rPr>
              <a:t>1981)</a:t>
            </a:r>
            <a:r>
              <a:rPr lang="sr-Cyrl-RS" sz="3200" dirty="0">
                <a:latin typeface="Arial" panose="020B0604020202020204" pitchFamily="34" charset="0"/>
                <a:cs typeface="Arial" panose="020B0604020202020204" pitchFamily="34" charset="0"/>
              </a:rPr>
              <a:t>. </a:t>
            </a:r>
          </a:p>
          <a:p>
            <a:pPr algn="just"/>
            <a:endParaRPr lang="sr-Latn-RS" sz="3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0ACB059-CCF3-430E-A021-E042760848FF}"/>
              </a:ext>
            </a:extLst>
          </p:cNvPr>
          <p:cNvSpPr>
            <a:spLocks noGrp="1"/>
          </p:cNvSpPr>
          <p:nvPr>
            <p:ph type="sldNum" sz="quarter" idx="12"/>
          </p:nvPr>
        </p:nvSpPr>
        <p:spPr/>
        <p:txBody>
          <a:bodyPr/>
          <a:lstStyle/>
          <a:p>
            <a:fld id="{DC6BC8A2-651F-4902-8A60-259D45DCF916}" type="slidenum">
              <a:rPr lang="sr-Latn-RS" smtClean="0"/>
              <a:pPr/>
              <a:t>6</a:t>
            </a:fld>
            <a:endParaRPr lang="sr-Latn-RS"/>
          </a:p>
        </p:txBody>
      </p:sp>
    </p:spTree>
    <p:extLst>
      <p:ext uri="{BB962C8B-B14F-4D97-AF65-F5344CB8AC3E}">
        <p14:creationId xmlns:p14="http://schemas.microsoft.com/office/powerpoint/2010/main" val="3733286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B75F7-A8D4-47C8-83CC-8D6CCE5134FA}"/>
              </a:ext>
            </a:extLst>
          </p:cNvPr>
          <p:cNvSpPr>
            <a:spLocks noGrp="1"/>
          </p:cNvSpPr>
          <p:nvPr>
            <p:ph type="title"/>
          </p:nvPr>
        </p:nvSpPr>
        <p:spPr>
          <a:xfrm>
            <a:off x="838200" y="365126"/>
            <a:ext cx="10515600" cy="315912"/>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895C55E3-2A6F-4A21-B4A1-C00DB44627A5}"/>
              </a:ext>
            </a:extLst>
          </p:cNvPr>
          <p:cNvSpPr>
            <a:spLocks noGrp="1"/>
          </p:cNvSpPr>
          <p:nvPr>
            <p:ph idx="1"/>
          </p:nvPr>
        </p:nvSpPr>
        <p:spPr>
          <a:xfrm>
            <a:off x="838200" y="1574800"/>
            <a:ext cx="10515600" cy="4918073"/>
          </a:xfrm>
        </p:spPr>
        <p:txBody>
          <a:bodyPr>
            <a:noAutofit/>
          </a:bodyPr>
          <a:lstStyle/>
          <a:p>
            <a:pPr algn="just"/>
            <a:r>
              <a:rPr lang="sr-Cyrl-RS" sz="3200" dirty="0">
                <a:latin typeface="Arial" panose="020B0604020202020204" pitchFamily="34" charset="0"/>
                <a:cs typeface="Arial" panose="020B0604020202020204" pitchFamily="34" charset="0"/>
              </a:rPr>
              <a:t>Ексцерпирани преводни еквиваленти фитонима анализирани су с обзиром на различите преводилачке технике и изазове.</a:t>
            </a:r>
          </a:p>
          <a:p>
            <a:pPr algn="just"/>
            <a:r>
              <a:rPr lang="sr-Cyrl-RS" sz="3200" dirty="0">
                <a:latin typeface="Arial" panose="020B0604020202020204" pitchFamily="34" charset="0"/>
                <a:cs typeface="Arial" panose="020B0604020202020204" pitchFamily="34" charset="0"/>
              </a:rPr>
              <a:t>Фитоними су, при томе, схваћени у свом најширем значењу: семантичко-деривациона категорија која обухвата било коју немотивисану именицу којом се означава припадник царства биљака, његов плод или део, укључујући и одговарајуће именице субјективне оцене (нпр. </a:t>
            </a:r>
            <a:r>
              <a:rPr lang="sr-Cyrl-RS" sz="3200" i="1" dirty="0">
                <a:latin typeface="Arial" panose="020B0604020202020204" pitchFamily="34" charset="0"/>
                <a:cs typeface="Arial" panose="020B0604020202020204" pitchFamily="34" charset="0"/>
              </a:rPr>
              <a:t>травка</a:t>
            </a:r>
            <a:r>
              <a:rPr lang="sr-Cyrl-RS" sz="3200" dirty="0">
                <a:latin typeface="Arial" panose="020B0604020202020204" pitchFamily="34" charset="0"/>
                <a:cs typeface="Arial" panose="020B0604020202020204" pitchFamily="34" charset="0"/>
              </a:rPr>
              <a:t>, </a:t>
            </a:r>
            <a:r>
              <a:rPr lang="sr-Cyrl-RS" sz="3200" i="1" dirty="0">
                <a:latin typeface="Arial" panose="020B0604020202020204" pitchFamily="34" charset="0"/>
                <a:cs typeface="Arial" panose="020B0604020202020204" pitchFamily="34" charset="0"/>
              </a:rPr>
              <a:t>травуљина</a:t>
            </a:r>
            <a:r>
              <a:rPr lang="sr-Cyrl-RS" sz="3200" dirty="0">
                <a:latin typeface="Arial" panose="020B0604020202020204" pitchFamily="34" charset="0"/>
                <a:cs typeface="Arial" panose="020B0604020202020204" pitchFamily="34" charset="0"/>
              </a:rPr>
              <a:t>). </a:t>
            </a:r>
            <a:endParaRPr lang="sr-Latn-RS" sz="3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CAA5272-E779-4FCF-8FCC-8F6AD177C5F5}"/>
              </a:ext>
            </a:extLst>
          </p:cNvPr>
          <p:cNvSpPr>
            <a:spLocks noGrp="1"/>
          </p:cNvSpPr>
          <p:nvPr>
            <p:ph type="sldNum" sz="quarter" idx="12"/>
          </p:nvPr>
        </p:nvSpPr>
        <p:spPr/>
        <p:txBody>
          <a:bodyPr/>
          <a:lstStyle/>
          <a:p>
            <a:fld id="{DC6BC8A2-651F-4902-8A60-259D45DCF916}" type="slidenum">
              <a:rPr lang="sr-Latn-RS" smtClean="0"/>
              <a:pPr/>
              <a:t>7</a:t>
            </a:fld>
            <a:endParaRPr lang="sr-Latn-RS"/>
          </a:p>
        </p:txBody>
      </p:sp>
    </p:spTree>
    <p:extLst>
      <p:ext uri="{BB962C8B-B14F-4D97-AF65-F5344CB8AC3E}">
        <p14:creationId xmlns:p14="http://schemas.microsoft.com/office/powerpoint/2010/main" val="1722005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69E55-8336-4361-ABE5-0726AE94986F}"/>
              </a:ext>
            </a:extLst>
          </p:cNvPr>
          <p:cNvSpPr>
            <a:spLocks noGrp="1"/>
          </p:cNvSpPr>
          <p:nvPr>
            <p:ph type="title"/>
          </p:nvPr>
        </p:nvSpPr>
        <p:spPr>
          <a:xfrm>
            <a:off x="838200" y="365126"/>
            <a:ext cx="10515600" cy="315912"/>
          </a:xfrm>
        </p:spPr>
        <p:txBody>
          <a:bodyPr>
            <a:normAutofit fontScale="90000"/>
          </a:bodyPr>
          <a:lstStyle/>
          <a:p>
            <a:endParaRPr lang="sr-Latn-RS" dirty="0"/>
          </a:p>
        </p:txBody>
      </p:sp>
      <p:sp>
        <p:nvSpPr>
          <p:cNvPr id="3" name="Content Placeholder 2">
            <a:extLst>
              <a:ext uri="{FF2B5EF4-FFF2-40B4-BE49-F238E27FC236}">
                <a16:creationId xmlns:a16="http://schemas.microsoft.com/office/drawing/2014/main" id="{354AB3E1-1ECC-4FB6-91D5-2EB254667E34}"/>
              </a:ext>
            </a:extLst>
          </p:cNvPr>
          <p:cNvSpPr>
            <a:spLocks noGrp="1"/>
          </p:cNvSpPr>
          <p:nvPr>
            <p:ph idx="1"/>
          </p:nvPr>
        </p:nvSpPr>
        <p:spPr>
          <a:xfrm>
            <a:off x="838200" y="1136530"/>
            <a:ext cx="10515600" cy="5219820"/>
          </a:xfrm>
          <a:solidFill>
            <a:srgbClr val="D9D9D9">
              <a:alpha val="40000"/>
            </a:srgbClr>
          </a:solidFill>
        </p:spPr>
        <p:txBody>
          <a:bodyPr>
            <a:normAutofit/>
          </a:bodyPr>
          <a:lstStyle/>
          <a:p>
            <a:pPr algn="just"/>
            <a:r>
              <a:rPr lang="sr-Cyrl-BA" sz="3000" i="1" dirty="0">
                <a:solidFill>
                  <a:srgbClr val="FF0000"/>
                </a:solidFill>
                <a:latin typeface="Arial" panose="020B0604020202020204" pitchFamily="34" charset="0"/>
                <a:cs typeface="Arial" panose="020B0604020202020204" pitchFamily="34" charset="0"/>
              </a:rPr>
              <a:t>багремова шиба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акация</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боквица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RS" sz="3000" i="1" dirty="0">
                <a:latin typeface="Arial" panose="020B0604020202020204" pitchFamily="34" charset="0"/>
                <a:cs typeface="Arial" panose="020B0604020202020204" pitchFamily="34" charset="0"/>
              </a:rPr>
              <a:t>подорожник</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бостан</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арбуз</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брезица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березка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булка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мак</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врба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ветла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грабова грана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RS" sz="3000" i="1" dirty="0">
                <a:latin typeface="Arial" panose="020B0604020202020204" pitchFamily="34" charset="0"/>
                <a:cs typeface="Arial" panose="020B0604020202020204" pitchFamily="34" charset="0"/>
              </a:rPr>
              <a:t>граб</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дивља лоза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дикий виноград</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ивовая жердь</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дрвеће</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RS" sz="3000" i="1" dirty="0">
                <a:latin typeface="Arial" panose="020B0604020202020204" pitchFamily="34" charset="0"/>
                <a:cs typeface="Arial" panose="020B0604020202020204" pitchFamily="34" charset="0"/>
              </a:rPr>
              <a:t>деревья</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каштан</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дрво</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ветла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дерево</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дрвце</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поленце</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дуван</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табак</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живица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живая изгородь</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Ø</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куст</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жито</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зерно</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зечји</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купус</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заячья капуста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зова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бузина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јабука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яблоко</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сокол ясный</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јасен</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ясень</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ольховник</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коњски</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босиљак</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конский василёк</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коприва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крапива</a:t>
            </a:r>
            <a:r>
              <a:rPr lang="sr-Latn-RS" sz="3000" dirty="0">
                <a:latin typeface="Arial" panose="020B0604020202020204" pitchFamily="34" charset="0"/>
                <a:cs typeface="Arial" panose="020B0604020202020204" pitchFamily="34" charset="0"/>
              </a:rPr>
              <a:t>;</a:t>
            </a:r>
            <a:r>
              <a:rPr lang="sr-Latn-RS" sz="3000" i="1" dirty="0">
                <a:latin typeface="Arial" panose="020B0604020202020204" pitchFamily="34" charset="0"/>
                <a:cs typeface="Arial" panose="020B0604020202020204" pitchFamily="34" charset="0"/>
              </a:rPr>
              <a:t> </a:t>
            </a:r>
            <a:r>
              <a:rPr lang="sr-Cyrl-BA" sz="3000" i="1" dirty="0">
                <a:latin typeface="Arial" panose="020B0604020202020204" pitchFamily="34" charset="0"/>
                <a:cs typeface="Arial" panose="020B0604020202020204" pitchFamily="34" charset="0"/>
              </a:rPr>
              <a:t>Ø</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коријење</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коренье</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крушка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груша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кукрика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ежевика</a:t>
            </a:r>
            <a:r>
              <a:rPr lang="sr-Cyrl-BA" sz="3000" dirty="0">
                <a:latin typeface="Arial" panose="020B0604020202020204" pitchFamily="34" charset="0"/>
                <a:cs typeface="Arial" panose="020B0604020202020204" pitchFamily="34" charset="0"/>
              </a:rPr>
              <a:t>),</a:t>
            </a:r>
            <a:r>
              <a:rPr lang="sr-Latn-RS"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кукуруз</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кукурузник</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купина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 </a:t>
            </a:r>
            <a:r>
              <a:rPr lang="sr-Cyrl-BA" sz="3000" i="1" dirty="0">
                <a:latin typeface="Arial" panose="020B0604020202020204" pitchFamily="34" charset="0"/>
                <a:cs typeface="Arial" panose="020B0604020202020204" pitchFamily="34" charset="0"/>
              </a:rPr>
              <a:t>Ø</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лијеска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куст</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ветка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ореховый сук</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endParaRPr lang="sr-Latn-RS" sz="3000" dirty="0">
              <a:latin typeface="Arial" panose="020B0604020202020204" pitchFamily="34" charset="0"/>
              <a:cs typeface="Arial" panose="020B0604020202020204" pitchFamily="34" charset="0"/>
            </a:endParaRPr>
          </a:p>
          <a:p>
            <a:endParaRPr lang="sr-Latn-R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B8B1375-3EAC-45A5-9367-C1A568A8138E}"/>
              </a:ext>
            </a:extLst>
          </p:cNvPr>
          <p:cNvSpPr>
            <a:spLocks noGrp="1"/>
          </p:cNvSpPr>
          <p:nvPr>
            <p:ph type="sldNum" sz="quarter" idx="12"/>
          </p:nvPr>
        </p:nvSpPr>
        <p:spPr/>
        <p:txBody>
          <a:bodyPr/>
          <a:lstStyle/>
          <a:p>
            <a:fld id="{DC6BC8A2-651F-4902-8A60-259D45DCF916}" type="slidenum">
              <a:rPr lang="sr-Latn-RS" smtClean="0"/>
              <a:pPr/>
              <a:t>8</a:t>
            </a:fld>
            <a:endParaRPr lang="sr-Latn-RS"/>
          </a:p>
        </p:txBody>
      </p:sp>
    </p:spTree>
    <p:extLst>
      <p:ext uri="{BB962C8B-B14F-4D97-AF65-F5344CB8AC3E}">
        <p14:creationId xmlns:p14="http://schemas.microsoft.com/office/powerpoint/2010/main" val="2391319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97517"/>
          </a:xfrm>
        </p:spPr>
        <p:txBody>
          <a:bodyPr>
            <a:normAutofit fontScale="90000"/>
          </a:bodyPr>
          <a:lstStyle/>
          <a:p>
            <a:endParaRPr lang="en-US" dirty="0"/>
          </a:p>
        </p:txBody>
      </p:sp>
      <p:sp>
        <p:nvSpPr>
          <p:cNvPr id="3" name="Content Placeholder 2"/>
          <p:cNvSpPr>
            <a:spLocks noGrp="1"/>
          </p:cNvSpPr>
          <p:nvPr>
            <p:ph idx="1"/>
          </p:nvPr>
        </p:nvSpPr>
        <p:spPr>
          <a:xfrm>
            <a:off x="838200" y="1035170"/>
            <a:ext cx="10515600" cy="5348377"/>
          </a:xfrm>
          <a:solidFill>
            <a:srgbClr val="D9D9D9">
              <a:alpha val="40000"/>
            </a:srgbClr>
          </a:solidFill>
        </p:spPr>
        <p:txBody>
          <a:bodyPr>
            <a:noAutofit/>
          </a:bodyPr>
          <a:lstStyle/>
          <a:p>
            <a:pPr algn="just"/>
            <a:r>
              <a:rPr lang="sr-Cyrl-BA" sz="3000" i="1" dirty="0">
                <a:solidFill>
                  <a:srgbClr val="FF0000"/>
                </a:solidFill>
                <a:latin typeface="Arial" panose="020B0604020202020204" pitchFamily="34" charset="0"/>
                <a:cs typeface="Arial" panose="020B0604020202020204" pitchFamily="34" charset="0"/>
              </a:rPr>
              <a:t>лишај</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лишайник</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љековите</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траве</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лекарственные травки</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лекарственные травы</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сушёные травы</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љековито</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биље</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лекарственные травы</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љешник</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лесной орех</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лесные орешки</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маховина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мох</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орах</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грецкий орех</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ореховое дерево</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орех</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орахова</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грана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орешник</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папрат</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папоротник</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пелин</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шалфей</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питомо</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кестење</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каштан</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рујевина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райское дерево</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сунцокрет</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подсолнух</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трава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шуба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травка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Ø</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травуљина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бурьян</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травка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заросли осоки</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Ø</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трава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трешња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черешня</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цвијет</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Ø</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чуваркућа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крапива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шљива</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слива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шљивино</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стабло</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слива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a:t>
            </a:r>
            <a:r>
              <a:rPr lang="sr-Cyrl-BA" sz="3000" i="1" dirty="0">
                <a:solidFill>
                  <a:srgbClr val="FF0000"/>
                </a:solidFill>
                <a:latin typeface="Arial" panose="020B0604020202020204" pitchFamily="34" charset="0"/>
                <a:cs typeface="Arial" panose="020B0604020202020204" pitchFamily="34" charset="0"/>
              </a:rPr>
              <a:t>Ø</a:t>
            </a:r>
            <a:r>
              <a:rPr lang="sr-Cyrl-BA" sz="3000" i="1" dirty="0">
                <a:latin typeface="Arial" panose="020B0604020202020204" pitchFamily="34" charset="0"/>
                <a:cs typeface="Arial" panose="020B0604020202020204" pitchFamily="34" charset="0"/>
              </a:rPr>
              <a:t> </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 ежевика</a:t>
            </a:r>
            <a:r>
              <a:rPr lang="sr-Cyrl-BA" sz="3000" dirty="0">
                <a:latin typeface="Arial" panose="020B0604020202020204" pitchFamily="34" charset="0"/>
                <a:cs typeface="Arial" panose="020B0604020202020204" pitchFamily="34" charset="0"/>
              </a:rPr>
              <a:t>)</a:t>
            </a:r>
            <a:r>
              <a:rPr lang="sr-Cyrl-BA" sz="3000" i="1" dirty="0">
                <a:latin typeface="Arial" panose="020B0604020202020204" pitchFamily="34" charset="0"/>
                <a:cs typeface="Arial" panose="020B0604020202020204" pitchFamily="34" charset="0"/>
              </a:rPr>
              <a:t>.</a:t>
            </a:r>
            <a:endParaRPr lang="en-US" sz="3000" dirty="0"/>
          </a:p>
        </p:txBody>
      </p:sp>
      <p:sp>
        <p:nvSpPr>
          <p:cNvPr id="4" name="Slide Number Placeholder 3"/>
          <p:cNvSpPr>
            <a:spLocks noGrp="1"/>
          </p:cNvSpPr>
          <p:nvPr>
            <p:ph type="sldNum" sz="quarter" idx="12"/>
          </p:nvPr>
        </p:nvSpPr>
        <p:spPr/>
        <p:txBody>
          <a:bodyPr/>
          <a:lstStyle/>
          <a:p>
            <a:fld id="{DC6BC8A2-651F-4902-8A60-259D45DCF916}" type="slidenum">
              <a:rPr lang="sr-Latn-RS" smtClean="0"/>
              <a:pPr/>
              <a:t>9</a:t>
            </a:fld>
            <a:endParaRPr lang="sr-Latn-RS"/>
          </a:p>
        </p:txBody>
      </p:sp>
    </p:spTree>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4274</TotalTime>
  <Words>1440</Words>
  <Application>Microsoft Office PowerPoint</Application>
  <PresentationFormat>Widescreen</PresentationFormat>
  <Paragraphs>67</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2013 - 2022 Theme</vt:lpstr>
      <vt:lpstr>Наташа Ајџановић (Нови Сад)  Драгана Поповић (Нови Сад)   Одсек за славистику, Филозофски факултет, Нови Сад  najdzanovic@ff.uns.ac.rs dragana.popovic@ff.uns.ac.rs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Фраземи су због лингвокултуролошког значаја издвојени у посебну целину, а наводимо само два: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Наташа Ајџановић (Нови Сад) Драгана Поповић (Нови Сад)</dc:title>
  <dc:creator>Ajdzanovic</dc:creator>
  <cp:lastModifiedBy>Ajdzanovic</cp:lastModifiedBy>
  <cp:revision>72</cp:revision>
  <dcterms:created xsi:type="dcterms:W3CDTF">2025-05-13T16:05:21Z</dcterms:created>
  <dcterms:modified xsi:type="dcterms:W3CDTF">2025-05-17T08:29:15Z</dcterms:modified>
</cp:coreProperties>
</file>