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377" r:id="rId3"/>
    <p:sldId id="380" r:id="rId4"/>
    <p:sldId id="378" r:id="rId5"/>
    <p:sldId id="416" r:id="rId6"/>
    <p:sldId id="613" r:id="rId7"/>
    <p:sldId id="614" r:id="rId8"/>
    <p:sldId id="615" r:id="rId9"/>
    <p:sldId id="616" r:id="rId10"/>
    <p:sldId id="485" r:id="rId11"/>
    <p:sldId id="565" r:id="rId12"/>
    <p:sldId id="571" r:id="rId13"/>
    <p:sldId id="572" r:id="rId14"/>
    <p:sldId id="573" r:id="rId15"/>
    <p:sldId id="566" r:id="rId16"/>
    <p:sldId id="564" r:id="rId17"/>
    <p:sldId id="563" r:id="rId18"/>
    <p:sldId id="469" r:id="rId19"/>
    <p:sldId id="470" r:id="rId20"/>
    <p:sldId id="476" r:id="rId21"/>
    <p:sldId id="558" r:id="rId22"/>
    <p:sldId id="477" r:id="rId23"/>
    <p:sldId id="559" r:id="rId24"/>
    <p:sldId id="560" r:id="rId25"/>
    <p:sldId id="473" r:id="rId26"/>
    <p:sldId id="471" r:id="rId27"/>
    <p:sldId id="472" r:id="rId28"/>
    <p:sldId id="474" r:id="rId29"/>
    <p:sldId id="475" r:id="rId30"/>
    <p:sldId id="486" r:id="rId31"/>
    <p:sldId id="580" r:id="rId32"/>
    <p:sldId id="487" r:id="rId33"/>
    <p:sldId id="488" r:id="rId34"/>
    <p:sldId id="489" r:id="rId35"/>
    <p:sldId id="490" r:id="rId36"/>
    <p:sldId id="593" r:id="rId37"/>
    <p:sldId id="517" r:id="rId38"/>
    <p:sldId id="518" r:id="rId39"/>
    <p:sldId id="519" r:id="rId40"/>
    <p:sldId id="520" r:id="rId41"/>
    <p:sldId id="521" r:id="rId42"/>
    <p:sldId id="522" r:id="rId43"/>
    <p:sldId id="589" r:id="rId44"/>
    <p:sldId id="523" r:id="rId45"/>
    <p:sldId id="491" r:id="rId46"/>
    <p:sldId id="543" r:id="rId47"/>
    <p:sldId id="279" r:id="rId48"/>
    <p:sldId id="574" r:id="rId49"/>
    <p:sldId id="594" r:id="rId50"/>
    <p:sldId id="595" r:id="rId51"/>
    <p:sldId id="596" r:id="rId52"/>
    <p:sldId id="514" r:id="rId53"/>
    <p:sldId id="597" r:id="rId54"/>
    <p:sldId id="598" r:id="rId55"/>
    <p:sldId id="590" r:id="rId56"/>
    <p:sldId id="599" r:id="rId57"/>
    <p:sldId id="591" r:id="rId58"/>
    <p:sldId id="600" r:id="rId59"/>
    <p:sldId id="601" r:id="rId60"/>
    <p:sldId id="602" r:id="rId61"/>
    <p:sldId id="603" r:id="rId62"/>
    <p:sldId id="604" r:id="rId63"/>
    <p:sldId id="605" r:id="rId64"/>
    <p:sldId id="606" r:id="rId65"/>
    <p:sldId id="607" r:id="rId66"/>
    <p:sldId id="608" r:id="rId67"/>
    <p:sldId id="609" r:id="rId68"/>
    <p:sldId id="610" r:id="rId69"/>
    <p:sldId id="611" r:id="rId70"/>
    <p:sldId id="612" r:id="rId71"/>
    <p:sldId id="620" r:id="rId72"/>
    <p:sldId id="619" r:id="rId73"/>
    <p:sldId id="618" r:id="rId74"/>
    <p:sldId id="617" r:id="rId75"/>
    <p:sldId id="415" r:id="rId76"/>
    <p:sldId id="424" r:id="rId77"/>
    <p:sldId id="425" r:id="rId78"/>
    <p:sldId id="429" r:id="rId79"/>
    <p:sldId id="431" r:id="rId80"/>
    <p:sldId id="430" r:id="rId81"/>
    <p:sldId id="426" r:id="rId82"/>
    <p:sldId id="621" r:id="rId83"/>
    <p:sldId id="427" r:id="rId84"/>
    <p:sldId id="428" r:id="rId85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99FF"/>
    <a:srgbClr val="800000"/>
    <a:srgbClr val="FFFFCC"/>
    <a:srgbClr val="CC9900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5" autoAdjust="0"/>
    <p:restoredTop sz="94167" autoAdjust="0"/>
  </p:normalViewPr>
  <p:slideViewPr>
    <p:cSldViewPr>
      <p:cViewPr varScale="1">
        <p:scale>
          <a:sx n="50" d="100"/>
          <a:sy n="50" d="100"/>
        </p:scale>
        <p:origin x="10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5" y="0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8185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5" y="9448185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21F047F-DD23-4999-BA19-4C60928E8EB5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67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5" y="0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 altLang="sr-Latn-R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8185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r>
              <a:rPr lang="en-US" altLang="sr-Latn-RS"/>
              <a:t>Branko Tošović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5" y="9448185"/>
            <a:ext cx="2971799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7" tIns="45938" rIns="91877" bIns="45938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944808B-EE94-4BEF-84AC-15E12179F940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78564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sr-Latn-RS"/>
              <a:t>Branko Tošović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4704A-47C0-47AF-BFF0-A3CC1371CAEB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CD948-4B08-4B87-8B69-1E22BB7F2D77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2447-B4B5-4F5E-845D-F900A8CF5BD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2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A427-0A77-4105-AF3E-F9380A287FBE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FD65-1E44-4F3B-BF14-C449AB8C73D8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81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8C472-12FF-4991-BD38-97148147CB1C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76A6-C9A2-44A6-8ED0-8B44FD5AB844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561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5824D-1FC0-4462-A171-B32E9A75835F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0C99-933E-4B99-A91F-3FE4F526293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F8B51-2A91-40F4-B00B-AEE51386C283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A4CD-0054-4EAE-94AE-C4A45C2B36FA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2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B814C-0B64-40FF-9226-18FE4080A83E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4B4-5E01-429D-AD9F-BC57FABE4721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97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7B0F0-C098-414A-A37A-8E2D52A6EB75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490-92E0-4134-8715-8A6B91510B5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500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E13D7-FFC3-414B-8583-BAB97571E119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D383-AC2E-4463-9A66-F167D499B0CC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83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754EE-42D0-47F1-8C00-09AB9A653155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46B4-9E24-469E-9CD1-F523A6E8A52D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71E3D-38EB-48B3-9D3C-8013160F4394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3AF3-7938-4A69-8EAC-A9486B24862F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33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sr-Latn-C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86DDA-99FF-4A24-A484-6869B124E007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BC5B-FD94-406A-8E83-397F02E3996B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55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281967DD-288E-4ECC-8739-0BB18E587DE0}" type="datetime1">
              <a:rPr lang="sr-Latn-CS" altLang="sr-Latn-RS" smtClean="0"/>
              <a:t>20.10.2019.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B6E1E9AD-A573-4CC2-9123-433837555A27}" type="slidenum">
              <a:rPr lang="en-US" altLang="sr-Latn-RS"/>
              <a:pPr/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anos.ru/izd/2018/2018-28-37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hotelmoravica.rs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C:\Users\tata\AppData\Local\Microsoft\Windows\INetCache\Content.MSO\42306207.tmp">
            <a:extLst>
              <a:ext uri="{FF2B5EF4-FFF2-40B4-BE49-F238E27FC236}">
                <a16:creationId xmlns:a16="http://schemas.microsoft.com/office/drawing/2014/main" id="{B3B28779-B40F-4494-AD7C-A02069510F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792"/>
            <a:ext cx="3206105" cy="2259087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79512" y="2564904"/>
            <a:ext cx="8728521" cy="2880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Hladnoće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 i </a:t>
            </a: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zime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 Iva </a:t>
            </a: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Andrića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 i </a:t>
            </a: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ruskih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nobelovaca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: </a:t>
            </a:r>
            <a:br>
              <a:rPr lang="sr-Latn-RS" sz="4000" b="1" dirty="0">
                <a:solidFill>
                  <a:srgbClr val="FF0000"/>
                </a:solidFill>
                <a:ea typeface="宋体" pitchFamily="2" charset="-122"/>
              </a:rPr>
            </a:b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Nobelovske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de-DE" sz="4000" b="1" dirty="0" err="1">
                <a:solidFill>
                  <a:srgbClr val="FF0000"/>
                </a:solidFill>
                <a:ea typeface="宋体" pitchFamily="2" charset="-122"/>
              </a:rPr>
              <a:t>kriopoetike</a:t>
            </a:r>
            <a:r>
              <a:rPr lang="de-DE" sz="40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br>
              <a:rPr lang="sr-Latn-RS" sz="4000" b="1" dirty="0">
                <a:solidFill>
                  <a:srgbClr val="FF0000"/>
                </a:solidFill>
                <a:ea typeface="宋体" pitchFamily="2" charset="-122"/>
              </a:rPr>
            </a:br>
            <a:r>
              <a:rPr lang="sr-Latn-RS" sz="3200" b="1" cap="small" dirty="0">
                <a:solidFill>
                  <a:srgbClr val="0070C0"/>
                </a:solidFill>
                <a:ea typeface="宋体" pitchFamily="2" charset="-122"/>
              </a:rPr>
              <a:t>Uvodna </a:t>
            </a:r>
            <a:r>
              <a:rPr lang="sr-Latn-RS" sz="3200" b="1" cap="small" dirty="0" err="1">
                <a:solidFill>
                  <a:srgbClr val="0070C0"/>
                </a:solidFill>
                <a:ea typeface="宋体" pitchFamily="2" charset="-122"/>
              </a:rPr>
              <a:t>riječ</a:t>
            </a:r>
            <a:br>
              <a:rPr lang="de-DE" sz="6600" b="1" dirty="0">
                <a:solidFill>
                  <a:srgbClr val="FF0000"/>
                </a:solidFill>
                <a:ea typeface="宋体" pitchFamily="2" charset="-122"/>
              </a:rPr>
            </a:br>
            <a:endParaRPr lang="en-US" altLang="sr-Latn-RS" sz="66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725144"/>
            <a:ext cx="6400800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altLang="sr-Latn-RS" sz="1800" b="1" dirty="0"/>
              <a:t>12. </a:t>
            </a:r>
            <a:r>
              <a:rPr lang="sr-Latn-CS" altLang="sr-Latn-RS" sz="1800" b="1" dirty="0"/>
              <a:t>Međunarodni simpozijum</a:t>
            </a:r>
            <a:endParaRPr lang="bg-BG" altLang="sr-Latn-RS" sz="1800" b="1" dirty="0"/>
          </a:p>
          <a:p>
            <a:pPr>
              <a:lnSpc>
                <a:spcPct val="80000"/>
              </a:lnSpc>
            </a:pPr>
            <a:r>
              <a:rPr lang="de-DE" sz="2400" b="1" dirty="0" err="1"/>
              <a:t>Hladnoće</a:t>
            </a:r>
            <a:r>
              <a:rPr lang="de-DE" sz="2400" b="1" dirty="0"/>
              <a:t> i </a:t>
            </a:r>
            <a:r>
              <a:rPr lang="de-DE" sz="2400" b="1" dirty="0" err="1"/>
              <a:t>zime</a:t>
            </a:r>
            <a:r>
              <a:rPr lang="de-DE" sz="2400" b="1" dirty="0"/>
              <a:t> Iva </a:t>
            </a:r>
            <a:r>
              <a:rPr lang="de-DE" sz="2400" b="1" dirty="0" err="1"/>
              <a:t>Andrića</a:t>
            </a:r>
            <a:r>
              <a:rPr lang="de-DE" sz="2400" b="1" dirty="0"/>
              <a:t> i </a:t>
            </a:r>
            <a:r>
              <a:rPr lang="de-DE" sz="2400" b="1" dirty="0" err="1"/>
              <a:t>ruskih</a:t>
            </a:r>
            <a:r>
              <a:rPr lang="de-DE" sz="2400" b="1" dirty="0"/>
              <a:t> </a:t>
            </a:r>
            <a:r>
              <a:rPr lang="de-DE" sz="2400" b="1" dirty="0" err="1"/>
              <a:t>nobelovaca</a:t>
            </a:r>
            <a:r>
              <a:rPr lang="de-DE" sz="2400" b="1" dirty="0"/>
              <a:t>: </a:t>
            </a:r>
            <a:r>
              <a:rPr lang="de-DE" sz="2400" b="1" dirty="0" err="1"/>
              <a:t>Nobelovske</a:t>
            </a:r>
            <a:r>
              <a:rPr lang="de-DE" sz="2400" b="1" dirty="0"/>
              <a:t> </a:t>
            </a:r>
            <a:r>
              <a:rPr lang="de-DE" sz="2400" b="1" dirty="0" err="1"/>
              <a:t>kriopoetike</a:t>
            </a:r>
            <a:r>
              <a:rPr lang="de-DE" sz="2400" b="1" dirty="0"/>
              <a:t> </a:t>
            </a:r>
            <a:endParaRPr lang="de-AT" altLang="sr-Latn-RS" sz="2400" b="1" dirty="0"/>
          </a:p>
          <a:p>
            <a:pPr>
              <a:lnSpc>
                <a:spcPct val="80000"/>
              </a:lnSpc>
            </a:pPr>
            <a:r>
              <a:rPr lang="hr-HR" altLang="sr-Latn-RS" sz="1800" b="1" dirty="0"/>
              <a:t> </a:t>
            </a:r>
            <a:r>
              <a:rPr lang="hr-HR" altLang="sr-Latn-RS" sz="1800" dirty="0"/>
              <a:t>(</a:t>
            </a:r>
            <a:r>
              <a:rPr lang="de-AT" altLang="sr-Latn-RS" sz="1800" dirty="0" err="1"/>
              <a:t>Moskva</a:t>
            </a:r>
            <a:r>
              <a:rPr lang="hr-HR" altLang="sr-Latn-RS" sz="1800" dirty="0"/>
              <a:t>, 1</a:t>
            </a:r>
            <a:r>
              <a:rPr lang="de-AT" altLang="sr-Latn-RS" sz="1800" dirty="0"/>
              <a:t>7</a:t>
            </a:r>
            <a:r>
              <a:rPr lang="sr-Latn-CS" altLang="zh-CN" sz="1800" dirty="0"/>
              <a:t>–</a:t>
            </a:r>
            <a:r>
              <a:rPr lang="de-AT" altLang="zh-CN" sz="1800" dirty="0"/>
              <a:t>20</a:t>
            </a:r>
            <a:r>
              <a:rPr lang="hr-HR" altLang="sr-Latn-RS" sz="1800" dirty="0"/>
              <a:t>. oktobar 20</a:t>
            </a:r>
            <a:r>
              <a:rPr lang="de-AT" altLang="sr-Latn-RS" sz="1800" dirty="0"/>
              <a:t>1</a:t>
            </a:r>
            <a:r>
              <a:rPr lang="sr-Latn-RS" altLang="sr-Latn-RS" sz="1800" dirty="0"/>
              <a:t>9</a:t>
            </a:r>
            <a:r>
              <a:rPr lang="hr-HR" altLang="sr-Latn-RS" sz="1800" dirty="0"/>
              <a:t>)</a:t>
            </a:r>
          </a:p>
          <a:p>
            <a:pPr>
              <a:lnSpc>
                <a:spcPct val="80000"/>
              </a:lnSpc>
            </a:pPr>
            <a:r>
              <a:rPr lang="de-AT" altLang="sr-Latn-RS" sz="1800" dirty="0"/>
              <a:t>http://</a:t>
            </a:r>
            <a:r>
              <a:rPr lang="de-AT" altLang="sr-Latn-RS" sz="1800" dirty="0" err="1"/>
              <a:t>www-gewi.uni-graz.at</a:t>
            </a:r>
            <a:r>
              <a:rPr lang="de-AT" altLang="sr-Latn-RS" sz="1800" dirty="0"/>
              <a:t>/</a:t>
            </a:r>
            <a:r>
              <a:rPr lang="de-AT" altLang="sr-Latn-RS" sz="1800" dirty="0" err="1"/>
              <a:t>gralis</a:t>
            </a:r>
            <a:r>
              <a:rPr lang="de-AT" altLang="sr-Latn-RS" sz="1800" dirty="0"/>
              <a:t>/</a:t>
            </a:r>
            <a:r>
              <a:rPr lang="de-AT" altLang="sr-Latn-RS" sz="1800" dirty="0" err="1"/>
              <a:t>projektarium</a:t>
            </a:r>
            <a:r>
              <a:rPr lang="de-AT" altLang="sr-Latn-RS" sz="1800" dirty="0"/>
              <a:t>/Andric/</a:t>
            </a:r>
            <a:r>
              <a:rPr lang="de-AT" altLang="sr-Latn-RS" sz="1800" dirty="0" err="1"/>
              <a:t>Symposium12.html</a:t>
            </a: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RS" altLang="sr-Latn-RS" sz="1800" dirty="0"/>
          </a:p>
          <a:p>
            <a:pPr>
              <a:lnSpc>
                <a:spcPct val="80000"/>
              </a:lnSpc>
            </a:pPr>
            <a:endParaRPr lang="de-AT" altLang="sr-Latn-RS" sz="1800" b="1" dirty="0"/>
          </a:p>
          <a:p>
            <a:pPr>
              <a:lnSpc>
                <a:spcPct val="80000"/>
              </a:lnSpc>
            </a:pPr>
            <a:endParaRPr lang="de-AT" altLang="sr-Latn-RS" sz="1800" dirty="0"/>
          </a:p>
          <a:p>
            <a:pPr>
              <a:lnSpc>
                <a:spcPct val="80000"/>
              </a:lnSpc>
            </a:pPr>
            <a:endParaRPr lang="sr-Latn-CS" altLang="sr-Latn-RS" sz="5400" b="1" cap="small" dirty="0">
              <a:solidFill>
                <a:srgbClr val="FF0000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2056" name="AutoShape 2"/>
          <p:cNvSpPr>
            <a:spLocks noChangeAspect="1" noChangeArrowheads="1"/>
          </p:cNvSpPr>
          <p:nvPr/>
        </p:nvSpPr>
        <p:spPr bwMode="auto">
          <a:xfrm>
            <a:off x="-36512" y="160337"/>
            <a:ext cx="5904656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RS" altLang="de-DE" sz="2400" b="1" u="none" dirty="0"/>
              <a:t>E</a:t>
            </a:r>
            <a:r>
              <a:rPr lang="de-DE" altLang="de-DE" sz="2400" b="1" u="none" dirty="0"/>
              <a:t>m. O. Univ.-Prof. Dr.</a:t>
            </a:r>
            <a:r>
              <a:rPr lang="sr-Latn-RS" altLang="de-DE" sz="2400" b="1" u="none" dirty="0"/>
              <a:t> </a:t>
            </a:r>
            <a:r>
              <a:rPr lang="de-DE" altLang="sr-Latn-RS" sz="2400" b="1" u="none" dirty="0"/>
              <a:t>Branko </a:t>
            </a:r>
            <a:r>
              <a:rPr lang="de-DE" altLang="sr-Latn-RS" sz="2400" b="1" u="none" dirty="0" err="1"/>
              <a:t>Tošović</a:t>
            </a:r>
            <a:endParaRPr lang="sr-Latn-RS" altLang="sr-Latn-RS" sz="2400" b="1" u="none" dirty="0"/>
          </a:p>
          <a:p>
            <a:r>
              <a:rPr lang="de-DE" altLang="sr-Latn-RS" sz="1400" b="1" u="none" dirty="0"/>
              <a:t>I</a:t>
            </a:r>
            <a:r>
              <a:rPr lang="pl-PL" altLang="sr-Latn-RS" sz="1400" b="1" u="none" dirty="0"/>
              <a:t>nstitut für Slawistik </a:t>
            </a:r>
            <a:br>
              <a:rPr lang="pl-PL" altLang="sr-Latn-RS" sz="1400" b="1" u="none" dirty="0"/>
            </a:br>
            <a:r>
              <a:rPr lang="pl-PL" altLang="sr-Latn-RS" sz="1400" b="1" u="none" dirty="0"/>
              <a:t>der </a:t>
            </a:r>
            <a:r>
              <a:rPr lang="de-AT" altLang="sr-Latn-RS" sz="1400" b="1" u="none" dirty="0"/>
              <a:t>Karl-Franzens </a:t>
            </a:r>
            <a:r>
              <a:rPr lang="pl-PL" altLang="sr-Latn-RS" sz="1400" b="1" u="none" dirty="0" err="1"/>
              <a:t>Universität</a:t>
            </a:r>
            <a:r>
              <a:rPr lang="pl-PL" altLang="sr-Latn-RS" sz="1400" b="1" u="none" dirty="0"/>
              <a:t> Graz</a:t>
            </a:r>
            <a:br>
              <a:rPr lang="de-AT" altLang="sr-Latn-RS" sz="1400" b="1" u="none" dirty="0"/>
            </a:br>
            <a:r>
              <a:rPr lang="pl-PL" altLang="sr-Latn-RS" sz="1400" b="1" u="none" dirty="0"/>
              <a:t>http://www-gewi.kfunigraz.ac.at/gralis</a:t>
            </a:r>
            <a:br>
              <a:rPr lang="de-AT" altLang="sr-Latn-RS" sz="1400" b="1" u="none" dirty="0"/>
            </a:br>
            <a:r>
              <a:rPr lang="de-DE" altLang="sr-Latn-RS" sz="1400" b="1" u="none" dirty="0"/>
              <a:t>branko.tosovic@uni-graz.at</a:t>
            </a:r>
            <a:br>
              <a:rPr lang="pl-PL" altLang="sr-Latn-RS" sz="1400" b="1" u="none" dirty="0"/>
            </a:br>
            <a:endParaRPr lang="en-US" altLang="sr-Latn-RS" sz="1400" b="1" u="none" dirty="0">
              <a:solidFill>
                <a:srgbClr val="FF0000"/>
              </a:solidFill>
            </a:endParaRPr>
          </a:p>
        </p:txBody>
      </p:sp>
      <p:sp>
        <p:nvSpPr>
          <p:cNvPr id="2" name="AutoShape 13" descr="https://encrypted-tbn2.gstatic.com/images?q=tbn:ANd9GcRsf8EVospN1jfTPoKqYBVHuMi_m31-ze_KcQM6h8fwInoSPz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" name="AutoShape 2" descr="data:image/jpeg;base64,/9j/4AAQSkZJRgABAQAAAQABAAD/2wCEAAkGBxQSEhAUEhIUFBUUFhUYFBUVFBcXFRUXFRgXFxYXGBgYHCggGBolHBgVITEiJSkrLi8vFx8zRDMtNyktLisBCgoKDg0OFxAQGjcmICQsLDcwLS03NTIsNC8tLzQ3Ny03LDQvLCwsLi0tLSwsLCwyLSwsLCwsLCwsLCwsLCwsLP/AABEIARIAuAMBIgACEQEDEQH/xAAcAAEAAgMBAQEAAAAAAAAAAAAAAQYEBQcCAwj/xABNEAACAQMCAwMGDAIFCwMFAAABAgMABBESIQUGMQdBURMiYXF0sRQWIzI0NVSBkZSz0lKhQnKCkpMIFSQlQ2JjssHR8DPC4URTg6LD/8QAGAEBAQEBAQAAAAAAAAAAAAAAAAEDAgT/xAAvEQACAgEDAgMHAwUAAAAAAAAAAQIRAwQSITFBE3GBMlFhkbHB0SKh8BQjM0JS/9oADAMBAAIRAxEAPwC8dnfLto/DLBntbd2aCMszQozEkbkkjc1YvivZfYrX/Aj/AG1gdmn1Vw72eP3VZqA1HxXsvsVr+Xj/AG0+K9l9itfy8f7a29RQGp+K1l9itfy8f7afFey+xWv5eP8AbW3pQGo+K9l9itf8CP8AbT4rWX2K1/Lx/trb0oDT/Fay+xWv+BH+2p+K1l9itf8AAj/bW3pQGo+K9l9itfy8f7afFey+xWv5eP8AbW3pQGo+K9l9itf8CP8AbT4r2X2K1/Lx/trb0oDU/Fey+xWv5eP9tR8WLL7Fa/l4v21t6wuLcOS4iaOTVpbG6O8bAg5BDIQRv6aAxfixZfYrX8vH+2o+LFl9itvy8f7a5f2KRPctdPNPPIY8oNc8jgo4GRhmIHrG/prC4rw42XHIIJZ7g2k+loQ08pCFtsbtvpcY3zs60JZ134sWX2K1/Lx/tqfixZfYrX8vH+2qlzjwVbjiFnGhkDaGe4ZZXAcZVIldVYA5xK3T/Zkd9V/mPjE17xVeFxSulvAAJdLaWmcBSdTLjzBqUYGOjeIwFnS15asT0s7X/Ai/bXo8r2X2K1/Lx/tqh878nLY2r3lhJJbz22HYo2EkQEawyDzTsSRkHpirf2f8yf5ws4piAsnzZVHQOuxx6D1FBZ8OaOW7RLK8ZLS3UrbzEFYIwQRGxBBC7GlbTm/6BfezT/ptShTA7NPqrh3s8fuqzVWezT6q4d7PH7qs1AKUpQClKUApSlAKUpQClKUApSlAK8ueteqxOJ2InjaNmdQw6xuyMPUykEfjQHJ/8n3pf/1xW57c+BGaxW5jHyto2sEdRG2A+/oOlv7NbzlnkKCwk8pbvKuRh0LsUf1qTjO2x61Z760WaOSOQakkVkceKsCGH4E0IUfszu2vfKXsi4Z1RR6BGugfifKN/wDkqoLAbLmhjKNKXTFomPzW8oq9/oZWX8PEV1vl7gsdnCkMQOhNlzucdAM9+2K8cxcuW99GI7mIOAco24dG/iRhup9VAaPtZ4gkPCr3WQDInkkHezSEKAPHG59QNa7sT4W8Fh54IMjlsHuzk+4j8K2A7PrbUjTSTTeT+Z5eVpNP9XWxx6wM1b7eFUUKoAUDAA7hQprObvoN97NP+m1TUc3fQb72af8ATapoDX9mn1Vw72eP3VZqrPZp9VcO9nj91WagFKUoBSlKAUpSgFY3Eb5II5JZWCRxqWdj0AHU7Vk1Q+1gPPBFYxH5S6Zj/YhAbf0GQxL6mNAXaC4V0V1IZWUMrDoVIyCPurUWXN9lNKIY7qJpSSBGG8/I3Iwe/Y7VUewvjvlrE2758pasUweoQ7rt3Y3X+zWl7SuUXvOJSm1Oi4jtraVMebrYSXIO/c/mJhv92gOu316kKNJI2lF+c2Ccd3dWlj53sWieYXUZiUhS/naSxzgKcecdjsM9Kr/Zhz58NU2115l7DlXVvNMoTYsB3MOjL9/Q1lcgWyfBLlQo82W5Tcf0VkkGPVtQGRF2l8PcEpNI6jYsltOyA+lhHgVvuCcdgvI/KW0ySpnBKHOk9cMOqn0GuVf5O0atDd5AOJBjIzjzEqeaZBwvj9rLbgIl4qieNdlfLFGOBtnOhvWD4mhDoPEuerKCUwyyssvdH5GYs3XdQE84bHcZG1euBc72d5I0MM3yozmKRHjk264WQAn7q5x2vTqnF+FOQSBHk6VLHGtuiqCT17ga13FLscU41BLw9GVbYRh5NOhmZGY/MOGA30bgdDn0inV+YOd7SxcJdNJGT80+QlZG78K6qVY+gHNbLh/GopofLqxWPBJMimMqF6lg+Co798bVzj/KA+j8P8fhH/8ANs1i9tHEWj4ZYwodK3DfKY71jUNg+tip/s0B9+buY7O9mtJQ1xJb2ruxMds7RtICPlNRxqVQpxgEZOe6uj8t8cgvYEntn1xtkAkEMCpwQwO4NYnJXCkgs7dUUDKLnbuxt/Ks7hHA4bYzGBdAlfWyj5oc/OKjuz4DagPlzf8AQb72af8ATapqObvoN97NP+m1TQGv7NPqrh3s8fuqzVWezX6q4d7PH7qs1AKUpQCoqaUBAqaUoDzK4UEkgADJJ2AA6k+iuWsLXjHFJh5cMtvGqQ+TlKswHnySIVYFlLOq5/4VdTIrFTh0YbUI1DfxY3/GgOG8C4hBwnjsqxzq1nMCrya9SxsRnDv4q4YHPcwq7JzLatxzK3MLK9rDGrCRSrSiW4+TDA4Leeu3XcVe5uGROctEjHxKg15bhEJxmJNum3T1UBz/ALUORHlYcQ4flLyIhmCbGXSNiP8AiAbf7w2PdXns15hVeGTXFywTVLMWwrfPkeRiAoBPUnaunAV8Y7NF16UUazl8DAY+JoDhnYhzBBZLdJdM0RYqylo3w2wBGQDgjT09NZt3E/GeMQzxxyJbW6qsZkUoXwSxfSdwuT3+A8a7J/m+L/7Sf3RX1ht1QYVVX1AD3UBxLtTvEbi3D3TWyW66ZmWN2VCHbIJC4PpxX05qD8P4pa8Ts0aS3ulBlEasQchRJsBtldLjPeGrtMlsjHLIpPiVBP8AOnwdcadC6f4dIx49KA49208US7gsRbLLLiXyhKwylQpQgZOnGrf5vUVvObuXhxfhMHwY/Kw4aIMChLAFHjIYAqT6e8DurogtE/gT+6P+1e44lX5qgeoAUBz7lvn+GKzjju47iK5hQJJD8HlLMy7ZQhSGBx47Zrb9n/ME96lxJPEYh5U+SQjDLHgBVbxbYkn/AHqtElsjfORT61B99e0QAYAAHgBigNVzd9BvvZp/02qajm/6Df8As0/6bVNAa/s0+quHezx+6rNVZ7NPqrh3s8fuqzUApSlAKUpQClKUApSlAKUpQClKUApSlAKUpQClKUApSlAajm/6DfezT/ptU1HN30G+9mn/AE2qaA1/Zp9VcO9nj91Waqz2afVXDvZ4/dVmoBSlKAUpSgFKUoBSlKAUpSgFKUoBSlKAUpSgFKUoBSlKA1HN30G+9mn/AE2qajm76DfezT/ptU0Br+zT6q4d7PH7qs1Vns0+quHezx+6rNQClKUApUYqaAUpSgFKUoBSlKAUpSgFKUoBSlKAUpSgFKUoDUc3fQb72af9Nqmo5u+g33s0/wCm1TQGu7NT/qrh3s8fuqy5ql8peU/zHZ+Sz5Q2qBMdQSMA/dnP3V8uIXl7DbNNLcImANKiMamJ2Ubg7mtceJ5KSfLdGWTLsu0XnNM1RuX7q8ubWV2nKMN43CJvgfNI04K/zqeRea3mYwXLfKHdGIALDqVONs46eIrR6SdTad7etGa1Ubimq3dC8ZpmqrxxZ1u7dYrh1SXUShC6QUKbZ05wc9KyOeuINBaOUYrIxVFI2IJOWI9ShjWccLlKMU/aO3l2xlJroWImmqtTy/ffCbWNySGZcMV2IboceBqnWl9Ot7NC93J5OHUSz4xpUajqwN9q6hp5S3q+YnMtQo7XXtHR80zVK5fjuXkaZriQQoSQshySu+zbDJxufAn0VicOup+JTSkTPDCnzQjFTjuJx1Y/gKv9P1e7hdX9h4/RVy+h0DVQmqZw7iUlvdGyuJGkVx8lKT5/nZwCfuIz6K1TGeLiK27XM2glTGWdjkHcZ387cEb+FdLSS557X5o4eqSrjvXkzpGqmaqHELSRr5EjnmUaQ8g8oxUE6ui5wBhenTetVZLKOItALibQhyuqRm2ChsEE4PXvrmODcm76Kzp52pJNdXR0UVNQtTXnPSKUpQClKUApSlAajm76DfezT/ptU1HN30G+9mn/AE2qaA13Zt9VcO9nj91VjnW9a7u47WPdIyNWO+Q4z+AOPvNbvk2WROCWbRJrkFqmhRjc4261XOU45bZ2lltZ5XOSCAPnHqSWPr/GvdpEoxll7rhL4vv6Hi1VylGHZ9fwdFs7FYYBGvcpz6Tjc1QbzgZezt7uDImhUFtPVlUdfWvuyK2vCuKXTSXcstvLpK+ZEANguwwWIB6knHj37VsuRpW+DiGSN0eMYOtcBhsMqe8VISnge5O+VfxLNRzLa1XBreHceF23D32DqzrIPAkJuPQcZr3zxdr5WGN1dkCOzhBk5fzB3/wiT8axJ+W2tuIRSwoTC7ZIXpG2d1PgD3fh4Vs+EvK17LJNbyIGGEJwwXSAMEjb+I+HnVpPw4z34+lX8ee3ocQ8SUNk+t/T8mv7Lr3zZ4T1UhgD6dj/ADqt8wiT4bemPqraiMZ81QpO3eB1xW8iguIeIS3C2smhydSrgncDJyNuu9eOHw3Av3uZLWQJISCAM4BXT4b9B/OvVHLCGWeVVzFcX34tHmeOUscMdPh9fmWLh1+txw6QxDS3knUqOquFOf8Avn01q+yveKb+svurG5etLi0upcW0nweRiCg87QM7EEbHHTburNtuHTcOmmaGIzwS7hVOGjPhjvH/AMV5prGo5McX1pr8eZvFzcoZJLpaf5Ndz4xF/a6fnBUP/wC7YrL7Rrco1pdL1RtLf8y/+4ffXrhnB5rq8+FXCaFXGlTnYL81RnrvuTVl5o4abi2ljABYjKZ/iU5H/npqLURhPEuyVP16h4JShkfdu16Gv5Zk8vLPcdzkBfUAF/8AZn+1Wlsz/rmX1n9MVZOU+HmC1RWXDbkg+PQD8BVctbC6W/a5a3yrMchWzgadORnGfHpWcJQvLzxVL5o0yRl/a478l/FTUKamvEe0UpSgFKUoBSlKA1HN30G+9mn/AE2qajm76DfezT/ptU0Bruzb6q4d7PH7qstVTkFGbg9gEcoxto8OACVOOuGGDWh4Rxq/uHnjW4QNFr/2SYbQSPA9cVtiwPJFyTSr3/ExyZlBpNdTpNM1S+Dc7BrOWaYASRYBC7By2y4z0ycVj8JPELtGnW58jv5iBEKf1d1Jx3ZJrt6WcW97qnXqcrUxlW3niy+Uqs8scea8iljc+SuI8q+nGx6a1DZHXuOdxVa4ZfX1xLcRLeMph14OiLDaCRuNHeaLSSuSk6r7keqjUWld3+x0ulU/lTjkt9BIjSGOZMfKIF3HccMCvoIxWp5fv727klT4WyGMncRxYODjpoo9JJb9zS29QtTF7aXtdDo1RVT4et4JJ4JJy2UDxT6E2wVyB5uk9/UHGa0fLLXV3JOjXkqmMncHrg46DAqLT3GUtypV+4eopxW3r9jpNTiqny9xqVbh7O6YNIv/AKcmMeUXGRkDvxVtrLJjeN0zXHkWRWiMUxU0rg0FKVrePcbgs4XmuJBHGvedySeiqBuzHwFAbGma4FzT24Tu5WwRYoxnz5VDSN6dOdKj15qpz9qXFW3N649CxxKP5JUsln6pzU1+Tm7SOJn/AOum+7QPctfSHtN4ovS+k+9Ym/5kNLFn6tpX5t4V218RiK+V8lcL3hkEbH1NHgA/2T6q7FyR2h2vE8rEWjmUZaGTAbHeVI2cD0dNsgVSm55u+g33s0/6bVNRzcf9BvvZp/02pQGv7Nvqrh3s8fuqlcJknS54h8GjEj6pRgnGAXPnDxI8NquXZ7Jp4Rw84LYtozhRknC9B6arfKszR308kkUirM8mCVyF1MSNRB2+6vbpZbceR+XD8zx6iNzh6/Q03EOCS21gWkBXXKgIPXAVtz9+K6Zyhj4HBj+H/qa+3H+Ei6t5IWONQ2P8LA5U/jVW4TxmWxhNvNbyNIhIjK4Mbg9DqJ2rvJleow8+0pN/P8HEMawZenFL9jA5abTxe5C9C8oP4k++tVb3U8UvEng05DTayRkqvlDkjfqKs3JXBpIzNdTIS76mVQPOYscnGcekDPjWt5ZjZLu4M0EgjuDIpOMhfKEnDY/Dbxr1ePDdkfDpRXnXU8/gy2wXS3L0s3PZrw9VgaUNqL7Efw6eoPpqvcqGf4Rdi20atUmdY2A1nfqK2HLJn4fJPE8Erxk+YVAO4OAdzjBGKxOWZJraeeRrWZhIWwFA21Nnv2rObp5mmndVf87HUefCtNVdlu5KL/BgJPnKSpHhgAVX+zr6Te/1n/5zWTZ8VuZLp5Pg0iqsZ0x7Atjc5Y4GSdP92tVy2bq1lnkNpI4l1bDIwS2rrjcVlGH6MqbVuu6+RrKX68bp0r7GTzM2OLW5XriLP95v+ldGqhcD4NPPdm6uU0AEFV37hhVGe4bHNX2vPqZp7Ir/AFSRvpotKUn3dilKV5j0mp5h4qYI/k08pM+VhjzpDMFLnU39FQFJJ9GOpFfnLmW3v7m5LX/lXIVn0aXCR5Z1SJVVW0ElNO2c/wARIr9KyyB5THozpQMXI83zyV0jxOAc7948axIuEB0UTKCVJPXUXyGXz205ONb4oD8yWPKVw6LMsWYtSBZUOoLqGpWYDOwypJPTp37aS7s5TmQqzKxdtYXY6SDIdhtgsM9wJxX65vuCRm3kgSKNUfOUA0odTamzpHec1y3mTs9vVtJIIPJvBEWa3jXPlcszM2dW2507ZwMnYGoQ4RU5qxcT5Lu4ComiCal1Al1xjGTk+jIz6xVddcbVCEVl8P4jJAyvC5jkVwyuvzgVBAwfvPrzWJRlIxkY7/u8aoO8ctdqQv7O9troKlz8Fn0MuyTYjbIA/ov6O/u8KVwdGIOQcHxGxpVOj9cdmv1Vw32eP3VZsVU+z9WPCOHhG0sbZNLEasHTscd/qrScO49xCaaeBZIdURcZMWAdBI/i2zW2LA8ik01x1sxyZlBpNdTpFQRVBtOapp7OeRSkc9uGaQadSuqjO2T5tbPk3iVzdRO8jpg5ClVwVYd+O8b9/hXU9NOEXKXZ0cw1EZtKPdWWumKos3Eb3ReDWGaN1jUhMEecDrOO7TnP/wA1g8W4/wARt2gWRoQZQSPk8kYx187011DSym6Ul/FZJ6lRVtM6RTFVLgN1eC7Md0VIaJWXSuF2LdP97x9Qr58V5kaLiUMIPyZUK47tTnIPrA0/3q4WnlKTjHni+Dp54qKlLjmi44qagVNYG4pSlAKUr5SZyuMYz52fDB6ffigPpipqBU0AqDU14lfAJ93WgOSdrnE5LfU0I0rsh1BiGLaC2jA0/NUZz0++uAsd67r29TOnk2R8Bo8PHsTuw0vjO2BqXIG+oiuEE1CMZr1c3DOdTszHAGWJJwOgye6vFRQHmoqaiqU/XnZt9VcN9nj91U3h88sV/fmCLyr65MLnHVm39OPCrh2dvp4Tw87nFtGcAZOy52A6mqvy9d6OJTyukiJK7aSyEY1E/O/h7q9ukdQy8Xwvqjx6lXPH5sngnBZYbLiMkqlS1vKMEYJOkknHhW/7MT/oh/rn3CrJxO18tDNGdvKRumf6ykf9aovKvFjw9ZLe5ikVw2V0rqVvUeld+JLPhn/1uTr4HGxYcsfdVFl4F9J4gP8AiL/yL/3qv9pg+WsT/X96VYOVY3JnmddPlm1AfyA9OBpGe8g1V+f5JJZ4QsEuIdWWwMPqK7rg9PN78VNL/n9H9C6i/B9V9ToceNKn0D3VyDmG8WRpJQWEnl2ZfNOCmSqHV0+asX866NfcVPwPykUcjMyaQAACjYxlsnbB8M1pUgU8MdBBIX0lSukB1I+YTkjIGF6b1NHNYpbmu9fkaqPiR2r3WWzg12JoYpB/SUH7++s6qd2e3DrF5CWN0ZSSpZTpZT3A+Iq415s0FDJKK956sMt0E2KUpWRoKUqM0BNKjVUFh40B6qDQmtDzRzhaWC6riZVO2I186Vs+CDfHp6UBzH/KC4WCkFzpk16jGSSugIMkbA5679D17q4fLGRjIIyMjI6jxFdm5v7aopojHbWpLFtnuVVlAB6iME5JHiRiuR8U4lJcyF5CCx2AVQoAyTgDw3NQhg0rKSxYp5QjSm+GbIDEf0U/iPq6d+KxDVANKilCn697NR/qrh3s8fuqx6B4VXOzX6q4d7PH7qstANNeWiB6gH1jNe6UBAFNNTSgPOmpxU0oCAKmlKAUpSgFc3595ytWAgt+IyxXKS/NtIjPKxUMDFp+adz49Vro0gyMVyPsu5RXhvFL+CTDuIY3tZCoyYSzByPBgSitj3GgOXX3O/Eo53Pw24EiF4/PVVdVDZCsuCAc9R6Mb1a+Uu2CYSQLxFtcSuzGVIxrPmMqqyrgFQxByBnzR1rxzNyGsvEeKiR5YiCs8RSESo6TtgMQp1KA4cE4wMZJHf8ALhfZ3DI9nhLvQ9zEjPMios0fyjSMIx50S4j0qSxJ1ZxUIWjnjtohETR8P1SSOGUyspRYht5wDDLnrjpjFc9k4hbvZPM0cSSCQqmoC4uJ5FRDmV5snyYDZJGkdAFODVh7eeF2Vq9nHa28cMrB2k8moUFNgmVG2cht/Qa0/Ypy7De3zi4jEiRRFwjbqW1Kq6h/SAyTj1UBQZ8HBXO4y2wAB78Ad1eIX0sDgHBBwwyD6CO8V3btP5Qk1S3cVrYqVbznZnyyYwZGib5LIznJB+b6K5byzyobsXErzJDb2+80zHYk5KpGP6TNjYerxFAaG7vnlbVIxY4wM4AAHQKBso9AwKxyten26eA/HG/868aqoPNKkmlCn687Nfqrh3s8fuqzVWezX6q4d7PH7qs1AKUpQClKUApSlAKUpQClKUAqv80cHeQw3FsVW6tiTFq2WRG2kgc9yuAN+4hT3VYKUBQJeY7eaZJPLfAbqFHSZbkKuhHKZRlZgJMsAUdcr5r+Ne+X+LRXN1HDHdfDHhZri4nRQIQSjQRxIASF+fqwCfmHck1buLcIguUKXEMcq/wuoYfdnoaxLM2ln/o8SxQ4jaXycagYRSoZ20jbdhueu/hQHA+3y0dOKa2csskMZjz/AEAuVKD0Zyf7Rqu9nXwgcQtvgciRzEnSZWIjYYJKPjcg9MDJ3FWLtw5ogvbuJLdg62yujOOjMxBIXxA09ehzVB4RxJ7aaKeIgPEwdMjIyviO8d331CHaeduGXbStO3BXmcgE/wCnNNahgNORAoUnbuOAfDrXG+KXM4MsM2pPlWkeHGhVkbGTo6DbAHgK/R/EuaTdcHN3BmNnjBCDBYlTiVB0OBvuN8DNfma+unkctI5dthqO5ONhQGMag1NQRVKRSlKA/XvZr9VcO9nj91Waqz2afVXDvZ4/dVlzQE0pSgFKUoBSlKAUpSgFKUoBSlKAg1RuzuV55+L3MoOTdtbx56CK281QOnezffV5NVHjl7O9/bWlrOtvhHuJyYVk8oisihMEjAJZsnIPm0Bjc9ciQcSuLbyyuumKfMseFbIaHQGYg5G8mBjx9NcL525G+ATyR/CIyoyULAqxGnUAcZ87dR6z4V3a9tuLIZGHEbHzhhEktWRFx1KnypbPr1VxztG5Ski8pdXHE7SeZ21PGuFcnAHmqu3RR3DpUIaD/Ppt7ZIIpAxDFmGzxNqUg5DAYI1HGN8k77CtYnAbiS2kvEjLwI5WR1IPk280+cucgecN8Y3rVk11Lh/E7ZOV7iNSpmefEqEkMGdxpYeICKvo2NAcrNDUmoIFUp5pSlAfr3s1P+quHezx+6six4mpuLrMymILAUOpSoL+UyAR44FYfZ5GG4RYKejWyA+orivunKq7fKvlREFOldjCGVDjG/muQf8ApXcdtOzOe61RtTxaAHT5aLOM41rnGxzjPgR+Ir5LxuIyFAw2jEmrI0lSSOueuxrEl5ZjYSDJGoQgYCjQYCChUYx1HTpXp+XVOSJHUlNDFAq588uDsNjknp1zVrGS8nuNva3CyKGRgynoQcg91fWsPhVgII9CksNTtk4z57FyNh4k1mVw6vg0V1yKUpUKKUpQClKUApStbxvj1vZpruZo4l7tbYJ9Cr1Y+gUBsq0fGOHqs8N6qkyQI6MFO7wyEFh6dJAcD0EdTXMuau3NVythBr2/9abKqD6IxufvI9Vcn5g5vvb0n4TcyOp/2YOmMf2FwPxzUsln6P5v5HTiM1tOZijQBwqmNJomD46xyZXu8N9vAVRb7sJhUZF+yk5OXiTTgDLbBhjbetVyJ2ym1t1gu4Xn8nhYpEK6tAwArhupHcc77D018+0PtIv0kEAga0YR4ZpEUyuJME6CMqF6rkZz6DsKDnfNPBRZ3EsAlWXQxGpe/GNyM+b1rUE/+f8Anqr3NKzlmYlmJySTkknvNeCKgIoaVBqlIpSlAdA4bzBdRwQKl1cIqooCrNIqgY6ABsAVljma9+23X5iT91KUA+M179tuvzEn7qfGa9+2XX5iT91KUA+M179tuvzEn7qfGa9+23X5iT91KUA+M179tuvzEn7qfGa9+23X5iT91KUA+M179tuvzEn7qfGa9+23X5iT91KUA+M179tuvzEn7qfGa9+23X5iT91KUB5k5mvcN/pt10+0SfuqgXl/LOxeaWSV8fOkdnb8WJNKUB8KE0pUITEd19Y94qy84cQlmWEzSySlS4UyOz6QcZA1E4pSqUrFKUoQg1FKUK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16CC2-1E4F-4E1A-9991-52EEAD95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Иво</a:t>
            </a:r>
            <a:r>
              <a:rPr lang="ru-RU" b="1" dirty="0"/>
              <a:t> </a:t>
            </a:r>
            <a:r>
              <a:rPr lang="ru-RU" b="1" dirty="0" err="1"/>
              <a:t>Андрич</a:t>
            </a:r>
            <a:r>
              <a:rPr lang="sr-Latn-RS" b="1" dirty="0"/>
              <a:t> </a:t>
            </a:r>
            <a:br>
              <a:rPr lang="sr-Latn-RS" b="1" dirty="0"/>
            </a:br>
            <a:r>
              <a:rPr lang="ru-RU" b="1" dirty="0"/>
              <a:t>и Россия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A3111D-2E5A-485C-B951-64132314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Посетил МГУ 26 сентября 1955 г. (визит в Китай).</a:t>
            </a:r>
          </a:p>
          <a:p>
            <a:r>
              <a:rPr lang="ru-RU" dirty="0" err="1"/>
              <a:t>Писутствовал</a:t>
            </a:r>
            <a:r>
              <a:rPr lang="ru-RU" dirty="0"/>
              <a:t> заседанию Института мировой литературы АН СССР. Председательствовал В. Ю. Кропоткин </a:t>
            </a:r>
            <a:r>
              <a:rPr lang="hr-HR" dirty="0"/>
              <a:t>(</a:t>
            </a:r>
            <a:r>
              <a:rPr lang="hr-HR" dirty="0" err="1"/>
              <a:t>Peković</a:t>
            </a:r>
            <a:r>
              <a:rPr lang="hr-HR" dirty="0"/>
              <a:t>/</a:t>
            </a:r>
            <a:r>
              <a:rPr lang="hr-HR" dirty="0" err="1"/>
              <a:t>Kljakić</a:t>
            </a:r>
            <a:r>
              <a:rPr lang="hr-HR" dirty="0"/>
              <a:t> 2012: 68).</a:t>
            </a:r>
            <a:r>
              <a:rPr lang="ru-RU" dirty="0"/>
              <a:t> </a:t>
            </a:r>
          </a:p>
          <a:p>
            <a:r>
              <a:rPr lang="ru-RU" i="1" dirty="0"/>
              <a:t>Университет один из плодов социализма</a:t>
            </a:r>
            <a:r>
              <a:rPr lang="sr-Latn-RS" i="1" dirty="0"/>
              <a:t> </a:t>
            </a:r>
            <a:r>
              <a:rPr lang="sr-Latn-RS" dirty="0"/>
              <a:t>(Dnevnik sa puta po Kini 2007: 19).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0A08E-357B-4225-B7F7-16CF5E71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089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1A7AB-DD62-4936-8FBA-ECAAB0AB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Кафедра </a:t>
            </a:r>
            <a:br>
              <a:rPr lang="ru-RU" dirty="0"/>
            </a:br>
            <a:r>
              <a:rPr lang="ru-RU" dirty="0"/>
              <a:t>славянской филологии МГУ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2C2174-FEC2-4CB0-9D37-232B84411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Глубокоуважаемый и дорогой </a:t>
            </a:r>
            <a:r>
              <a:rPr lang="ru-RU" sz="2800" dirty="0" err="1"/>
              <a:t>Иво</a:t>
            </a:r>
            <a:r>
              <a:rPr lang="ru-RU" sz="2800" dirty="0"/>
              <a:t> </a:t>
            </a:r>
            <a:r>
              <a:rPr lang="ru-RU" sz="2800" dirty="0" err="1"/>
              <a:t>Андрич</a:t>
            </a:r>
            <a:r>
              <a:rPr lang="ru-RU" sz="2800" dirty="0"/>
              <a:t>!</a:t>
            </a:r>
            <a:endParaRPr lang="de-DE" sz="2800" dirty="0"/>
          </a:p>
          <a:p>
            <a:pPr marL="0" indent="0">
              <a:buNone/>
            </a:pPr>
            <a:r>
              <a:rPr lang="ru-RU" sz="2800" u="sng" dirty="0"/>
              <a:t>Деканат филологического факультета </a:t>
            </a:r>
            <a:r>
              <a:rPr lang="ru-RU" sz="2800" dirty="0"/>
              <a:t>Московского Государственного Университета им. М. В. Ломоносова и кафедра славянской филологии готовит к 50-летию Великой Октябрьской Социалистической революции сборник статей </a:t>
            </a:r>
            <a:r>
              <a:rPr lang="de-DE" sz="2800" u="sng" dirty="0"/>
              <a:t>«</a:t>
            </a:r>
            <a:r>
              <a:rPr lang="ru-RU" sz="2800" u="sng" dirty="0"/>
              <a:t>Октябрьская революция и славянская литература</a:t>
            </a:r>
            <a:r>
              <a:rPr lang="de-DE" sz="2800" u="sng" dirty="0"/>
              <a:t>»</a:t>
            </a:r>
            <a:r>
              <a:rPr lang="ru-RU" sz="2800" dirty="0"/>
              <a:t>, в которую войдут работы славистов Советского </a:t>
            </a:r>
            <a:r>
              <a:rPr lang="de-DE" sz="2800" dirty="0"/>
              <a:t>C</a:t>
            </a:r>
            <a:r>
              <a:rPr lang="ru-RU" sz="2800" dirty="0" err="1"/>
              <a:t>оюза</a:t>
            </a:r>
            <a:r>
              <a:rPr lang="ru-RU" sz="2800" dirty="0"/>
              <a:t>, Болгарии, Польши, Чехословакии и Югославии.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1DBB4E-2D8B-4377-A9F8-04DD265E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543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FE86C-F7CD-4BEE-B3B9-B2551435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38525-9A83-4783-A178-68FB0781B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В сборнике мы хотели бы опубликовать суждения крупнейших писателей славянских стран, в том числе и Ваши, </a:t>
            </a:r>
            <a:r>
              <a:rPr lang="ru-RU" sz="2800" u="sng" dirty="0"/>
              <a:t>об Октябрьской революции, о советской литературе, о значении русской революции </a:t>
            </a:r>
            <a:r>
              <a:rPr lang="ru-RU" sz="2800" dirty="0"/>
              <a:t>для Вас и Вашего творчества. 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404A7E-CC29-41CA-BCA6-465EF2FA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B1BDF-2CA5-45F1-90B2-9B6FC74B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CA2A49-7FF7-455E-88C3-83C1DF4FB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При Вашем согласии дать редколлегии такие материалы (на 3</a:t>
            </a:r>
            <a:r>
              <a:rPr lang="ru-RU" sz="2800" i="1" dirty="0"/>
              <a:t>–</a:t>
            </a:r>
            <a:r>
              <a:rPr lang="ru-RU" sz="2800" dirty="0"/>
              <a:t>5 машинописных страниц), просим выслать их до конца марта этого года по адресу: 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Москва, К-9, проспект Карла Маркса, 18, филологический факультет МГУ, 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кафедра славянской филологии. 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Проф. Н. И. Кравцову. 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EFDC0-7649-4A14-9199-8E0CCE52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106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CA18D-A76E-40E9-86AE-D5932CCA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2E0E7E-BFB2-4B34-A833-121AE731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Декан филологический факультет МГУ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(подпись)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доц. А. Г. Соколов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 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Редакторы сборника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проф. Н. И. Кравцов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(подпись)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доц. Е. З. Цыбенко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(подпись)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B279C-37BC-4BD3-86E8-9B809681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060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90756-5252-4ACD-8C8A-7891DBC2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E98E9-69FB-4311-AFEF-F497AD43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Соколов А. Г. ; 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Кравцов Н. И; 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Цыбенко Е. З.  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Москва, 2. 1. 1966 г.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(ИА 4138 Л. 1)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25F6E-F756-4832-B86C-2E5F8586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4674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61388-D410-43D0-AD75-C11CCCA0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BFE5EC-5EAE-4A00-8737-D7792A54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Москва, 12 апреля 1996 г.</a:t>
            </a:r>
          </a:p>
          <a:p>
            <a:pPr marL="0" indent="0">
              <a:buNone/>
            </a:pPr>
            <a:r>
              <a:rPr lang="ru-RU" sz="2800" dirty="0"/>
              <a:t>Глубокоуважаемый и дорогой </a:t>
            </a:r>
            <a:r>
              <a:rPr lang="ru-RU" sz="2800" dirty="0" err="1"/>
              <a:t>Иво</a:t>
            </a:r>
            <a:r>
              <a:rPr lang="ru-RU" sz="2800" dirty="0"/>
              <a:t> </a:t>
            </a:r>
            <a:r>
              <a:rPr lang="ru-RU" sz="2800" dirty="0" err="1"/>
              <a:t>Андрич</a:t>
            </a:r>
            <a:r>
              <a:rPr lang="ru-RU" sz="2800" dirty="0"/>
              <a:t>!</a:t>
            </a:r>
          </a:p>
          <a:p>
            <a:pPr marL="0" indent="0">
              <a:buNone/>
            </a:pPr>
            <a:r>
              <a:rPr lang="ru-RU" sz="2800" dirty="0"/>
              <a:t>Деканат филологического факультета Московского государственного Университета им. М. В. Ломоносов и кафедра славянской филологии </a:t>
            </a:r>
            <a:r>
              <a:rPr lang="ru-RU" sz="2800" b="1" dirty="0"/>
              <a:t>напоминает</a:t>
            </a:r>
            <a:r>
              <a:rPr lang="ru-RU" sz="2800" dirty="0"/>
              <a:t> Вам о нашей просьбе </a:t>
            </a:r>
            <a:r>
              <a:rPr lang="ru-RU" sz="2800" u="sng" dirty="0"/>
              <a:t>прислать Ваше высказывание об Октябрьской революции </a:t>
            </a:r>
            <a:r>
              <a:rPr lang="ru-RU" sz="2800" dirty="0"/>
              <a:t>для сборника Октябрьская революция и славянские литературы" (на 3</a:t>
            </a:r>
            <a:r>
              <a:rPr lang="ru-RU" sz="2800" i="1" dirty="0"/>
              <a:t>–</a:t>
            </a:r>
            <a:r>
              <a:rPr lang="ru-RU" sz="2800" dirty="0"/>
              <a:t>5 машинописных страниц). 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36B3CE-CBF2-4DCD-A5DE-26BBBD1C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16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8351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21E4-8D2C-41C5-A935-A9EC55D6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82F6D0-9CCA-40C2-AE5A-BCCF5929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Мы очень надеемся на получение от Вас этой заметки. Просим выслать ее по адресу: </a:t>
            </a:r>
          </a:p>
          <a:p>
            <a:pPr marL="0" indent="0">
              <a:buNone/>
            </a:pPr>
            <a:r>
              <a:rPr lang="ru-RU" sz="2800" dirty="0"/>
              <a:t>Москва К-9, </a:t>
            </a:r>
          </a:p>
          <a:p>
            <a:pPr marL="0" indent="0">
              <a:buNone/>
            </a:pPr>
            <a:r>
              <a:rPr lang="ru-RU" sz="2800" dirty="0"/>
              <a:t>пр. К. Маркса 18, </a:t>
            </a:r>
          </a:p>
          <a:p>
            <a:pPr marL="0" indent="0">
              <a:buNone/>
            </a:pPr>
            <a:r>
              <a:rPr lang="ru-RU" sz="2800" dirty="0"/>
              <a:t>филологический факультет МГУ. </a:t>
            </a:r>
          </a:p>
          <a:p>
            <a:pPr marL="0" indent="0">
              <a:buNone/>
            </a:pPr>
            <a:r>
              <a:rPr lang="ru-RU" sz="2800" dirty="0"/>
              <a:t>Кафедра славянской филологии. 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Проф. Н. И. Кравцову.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4DF386-AE70-40FA-9784-8E5ADB94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17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65490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C523-1BD0-483F-910C-4103EB14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Татьяна </a:t>
            </a:r>
            <a:r>
              <a:rPr lang="ru-RU" sz="4000" b="1" dirty="0" err="1"/>
              <a:t>Протагеновна</a:t>
            </a:r>
            <a:br>
              <a:rPr lang="ru-RU" sz="4000" b="1" dirty="0"/>
            </a:br>
            <a:r>
              <a:rPr lang="ru-RU" sz="4000" b="1" dirty="0"/>
              <a:t>Попова</a:t>
            </a:r>
            <a:endParaRPr lang="de-DE" sz="4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40586B-FFB9-49A5-ABCC-AC4BB550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1924</a:t>
            </a:r>
            <a:r>
              <a:rPr lang="de-AT" sz="2800" dirty="0"/>
              <a:t>–</a:t>
            </a:r>
            <a:r>
              <a:rPr lang="ru-RU" sz="2800" dirty="0"/>
              <a:t>2018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  <a:p>
            <a:endParaRPr lang="sr-Latn-RS" sz="2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98056A-DF0A-4852-9FFB-E65C3FAD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A7225B-2C7D-4229-B32F-CCC0B5461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377602"/>
            <a:ext cx="1812755" cy="210279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FFF148E-3F29-4AF9-A1C9-25C822D9CCFC}"/>
              </a:ext>
            </a:extLst>
          </p:cNvPr>
          <p:cNvSpPr/>
          <p:nvPr/>
        </p:nvSpPr>
        <p:spPr>
          <a:xfrm>
            <a:off x="2411760" y="5490602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u="none" dirty="0">
                <a:hlinkClick r:id="rId3"/>
              </a:rPr>
              <a:t>http://stephanos.ru/izd/2018/2018-28-37.pdf</a:t>
            </a:r>
            <a:r>
              <a:rPr lang="sr-Latn-RS" sz="1200" u="none" dirty="0"/>
              <a:t> </a:t>
            </a:r>
            <a:r>
              <a:rPr lang="de-DE" sz="1200" dirty="0"/>
              <a:t>http://old.russ.ru/ist_sovr/sumerki/20020125_II.html</a:t>
            </a:r>
          </a:p>
          <a:p>
            <a:endParaRPr lang="de-DE" sz="1200" u="none" dirty="0"/>
          </a:p>
        </p:txBody>
      </p:sp>
      <p:pic>
        <p:nvPicPr>
          <p:cNvPr id="3074" name="Picture 2" descr="Bildergebnis für Ivo Andrić">
            <a:extLst>
              <a:ext uri="{FF2B5EF4-FFF2-40B4-BE49-F238E27FC236}">
                <a16:creationId xmlns:a16="http://schemas.microsoft.com/office/drawing/2014/main" id="{1967724C-CB33-48F2-8F9D-08F995F1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73" y="2384915"/>
            <a:ext cx="1521275" cy="21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66C71C-AD91-4D50-A50F-E9C0C85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19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2A0238-6363-45EB-917B-2D34E85C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4016"/>
            <a:ext cx="465434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DEDD0C03-6EAA-4059-B405-D8870750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dirty="0"/>
              <a:t>Teme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C2453-6E87-4534-8538-FBF931E2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r-Latn-BA" sz="2800" dirty="0"/>
              <a:t>Broj prihvaćenih tema: 90</a:t>
            </a:r>
          </a:p>
          <a:p>
            <a:pPr marL="0" indent="0">
              <a:buNone/>
              <a:defRPr/>
            </a:pPr>
            <a:r>
              <a:rPr lang="sr-Latn-ME" sz="2800" dirty="0"/>
              <a:t>Š</a:t>
            </a:r>
            <a:r>
              <a:rPr lang="de-AT" sz="2800" dirty="0" err="1"/>
              <a:t>tampani</a:t>
            </a:r>
            <a:r>
              <a:rPr lang="de-AT" sz="2800" dirty="0"/>
              <a:t> p</a:t>
            </a:r>
            <a:r>
              <a:rPr lang="sr-Latn-BA" sz="2800" dirty="0" err="1"/>
              <a:t>rogram</a:t>
            </a:r>
            <a:r>
              <a:rPr lang="sr-Latn-BA" sz="2800" dirty="0"/>
              <a:t>: 64 referata</a:t>
            </a:r>
            <a:endParaRPr lang="sr-Latn-CS" sz="2800" dirty="0"/>
          </a:p>
          <a:p>
            <a:pPr marL="0" indent="0">
              <a:buFontTx/>
              <a:buNone/>
              <a:defRPr/>
            </a:pPr>
            <a:r>
              <a:rPr lang="sr-Latn-BA" sz="2800" dirty="0"/>
              <a:t>	59 direktnih izlaganja</a:t>
            </a:r>
          </a:p>
          <a:p>
            <a:pPr marL="0" indent="0">
              <a:buFontTx/>
              <a:buNone/>
              <a:defRPr/>
            </a:pPr>
            <a:r>
              <a:rPr lang="sr-Latn-BA" sz="2800" dirty="0"/>
              <a:t>	5 indirektnih izlaganja (preko Skype)</a:t>
            </a:r>
          </a:p>
        </p:txBody>
      </p:sp>
      <p:sp>
        <p:nvSpPr>
          <p:cNvPr id="3078" name="Foliennummernplatzhalter 5">
            <a:extLst>
              <a:ext uri="{FF2B5EF4-FFF2-40B4-BE49-F238E27FC236}">
                <a16:creationId xmlns:a16="http://schemas.microsoft.com/office/drawing/2014/main" id="{F6C1AE61-956D-42EB-A4CF-B824412E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7606EC-9958-42EA-B290-7A9F9296CB81}" type="slidenum">
              <a:rPr lang="en-US" altLang="sr-Latn-R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r-Latn-RS" sz="14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A5CAE5-07D2-480D-8670-4F7395590E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635"/>
            <a:ext cx="3888432" cy="2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0BDF8-2D5B-4472-A3CE-4C141F65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126822-7A35-4335-B98C-02A547E6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Глубоко уважаемый товарищ </a:t>
            </a:r>
            <a:r>
              <a:rPr lang="ru-RU" sz="2800" dirty="0" err="1"/>
              <a:t>Андрич</a:t>
            </a:r>
            <a:r>
              <a:rPr lang="ru-RU" sz="2800" dirty="0"/>
              <a:t>,</a:t>
            </a:r>
          </a:p>
          <a:p>
            <a:pPr marL="0" indent="0">
              <a:buNone/>
            </a:pPr>
            <a:r>
              <a:rPr lang="ru-RU" sz="2800" dirty="0"/>
              <a:t>На днях я послала Вам книгу Ваших „Повестей и рассказов“, только что вышедшую у нас на русском языке.</a:t>
            </a:r>
          </a:p>
          <a:p>
            <a:pPr marL="0" indent="0">
              <a:buNone/>
            </a:pPr>
            <a:r>
              <a:rPr lang="ru-RU" sz="2800" dirty="0"/>
              <a:t>Хочу воспользоваться этим случаем, чтобы от всего сердца поблагодарить Вас за то </a:t>
            </a:r>
            <a:r>
              <a:rPr lang="ru-RU" sz="2800" u="sng" dirty="0"/>
              <a:t>великое наслаждение которые доставили мне Ваши произведения и как читателю и как переводчику</a:t>
            </a:r>
            <a:r>
              <a:rPr lang="ru-RU" sz="2800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23F7C5-EB0B-42E0-A457-E8E62703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629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00F14-34A0-4DF9-BC97-777AC35D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86D5B9-EECA-44DA-B027-FB3820AE1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Впервые с Вашими книгами я познакомилась лет десять тому назад, еще будучи студенткой Московского университета. Мне никогда не забыть </a:t>
            </a:r>
            <a:r>
              <a:rPr lang="ru-RU" sz="2800" u="sng" dirty="0"/>
              <a:t>волнующее впечатление и глубокие раздумья</a:t>
            </a:r>
            <a:r>
              <a:rPr lang="ru-RU" sz="2800" dirty="0"/>
              <a:t>, возникшие после первого чтения </a:t>
            </a:r>
            <a:r>
              <a:rPr lang="ru-RU" sz="2800" cap="small" dirty="0"/>
              <a:t>Мост на </a:t>
            </a:r>
            <a:r>
              <a:rPr lang="ru-RU" sz="2800" cap="small" dirty="0" err="1"/>
              <a:t>Дрине</a:t>
            </a:r>
            <a:r>
              <a:rPr lang="ru-RU" sz="280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43CBE5-2E47-45C0-9236-9BDE30C7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7952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C907D-55D4-453A-8B9C-145CC5E8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48AF11-1E7D-4D57-98CD-A2C3344F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 тех пор прошло много времени. Теперь уже у нас в Университете, мои студенты занимаются изучением языка и стиля Ваших произведений, пишут о них свои курсовые и дипломные сочинения.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8BE2C8-08D5-4D8A-97F8-7116A76F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0216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A27E5-27A4-4664-ACD4-791B656E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970C1-6F58-4456-B7A4-9A338D64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Поэтому мне было особенно приятно работать  над книгой моего любимого писателя. Мне очень хотелось бы знать Ваше мнение об этом издании, в частности о моих переводах. Была бы также Вам весьма благодарна, если бы Вы могли поделиться своими творческими планами.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7E09B6-0A78-4E9D-8028-4BFAA21A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48839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77560-4DF9-4A49-8964-6DEAAF8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A85D4F-2C22-4824-ADF7-C2E8A36F3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Ваши книги сейчас издаются у нас большими тиражами и находят теплый и радушный прием у читателей. Издательства Художественной литературы готовят перевод романа </a:t>
            </a:r>
            <a:r>
              <a:rPr lang="ru-RU" sz="2800" cap="small" dirty="0" err="1"/>
              <a:t>Травницкая</a:t>
            </a:r>
            <a:r>
              <a:rPr lang="ru-RU" sz="2800" cap="small" dirty="0"/>
              <a:t> хроника</a:t>
            </a:r>
            <a:r>
              <a:rPr lang="ru-RU" sz="2800" dirty="0"/>
              <a:t>“.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От всех души желаю Вам доброго здоровья и новых творческих успехов. С глубоким уважением Т. Попова [подпись</a:t>
            </a:r>
            <a:r>
              <a:rPr lang="de-DE" sz="2800" dirty="0"/>
              <a:t>]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71699B-E546-435A-9A60-B69FC661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1486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E65E2D-394F-44F9-AC9B-76E7336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25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97C210-DAD8-4B45-AF96-C568DE62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4282" y="-522036"/>
            <a:ext cx="5563425" cy="75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9D711-DABD-4620-908A-8C883A6A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26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80DAF7-61F7-4EAE-8AA5-367A3243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2656"/>
            <a:ext cx="4410691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62C54C-2E3A-4BB5-AEB6-1585EA2D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27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BEAA3B-3187-4E46-9565-291A85F4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32656"/>
            <a:ext cx="5040560" cy="6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3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9918A9-FCA4-4E90-B37B-359C6A26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28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786B91-083D-4152-BFD8-17BE1B2B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" y="509180"/>
            <a:ext cx="8897592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2955C5-95D3-40A2-8D97-2280CC9E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29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54ED7C-7C66-47F6-A38F-B810E3FD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60648"/>
            <a:ext cx="5040560" cy="60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87489-07E9-4B60-A5B8-56D35A16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218F2-D2D5-40BF-8E4F-C0F6AD45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hr-HR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Zemlje</a:t>
            </a: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 (14)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Austrija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Bosna i Hercegovina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Bugarska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Crna Gora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Grčka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dirty="0"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</a:p>
          <a:p>
            <a:pPr marL="0" indent="0">
              <a:buNone/>
            </a:pPr>
            <a:r>
              <a:rPr lang="hr-HR" altLang="de-DE" dirty="0"/>
              <a:t>Makedonija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395CD4-CC98-43BA-B3D7-EAEF4C0B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3</a:t>
            </a:fld>
            <a:endParaRPr lang="en-US" altLang="sr-Latn-R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9C10B-2DFA-45DA-A7D3-832C8A6EC27C}"/>
              </a:ext>
            </a:extLst>
          </p:cNvPr>
          <p:cNvSpPr/>
          <p:nvPr/>
        </p:nvSpPr>
        <p:spPr>
          <a:xfrm>
            <a:off x="4499992" y="2265834"/>
            <a:ext cx="2411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de-DE" sz="3200" u="none" dirty="0">
                <a:latin typeface="+mn-lt"/>
              </a:rPr>
              <a:t>Njemačka</a:t>
            </a:r>
            <a:br>
              <a:rPr lang="hr-HR" altLang="de-DE" sz="3200" u="none" dirty="0">
                <a:latin typeface="+mn-lt"/>
              </a:rPr>
            </a:br>
            <a:r>
              <a:rPr lang="hr-HR" altLang="de-DE" sz="3200" u="none" dirty="0">
                <a:latin typeface="+mn-lt"/>
              </a:rPr>
              <a:t>Poljska</a:t>
            </a:r>
            <a:br>
              <a:rPr lang="hr-HR" altLang="de-DE" sz="3200" u="none" dirty="0">
                <a:latin typeface="+mn-lt"/>
              </a:rPr>
            </a:br>
            <a:r>
              <a:rPr lang="hr-HR" altLang="de-DE" sz="3200" u="none" dirty="0" err="1">
                <a:latin typeface="+mn-lt"/>
              </a:rPr>
              <a:t>Rumunija</a:t>
            </a:r>
            <a:br>
              <a:rPr lang="hr-HR" altLang="de-DE" sz="3200" u="none" dirty="0">
                <a:latin typeface="+mn-lt"/>
              </a:rPr>
            </a:br>
            <a:r>
              <a:rPr lang="hr-HR" altLang="de-DE" sz="3200" u="none" dirty="0">
                <a:latin typeface="+mn-lt"/>
              </a:rPr>
              <a:t>Rusija</a:t>
            </a:r>
            <a:br>
              <a:rPr lang="hr-HR" altLang="de-DE" sz="3200" u="none" dirty="0">
                <a:latin typeface="+mn-lt"/>
              </a:rPr>
            </a:br>
            <a:r>
              <a:rPr lang="hr-HR" altLang="de-DE" sz="3200" u="none" dirty="0">
                <a:latin typeface="+mn-lt"/>
              </a:rPr>
              <a:t>Srbija</a:t>
            </a:r>
            <a:br>
              <a:rPr lang="hr-HR" altLang="de-DE" sz="3200" u="none" dirty="0">
                <a:latin typeface="+mn-lt"/>
              </a:rPr>
            </a:br>
            <a:r>
              <a:rPr lang="hr-HR" altLang="de-DE" sz="3200" u="none" dirty="0">
                <a:latin typeface="+mn-lt"/>
              </a:rPr>
              <a:t>Turska</a:t>
            </a:r>
            <a:br>
              <a:rPr lang="hr-HR" altLang="de-DE" sz="3200" u="none" dirty="0">
                <a:latin typeface="+mn-lt"/>
              </a:rPr>
            </a:br>
            <a:r>
              <a:rPr lang="hr-HR" altLang="de-DE" sz="3200" u="none" dirty="0">
                <a:latin typeface="+mn-lt"/>
              </a:rPr>
              <a:t>Ukrajina </a:t>
            </a:r>
          </a:p>
        </p:txBody>
      </p:sp>
    </p:spTree>
    <p:extLst>
      <p:ext uri="{BB962C8B-B14F-4D97-AF65-F5344CB8AC3E}">
        <p14:creationId xmlns:p14="http://schemas.microsoft.com/office/powerpoint/2010/main" val="3301493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4FE855-292F-4AA5-9FBC-94304806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Я был бы очень рад, если бы мог поехать в Россию, так кая я знаю русский язык </a:t>
            </a:r>
            <a:r>
              <a:rPr lang="ru-RU" dirty="0"/>
              <a:t>[…] (Письмо </a:t>
            </a:r>
            <a:r>
              <a:rPr lang="ru-RU" dirty="0" err="1"/>
              <a:t>Тугомиру</a:t>
            </a:r>
            <a:r>
              <a:rPr lang="ru-RU" dirty="0"/>
              <a:t> </a:t>
            </a:r>
            <a:r>
              <a:rPr lang="ru-RU" dirty="0" err="1"/>
              <a:t>Алауповичу</a:t>
            </a:r>
            <a:r>
              <a:rPr lang="ru-RU" dirty="0"/>
              <a:t> в 20-ые годы 19 в.).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3BC66C-0618-4795-8690-9A58B2DF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30</a:t>
            </a:fld>
            <a:endParaRPr lang="en-US" altLang="sr-Latn-R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2D4D3A-B752-4527-B612-42BE131D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0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21573-59A4-4179-ABA4-8079974E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64EE23-C163-4187-9F3F-C8E51B59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Впервые</a:t>
            </a:r>
            <a:r>
              <a:rPr lang="ru-RU" dirty="0"/>
              <a:t> в России </a:t>
            </a:r>
          </a:p>
          <a:p>
            <a:r>
              <a:rPr lang="ru-RU" dirty="0"/>
              <a:t>1946 г. </a:t>
            </a:r>
          </a:p>
          <a:p>
            <a:r>
              <a:rPr lang="ru-RU" dirty="0"/>
              <a:t>председатель Союза писателей Югославии</a:t>
            </a:r>
          </a:p>
          <a:p>
            <a:r>
              <a:rPr lang="ru-RU" dirty="0"/>
              <a:t>Москва, Ленинград, Сталинград 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92509D-D2B5-4E1C-8C05-05B6901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30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79AA4-1471-4A83-8141-F867B7FD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881547-B1EB-4EDC-BAB6-F6FE7423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возвращении </a:t>
            </a:r>
          </a:p>
          <a:p>
            <a:r>
              <a:rPr lang="ru-RU" dirty="0"/>
              <a:t>30 ноября 1946 </a:t>
            </a:r>
          </a:p>
          <a:p>
            <a:r>
              <a:rPr lang="ru-RU" dirty="0"/>
              <a:t>в </a:t>
            </a:r>
            <a:r>
              <a:rPr lang="ru-RU" dirty="0" err="1"/>
              <a:t>новисадском</a:t>
            </a:r>
            <a:r>
              <a:rPr lang="ru-RU" dirty="0"/>
              <a:t> Центральном доме культуры </a:t>
            </a:r>
          </a:p>
          <a:p>
            <a:r>
              <a:rPr lang="ru-RU" dirty="0"/>
              <a:t>впечатления о Сталинграде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53ECB3-ABF9-4467-B80D-28491782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52681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8E705-3341-4E36-857C-C3666060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A287AA-B146-4F42-9C3E-8479D20B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Второй раз</a:t>
            </a:r>
            <a:r>
              <a:rPr lang="ru-RU" dirty="0"/>
              <a:t> </a:t>
            </a:r>
          </a:p>
          <a:p>
            <a:r>
              <a:rPr lang="ru-RU" dirty="0"/>
              <a:t>1947 </a:t>
            </a:r>
          </a:p>
          <a:p>
            <a:r>
              <a:rPr lang="ru-RU" dirty="0"/>
              <a:t>Баку </a:t>
            </a:r>
          </a:p>
          <a:p>
            <a:r>
              <a:rPr lang="ru-RU" dirty="0"/>
              <a:t>торжества, посвященные 800-летию со дня рождения великого азербайджанского поэта Низами </a:t>
            </a:r>
          </a:p>
          <a:p>
            <a:r>
              <a:rPr lang="ru-RU" dirty="0"/>
              <a:t>Речь в Баку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2ED96F-C61E-4F7E-9786-12359A63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2407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9F93-4C1E-4D52-A2FB-7C5674FE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BF3C1F-1E24-4320-98EF-FE3BB572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возвращении </a:t>
            </a:r>
          </a:p>
          <a:p>
            <a:r>
              <a:rPr lang="ru-RU" dirty="0"/>
              <a:t>Общество писателей Сербии</a:t>
            </a:r>
          </a:p>
          <a:p>
            <a:r>
              <a:rPr lang="ru-RU" dirty="0"/>
              <a:t>в </a:t>
            </a:r>
            <a:r>
              <a:rPr lang="ru-RU" dirty="0" err="1"/>
              <a:t>Сараеве</a:t>
            </a:r>
            <a:r>
              <a:rPr lang="ru-RU" dirty="0"/>
              <a:t> 2 января 1948 г. в Рабочем доме </a:t>
            </a:r>
          </a:p>
          <a:p>
            <a:r>
              <a:rPr lang="ru-RU" dirty="0"/>
              <a:t>доклад «Из культурной жизни и Советского Союза»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D50E4F-E226-430C-99B8-976E7479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7505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FE85D-2F2A-44AE-BD75-9C07D930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F7106A-14EC-4E08-A940-51DCDE11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Третий раз </a:t>
            </a:r>
          </a:p>
          <a:p>
            <a:r>
              <a:rPr lang="ru-RU" dirty="0"/>
              <a:t>195</a:t>
            </a:r>
            <a:r>
              <a:rPr lang="sr-Latn-RS" dirty="0"/>
              <a:t>5</a:t>
            </a:r>
            <a:r>
              <a:rPr lang="ru-RU" dirty="0"/>
              <a:t> </a:t>
            </a:r>
          </a:p>
          <a:p>
            <a:r>
              <a:rPr lang="ru-RU" dirty="0"/>
              <a:t>по пути в Китай</a:t>
            </a:r>
            <a:endParaRPr lang="sr-Latn-RS" dirty="0"/>
          </a:p>
          <a:p>
            <a:r>
              <a:rPr lang="sr-Latn-RS" dirty="0"/>
              <a:t>24 </a:t>
            </a:r>
            <a:r>
              <a:rPr lang="ru-RU" dirty="0"/>
              <a:t>сентября</a:t>
            </a:r>
            <a:r>
              <a:rPr lang="sr-Latn-RS" dirty="0"/>
              <a:t>1955</a:t>
            </a:r>
            <a:r>
              <a:rPr lang="ru-RU" dirty="0"/>
              <a:t> прилетели в Москву</a:t>
            </a:r>
          </a:p>
          <a:p>
            <a:r>
              <a:rPr lang="ru-RU" dirty="0"/>
              <a:t>Гостиница «Национал».</a:t>
            </a:r>
          </a:p>
          <a:p>
            <a:r>
              <a:rPr lang="ru-RU" dirty="0"/>
              <a:t>ВДНХ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B231A-B604-48CD-922C-F095E85E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2721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12145-AB12-417F-ACCD-5650AE7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2AA2B-18DF-45AF-94A1-C5AFC46E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Вечером «</a:t>
            </a:r>
            <a:r>
              <a:rPr lang="ru-RU" dirty="0" err="1"/>
              <a:t>Ховащина</a:t>
            </a:r>
            <a:r>
              <a:rPr lang="ru-RU" dirty="0"/>
              <a:t>». </a:t>
            </a:r>
            <a:r>
              <a:rPr lang="ru-RU" i="1" dirty="0"/>
              <a:t>Замечательно</a:t>
            </a:r>
            <a:r>
              <a:rPr lang="ru-RU" dirty="0"/>
              <a:t>! </a:t>
            </a:r>
          </a:p>
          <a:p>
            <a:r>
              <a:rPr lang="ru-RU" dirty="0"/>
              <a:t>26 сентября: Музей им. Пушкина </a:t>
            </a:r>
          </a:p>
          <a:p>
            <a:r>
              <a:rPr lang="ru-RU" dirty="0"/>
              <a:t>Вечером у Эренбурга </a:t>
            </a:r>
          </a:p>
          <a:p>
            <a:r>
              <a:rPr lang="ru-RU" dirty="0"/>
              <a:t>27 сентября: Кремль, Оружейная палата </a:t>
            </a:r>
          </a:p>
          <a:p>
            <a:r>
              <a:rPr lang="ru-RU" dirty="0"/>
              <a:t>28 сентября: отъезд в Китай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457ACB-8BDB-4B13-BBF5-EFAB8E60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18311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EC72D-8562-4196-8A48-26929168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6C1726-9851-4F21-BC41-B74AF3E0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Кафе «Дружба»</a:t>
            </a:r>
          </a:p>
          <a:p>
            <a:r>
              <a:rPr lang="ru-RU" dirty="0"/>
              <a:t>Обед в Союзе писателей (</a:t>
            </a:r>
            <a:r>
              <a:rPr lang="ru-RU" i="1" dirty="0"/>
              <a:t>настоящий грузинский обед</a:t>
            </a:r>
            <a:r>
              <a:rPr lang="ru-RU" dirty="0"/>
              <a:t>): </a:t>
            </a:r>
            <a:r>
              <a:rPr lang="ru-RU" dirty="0" err="1"/>
              <a:t>Сукров</a:t>
            </a:r>
            <a:r>
              <a:rPr lang="ru-RU" dirty="0"/>
              <a:t>, Катаев и др.</a:t>
            </a:r>
          </a:p>
          <a:p>
            <a:r>
              <a:rPr lang="ru-RU" dirty="0"/>
              <a:t>Самолет опоздал четыре часа.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sr-Latn-R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4C363-2484-4BDC-8A8A-1FC4B4D2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83487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D5E80-32BF-499D-B750-7465D9EC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648F6-E0A7-480B-AAA7-97CC735C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28 сентября: Казань – Свердловск – Свердловск (под снегом) – Омск – Новосибирск  (</a:t>
            </a:r>
            <a:r>
              <a:rPr lang="ru-RU" i="1" dirty="0"/>
              <a:t>холодно и невесело</a:t>
            </a:r>
            <a:r>
              <a:rPr lang="sr-Latn-RS" dirty="0"/>
              <a:t>) </a:t>
            </a:r>
            <a:r>
              <a:rPr lang="ru-RU" dirty="0"/>
              <a:t>– Красноярск: Успенский собор</a:t>
            </a:r>
          </a:p>
          <a:p>
            <a:r>
              <a:rPr lang="ru-RU" dirty="0"/>
              <a:t>30 сентября – Иркутск</a:t>
            </a:r>
            <a:r>
              <a:rPr lang="sr-Latn-RS" dirty="0"/>
              <a:t>:</a:t>
            </a:r>
            <a:r>
              <a:rPr lang="ru-RU" dirty="0"/>
              <a:t> </a:t>
            </a:r>
            <a:r>
              <a:rPr lang="ru-RU" i="1" dirty="0"/>
              <a:t>Пьем чай, все чисто и опрятно</a:t>
            </a:r>
            <a:r>
              <a:rPr lang="sr-Latn-RS" dirty="0"/>
              <a:t>.</a:t>
            </a:r>
          </a:p>
          <a:p>
            <a:r>
              <a:rPr lang="ru-RU" dirty="0"/>
              <a:t>Утром: </a:t>
            </a:r>
            <a:r>
              <a:rPr lang="ru-RU" i="1" dirty="0"/>
              <a:t>Утомительно и холодно</a:t>
            </a:r>
            <a:r>
              <a:rPr lang="sr-Latn-RS" i="1" dirty="0"/>
              <a:t>. </a:t>
            </a:r>
            <a:r>
              <a:rPr lang="ru-RU" i="1" dirty="0"/>
              <a:t>Идет снег</a:t>
            </a:r>
            <a:r>
              <a:rPr lang="sr-Latn-RS" dirty="0"/>
              <a:t>.</a:t>
            </a:r>
            <a:endParaRPr lang="ru-RU" dirty="0"/>
          </a:p>
          <a:p>
            <a:endParaRPr lang="ru-RU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50E701-0646-447F-AD1B-EFC6A464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36101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78331-7C4D-4A05-82F1-79DD37AB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2EFDA-C3F4-4C69-A95E-1A09CB8C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Вылетели лишь десять часов спустя. На китайском самолете. Метель, снег и туман. Полет очень беспокойный.  Над </a:t>
            </a:r>
            <a:r>
              <a:rPr lang="ru-RU" i="1" dirty="0" err="1"/>
              <a:t>Байкалским</a:t>
            </a:r>
            <a:r>
              <a:rPr lang="ru-RU" i="1" dirty="0"/>
              <a:t> озером самолет вдруг полетел вниз, он падал. Пассажиры полетели со своих сидений; некоторые из них вдруг оказались на полу. Я подумал, что мы падаем и почувствовал целым своим телом большую неприятность. В 4 после обеда мы прибыли в Пекин</a:t>
            </a:r>
            <a:r>
              <a:rPr lang="sr-Latn-RS" dirty="0"/>
              <a:t> (</a:t>
            </a:r>
            <a:r>
              <a:rPr lang="ru-RU" dirty="0"/>
              <a:t>с</a:t>
            </a:r>
            <a:r>
              <a:rPr lang="sr-Latn-RS" dirty="0"/>
              <a:t>. 22)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899838-FB81-4DEB-8105-4B700CE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129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>
            <a:extLst>
              <a:ext uri="{FF2B5EF4-FFF2-40B4-BE49-F238E27FC236}">
                <a16:creationId xmlns:a16="http://schemas.microsoft.com/office/drawing/2014/main" id="{35989A0F-34BC-4166-8823-90D864DD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40" y="1052736"/>
            <a:ext cx="2895600" cy="56886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r-HR" altLang="de-DE" sz="2800" kern="1200" dirty="0"/>
              <a:t>Atina</a:t>
            </a:r>
          </a:p>
          <a:p>
            <a:pPr marL="355600" indent="-355600">
              <a:spcBef>
                <a:spcPts val="0"/>
              </a:spcBef>
              <a:buNone/>
            </a:pPr>
            <a:r>
              <a:rPr lang="hr-HR" altLang="de-DE" sz="2800" kern="1200" dirty="0"/>
              <a:t>Banatsko </a:t>
            </a:r>
            <a:r>
              <a:rPr lang="hr-HR" altLang="de-DE" sz="2800" kern="1200" dirty="0" err="1"/>
              <a:t>Karađorđevo</a:t>
            </a:r>
            <a:endParaRPr lang="hr-HR" altLang="de-DE" sz="2800" kern="1200" dirty="0"/>
          </a:p>
          <a:p>
            <a:pPr marL="0" indent="0">
              <a:spcBef>
                <a:spcPts val="0"/>
              </a:spcBef>
              <a:buNone/>
            </a:pPr>
            <a:r>
              <a:rPr lang="hr-HR" altLang="de-DE" sz="2800" kern="1200" dirty="0"/>
              <a:t>Banjaluka</a:t>
            </a:r>
          </a:p>
          <a:p>
            <a:pPr marL="0" indent="0">
              <a:buNone/>
            </a:pPr>
            <a:r>
              <a:rPr lang="hr-HR" altLang="de-DE" sz="2800" kern="1200" dirty="0"/>
              <a:t>Beč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Bijeljina</a:t>
            </a:r>
          </a:p>
          <a:p>
            <a:pPr marL="0" indent="0">
              <a:buNone/>
            </a:pPr>
            <a: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Brčko</a:t>
            </a:r>
            <a:b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Bukurešt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Grac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Istambul</a:t>
            </a:r>
            <a:b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Kijev</a:t>
            </a:r>
            <a:r>
              <a:rPr lang="hr-HR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Foliennummernplatzhalter 5">
            <a:extLst>
              <a:ext uri="{FF2B5EF4-FFF2-40B4-BE49-F238E27FC236}">
                <a16:creationId xmlns:a16="http://schemas.microsoft.com/office/drawing/2014/main" id="{B1653D9B-8E9C-4385-A8C7-D6F36691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9D215F-D9F2-42CC-A48E-71DF8DB0CA97}" type="slidenum">
              <a:rPr lang="en-US" altLang="sr-Latn-R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r-Latn-RS" sz="14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46E711-7990-467C-956A-6B0976CC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6850"/>
            <a:ext cx="8229600" cy="1143000"/>
          </a:xfrm>
        </p:spPr>
        <p:txBody>
          <a:bodyPr/>
          <a:lstStyle/>
          <a:p>
            <a:r>
              <a:rPr lang="sr-Latn-RS" alt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Gradovi</a:t>
            </a:r>
            <a:r>
              <a:rPr lang="sr-Latn-RS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(40)</a:t>
            </a:r>
            <a:endParaRPr lang="de-DE" sz="320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250A6DB-7949-4C42-BAF1-3C50F7790CC9}"/>
              </a:ext>
            </a:extLst>
          </p:cNvPr>
          <p:cNvSpPr txBox="1">
            <a:spLocks/>
          </p:cNvSpPr>
          <p:nvPr/>
        </p:nvSpPr>
        <p:spPr bwMode="auto">
          <a:xfrm>
            <a:off x="2798440" y="1052736"/>
            <a:ext cx="2133600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hr-HR" altLang="de-DE" sz="2800" u="none" dirty="0">
                <a:latin typeface="Arial" panose="020B0604020202020204" pitchFamily="34" charset="0"/>
                <a:cs typeface="Arial" panose="020B0604020202020204" pitchFamily="34" charset="0"/>
              </a:rPr>
              <a:t>Kragujevac</a:t>
            </a:r>
            <a:endParaRPr lang="hr-HR" sz="2800" u="none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 err="1"/>
              <a:t>Kikinda</a:t>
            </a:r>
            <a:endParaRPr lang="hr-HR" sz="2800" u="none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/>
              <a:t>Kragujevac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 err="1"/>
              <a:t>Melenci</a:t>
            </a:r>
            <a:endParaRPr lang="hr-HR" sz="2800" u="none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/>
              <a:t>Moskva</a:t>
            </a:r>
            <a:br>
              <a:rPr lang="hr-HR" sz="2800" u="none" dirty="0"/>
            </a:br>
            <a:r>
              <a:rPr lang="hr-HR" sz="2800" u="none" dirty="0"/>
              <a:t>Mostar</a:t>
            </a:r>
            <a:br>
              <a:rPr lang="hr-HR" sz="2800" u="none" dirty="0"/>
            </a:br>
            <a:r>
              <a:rPr lang="hr-HR" sz="2800" u="none" dirty="0"/>
              <a:t>Nikšić</a:t>
            </a:r>
            <a:br>
              <a:rPr lang="hr-HR" sz="2800" u="none" dirty="0"/>
            </a:br>
            <a:r>
              <a:rPr lang="hr-HR" sz="2800" u="none" dirty="0"/>
              <a:t>Niš</a:t>
            </a:r>
            <a:br>
              <a:rPr lang="hr-HR" sz="2800" u="none" dirty="0"/>
            </a:br>
            <a:r>
              <a:rPr lang="hr-HR" sz="2800" u="none" dirty="0"/>
              <a:t>Novi Sad</a:t>
            </a:r>
            <a:br>
              <a:rPr lang="hr-HR" sz="2800" u="none" dirty="0"/>
            </a:br>
            <a:r>
              <a:rPr lang="hr-HR" sz="2800" u="none" dirty="0"/>
              <a:t>Osijek</a:t>
            </a:r>
            <a:br>
              <a:rPr lang="hr-HR" sz="2800" u="none" dirty="0"/>
            </a:br>
            <a:r>
              <a:rPr lang="hr-HR" sz="2800" u="none" dirty="0"/>
              <a:t>Podgorica</a:t>
            </a:r>
            <a:br>
              <a:rPr lang="hr-HR" sz="2800" u="none" dirty="0"/>
            </a:br>
            <a:r>
              <a:rPr lang="hr-HR" sz="2800" u="none" dirty="0"/>
              <a:t>Pula</a:t>
            </a:r>
            <a:endParaRPr lang="de-AT" altLang="de-DE" sz="28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D30A0C4-EBFB-4719-B9E2-84BFCDA0F58F}"/>
              </a:ext>
            </a:extLst>
          </p:cNvPr>
          <p:cNvSpPr txBox="1">
            <a:spLocks/>
          </p:cNvSpPr>
          <p:nvPr/>
        </p:nvSpPr>
        <p:spPr bwMode="auto">
          <a:xfrm>
            <a:off x="4716016" y="1052734"/>
            <a:ext cx="3108918" cy="568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Rumenka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Ruse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 err="1">
                <a:latin typeface="Arial" panose="020B0604020202020204" pitchFamily="34" charset="0"/>
                <a:cs typeface="Arial" panose="020B0604020202020204" pitchFamily="34" charset="0"/>
              </a:rPr>
              <a:t>Sagard</a:t>
            </a:r>
            <a:endParaRPr lang="hr-HR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Sankt-Peterburg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Skopje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Sofija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Sombor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 err="1">
                <a:latin typeface="Arial" panose="020B0604020202020204" pitchFamily="34" charset="0"/>
                <a:cs typeface="Arial" panose="020B0604020202020204" pitchFamily="34" charset="0"/>
              </a:rPr>
              <a:t>Spuž</a:t>
            </a: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2800" u="none" dirty="0" err="1">
                <a:latin typeface="Arial" panose="020B0604020202020204" pitchFamily="34" charset="0"/>
                <a:cs typeface="Arial" panose="020B0604020202020204" pitchFamily="34" charset="0"/>
              </a:rPr>
              <a:t>Danilovgrad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Sremski Karlovci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Subotica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 err="1">
                <a:latin typeface="Arial" panose="020B0604020202020204" pitchFamily="34" charset="0"/>
                <a:cs typeface="Arial" panose="020B0604020202020204" pitchFamily="34" charset="0"/>
              </a:rPr>
              <a:t>Šabac</a:t>
            </a:r>
            <a:endParaRPr lang="hr-HR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hr-HR" sz="2800" u="none" dirty="0" err="1">
                <a:latin typeface="Arial" panose="020B0604020202020204" pitchFamily="34" charset="0"/>
                <a:cs typeface="Arial" panose="020B0604020202020204" pitchFamily="34" charset="0"/>
              </a:rPr>
              <a:t>Šumen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28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16A14CB-96FF-4936-B23D-6F54369C4476}"/>
              </a:ext>
            </a:extLst>
          </p:cNvPr>
          <p:cNvSpPr txBox="1">
            <a:spLocks/>
          </p:cNvSpPr>
          <p:nvPr/>
        </p:nvSpPr>
        <p:spPr bwMode="auto">
          <a:xfrm>
            <a:off x="7452320" y="1015763"/>
            <a:ext cx="1728192" cy="486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Vinkovci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Vrbas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Zadar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  <a:b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u="none" dirty="0">
                <a:latin typeface="Arial" panose="020B0604020202020204" pitchFamily="34" charset="0"/>
                <a:cs typeface="Arial" panose="020B0604020202020204" pitchFamily="34" charset="0"/>
              </a:rPr>
              <a:t>Zemun</a:t>
            </a:r>
            <a:endParaRPr lang="de-AT" altLang="de-DE" sz="2800" u="non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80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3282C-9DB4-4D30-AE73-05DE733F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6E851-8CC5-40E1-A0E4-6CCE6735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Возврат</a:t>
            </a:r>
          </a:p>
          <a:p>
            <a:r>
              <a:rPr lang="ru-RU" i="1" dirty="0"/>
              <a:t>От Иркутска до Красноярска я спал глубоким, крепким сном 3,5 часа. И потом я спал часа два (и мне снилось </a:t>
            </a:r>
            <a:r>
              <a:rPr lang="ru-RU" i="1" dirty="0" err="1"/>
              <a:t>Лепо</a:t>
            </a:r>
            <a:r>
              <a:rPr lang="ru-RU" i="1" dirty="0"/>
              <a:t>… </a:t>
            </a:r>
            <a:r>
              <a:rPr lang="ru-RU" dirty="0"/>
              <a:t>[</a:t>
            </a:r>
            <a:r>
              <a:rPr lang="ru-RU" i="1" dirty="0"/>
              <a:t>Прекрасное</a:t>
            </a:r>
            <a:r>
              <a:rPr lang="ru-RU" dirty="0"/>
              <a:t>] </a:t>
            </a:r>
            <a:r>
              <a:rPr lang="ru-RU" i="1" dirty="0"/>
              <a:t>вплоть  до Омска </a:t>
            </a:r>
            <a:r>
              <a:rPr lang="de-DE" dirty="0"/>
              <a:t>(</a:t>
            </a:r>
            <a:r>
              <a:rPr lang="ru-RU" dirty="0"/>
              <a:t>с</a:t>
            </a:r>
            <a:r>
              <a:rPr lang="de-DE" dirty="0"/>
              <a:t>. 49)</a:t>
            </a:r>
          </a:p>
          <a:p>
            <a:r>
              <a:rPr lang="ru-RU" dirty="0"/>
              <a:t>21 октября: Улан </a:t>
            </a:r>
            <a:r>
              <a:rPr lang="ru-RU" dirty="0" err="1"/>
              <a:t>Батор</a:t>
            </a:r>
            <a:r>
              <a:rPr lang="ru-RU" dirty="0"/>
              <a:t> – Иркутск</a:t>
            </a:r>
          </a:p>
          <a:p>
            <a:r>
              <a:rPr lang="ru-RU" dirty="0"/>
              <a:t>22 октября: Красноярск – Новосибирск –</a:t>
            </a:r>
          </a:p>
          <a:p>
            <a:r>
              <a:rPr lang="ru-RU" dirty="0"/>
              <a:t>Омск – Москва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EFDCAC-5CB7-4024-A51C-1BD1A079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2223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24CD7-6AAB-46C3-8448-F1523B8C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F8BF8F-B1C6-4480-B1A4-5C8ECDB4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Мы летим сквозь какой-то серый рассвет. Кто знает, который здесь час</a:t>
            </a:r>
            <a:r>
              <a:rPr lang="ru-RU" dirty="0"/>
              <a:t>? </a:t>
            </a:r>
            <a:r>
              <a:rPr lang="ru-RU" i="1" dirty="0"/>
              <a:t>Свердловск, потом Казань, повсюду  3 часа расстояние, а час отдыха. Много едим и курим. Около 3 часа после обеда по московскому мы должны быть в Москве </a:t>
            </a:r>
            <a:r>
              <a:rPr lang="sr-Latn-RS" dirty="0"/>
              <a:t>(</a:t>
            </a:r>
            <a:r>
              <a:rPr lang="ru-RU" dirty="0"/>
              <a:t>с</a:t>
            </a:r>
            <a:r>
              <a:rPr lang="sr-Latn-RS" dirty="0"/>
              <a:t>. 50).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3C7243-788D-4483-A748-940352EE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6400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3FB74-0329-4F71-89F8-8A82F5BD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2BED3-DBDA-4901-8B02-28CBEF9A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pPr algn="just"/>
            <a:r>
              <a:rPr lang="ru-RU" i="1" dirty="0"/>
              <a:t>Лицо женщины, девушки, которая работала официанткой в Иркутске. Она говорила только немножко по-английски, и когда находила слово или понимала, она хваталась за голову легким, изящным словно актерским движением </a:t>
            </a:r>
            <a:r>
              <a:rPr lang="sr-Latn-RS" dirty="0"/>
              <a:t>(</a:t>
            </a:r>
            <a:r>
              <a:rPr lang="ru-RU" dirty="0"/>
              <a:t>с</a:t>
            </a:r>
            <a:r>
              <a:rPr lang="sr-Latn-RS" dirty="0"/>
              <a:t>. 50).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3E6E29-70AF-4DC4-8D2B-7EB294CF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0024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C151C-87B9-4D29-B851-0BEED2F9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1590E2-5B4E-47D7-B71F-47331704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Гостиница «Национал». Прием в югославском посольстве</a:t>
            </a:r>
          </a:p>
          <a:p>
            <a:r>
              <a:rPr lang="ru-RU" dirty="0"/>
              <a:t>Насморк, медикаменты, недомогание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8D2689-B617-4529-9BC4-F87D779A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07201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CB641-0218-4E3B-B9FF-7868310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51DD3-2DEF-4880-8A09-5B3EEABA9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27 октября: </a:t>
            </a:r>
            <a:r>
              <a:rPr lang="ru-RU" dirty="0" err="1"/>
              <a:t>Внуковский</a:t>
            </a:r>
            <a:r>
              <a:rPr lang="ru-RU" dirty="0"/>
              <a:t> аэропорт</a:t>
            </a:r>
          </a:p>
          <a:p>
            <a:r>
              <a:rPr lang="ru-RU" dirty="0"/>
              <a:t>Киев – Москва</a:t>
            </a:r>
          </a:p>
          <a:p>
            <a:r>
              <a:rPr lang="ru-RU" dirty="0"/>
              <a:t>28 октября: Внуково – Бухарест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D9AC20-5A08-4972-866E-E46B6D9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58027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8BE0B-CA3B-40F6-8A31-B8DCA1EF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5C3D4B-5E8A-445F-BB51-6DE9087E0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Москве 5 октября 1962 г. </a:t>
            </a:r>
          </a:p>
          <a:p>
            <a:r>
              <a:rPr lang="ru-RU" dirty="0"/>
              <a:t>Дом дружбы с народами иностранных государств </a:t>
            </a:r>
          </a:p>
          <a:p>
            <a:r>
              <a:rPr lang="ru-RU" dirty="0"/>
              <a:t>Торжественный вечер, приуроченный к 70-летию И. </a:t>
            </a:r>
            <a:r>
              <a:rPr lang="ru-RU" dirty="0" err="1"/>
              <a:t>Андрича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AF0A36-B3B9-4A62-819C-A52A7F49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18964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17F14-6854-4A4A-A25A-2E186006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C58562-2242-4DC9-85EC-0D167735C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Взаимодействие </a:t>
            </a:r>
            <a:r>
              <a:rPr lang="ru-RU" dirty="0" err="1"/>
              <a:t>Андрича</a:t>
            </a:r>
            <a:r>
              <a:rPr lang="ru-RU" dirty="0"/>
              <a:t> и России/СССР </a:t>
            </a:r>
          </a:p>
          <a:p>
            <a:r>
              <a:rPr lang="ru-RU" dirty="0"/>
              <a:t>Отрицательное влияние ухудшения югославско-советских политических отношений в 1948, </a:t>
            </a:r>
          </a:p>
          <a:p>
            <a:r>
              <a:rPr lang="ru-RU" dirty="0"/>
              <a:t>Перевод романа </a:t>
            </a:r>
            <a:r>
              <a:rPr lang="ru-RU" cap="small" dirty="0"/>
              <a:t>Мост на </a:t>
            </a:r>
            <a:r>
              <a:rPr lang="ru-RU" cap="small" dirty="0" err="1"/>
              <a:t>Дрине</a:t>
            </a:r>
            <a:r>
              <a:rPr lang="ru-RU" cap="small" dirty="0"/>
              <a:t> </a:t>
            </a:r>
            <a:r>
              <a:rPr lang="ru-RU" dirty="0"/>
              <a:t>лишь в 1956 г. </a:t>
            </a:r>
          </a:p>
          <a:p>
            <a:r>
              <a:rPr lang="ru-RU" dirty="0"/>
              <a:t>Десять лет после выхода подлинника на сербском (1945).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08D3A-483D-4FF0-A638-BA41EBF1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4757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6164-2FAE-45BA-9836-3C1CA19B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sr-Latn-RS" b="1" dirty="0"/>
              <a:t>Andrićev odnos prema ruskim nobelovcima </a:t>
            </a:r>
            <a:br>
              <a:rPr lang="sr-Latn-RS" b="1" dirty="0"/>
            </a:br>
            <a:r>
              <a:rPr lang="sr-Latn-RS" b="1" dirty="0"/>
              <a:t>i velikim piscima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E2EF7A-DCF8-428A-BC0B-12E0B2CC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753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r-Latn-RS" b="1" dirty="0"/>
          </a:p>
          <a:p>
            <a:pPr marL="0" indent="0" algn="ctr">
              <a:buNone/>
            </a:pPr>
            <a:r>
              <a:rPr lang="sr-Latn-RS" b="1" dirty="0"/>
              <a:t>1) </a:t>
            </a:r>
            <a:r>
              <a:rPr lang="de-AT" b="1" dirty="0"/>
              <a:t>Andri</a:t>
            </a:r>
            <a:r>
              <a:rPr lang="sr-Latn-RS" b="1" dirty="0"/>
              <a:t>ć – Šolohov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E3638-0873-45F4-87FC-2F142BC1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47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6541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8605F-CC60-4574-94DC-75975984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47DC6D-7680-4F79-A837-E0C0B38AE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Izjava  povodom </a:t>
            </a:r>
            <a:r>
              <a:rPr lang="sr-Latn-RS" dirty="0" err="1"/>
              <a:t>dodjele</a:t>
            </a:r>
            <a:r>
              <a:rPr lang="sr-Latn-RS" dirty="0"/>
              <a:t> Nobelove </a:t>
            </a:r>
            <a:r>
              <a:rPr lang="sr-Latn-RS" dirty="0" err="1"/>
              <a:t>narade</a:t>
            </a:r>
            <a:r>
              <a:rPr lang="sr-Latn-RS" dirty="0"/>
              <a:t> </a:t>
            </a:r>
            <a:r>
              <a:rPr lang="sr-Latn-RS" b="1" dirty="0"/>
              <a:t>Mihailu Šolohovu </a:t>
            </a:r>
            <a:r>
              <a:rPr lang="ru-RU" dirty="0"/>
              <a:t>(</a:t>
            </a:r>
            <a:r>
              <a:rPr lang="sr-Latn-ME" dirty="0"/>
              <a:t>IA 506, </a:t>
            </a:r>
            <a:r>
              <a:rPr lang="sr-Latn-ME" dirty="0" err="1"/>
              <a:t>L2</a:t>
            </a:r>
            <a:r>
              <a:rPr lang="ru-RU" dirty="0"/>
              <a:t>)</a:t>
            </a:r>
            <a:endParaRPr lang="sr-Latn-RS" dirty="0"/>
          </a:p>
          <a:p>
            <a:pPr marL="0" indent="0">
              <a:buNone/>
            </a:pPr>
            <a:r>
              <a:rPr lang="sr-Latn-ME" dirty="0"/>
              <a:t>(Pročitano na Radio Beogradu 9. decembra 1965).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26D519-FD8A-4E5A-BDDF-16473D86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94833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51982-1AB1-47AA-939D-847FFD90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E5FCD-F520-4A5A-8D51-0F19212E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800" i="1" dirty="0"/>
              <a:t>Vest o </a:t>
            </a:r>
            <a:r>
              <a:rPr lang="sr-Latn-ME" sz="2800" i="1" dirty="0" err="1"/>
              <a:t>dodeljivanju</a:t>
            </a:r>
            <a:r>
              <a:rPr lang="sr-Latn-ME" sz="2800" i="1" dirty="0"/>
              <a:t> nagrade za literaturu Švedske akademije Mihailu </a:t>
            </a:r>
            <a:r>
              <a:rPr lang="sr-Latn-ME" sz="2800" i="1" dirty="0" err="1"/>
              <a:t>Aleksandroviću</a:t>
            </a:r>
            <a:r>
              <a:rPr lang="sr-Latn-ME" sz="2800" i="1" dirty="0"/>
              <a:t> Šolohovu za njegov roman </a:t>
            </a:r>
            <a:r>
              <a:rPr lang="sr-Latn-ME" sz="2800" i="1" cap="small" dirty="0"/>
              <a:t>Tihi Don n</a:t>
            </a:r>
            <a:r>
              <a:rPr lang="sr-Latn-ME" sz="2800" i="1" dirty="0"/>
              <a:t>aišla je na opšte </a:t>
            </a:r>
            <a:r>
              <a:rPr lang="sr-Latn-ME" sz="2800" i="1" dirty="0" err="1"/>
              <a:t>razumevanje</a:t>
            </a:r>
            <a:r>
              <a:rPr lang="sr-Latn-ME" sz="2800" i="1" dirty="0"/>
              <a:t> i jednodušno odobravanje njegovih čitalaca čiji je broj u </a:t>
            </a:r>
            <a:r>
              <a:rPr lang="sr-Latn-ME" sz="2800" i="1" dirty="0" err="1"/>
              <a:t>svetu</a:t>
            </a:r>
            <a:r>
              <a:rPr lang="sr-Latn-ME" sz="2800" i="1" dirty="0"/>
              <a:t> ogroman.</a:t>
            </a:r>
            <a:endParaRPr lang="de-DE" sz="2800" i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83BDBD-F147-430C-B3A9-DAB257CD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49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82105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BD5D3-776D-44CC-9978-9633F2EF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Teme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E7FC52-9516-4DB5-B30E-EA3C54E7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/>
              <a:t>Hladnoće i zime:</a:t>
            </a:r>
            <a:endParaRPr lang="de-DE" dirty="0"/>
          </a:p>
          <a:p>
            <a:pPr marL="0" indent="0">
              <a:buNone/>
            </a:pPr>
            <a:r>
              <a:rPr lang="hr-HR" dirty="0"/>
              <a:t>1. </a:t>
            </a:r>
            <a:r>
              <a:rPr lang="sr-Latn-RS" dirty="0"/>
              <a:t>u </a:t>
            </a:r>
            <a:r>
              <a:rPr lang="hr-HR" dirty="0"/>
              <a:t>tekstovima Iva Andrića (1892</a:t>
            </a:r>
            <a:r>
              <a:rPr lang="sr-Latn-CS" altLang="zh-CN" dirty="0"/>
              <a:t>–1975)</a:t>
            </a:r>
            <a:endParaRPr lang="hr-HR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9E4413-919B-4448-B791-292A55A8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</a:t>
            </a:fld>
            <a:endParaRPr lang="en-US" altLang="sr-Latn-RS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F2011F4-5EE6-405E-87B2-1DA8D3D92B90}"/>
              </a:ext>
            </a:extLst>
          </p:cNvPr>
          <p:cNvGrpSpPr/>
          <p:nvPr/>
        </p:nvGrpSpPr>
        <p:grpSpPr>
          <a:xfrm>
            <a:off x="971600" y="2780928"/>
            <a:ext cx="7128792" cy="3802434"/>
            <a:chOff x="0" y="0"/>
            <a:chExt cx="2867025" cy="1603705"/>
          </a:xfrm>
        </p:grpSpPr>
        <p:pic>
          <p:nvPicPr>
            <p:cNvPr id="6" name="Inhaltsplatzhalter 7">
              <a:extLst>
                <a:ext uri="{FF2B5EF4-FFF2-40B4-BE49-F238E27FC236}">
                  <a16:creationId xmlns:a16="http://schemas.microsoft.com/office/drawing/2014/main" id="{064E3EE6-76CF-489C-9FAB-D699A0213F66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8670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ECBF743-A9DC-492A-8E8E-08C79AF8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2000"/>
            </a:blip>
            <a:stretch>
              <a:fillRect/>
            </a:stretch>
          </p:blipFill>
          <p:spPr>
            <a:xfrm flipH="1">
              <a:off x="1799539" y="7315"/>
              <a:ext cx="1066800" cy="1596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930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CD0B2-6768-435A-8A90-ACDFAADE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E09D6-B3A8-47EF-B606-22F15DB8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800" i="1" dirty="0"/>
              <a:t>Ostavljajući stručnjacima i poznavaocima da govore opširnije o piscu i njegovom nagrađenom </a:t>
            </a:r>
            <a:r>
              <a:rPr lang="sr-Latn-ME" sz="2800" i="1" dirty="0" err="1"/>
              <a:t>delu</a:t>
            </a:r>
            <a:r>
              <a:rPr lang="sr-Latn-ME" sz="2800" i="1" dirty="0"/>
              <a:t>, koristim se ovom prilikom da </a:t>
            </a:r>
            <a:r>
              <a:rPr lang="sr-Latn-ME" sz="2800" i="1" dirty="0" err="1"/>
              <a:t>ovde</a:t>
            </a:r>
            <a:r>
              <a:rPr lang="sr-Latn-ME" sz="2800" i="1" dirty="0"/>
              <a:t> pročitam samo svoju kratku i iskrenu poruku:</a:t>
            </a:r>
            <a:endParaRPr lang="de-DE" sz="2800" i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9BF757-66CF-4B00-9A69-483C482B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50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863332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F946-C01D-4DD3-AC03-5D0F4D6E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1088E-9D8F-4366-AB6A-1AE41B04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800" i="1" dirty="0"/>
              <a:t>Radujem se što je ovogodišnja Nobelova nagrada za književnost </a:t>
            </a:r>
            <a:r>
              <a:rPr lang="sr-Latn-ME" sz="2800" i="1" dirty="0" err="1"/>
              <a:t>dodeljena</a:t>
            </a:r>
            <a:r>
              <a:rPr lang="sr-Latn-ME" sz="2800" i="1" dirty="0"/>
              <a:t> M. A. Šolohovu i njegovom širom </a:t>
            </a:r>
            <a:r>
              <a:rPr lang="sr-Latn-ME" sz="2800" i="1" dirty="0" err="1"/>
              <a:t>sveta</a:t>
            </a:r>
            <a:r>
              <a:rPr lang="sr-Latn-ME" sz="2800" i="1" dirty="0"/>
              <a:t> poznatom </a:t>
            </a:r>
            <a:r>
              <a:rPr lang="sr-Latn-ME" sz="2800" i="1" dirty="0" err="1"/>
              <a:t>delu</a:t>
            </a:r>
            <a:r>
              <a:rPr lang="sr-Latn-ME" sz="2800" i="1" dirty="0"/>
              <a:t>. </a:t>
            </a:r>
          </a:p>
          <a:p>
            <a:r>
              <a:rPr lang="sr-Latn-ME" sz="2800" i="1" dirty="0"/>
              <a:t>To priznanje u punoj </a:t>
            </a:r>
            <a:r>
              <a:rPr lang="sr-Latn-ME" sz="2800" i="1" dirty="0" err="1"/>
              <a:t>meri</a:t>
            </a:r>
            <a:r>
              <a:rPr lang="sr-Latn-ME" sz="2800" i="1" dirty="0"/>
              <a:t> zaslužuju i nagrađeno </a:t>
            </a:r>
            <a:r>
              <a:rPr lang="sr-Latn-ME" sz="2800" i="1" dirty="0" err="1"/>
              <a:t>delo</a:t>
            </a:r>
            <a:r>
              <a:rPr lang="sr-Latn-ME" sz="2800" i="1" dirty="0"/>
              <a:t>, i njegov autor, i velika literatura kojoj oni pripadaju.</a:t>
            </a:r>
            <a:endParaRPr lang="de-DE" sz="2800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DA629D-64AD-4BF6-9C6C-2A28EEE3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51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405658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124B3-CB86-4094-A945-0A8227F9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005683"/>
          </a:xfrm>
        </p:spPr>
        <p:txBody>
          <a:bodyPr/>
          <a:lstStyle/>
          <a:p>
            <a:pPr marL="0" indent="0">
              <a:buNone/>
            </a:pPr>
            <a:r>
              <a:rPr lang="sr-Latn-ME" sz="2000" dirty="0"/>
              <a:t>Beograd, 24. novembra 1965.</a:t>
            </a:r>
            <a:endParaRPr lang="de-DE" sz="2000" dirty="0"/>
          </a:p>
          <a:p>
            <a:pPr marL="0" indent="0">
              <a:buNone/>
            </a:pPr>
            <a:r>
              <a:rPr lang="sr-Latn-ME" sz="2000" dirty="0"/>
              <a:t>Proleterskih brigada 2a</a:t>
            </a:r>
            <a:endParaRPr lang="de-DE" sz="2000" dirty="0"/>
          </a:p>
          <a:p>
            <a:pPr marL="0" indent="0">
              <a:buNone/>
            </a:pPr>
            <a:r>
              <a:rPr lang="sr-Latn-ME" sz="2800" dirty="0"/>
              <a:t>Dragi druže </a:t>
            </a:r>
            <a:r>
              <a:rPr lang="sr-Latn-ME" sz="2800" dirty="0" err="1"/>
              <a:t>Romanenko</a:t>
            </a:r>
            <a:r>
              <a:rPr lang="sr-Latn-ME" sz="2800" dirty="0"/>
              <a:t>,</a:t>
            </a:r>
            <a:endParaRPr lang="de-DE" sz="2800" dirty="0"/>
          </a:p>
          <a:p>
            <a:pPr marL="0" indent="0">
              <a:buNone/>
            </a:pPr>
            <a:r>
              <a:rPr lang="sr-Latn-ME" sz="2800" dirty="0"/>
              <a:t>Danas sam primio moj roman "Na Drini ćuprija" </a:t>
            </a:r>
            <a:r>
              <a:rPr lang="sr-Latn-ME" sz="2800" u="sng" dirty="0"/>
              <a:t>na litavskom jeziku</a:t>
            </a:r>
            <a:r>
              <a:rPr lang="sr-Latn-ME" sz="2800" dirty="0"/>
              <a:t>, koji ste bili ljubazni da mi pošaljete. Zahvaljujem Vam na toj pažnji, kao i drugovima koji su ovaj </a:t>
            </a:r>
            <a:r>
              <a:rPr lang="sr-Latn-ME" sz="2800" dirty="0" err="1"/>
              <a:t>prevod</a:t>
            </a:r>
            <a:r>
              <a:rPr lang="sr-Latn-ME" sz="2800" dirty="0"/>
              <a:t> objavili.</a:t>
            </a:r>
            <a:endParaRPr lang="de-DE" sz="2800" dirty="0"/>
          </a:p>
          <a:p>
            <a:pPr marL="0" indent="0">
              <a:buNone/>
            </a:pPr>
            <a:r>
              <a:rPr lang="sr-Latn-ME" sz="2800" dirty="0"/>
              <a:t>Koristim se ovom prilikom da Vama i svim članovima Saveza pisaca SSSR </a:t>
            </a:r>
            <a:r>
              <a:rPr lang="sr-Latn-RS" sz="2800" dirty="0"/>
              <a:t>k</a:t>
            </a:r>
            <a:r>
              <a:rPr lang="sr-Latn-ME" sz="2800" dirty="0"/>
              <a:t>ažem koliko me </a:t>
            </a:r>
            <a:r>
              <a:rPr lang="sr-Latn-ME" sz="2800" u="sng" dirty="0"/>
              <a:t>je obradovala vest da je ovogodišnja Nobelova nagrada dodeljena </a:t>
            </a:r>
            <a:r>
              <a:rPr lang="sr-Latn-ME" sz="2800" b="1" u="sng" dirty="0"/>
              <a:t>Mihailu Šolohovu</a:t>
            </a:r>
            <a:r>
              <a:rPr lang="sr-Latn-ME" sz="2800" dirty="0"/>
              <a:t>. </a:t>
            </a:r>
            <a:r>
              <a:rPr lang="sr-Latn-ME" sz="2800" u="sng" dirty="0"/>
              <a:t>To priznanje u punoj meri zaslužuje i nagrađeno delo i njegov autor i velika literatura kojoj oni pripadaju</a:t>
            </a:r>
            <a:r>
              <a:rPr lang="sr-Latn-ME" sz="2800" dirty="0"/>
              <a:t>.</a:t>
            </a:r>
            <a:endParaRPr lang="de-DE" sz="2800" dirty="0"/>
          </a:p>
          <a:p>
            <a:pPr marL="0" indent="0">
              <a:buNone/>
            </a:pPr>
            <a:r>
              <a:rPr lang="sr-Latn-ME" sz="2800" dirty="0"/>
              <a:t>Sa srdačnim pozdravima,</a:t>
            </a:r>
            <a:r>
              <a:rPr lang="ru-RU" sz="2800" dirty="0"/>
              <a:t> </a:t>
            </a:r>
            <a:r>
              <a:rPr lang="sr-Latn-ME" sz="2800" dirty="0"/>
              <a:t>/Ivo Andrić/</a:t>
            </a:r>
            <a:endParaRPr lang="de-DE" sz="2800" dirty="0"/>
          </a:p>
          <a:p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1B6872-E1EC-4F8B-A9A7-FF2F5E01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52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82022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DA7F5-B86D-4F98-AD80-0DD56812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DA5B90-4790-4E29-AD4B-8EB4114B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800" dirty="0"/>
              <a:t>– Zar vi mislite da je Šolohov zaslužio nagradu? – upitao me je gospodin </a:t>
            </a:r>
            <a:r>
              <a:rPr lang="sr-Latn-BA" sz="2800" dirty="0" err="1"/>
              <a:t>Esterling</a:t>
            </a:r>
            <a:r>
              <a:rPr lang="sr-Latn-BA" sz="2800" dirty="0"/>
              <a:t>. </a:t>
            </a:r>
          </a:p>
          <a:p>
            <a:pPr marL="0" indent="0">
              <a:buNone/>
            </a:pPr>
            <a:r>
              <a:rPr lang="sr-Latn-BA" sz="2800" dirty="0"/>
              <a:t>– </a:t>
            </a:r>
            <a:r>
              <a:rPr lang="sr-Latn-BA" sz="2800" i="1" dirty="0"/>
              <a:t>Još kako!</a:t>
            </a:r>
            <a:r>
              <a:rPr lang="sr-Latn-BA" sz="2800" dirty="0"/>
              <a:t> – odgovorio sam. </a:t>
            </a:r>
          </a:p>
          <a:p>
            <a:pPr marL="0" indent="0">
              <a:buNone/>
            </a:pPr>
            <a:r>
              <a:rPr lang="sr-Latn-BA" sz="2800" dirty="0"/>
              <a:t>– Jeste li vi čitali Šolohova? – upitao me je. </a:t>
            </a:r>
          </a:p>
          <a:p>
            <a:pPr marL="0" indent="0">
              <a:buNone/>
            </a:pPr>
            <a:r>
              <a:rPr lang="sr-Latn-BA" sz="2800" dirty="0"/>
              <a:t>– </a:t>
            </a:r>
            <a:r>
              <a:rPr lang="sr-Latn-BA" sz="2800" i="1" dirty="0"/>
              <a:t>Jesam, i to na ruskom </a:t>
            </a:r>
            <a:r>
              <a:rPr lang="sr-Latn-BA" sz="2800" dirty="0"/>
              <a:t>– odgovorio sam. </a:t>
            </a:r>
          </a:p>
          <a:p>
            <a:pPr marL="0" indent="0">
              <a:buNone/>
            </a:pPr>
            <a:r>
              <a:rPr lang="sr-Latn-BA" sz="2800" dirty="0"/>
              <a:t>– Na ruskom! – pomalo se iznenadio gospodin </a:t>
            </a:r>
            <a:r>
              <a:rPr lang="sr-Latn-BA" sz="2800" dirty="0" err="1"/>
              <a:t>Esterling</a:t>
            </a:r>
            <a:r>
              <a:rPr lang="sr-Latn-BA" sz="2800" dirty="0"/>
              <a:t>. </a:t>
            </a:r>
          </a:p>
          <a:p>
            <a:pPr marL="0" indent="0">
              <a:buNone/>
            </a:pPr>
            <a:r>
              <a:rPr lang="sr-Latn-BA" sz="2800" dirty="0"/>
              <a:t>– Ja moram priznati da ga još </a:t>
            </a:r>
            <a:r>
              <a:rPr lang="sr-Latn-BA" sz="2800" dirty="0" err="1"/>
              <a:t>celog</a:t>
            </a:r>
            <a:r>
              <a:rPr lang="sr-Latn-BA" sz="2800" dirty="0"/>
              <a:t> nisam pročitao – dodao je iskreno. 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50AB09-48CE-4FB8-B789-E1557B5E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53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765492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26472-3BA9-4C19-9C97-A40CEB13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47ABA8-F4EE-4994-A65D-5F5E0152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dirty="0"/>
              <a:t>– </a:t>
            </a:r>
            <a:r>
              <a:rPr lang="sr-Latn-BA" sz="2800" i="1" dirty="0"/>
              <a:t>Kad ga pročitate, </a:t>
            </a:r>
            <a:r>
              <a:rPr lang="sr-Latn-BA" sz="2800" i="1" dirty="0" err="1"/>
              <a:t>uveren</a:t>
            </a:r>
            <a:r>
              <a:rPr lang="sr-Latn-BA" sz="2800" i="1" dirty="0"/>
              <a:t> sam da ćete </a:t>
            </a:r>
            <a:r>
              <a:rPr lang="sr-Latn-BA" sz="2800" i="1" dirty="0" err="1"/>
              <a:t>promeniti</a:t>
            </a:r>
            <a:r>
              <a:rPr lang="sr-Latn-BA" sz="2800" i="1" dirty="0"/>
              <a:t> mišljenje. To je </a:t>
            </a:r>
            <a:r>
              <a:rPr lang="sr-Latn-BA" sz="2800" b="1" i="1" dirty="0"/>
              <a:t>veliki pisac</a:t>
            </a:r>
            <a:r>
              <a:rPr lang="sr-Latn-BA" sz="2800" i="1" dirty="0"/>
              <a:t>. Samo pazite da vam se u ovom slučaju ne ponovi greška kao ona sa </a:t>
            </a:r>
            <a:r>
              <a:rPr lang="sr-Latn-BA" sz="2800" b="1" i="1" dirty="0"/>
              <a:t>Tolstojem</a:t>
            </a:r>
            <a:r>
              <a:rPr lang="sr-Latn-BA" sz="2800" dirty="0"/>
              <a:t> (</a:t>
            </a:r>
            <a:r>
              <a:rPr lang="sr-Latn-BA" sz="2800" dirty="0" err="1"/>
              <a:t>Jandrić</a:t>
            </a:r>
            <a:r>
              <a:rPr lang="sr-Latn-BA" sz="2800" dirty="0"/>
              <a:t> 1982: 182)</a:t>
            </a:r>
            <a:r>
              <a:rPr lang="sr-Latn-BA" sz="2800" i="1" dirty="0"/>
              <a:t>.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6BF444-17C2-441B-8B08-CA0C6FB5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54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350370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10759-D065-46A5-BF38-9E3883DD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B74A9-B9CB-467C-A777-B171533A6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Kasnije, kao što se zna, Šolohov je dobio nagradu. To mi je, </a:t>
            </a:r>
            <a:r>
              <a:rPr lang="sr-Latn-BA" sz="2800" i="1" dirty="0" err="1"/>
              <a:t>verujte</a:t>
            </a:r>
            <a:r>
              <a:rPr lang="sr-Latn-BA" sz="2800" i="1" dirty="0"/>
              <a:t>, bilo drago. Inače, sa tim poznatim piscem </a:t>
            </a:r>
            <a:r>
              <a:rPr lang="sr-Latn-BA" sz="2800" b="1" i="1" dirty="0"/>
              <a:t>nisam se nikad sreo</a:t>
            </a:r>
            <a:r>
              <a:rPr lang="sr-Latn-BA" sz="2800" i="1" dirty="0"/>
              <a:t>; samo smo povodom njegove nagrade </a:t>
            </a:r>
            <a:r>
              <a:rPr lang="sr-Latn-BA" sz="2800" b="1" i="1" dirty="0" err="1"/>
              <a:t>izmenjali</a:t>
            </a:r>
            <a:r>
              <a:rPr lang="sr-Latn-BA" sz="2800" i="1" dirty="0"/>
              <a:t> </a:t>
            </a:r>
            <a:r>
              <a:rPr lang="sr-Latn-BA" sz="2800" b="1" i="1" dirty="0"/>
              <a:t>prigodna pisma</a:t>
            </a:r>
            <a:r>
              <a:rPr lang="sr-Latn-BA" sz="2800" i="1" dirty="0"/>
              <a:t>... </a:t>
            </a:r>
            <a:r>
              <a:rPr lang="sr-Latn-BA" sz="2800" dirty="0"/>
              <a:t>(</a:t>
            </a:r>
            <a:r>
              <a:rPr lang="sr-Latn-BA" sz="2800" dirty="0" err="1"/>
              <a:t>Jandrić</a:t>
            </a:r>
            <a:r>
              <a:rPr lang="sr-Latn-BA" sz="2800" dirty="0"/>
              <a:t> 1982: 182).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3B1908-3458-4922-84BA-F03E0036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55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126068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0AAE8-C50A-40D9-BA3F-43C2269C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47295-5E2A-4DAF-A087-2225B475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b="1" dirty="0"/>
          </a:p>
          <a:p>
            <a:pPr marL="0" indent="0" algn="ctr">
              <a:buNone/>
            </a:pPr>
            <a:r>
              <a:rPr lang="sr-Latn-RS" b="1" dirty="0"/>
              <a:t>2) Andrićev odnos prema </a:t>
            </a:r>
            <a:r>
              <a:rPr lang="sr-Latn-RS" b="1" dirty="0" err="1"/>
              <a:t>dodjeli</a:t>
            </a:r>
            <a:r>
              <a:rPr lang="sr-Latn-RS" b="1" dirty="0"/>
              <a:t> Nobelove nagrade za književnost</a:t>
            </a: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B489FE-E3B3-4EDA-9047-6C2EB042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56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728288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03021-9FD3-44BC-A38F-65425BF6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B820E-8EDB-4051-ADB0-9296E56D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Ali, ni Šveđanima nije lako: mnogi </a:t>
            </a:r>
            <a:r>
              <a:rPr lang="sr-Latn-BA" sz="2800" i="1" dirty="0" err="1"/>
              <a:t>ljudi</a:t>
            </a:r>
            <a:r>
              <a:rPr lang="sr-Latn-BA" sz="2800" i="1" dirty="0"/>
              <a:t> zaslužili su takvo priznanje, a ono se može u godini dana </a:t>
            </a:r>
            <a:r>
              <a:rPr lang="sr-Latn-BA" sz="2800" i="1" dirty="0" err="1"/>
              <a:t>dodeliti</a:t>
            </a:r>
            <a:r>
              <a:rPr lang="sr-Latn-BA" sz="2800" i="1" dirty="0"/>
              <a:t> samo jednom! Uostalom, zar </a:t>
            </a:r>
            <a:r>
              <a:rPr lang="sr-Latn-BA" sz="2800" i="1" dirty="0" err="1"/>
              <a:t>Andres</a:t>
            </a:r>
            <a:r>
              <a:rPr lang="sr-Latn-BA" sz="2800" i="1" dirty="0"/>
              <a:t> </a:t>
            </a:r>
            <a:r>
              <a:rPr lang="sr-Latn-BA" sz="2800" i="1" dirty="0" err="1"/>
              <a:t>Esterling</a:t>
            </a:r>
            <a:r>
              <a:rPr lang="sr-Latn-BA" sz="2800" i="1" dirty="0"/>
              <a:t> u svom osvrtu na </a:t>
            </a:r>
            <a:r>
              <a:rPr lang="sr-Latn-BA" sz="2800" i="1" dirty="0" err="1"/>
              <a:t>dodeljivanje</a:t>
            </a:r>
            <a:r>
              <a:rPr lang="sr-Latn-BA" sz="2800" i="1" dirty="0"/>
              <a:t> Nobelove nagrade za razdoblje od pola </a:t>
            </a:r>
            <a:r>
              <a:rPr lang="sr-Latn-BA" sz="2800" i="1" dirty="0" err="1"/>
              <a:t>veka</a:t>
            </a:r>
            <a:r>
              <a:rPr lang="sr-Latn-BA" sz="2800" i="1" dirty="0"/>
              <a:t> (do 1950. godine), nije sasvim </a:t>
            </a:r>
            <a:r>
              <a:rPr lang="sr-Latn-BA" sz="2800" i="1" dirty="0" err="1"/>
              <a:t>lepo</a:t>
            </a:r>
            <a:r>
              <a:rPr lang="sr-Latn-BA" sz="2800" i="1" dirty="0"/>
              <a:t> i iskreno priz</a:t>
            </a:r>
            <a:r>
              <a:rPr lang="sr-Latn-BA" sz="2800" dirty="0"/>
              <a:t>nao: </a:t>
            </a:r>
            <a:r>
              <a:rPr lang="de-AT" sz="2800" dirty="0"/>
              <a:t>„</a:t>
            </a:r>
            <a:r>
              <a:rPr lang="sr-Latn-BA" sz="2800" dirty="0"/>
              <a:t>Ne može se poreći da istorija Nobelove nagrade za književnost nije i </a:t>
            </a:r>
            <a:r>
              <a:rPr lang="sr-Latn-BA" sz="2800" b="1" dirty="0"/>
              <a:t>istorija neoprostivih </a:t>
            </a:r>
            <a:r>
              <a:rPr lang="sr-Latn-BA" sz="2800" b="1" dirty="0" err="1"/>
              <a:t>grehova</a:t>
            </a:r>
            <a:r>
              <a:rPr lang="sr-Latn-BA" sz="2800" dirty="0"/>
              <a:t>.</a:t>
            </a:r>
            <a:r>
              <a:rPr lang="de-AT" sz="2800" dirty="0"/>
              <a:t>“</a:t>
            </a:r>
            <a:r>
              <a:rPr lang="sr-Latn-RS" sz="2800" dirty="0"/>
              <a:t> </a:t>
            </a:r>
            <a:r>
              <a:rPr lang="sr-Latn-BA" sz="2800" dirty="0"/>
              <a:t>(</a:t>
            </a:r>
            <a:r>
              <a:rPr lang="sr-Latn-BA" sz="2800" dirty="0" err="1"/>
              <a:t>Jandrić</a:t>
            </a:r>
            <a:r>
              <a:rPr lang="sr-Latn-BA" sz="2800" dirty="0"/>
              <a:t> 1982: 182)</a:t>
            </a:r>
            <a:r>
              <a:rPr lang="sr-Latn-BA" dirty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ED0C2-08B1-4CA8-80AC-F1F157BC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57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864391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9063C-FF7A-4C36-8FE4-578D2335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18C6F8-B788-4A9D-9D05-04CC1BB09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Samo ne </a:t>
            </a:r>
            <a:r>
              <a:rPr lang="sr-Latn-BA" sz="2800" i="1" dirty="0" err="1"/>
              <a:t>verujem</a:t>
            </a:r>
            <a:r>
              <a:rPr lang="sr-Latn-BA" sz="2800" i="1" dirty="0"/>
              <a:t> da je poznati Šveđanin u pravu kad iznosi svoja </a:t>
            </a:r>
            <a:r>
              <a:rPr lang="sr-Latn-BA" sz="2800" i="1" u="sng" dirty="0" err="1"/>
              <a:t>uveravanja</a:t>
            </a:r>
            <a:r>
              <a:rPr lang="sr-Latn-BA" sz="2800" i="1" u="sng" dirty="0"/>
              <a:t> da nijedan zaslužan pisac na </a:t>
            </a:r>
            <a:r>
              <a:rPr lang="sr-Latn-BA" sz="2800" i="1" u="sng" dirty="0" err="1"/>
              <a:t>svetu</a:t>
            </a:r>
            <a:r>
              <a:rPr lang="sr-Latn-BA" sz="2800" i="1" u="sng" dirty="0"/>
              <a:t> nije mimoiđen</a:t>
            </a:r>
            <a:r>
              <a:rPr lang="sr-Latn-BA" sz="2800" i="1" dirty="0"/>
              <a:t>. Pa, molim vas, pogledajte, za tih </a:t>
            </a:r>
            <a:r>
              <a:rPr lang="sr-Latn-BA" sz="2800" i="1" u="sng" dirty="0"/>
              <a:t>pedeset godina </a:t>
            </a:r>
            <a:r>
              <a:rPr lang="sr-Latn-BA" sz="2800" i="1" dirty="0"/>
              <a:t>o kojima piše </a:t>
            </a:r>
            <a:r>
              <a:rPr lang="sr-Latn-BA" sz="2800" i="1" dirty="0" err="1"/>
              <a:t>Esterling</a:t>
            </a:r>
            <a:r>
              <a:rPr lang="sr-Latn-BA" sz="2800" i="1" dirty="0"/>
              <a:t>, </a:t>
            </a:r>
            <a:r>
              <a:rPr lang="sr-Latn-BA" sz="2800" b="1" i="1" dirty="0"/>
              <a:t>najviše</a:t>
            </a:r>
            <a:r>
              <a:rPr lang="sr-Latn-BA" sz="2800" i="1" dirty="0"/>
              <a:t> nagrada </a:t>
            </a:r>
            <a:r>
              <a:rPr lang="sr-Latn-BA" sz="2800" i="1" dirty="0" err="1"/>
              <a:t>odneli</a:t>
            </a:r>
            <a:r>
              <a:rPr lang="sr-Latn-BA" sz="2800" i="1" dirty="0"/>
              <a:t> su </a:t>
            </a:r>
            <a:r>
              <a:rPr lang="sr-Latn-BA" sz="2800" b="1" i="1" dirty="0"/>
              <a:t>Francuzi</a:t>
            </a:r>
            <a:r>
              <a:rPr lang="sr-Latn-BA" sz="2800" i="1" dirty="0"/>
              <a:t>, čak sedam, </a:t>
            </a:r>
            <a:r>
              <a:rPr lang="sr-Latn-BA" sz="2800" b="1" i="1" dirty="0"/>
              <a:t>a najmanje Rusi </a:t>
            </a:r>
            <a:r>
              <a:rPr lang="de-AT" sz="2800" i="1" dirty="0"/>
              <a:t>–</a:t>
            </a:r>
            <a:r>
              <a:rPr lang="sr-Latn-BA" sz="2800" i="1" dirty="0"/>
              <a:t> samo jednu </a:t>
            </a:r>
            <a:r>
              <a:rPr lang="sr-Latn-BA" sz="2800" dirty="0"/>
              <a:t>(</a:t>
            </a:r>
            <a:r>
              <a:rPr lang="sr-Latn-BA" sz="2800" dirty="0" err="1"/>
              <a:t>Jadrić</a:t>
            </a:r>
            <a:r>
              <a:rPr lang="sr-Latn-BA" sz="2800" dirty="0"/>
              <a:t> 1982: 182).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B35559-26CD-4995-8771-87634A5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58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414085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8D571-ED1D-48B6-A1F4-67600327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25034-BDEE-42FA-A988-1E24BCD5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Pri tom treba imati na umu da je </a:t>
            </a:r>
            <a:r>
              <a:rPr lang="sr-Latn-BA" sz="2800" i="1" dirty="0" err="1"/>
              <a:t>reč</a:t>
            </a:r>
            <a:r>
              <a:rPr lang="sr-Latn-BA" sz="2800" i="1" dirty="0"/>
              <a:t> o razdoblju u kojem je </a:t>
            </a:r>
            <a:r>
              <a:rPr lang="sr-Latn-BA" sz="2800" b="1" i="1" dirty="0"/>
              <a:t>ruskoj književnosti </a:t>
            </a:r>
            <a:r>
              <a:rPr lang="sr-Latn-BA" sz="2800" i="1" dirty="0"/>
              <a:t>sigurno pripadalo </a:t>
            </a:r>
            <a:r>
              <a:rPr lang="sr-Latn-BA" sz="2800" b="1" i="1" dirty="0"/>
              <a:t>vodeće </a:t>
            </a:r>
            <a:r>
              <a:rPr lang="sr-Latn-BA" sz="2800" b="1" i="1" dirty="0" err="1"/>
              <a:t>mesto</a:t>
            </a:r>
            <a:r>
              <a:rPr lang="sr-Latn-BA" sz="2800" b="1" i="1" dirty="0"/>
              <a:t> u Evropi</a:t>
            </a:r>
            <a:r>
              <a:rPr lang="sr-Latn-BA" sz="2800" i="1" dirty="0"/>
              <a:t>, ako ne i u </a:t>
            </a:r>
            <a:r>
              <a:rPr lang="sr-Latn-BA" sz="2800" b="1" i="1" dirty="0" err="1"/>
              <a:t>svetu</a:t>
            </a:r>
            <a:r>
              <a:rPr lang="sr-Latn-BA" sz="2800" i="1" dirty="0"/>
              <a:t>. Čime bi se inače mogla pravdati činjenica da su Nobelova priznanja mimoišla i takve </a:t>
            </a:r>
            <a:r>
              <a:rPr lang="sr-Latn-BA" sz="2800" i="1" u="sng" dirty="0"/>
              <a:t>velikane književnosti </a:t>
            </a:r>
            <a:r>
              <a:rPr lang="sr-Latn-BA" sz="2800" i="1" dirty="0"/>
              <a:t>kao što su </a:t>
            </a:r>
            <a:r>
              <a:rPr lang="sr-Latn-BA" sz="2800" b="1" i="1" dirty="0"/>
              <a:t>Tolstoj i Gorki </a:t>
            </a:r>
            <a:r>
              <a:rPr lang="sr-Latn-BA" sz="2800" dirty="0"/>
              <a:t>(</a:t>
            </a:r>
            <a:r>
              <a:rPr lang="sr-Latn-BA" sz="2800" dirty="0" err="1"/>
              <a:t>Jandrić</a:t>
            </a:r>
            <a:r>
              <a:rPr lang="sr-Latn-BA" sz="2800" dirty="0"/>
              <a:t> 1982: 182).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468A3C-525A-49E6-AF6B-37AF82B8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59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411176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FACA7-CE50-49BB-B991-F87BC1AF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6823EE-47E8-4238-B918-CF327064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None/>
            </a:pPr>
            <a:r>
              <a:rPr lang="hr-HR" dirty="0"/>
              <a:t>2. u stvaralaštvu pet ruskih nobelovaca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34CF1C-93A2-4F69-AB78-4F586CD9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90D6FD-A597-4F10-8435-68CB0E75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6" y="2852936"/>
            <a:ext cx="862132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6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80CA2-45DF-46A5-838B-58B915DF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46170A-5A19-4619-BC33-A2012F7D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Mislim da </a:t>
            </a:r>
            <a:r>
              <a:rPr lang="sr-Latn-BA" sz="2800" b="1" i="1" dirty="0"/>
              <a:t>Šveđani</a:t>
            </a:r>
            <a:r>
              <a:rPr lang="sr-Latn-BA" sz="2800" i="1" dirty="0"/>
              <a:t> imaju svoje </a:t>
            </a:r>
            <a:r>
              <a:rPr lang="sr-Latn-BA" sz="2800" b="1" i="1" dirty="0" err="1"/>
              <a:t>dve</a:t>
            </a:r>
            <a:r>
              <a:rPr lang="sr-Latn-BA" sz="2800" b="1" i="1" dirty="0"/>
              <a:t> slabosti</a:t>
            </a:r>
            <a:r>
              <a:rPr lang="sr-Latn-BA" sz="2800" i="1" dirty="0"/>
              <a:t>: jedna je </a:t>
            </a:r>
            <a:r>
              <a:rPr lang="sr-Latn-BA" sz="2800" i="1" u="sng" dirty="0"/>
              <a:t>Francuska</a:t>
            </a:r>
            <a:r>
              <a:rPr lang="sr-Latn-BA" sz="2800" i="1" dirty="0"/>
              <a:t>, a druga </a:t>
            </a:r>
            <a:r>
              <a:rPr lang="sr-Latn-BA" sz="2800" u="sng" dirty="0"/>
              <a:t>Rusija</a:t>
            </a:r>
            <a:r>
              <a:rPr lang="sr-Latn-BA" sz="2800" i="1" dirty="0"/>
              <a:t>. Brojnim su </a:t>
            </a:r>
            <a:r>
              <a:rPr lang="sr-Latn-BA" sz="2800" i="1" u="sng" dirty="0"/>
              <a:t>Francuzima</a:t>
            </a:r>
            <a:r>
              <a:rPr lang="sr-Latn-BA" sz="2800" i="1" dirty="0"/>
              <a:t> nezasluženo dali ovu nagradu, mnogim velikim </a:t>
            </a:r>
            <a:r>
              <a:rPr lang="sr-Latn-BA" sz="2800" i="1" u="sng" dirty="0"/>
              <a:t>ruskim</a:t>
            </a:r>
            <a:r>
              <a:rPr lang="sr-Latn-BA" sz="2800" i="1" dirty="0"/>
              <a:t> piscima nisu</a:t>
            </a:r>
            <a:r>
              <a:rPr lang="sr-Latn-BA" sz="2800" dirty="0"/>
              <a:t>! </a:t>
            </a:r>
            <a:r>
              <a:rPr lang="hr-HR" sz="2800" dirty="0"/>
              <a:t>(Jandrić 1982: 181).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19A52D-28B0-4050-B1C4-886E2DC1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60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699540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F6255-2709-437E-92A3-A7F3A0F9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05022-77F0-4C37-B765-D5D0D49FC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b="1" i="1" dirty="0" err="1"/>
              <a:t>Grešili</a:t>
            </a:r>
            <a:r>
              <a:rPr lang="sr-Latn-BA" sz="2800" i="1" dirty="0"/>
              <a:t> su i u jednom i u drugom slučaju; naročito </a:t>
            </a:r>
            <a:r>
              <a:rPr lang="sr-Latn-BA" sz="2800" i="1" u="sng" dirty="0"/>
              <a:t>prema Rusima</a:t>
            </a:r>
            <a:r>
              <a:rPr lang="sr-Latn-BA" sz="2800" i="1" dirty="0"/>
              <a:t>, </a:t>
            </a:r>
            <a:r>
              <a:rPr lang="sr-Latn-BA" sz="2800" i="1" dirty="0" err="1"/>
              <a:t>gde</a:t>
            </a:r>
            <a:r>
              <a:rPr lang="sr-Latn-BA" sz="2800" i="1" dirty="0"/>
              <a:t> su opet, suviše gledali na </a:t>
            </a:r>
            <a:r>
              <a:rPr lang="sr-Latn-BA" sz="2800" i="1" u="sng" dirty="0"/>
              <a:t>politiku</a:t>
            </a:r>
            <a:r>
              <a:rPr lang="sr-Latn-BA" sz="2800" i="1" dirty="0"/>
              <a:t>, što nije </a:t>
            </a:r>
            <a:r>
              <a:rPr lang="sr-Latn-BA" sz="2800" i="1" dirty="0" err="1"/>
              <a:t>lepo</a:t>
            </a:r>
            <a:r>
              <a:rPr lang="sr-Latn-BA" sz="2800" i="1" dirty="0"/>
              <a:t> i što je moralo uneti neke nesporazume. </a:t>
            </a:r>
            <a:r>
              <a:rPr lang="sr-Latn-BA" sz="2800" i="1" dirty="0" err="1"/>
              <a:t>Setite</a:t>
            </a:r>
            <a:r>
              <a:rPr lang="sr-Latn-BA" sz="2800" i="1" dirty="0"/>
              <a:t> se </a:t>
            </a:r>
            <a:r>
              <a:rPr lang="sr-Latn-BA" sz="2800" b="1" i="1" dirty="0"/>
              <a:t>Bunjina</a:t>
            </a:r>
            <a:r>
              <a:rPr lang="sr-Latn-BA" sz="2800" i="1" dirty="0"/>
              <a:t>, </a:t>
            </a:r>
            <a:r>
              <a:rPr lang="sr-Latn-BA" sz="2800" b="1" i="1" dirty="0"/>
              <a:t>Pasternaka</a:t>
            </a:r>
            <a:r>
              <a:rPr lang="sr-Latn-BA" sz="2800" i="1" dirty="0"/>
              <a:t> i, najzad, </a:t>
            </a:r>
            <a:r>
              <a:rPr lang="sr-Latn-BA" sz="2800" b="1" i="1" dirty="0"/>
              <a:t>Solženjicina</a:t>
            </a:r>
            <a:r>
              <a:rPr lang="sr-Latn-BA" sz="2800" i="1" dirty="0"/>
              <a:t>.</a:t>
            </a:r>
            <a:r>
              <a:rPr lang="sr-Latn-BA" sz="2800" dirty="0"/>
              <a:t>.. </a:t>
            </a:r>
            <a:r>
              <a:rPr lang="hr-HR" sz="2800" dirty="0"/>
              <a:t>(Jandrić 1982: 181).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C99312-5402-4B35-8679-9E4B3551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61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412636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7EB24-6DA2-4604-BD32-6C74E5E4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677B3-5446-4BA9-A3BA-84C11FB8D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Ja znam da je, opet, teško </a:t>
            </a:r>
            <a:r>
              <a:rPr lang="sr-Latn-BA" sz="2800" i="1" u="sng" dirty="0"/>
              <a:t>isključiti politiku </a:t>
            </a:r>
            <a:r>
              <a:rPr lang="sr-Latn-BA" sz="2800" i="1" dirty="0"/>
              <a:t>iz bilo kakve nagrade i da svaka nagrada ima i političko značenje, ali </a:t>
            </a:r>
            <a:r>
              <a:rPr lang="sr-Latn-BA" sz="2800" b="1" i="1" dirty="0" err="1"/>
              <a:t>delo</a:t>
            </a:r>
            <a:r>
              <a:rPr lang="sr-Latn-BA" sz="2800" b="1" i="1" dirty="0"/>
              <a:t> treba da bude </a:t>
            </a:r>
            <a:r>
              <a:rPr lang="sr-Latn-BA" sz="2800" b="1" i="1" dirty="0" err="1"/>
              <a:t>presudno</a:t>
            </a:r>
            <a:r>
              <a:rPr lang="sr-Latn-BA" sz="2800" b="1" i="1" dirty="0"/>
              <a:t> </a:t>
            </a:r>
            <a:r>
              <a:rPr lang="hr-HR" dirty="0"/>
              <a:t>[…] </a:t>
            </a:r>
            <a:r>
              <a:rPr lang="de-AT" sz="2800" i="1" dirty="0" err="1"/>
              <a:t>ali</a:t>
            </a:r>
            <a:r>
              <a:rPr lang="de-AT" sz="2800" i="1" dirty="0"/>
              <a:t> da im, </a:t>
            </a:r>
            <a:r>
              <a:rPr lang="de-AT" sz="2800" i="1" dirty="0" err="1"/>
              <a:t>bez</a:t>
            </a:r>
            <a:r>
              <a:rPr lang="de-AT" sz="2800" i="1" dirty="0"/>
              <a:t> </a:t>
            </a:r>
            <a:r>
              <a:rPr lang="de-AT" sz="2800" i="1" dirty="0" err="1"/>
              <a:t>obzira</a:t>
            </a:r>
            <a:r>
              <a:rPr lang="de-AT" sz="2800" i="1" dirty="0"/>
              <a:t> na </a:t>
            </a:r>
            <a:r>
              <a:rPr lang="de-AT" sz="2800" i="1" dirty="0" err="1"/>
              <a:t>sve</a:t>
            </a:r>
            <a:r>
              <a:rPr lang="de-AT" sz="2800" i="1" dirty="0"/>
              <a:t> </a:t>
            </a:r>
            <a:r>
              <a:rPr lang="de-AT" sz="2800" i="1" dirty="0" err="1"/>
              <a:t>to</a:t>
            </a:r>
            <a:r>
              <a:rPr lang="de-AT" sz="2800" i="1" dirty="0"/>
              <a:t>, </a:t>
            </a:r>
            <a:r>
              <a:rPr lang="de-AT" sz="2800" b="1" i="1" dirty="0" err="1"/>
              <a:t>zameram</a:t>
            </a:r>
            <a:r>
              <a:rPr lang="de-AT" sz="2800" b="1" i="1" dirty="0"/>
              <a:t> </a:t>
            </a:r>
            <a:r>
              <a:rPr lang="de-AT" sz="2800" b="1" i="1" dirty="0" err="1"/>
              <a:t>za</a:t>
            </a:r>
            <a:r>
              <a:rPr lang="de-AT" sz="2800" b="1" i="1" dirty="0"/>
              <a:t> Ruse</a:t>
            </a:r>
            <a:r>
              <a:rPr lang="de-AT" sz="2800" i="1" dirty="0"/>
              <a:t> i </a:t>
            </a:r>
            <a:r>
              <a:rPr lang="de-AT" sz="2800" i="1" dirty="0" err="1"/>
              <a:t>Pabla</a:t>
            </a:r>
            <a:r>
              <a:rPr lang="de-AT" sz="2800" i="1" dirty="0"/>
              <a:t> </a:t>
            </a:r>
            <a:r>
              <a:rPr lang="de-AT" sz="2800" i="1" dirty="0" err="1"/>
              <a:t>Nerudu</a:t>
            </a:r>
            <a:r>
              <a:rPr lang="de-AT" sz="2800" dirty="0"/>
              <a:t> </a:t>
            </a:r>
            <a:r>
              <a:rPr lang="sr-Latn-BA" sz="2800" i="1" dirty="0"/>
              <a:t> </a:t>
            </a:r>
            <a:r>
              <a:rPr lang="hr-HR" sz="2800" dirty="0"/>
              <a:t>(Jandrić 1982: 181).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84F6D3-0142-429E-B916-D331A67F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62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482580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26E05-5058-46E8-B8EB-0086B38B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FEF78-432C-439D-A4B1-6688C27A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b="1" dirty="0"/>
          </a:p>
          <a:p>
            <a:pPr marL="0" indent="0" algn="ctr">
              <a:buNone/>
            </a:pPr>
            <a:r>
              <a:rPr lang="sr-Latn-RS" b="1" dirty="0"/>
              <a:t>3) Andrićev odnos </a:t>
            </a:r>
          </a:p>
          <a:p>
            <a:pPr marL="0" indent="0" algn="ctr">
              <a:buNone/>
            </a:pPr>
            <a:r>
              <a:rPr lang="sr-Latn-RS" b="1" dirty="0"/>
              <a:t>prema drugim ruskim piscima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7260D-5450-45E8-B8BE-F9F9162D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63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0322769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516E-9537-48DE-BC15-10EDB747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809029-2BFA-43AC-A0BD-CCD41DE8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najužem spisku pisaca čija je djela Andrić preporučivao za čitanje nalazi se i </a:t>
            </a:r>
            <a:r>
              <a:rPr lang="hr-HR" b="1" dirty="0"/>
              <a:t>Ilja </a:t>
            </a:r>
            <a:r>
              <a:rPr lang="hr-HR" b="1" dirty="0" err="1"/>
              <a:t>Erenburg</a:t>
            </a:r>
            <a:r>
              <a:rPr lang="hr-HR" dirty="0"/>
              <a:t>, </a:t>
            </a:r>
            <a:r>
              <a:rPr lang="hr-HR" b="1" dirty="0"/>
              <a:t>Dostojevski</a:t>
            </a:r>
            <a:r>
              <a:rPr lang="hr-HR" dirty="0"/>
              <a:t>, </a:t>
            </a:r>
            <a:r>
              <a:rPr lang="hr-HR" b="1" dirty="0"/>
              <a:t>Andrej</a:t>
            </a:r>
            <a:r>
              <a:rPr lang="hr-HR" dirty="0"/>
              <a:t> </a:t>
            </a:r>
            <a:r>
              <a:rPr lang="hr-HR" b="1" dirty="0"/>
              <a:t>Platonov</a:t>
            </a:r>
            <a:r>
              <a:rPr lang="hr-HR" dirty="0"/>
              <a:t> i dr. (Jandrić 1982: 9).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32945D-2401-4878-A303-CEF27F03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64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874859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37E40-0E11-42C2-AC08-66344A2E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42D519-0CBE-48D3-8096-4B9D9305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i="1" dirty="0"/>
              <a:t>Kafka koji zajedno sa </a:t>
            </a:r>
            <a:r>
              <a:rPr lang="hr-HR" sz="2800" b="1" i="1" dirty="0"/>
              <a:t>Dostojevskim</a:t>
            </a:r>
            <a:r>
              <a:rPr lang="hr-HR" sz="2800" i="1" dirty="0"/>
              <a:t> čini</a:t>
            </a:r>
            <a:r>
              <a:rPr lang="hr-HR" sz="2800" dirty="0"/>
              <a:t>,</a:t>
            </a:r>
            <a:r>
              <a:rPr lang="hr-HR" sz="2800" i="1" dirty="0"/>
              <a:t> bez sumnje</a:t>
            </a:r>
            <a:r>
              <a:rPr lang="hr-HR" sz="2800" dirty="0"/>
              <a:t>,</a:t>
            </a:r>
            <a:r>
              <a:rPr lang="hr-HR" sz="2800" i="1" dirty="0"/>
              <a:t> </a:t>
            </a:r>
            <a:r>
              <a:rPr lang="hr-HR" sz="2800" b="1" i="1" dirty="0"/>
              <a:t>kapiju nove književnosti</a:t>
            </a:r>
            <a:r>
              <a:rPr lang="hr-HR" sz="2800" dirty="0"/>
              <a:t>,</a:t>
            </a:r>
            <a:r>
              <a:rPr lang="hr-HR" sz="2800" i="1" dirty="0"/>
              <a:t> ne samo u Evropi</a:t>
            </a:r>
            <a:r>
              <a:rPr lang="hr-HR" sz="2800" dirty="0"/>
              <a:t>,</a:t>
            </a:r>
            <a:r>
              <a:rPr lang="hr-HR" sz="2800" i="1" dirty="0"/>
              <a:t> već i u </a:t>
            </a:r>
            <a:r>
              <a:rPr lang="hr-HR" sz="2800" i="1" dirty="0" err="1"/>
              <a:t>celom</a:t>
            </a:r>
            <a:r>
              <a:rPr lang="hr-HR" sz="2800" i="1" dirty="0"/>
              <a:t> svetu </a:t>
            </a:r>
            <a:r>
              <a:rPr lang="hr-HR" sz="2800" dirty="0"/>
              <a:t>(Jandrić 1982: 314). </a:t>
            </a:r>
          </a:p>
          <a:p>
            <a:r>
              <a:rPr lang="hr-HR" sz="2800" i="1" dirty="0"/>
              <a:t>Razume se</a:t>
            </a:r>
            <a:r>
              <a:rPr lang="hr-HR" sz="2800" dirty="0"/>
              <a:t>:</a:t>
            </a:r>
            <a:r>
              <a:rPr lang="hr-HR" sz="2800" i="1" dirty="0"/>
              <a:t> u pitanju je književni ukus</a:t>
            </a:r>
            <a:r>
              <a:rPr lang="hr-HR" sz="2800" dirty="0"/>
              <a:t>,</a:t>
            </a:r>
            <a:r>
              <a:rPr lang="hr-HR" sz="2800" i="1" dirty="0"/>
              <a:t> a kad je o njemu </a:t>
            </a:r>
            <a:r>
              <a:rPr lang="hr-HR" sz="2800" i="1" dirty="0" err="1"/>
              <a:t>reč</a:t>
            </a:r>
            <a:r>
              <a:rPr lang="hr-HR" sz="2800" i="1" dirty="0"/>
              <a:t> – sve je relativno</a:t>
            </a:r>
            <a:r>
              <a:rPr lang="hr-HR" sz="2800" dirty="0"/>
              <a:t>!</a:t>
            </a:r>
            <a:r>
              <a:rPr lang="hr-HR" sz="2800" i="1" dirty="0"/>
              <a:t> – </a:t>
            </a:r>
            <a:r>
              <a:rPr lang="hr-HR" sz="2800" dirty="0"/>
              <a:t>mirno će i s dosta relativnosti Ivo Andrić.</a:t>
            </a:r>
            <a:r>
              <a:rPr lang="hr-HR" sz="2800" i="1" dirty="0"/>
              <a:t> – Međutim</a:t>
            </a:r>
            <a:r>
              <a:rPr lang="hr-HR" sz="2800" dirty="0"/>
              <a:t>,</a:t>
            </a:r>
            <a:r>
              <a:rPr lang="hr-HR" sz="2800" i="1" dirty="0"/>
              <a:t> u nečemu se moramo složiti</a:t>
            </a:r>
            <a:r>
              <a:rPr lang="hr-HR" sz="2800" dirty="0"/>
              <a:t>:</a:t>
            </a:r>
            <a:r>
              <a:rPr lang="hr-HR" sz="2800" i="1" dirty="0"/>
              <a:t> kao </a:t>
            </a:r>
            <a:r>
              <a:rPr lang="hr-HR" sz="2800" i="1" dirty="0" err="1"/>
              <a:t>retko</a:t>
            </a:r>
            <a:r>
              <a:rPr lang="hr-HR" sz="2800" i="1" dirty="0"/>
              <a:t> </a:t>
            </a:r>
            <a:r>
              <a:rPr lang="hr-HR" sz="2800" i="1" dirty="0" err="1"/>
              <a:t>ko</a:t>
            </a:r>
            <a:r>
              <a:rPr lang="hr-HR" sz="2800" dirty="0"/>
              <a:t>,</a:t>
            </a:r>
            <a:r>
              <a:rPr lang="hr-HR" sz="2800" i="1" dirty="0"/>
              <a:t> Kafka i </a:t>
            </a:r>
            <a:r>
              <a:rPr lang="hr-HR" sz="2800" b="1" i="1" dirty="0"/>
              <a:t>Dostojevski</a:t>
            </a:r>
            <a:r>
              <a:rPr lang="hr-HR" sz="2800" i="1" dirty="0"/>
              <a:t> </a:t>
            </a:r>
            <a:r>
              <a:rPr lang="hr-HR" sz="2800" i="1" u="sng" dirty="0"/>
              <a:t>poznaju svoj zanat</a:t>
            </a:r>
            <a:r>
              <a:rPr lang="hr-HR" sz="2800" dirty="0"/>
              <a:t>,</a:t>
            </a:r>
            <a:r>
              <a:rPr lang="hr-HR" sz="2800" i="1" dirty="0"/>
              <a:t> a u literaturi je</a:t>
            </a:r>
            <a:r>
              <a:rPr lang="hr-HR" sz="2800" dirty="0"/>
              <a:t>,</a:t>
            </a:r>
            <a:r>
              <a:rPr lang="hr-HR" sz="2800" i="1" dirty="0"/>
              <a:t> </a:t>
            </a:r>
            <a:r>
              <a:rPr lang="hr-HR" sz="2800" i="1" dirty="0" err="1"/>
              <a:t>priznaćete</a:t>
            </a:r>
            <a:r>
              <a:rPr lang="hr-HR" sz="2800" dirty="0"/>
              <a:t>,</a:t>
            </a:r>
            <a:r>
              <a:rPr lang="hr-HR" sz="2800" i="1" dirty="0"/>
              <a:t> malo takvih majstora</a:t>
            </a:r>
            <a:r>
              <a:rPr lang="hr-HR" sz="2800" dirty="0"/>
              <a:t> (Jandrić 1982: 316).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0E8085-3918-416A-9FF8-C0EE598A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65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4069538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88D0B-55B4-4D3F-A45A-9BCB6ECF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3F0A2-1ECA-4CBE-9E30-E90367F52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i="1" dirty="0"/>
              <a:t>Dostojevski</a:t>
            </a:r>
            <a:r>
              <a:rPr lang="hr-HR" sz="2800" i="1" dirty="0"/>
              <a:t> spada u red onih pisaca koji su </a:t>
            </a:r>
            <a:r>
              <a:rPr lang="hr-HR" sz="2800" i="1" dirty="0" err="1"/>
              <a:t>celim</a:t>
            </a:r>
            <a:r>
              <a:rPr lang="hr-HR" sz="2800" i="1" dirty="0"/>
              <a:t> svojim bićem</a:t>
            </a:r>
            <a:r>
              <a:rPr lang="hr-HR" sz="2800" dirty="0"/>
              <a:t>,</a:t>
            </a:r>
            <a:r>
              <a:rPr lang="hr-HR" sz="2800" i="1" dirty="0"/>
              <a:t> i bez prestanka</a:t>
            </a:r>
            <a:r>
              <a:rPr lang="hr-HR" sz="2800" dirty="0"/>
              <a:t>,</a:t>
            </a:r>
            <a:r>
              <a:rPr lang="hr-HR" sz="2800" i="1" dirty="0"/>
              <a:t> bili </a:t>
            </a:r>
            <a:r>
              <a:rPr lang="hr-HR" sz="2800" i="1" u="sng" dirty="0"/>
              <a:t>odani</a:t>
            </a:r>
            <a:r>
              <a:rPr lang="hr-HR" sz="2800" i="1" dirty="0"/>
              <a:t> </a:t>
            </a:r>
            <a:r>
              <a:rPr lang="hr-HR" sz="2800" i="1" u="sng" dirty="0"/>
              <a:t>književnosti.</a:t>
            </a:r>
            <a:r>
              <a:rPr lang="hr-HR" sz="2800" i="1" dirty="0"/>
              <a:t> </a:t>
            </a:r>
            <a:r>
              <a:rPr lang="hr-HR" sz="2800" dirty="0"/>
              <a:t>„</a:t>
            </a:r>
            <a:r>
              <a:rPr lang="hr-HR" sz="2800" i="1" dirty="0"/>
              <a:t>Jedino utočište i </a:t>
            </a:r>
            <a:r>
              <a:rPr lang="hr-HR" sz="2800" i="1" dirty="0" err="1"/>
              <a:t>lek</a:t>
            </a:r>
            <a:r>
              <a:rPr lang="hr-HR" sz="2800" i="1" dirty="0"/>
              <a:t> je </a:t>
            </a:r>
            <a:r>
              <a:rPr lang="hr-HR" sz="2800" i="1" dirty="0" err="1"/>
              <a:t>umetnost</a:t>
            </a:r>
            <a:r>
              <a:rPr lang="hr-HR" sz="2800" i="1" dirty="0"/>
              <a:t> i stvaralaštvo</a:t>
            </a:r>
            <a:r>
              <a:rPr lang="hr-HR" sz="2800" dirty="0"/>
              <a:t>“,</a:t>
            </a:r>
            <a:r>
              <a:rPr lang="hr-HR" sz="2800" i="1" dirty="0"/>
              <a:t> kaže on na jednom </a:t>
            </a:r>
            <a:r>
              <a:rPr lang="hr-HR" sz="2800" i="1" dirty="0" err="1"/>
              <a:t>mestu</a:t>
            </a:r>
            <a:r>
              <a:rPr lang="hr-HR" sz="2800" i="1" dirty="0"/>
              <a:t> </a:t>
            </a:r>
            <a:r>
              <a:rPr lang="hr-HR" sz="2800" dirty="0"/>
              <a:t>(Jandrić 1982: 191).  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9B1ADA-51C9-4885-A9ED-31BDF97F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66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2023511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720F9-8EC0-4FC9-93AF-A842BA6A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7C03D9-0AB7-46D7-A7B1-518EB1B3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i="1" dirty="0"/>
              <a:t>Dostojevski</a:t>
            </a:r>
            <a:r>
              <a:rPr lang="hr-HR" sz="2800" dirty="0"/>
              <a:t>,</a:t>
            </a:r>
            <a:r>
              <a:rPr lang="hr-HR" sz="2800" i="1" dirty="0"/>
              <a:t> Kafka i </a:t>
            </a:r>
            <a:r>
              <a:rPr lang="hr-HR" sz="2800" i="1" dirty="0" err="1"/>
              <a:t>Flober</a:t>
            </a:r>
            <a:r>
              <a:rPr lang="hr-HR" sz="2800" i="1" dirty="0"/>
              <a:t> znali su da rade na svojim </a:t>
            </a:r>
            <a:r>
              <a:rPr lang="hr-HR" sz="2800" i="1" dirty="0" err="1"/>
              <a:t>delima</a:t>
            </a:r>
            <a:r>
              <a:rPr lang="hr-HR" sz="2800" i="1" dirty="0"/>
              <a:t> i </a:t>
            </a:r>
            <a:r>
              <a:rPr lang="hr-HR" sz="2800" i="1" u="sng" dirty="0"/>
              <a:t>po šesnaest sati dnevno</a:t>
            </a:r>
            <a:r>
              <a:rPr lang="hr-HR" sz="2800" i="1" dirty="0"/>
              <a:t>. Bezmalo da im u tome </a:t>
            </a:r>
            <a:r>
              <a:rPr lang="hr-HR" sz="2800" i="1" dirty="0" err="1"/>
              <a:t>niko</a:t>
            </a:r>
            <a:r>
              <a:rPr lang="hr-HR" sz="2800" i="1" dirty="0"/>
              <a:t> nije ravan u svetu</a:t>
            </a:r>
            <a:r>
              <a:rPr lang="hr-HR" sz="2800" dirty="0"/>
              <a:t>,</a:t>
            </a:r>
            <a:r>
              <a:rPr lang="hr-HR" sz="2800" i="1" dirty="0"/>
              <a:t> čak ni </a:t>
            </a:r>
            <a:r>
              <a:rPr lang="hr-HR" sz="2800" i="1" dirty="0" err="1"/>
              <a:t>Balzak</a:t>
            </a:r>
            <a:r>
              <a:rPr lang="hr-HR" sz="2800" dirty="0"/>
              <a:t>,</a:t>
            </a:r>
            <a:r>
              <a:rPr lang="hr-HR" sz="2800" i="1" dirty="0"/>
              <a:t> koga bije glas da je danonoćno </a:t>
            </a:r>
            <a:r>
              <a:rPr lang="hr-HR" sz="2800" i="1" dirty="0" err="1"/>
              <a:t>sedeo</a:t>
            </a:r>
            <a:r>
              <a:rPr lang="hr-HR" sz="2800" i="1" dirty="0"/>
              <a:t> za pisaćim stolom </a:t>
            </a:r>
            <a:r>
              <a:rPr lang="hr-HR" sz="2800" dirty="0"/>
              <a:t>(Jandrić 1982: 191).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4176C-102C-4842-9096-F3A15F2B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67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860263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E3EBD-3B05-471F-95A7-84A0EFB2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FE697A-8765-4E24-9252-43895F26C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Što se tiče drugog </a:t>
            </a:r>
            <a:r>
              <a:rPr lang="sr-Latn-BA" sz="2800" i="1" dirty="0" err="1"/>
              <a:t>dela</a:t>
            </a:r>
            <a:r>
              <a:rPr lang="sr-Latn-BA" sz="2800" i="1" dirty="0"/>
              <a:t> vašeg pitanja </a:t>
            </a:r>
            <a:r>
              <a:rPr lang="de-AT" sz="2800" i="1" dirty="0"/>
              <a:t>–</a:t>
            </a:r>
            <a:r>
              <a:rPr lang="sr-Latn-BA" sz="2800" i="1" dirty="0"/>
              <a:t> koju bih </a:t>
            </a:r>
            <a:r>
              <a:rPr lang="sr-Latn-BA" sz="2800" b="1" i="1" dirty="0"/>
              <a:t>knjigu Dostojevskog</a:t>
            </a:r>
            <a:r>
              <a:rPr lang="sr-Latn-BA" sz="2800" i="1" dirty="0"/>
              <a:t> mogao </a:t>
            </a:r>
            <a:r>
              <a:rPr lang="sr-Latn-BA" sz="2800" i="1" u="sng" dirty="0"/>
              <a:t>izdvojiti</a:t>
            </a:r>
            <a:r>
              <a:rPr lang="sr-Latn-BA" sz="2800" i="1" dirty="0"/>
              <a:t> </a:t>
            </a:r>
            <a:r>
              <a:rPr lang="de-AT" sz="2800" i="1" dirty="0"/>
              <a:t>–</a:t>
            </a:r>
            <a:r>
              <a:rPr lang="sr-Latn-BA" sz="2800" i="1" dirty="0"/>
              <a:t> ne mogu vam dati pouzdan odgovor, jer su </a:t>
            </a:r>
            <a:r>
              <a:rPr lang="sr-Latn-BA" sz="2800" i="1" u="sng" dirty="0"/>
              <a:t>sve</a:t>
            </a:r>
            <a:r>
              <a:rPr lang="sr-Latn-BA" sz="2800" i="1" dirty="0"/>
              <a:t> knjige Dostojevskog </a:t>
            </a:r>
            <a:r>
              <a:rPr lang="sr-Latn-BA" sz="2800" i="1" u="sng" dirty="0"/>
              <a:t>podjednako </a:t>
            </a:r>
            <a:r>
              <a:rPr lang="sr-Latn-BA" sz="2800" i="1" u="sng" dirty="0" err="1"/>
              <a:t>lepe</a:t>
            </a:r>
            <a:r>
              <a:rPr lang="sr-Latn-BA" sz="2800" i="1" u="sng" dirty="0"/>
              <a:t> i </a:t>
            </a:r>
            <a:r>
              <a:rPr lang="sr-Latn-BA" sz="2800" i="1" u="sng" dirty="0" err="1"/>
              <a:t>umetnički</a:t>
            </a:r>
            <a:r>
              <a:rPr lang="sr-Latn-BA" sz="2800" i="1" u="sng" dirty="0"/>
              <a:t> ujednačene</a:t>
            </a:r>
            <a:r>
              <a:rPr lang="sr-Latn-BA" sz="2800" i="1" dirty="0"/>
              <a:t>. Možda ću biti nepravedan prema samom sebi, a još nepravedniji prema velikom ruskom piscu, ako kažem da su me </a:t>
            </a:r>
            <a:r>
              <a:rPr lang="sr-Latn-BA" sz="2800" dirty="0"/>
              <a:t>najviše uzbudili</a:t>
            </a:r>
            <a:r>
              <a:rPr lang="sr-Latn-BA" sz="2800" i="1" dirty="0"/>
              <a:t> </a:t>
            </a:r>
            <a:r>
              <a:rPr lang="sr-Latn-BA" sz="2800" b="1" i="1" cap="small" dirty="0"/>
              <a:t>Zapisi iz mrtvog doma </a:t>
            </a:r>
            <a:r>
              <a:rPr lang="hr-HR" sz="2800" dirty="0"/>
              <a:t>(Jandrić 1982: 191).</a:t>
            </a:r>
            <a:r>
              <a:rPr lang="sr-Latn-BA" i="1" dirty="0"/>
              <a:t>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1204F5-AFF7-485D-81B2-8EC0151B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68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7537867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B30DF-38E2-4E8E-BC58-33F10C7B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3EFB53-E53C-4C9C-9D2E-D047F68BA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U mladosti sam drhtao 190 nad </a:t>
            </a:r>
            <a:r>
              <a:rPr lang="sr-Latn-BA" sz="2800" i="1" cap="small" dirty="0" err="1"/>
              <a:t>Dusima</a:t>
            </a:r>
            <a:r>
              <a:rPr lang="sr-Latn-BA" sz="2800" b="1" i="1" dirty="0"/>
              <a:t> </a:t>
            </a:r>
            <a:r>
              <a:rPr lang="sr-Latn-BA" sz="2800" i="1" dirty="0"/>
              <a:t> Dostojevskog... Pa i njegov</a:t>
            </a:r>
            <a:r>
              <a:rPr lang="de-AT" sz="2800" i="1" dirty="0"/>
              <a:t> </a:t>
            </a:r>
            <a:r>
              <a:rPr lang="sr-Latn-BA" sz="2800" b="1" i="1" cap="small" dirty="0"/>
              <a:t>Piščev dnevnik</a:t>
            </a:r>
            <a:r>
              <a:rPr lang="sr-Latn-RS" sz="2800" i="1" dirty="0"/>
              <a:t> </a:t>
            </a:r>
            <a:r>
              <a:rPr lang="sr-Latn-BA" sz="2800" i="1" dirty="0"/>
              <a:t>veoma je zanimljiv... </a:t>
            </a:r>
            <a:r>
              <a:rPr lang="hr-HR" sz="2800" dirty="0"/>
              <a:t>(Jandrić 1982: 191).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EE7583-55A2-4AF0-9482-7DFD4D2B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69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234817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D495D-EABA-4003-9832-29779233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91DB87-F346-423D-87C1-4FF84754A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3. u djelima pisaca bivše Jugoslavije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52A432-19B8-44BA-8602-9DA33A94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467023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6E7FF-04E3-42BB-BA1E-C191FBCC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BD4D3-A778-423D-BDD0-71EAD97E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i="1" dirty="0"/>
              <a:t>Kod njega gotovo da i nema, ili ima veoma malo, </a:t>
            </a:r>
            <a:r>
              <a:rPr lang="sr-Latn-BA" sz="2800" b="1" i="1" dirty="0"/>
              <a:t>opisa prirode</a:t>
            </a:r>
            <a:r>
              <a:rPr lang="sr-Latn-BA" sz="2800" i="1" dirty="0"/>
              <a:t>. Duša je za ovog </a:t>
            </a:r>
            <a:r>
              <a:rPr lang="sr-Latn-BA" sz="2800" i="1" dirty="0" err="1"/>
              <a:t>umetnika</a:t>
            </a:r>
            <a:r>
              <a:rPr lang="sr-Latn-BA" sz="2800" i="1" dirty="0"/>
              <a:t> bila istinski pejzaž </a:t>
            </a:r>
            <a:r>
              <a:rPr lang="hr-HR" sz="2800" dirty="0"/>
              <a:t>(Jandrić 1982: 191).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C66ABF-EC2D-4EAB-8036-089CF92A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70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17545770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D7C40-2391-4D82-87A5-89C36FEF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24E75B-E322-4167-AE7C-8587C918C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6626F3-988E-4D5B-A0CC-2CC27D6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80244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E8AC3-32D0-4397-A8E8-E6485BAF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8A330-86B0-4BAA-8778-4CEE6B5B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sr-Latn-RS" dirty="0"/>
              <a:t>Zbornik</a:t>
            </a:r>
          </a:p>
          <a:p>
            <a:pPr marL="0" indent="0" algn="ctr">
              <a:buNone/>
            </a:pP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Nobelovske</a:t>
            </a:r>
            <a:r>
              <a:rPr lang="de-DE" sz="36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kriopoetike</a:t>
            </a:r>
            <a:r>
              <a:rPr lang="sr-Latn-RS" sz="3600" b="1" dirty="0">
                <a:solidFill>
                  <a:srgbClr val="FF0000"/>
                </a:solidFill>
                <a:ea typeface="宋体" pitchFamily="2" charset="-122"/>
              </a:rPr>
              <a:t>:</a:t>
            </a:r>
          </a:p>
          <a:p>
            <a:pPr marL="0" indent="0" algn="ctr">
              <a:buNone/>
            </a:pP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Hladnoće</a:t>
            </a:r>
            <a:r>
              <a:rPr lang="de-DE" sz="3600" b="1" dirty="0">
                <a:solidFill>
                  <a:srgbClr val="FF0000"/>
                </a:solidFill>
                <a:ea typeface="宋体" pitchFamily="2" charset="-122"/>
              </a:rPr>
              <a:t> i </a:t>
            </a: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zime</a:t>
            </a:r>
            <a:r>
              <a:rPr lang="de-DE" sz="3600" b="1" dirty="0">
                <a:solidFill>
                  <a:srgbClr val="FF0000"/>
                </a:solidFill>
                <a:ea typeface="宋体" pitchFamily="2" charset="-122"/>
              </a:rPr>
              <a:t> Iva </a:t>
            </a: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Andrića</a:t>
            </a:r>
            <a:r>
              <a:rPr lang="de-DE" sz="3600" b="1" dirty="0">
                <a:solidFill>
                  <a:srgbClr val="FF0000"/>
                </a:solidFill>
                <a:ea typeface="宋体" pitchFamily="2" charset="-122"/>
              </a:rPr>
              <a:t> i </a:t>
            </a: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ruskih</a:t>
            </a:r>
            <a:r>
              <a:rPr lang="de-DE" sz="36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ea typeface="宋体" pitchFamily="2" charset="-122"/>
              </a:rPr>
              <a:t>nobelovaca</a:t>
            </a:r>
            <a:r>
              <a:rPr lang="de-DE" sz="36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endParaRPr lang="sr-Latn-RS" sz="3600" b="1" dirty="0">
              <a:solidFill>
                <a:srgbClr val="FF0000"/>
              </a:solidFill>
              <a:ea typeface="宋体" pitchFamily="2" charset="-122"/>
            </a:endParaRPr>
          </a:p>
          <a:p>
            <a:pPr marL="0" indent="0" algn="ctr">
              <a:buNone/>
            </a:pPr>
            <a:r>
              <a:rPr lang="sr-Latn-RS" dirty="0">
                <a:ea typeface="宋体" pitchFamily="2" charset="-122"/>
              </a:rPr>
              <a:t>2020</a:t>
            </a:r>
            <a:br>
              <a:rPr lang="sr-Latn-RS" b="1" dirty="0">
                <a:solidFill>
                  <a:srgbClr val="FF0000"/>
                </a:solidFill>
                <a:ea typeface="宋体" pitchFamily="2" charset="-122"/>
              </a:rPr>
            </a:br>
            <a:endParaRPr lang="sr-Latn-R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62C9F-53C5-4907-B85B-C1C852CE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792207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DC8C6-3EF9-47C7-BE16-F358E47A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D3460F-14C4-4903-9E4C-FEC632A8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/>
              <a:t>Radovi za zbornik:</a:t>
            </a:r>
          </a:p>
          <a:p>
            <a:r>
              <a:rPr lang="sr-Latn-ME" dirty="0"/>
              <a:t>do </a:t>
            </a:r>
            <a:r>
              <a:rPr lang="sr-Latn-ME" u="sng" dirty="0"/>
              <a:t>10. decembra 2019</a:t>
            </a:r>
            <a:r>
              <a:rPr lang="sr-Latn-ME" dirty="0"/>
              <a:t>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CE8BF9-A916-4C8A-9925-E11ED1B2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56694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47B2A-B3AE-4AE0-8198-BED86B33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CD933A-E83D-446E-AA6F-8D07D41D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/>
          </a:p>
          <a:p>
            <a:endParaRPr lang="sr-Latn-ME" dirty="0"/>
          </a:p>
          <a:p>
            <a:pPr marL="0" indent="0" algn="ctr">
              <a:buNone/>
            </a:pPr>
            <a:r>
              <a:rPr lang="sr-Latn-ME" sz="4000" b="1" dirty="0"/>
              <a:t>2020</a:t>
            </a:r>
            <a:endParaRPr lang="de-DE" sz="40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51EC39-8A3C-4727-977B-636AE951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97249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3D696-90DE-4A47-94D3-8C8DCC9C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13. simpozijum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3A8FA-427F-48CB-A6F7-2C1E413B0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b="1" dirty="0"/>
              <a:t>15, 16, 17. oktobar 2020.</a:t>
            </a:r>
          </a:p>
          <a:p>
            <a:pPr marL="0" indent="0" algn="ctr">
              <a:buNone/>
            </a:pPr>
            <a:r>
              <a:rPr lang="sr-Latn-RS" b="1" dirty="0"/>
              <a:t>–  četvrtak, petak, subota –</a:t>
            </a:r>
          </a:p>
          <a:p>
            <a:pPr marL="0" indent="0" algn="ctr">
              <a:buNone/>
            </a:pPr>
            <a:r>
              <a:rPr lang="sr-Latn-RS" sz="6000" b="1" dirty="0">
                <a:solidFill>
                  <a:srgbClr val="FF0000"/>
                </a:solidFill>
              </a:rPr>
              <a:t>Andrićeva </a:t>
            </a:r>
            <a:r>
              <a:rPr lang="sr-Latn-RS" sz="6000" b="1" dirty="0" err="1">
                <a:solidFill>
                  <a:srgbClr val="FF0000"/>
                </a:solidFill>
              </a:rPr>
              <a:t>pripovijetka</a:t>
            </a:r>
            <a:endParaRPr lang="sr-Latn-RS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r-Latn-RS" sz="4800" b="1" dirty="0" err="1">
                <a:solidFill>
                  <a:srgbClr val="002060"/>
                </a:solidFill>
              </a:rPr>
              <a:t>Sokobanja</a:t>
            </a:r>
            <a:endParaRPr lang="sr-Latn-RS" sz="4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b="1" dirty="0">
                <a:solidFill>
                  <a:srgbClr val="002060"/>
                </a:solidFill>
              </a:rPr>
              <a:t>(Srbija)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B1EF42-4B65-47A1-815C-E96E7773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27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5D5C4F-3928-448D-A5C1-5ADE72E4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76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214583-6B5D-4D8D-BC6F-F75C4392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117"/>
            <a:ext cx="9144000" cy="62157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C3E8E2-4AE0-4DB6-A3C6-CA072F0C1D35}"/>
              </a:ext>
            </a:extLst>
          </p:cNvPr>
          <p:cNvSpPr txBox="1"/>
          <p:nvPr/>
        </p:nvSpPr>
        <p:spPr>
          <a:xfrm>
            <a:off x="3635896" y="404664"/>
            <a:ext cx="1080120" cy="79208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951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AAB72A-BA4A-4C7A-98C3-F5C98A20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77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2B040B-3817-4A45-BFB4-98990426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1" y="380574"/>
            <a:ext cx="8907118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9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87F47-A933-4440-9C06-15C9357F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99D79-A1F7-480B-BBB7-8D2E8EE6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Beograd – </a:t>
            </a:r>
            <a:r>
              <a:rPr lang="sr-Latn-RS" dirty="0" err="1"/>
              <a:t>Sokobanja</a:t>
            </a:r>
            <a:r>
              <a:rPr lang="sr-Latn-RS" dirty="0"/>
              <a:t> 225 km</a:t>
            </a:r>
          </a:p>
          <a:p>
            <a:r>
              <a:rPr lang="sr-Latn-RS" dirty="0"/>
              <a:t>Vožnja kolima: 2,32 min.</a:t>
            </a:r>
          </a:p>
          <a:p>
            <a:endParaRPr lang="sr-Latn-RS" dirty="0"/>
          </a:p>
          <a:p>
            <a:r>
              <a:rPr lang="sr-Latn-RS" dirty="0"/>
              <a:t>Niš – </a:t>
            </a:r>
            <a:r>
              <a:rPr lang="sr-Latn-RS" dirty="0" err="1"/>
              <a:t>Sokobanja</a:t>
            </a:r>
            <a:r>
              <a:rPr lang="sr-Latn-RS" dirty="0"/>
              <a:t> 51 km (63 km)</a:t>
            </a:r>
          </a:p>
          <a:p>
            <a:r>
              <a:rPr lang="sr-Latn-RS" dirty="0"/>
              <a:t>Vonja </a:t>
            </a:r>
            <a:r>
              <a:rPr lang="sr-Latn-RS" dirty="0" err="1"/>
              <a:t>kolina</a:t>
            </a:r>
            <a:r>
              <a:rPr lang="sr-Latn-RS" dirty="0"/>
              <a:t>: 1,15 min. (1,9 min.)</a:t>
            </a:r>
          </a:p>
          <a:p>
            <a:endParaRPr lang="sr-Latn-RS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8CC345-23A4-41E8-8893-CECA4491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936217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50FFFE-F1C5-4613-A46B-545D2BD0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79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4D089F-2B88-414D-9694-C5BB8A01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99" y="488230"/>
            <a:ext cx="6093145" cy="59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C9C1CC-3AFB-498A-8DB9-BBC9DE53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I. A. </a:t>
            </a:r>
            <a:r>
              <a:rPr lang="hr-HR" dirty="0" err="1"/>
              <a:t>Bunjin</a:t>
            </a:r>
            <a:r>
              <a:rPr lang="hr-HR" dirty="0"/>
              <a:t> (1870‒1953)</a:t>
            </a:r>
          </a:p>
          <a:p>
            <a:r>
              <a:rPr lang="hr-HR" dirty="0"/>
              <a:t>B. L. Pasternak (1890–1960)</a:t>
            </a:r>
          </a:p>
          <a:p>
            <a:r>
              <a:rPr lang="hr-HR" b="1" dirty="0"/>
              <a:t>Ivo Andrić </a:t>
            </a:r>
            <a:r>
              <a:rPr lang="hr-HR" dirty="0"/>
              <a:t>(1892–1975)</a:t>
            </a:r>
          </a:p>
          <a:p>
            <a:r>
              <a:rPr lang="hr-HR" dirty="0"/>
              <a:t>M. A. Šolohov (1905‒1984)</a:t>
            </a:r>
          </a:p>
          <a:p>
            <a:r>
              <a:rPr lang="hr-HR" dirty="0"/>
              <a:t>A. I. </a:t>
            </a:r>
            <a:r>
              <a:rPr lang="hr-HR" dirty="0" err="1"/>
              <a:t>Solženjicin</a:t>
            </a:r>
            <a:r>
              <a:rPr lang="hr-HR" dirty="0"/>
              <a:t> (1918‒2008)</a:t>
            </a:r>
          </a:p>
          <a:p>
            <a:r>
              <a:rPr lang="hr-HR" dirty="0"/>
              <a:t>J. A. Brodski (1940–1996)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5F977A-EA21-4B80-ABAC-ABE06A8A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</a:t>
            </a:fld>
            <a:endParaRPr lang="en-US" altLang="sr-Latn-R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54A3A78-04EA-4F27-A078-EA3DCF19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1110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E85354-807E-4DF0-BFD4-7558B34A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80</a:t>
            </a:fld>
            <a:endParaRPr lang="en-US" altLang="sr-Latn-R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08C2CC-DE17-413C-AE6D-F8CF2154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0" y="237679"/>
            <a:ext cx="7344800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382B-22FB-49AD-B2BB-559EAA3A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721D4-2086-4990-8943-2280959C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Ivo Andrić je za vreme Drugog svetskog rata živeo i pisao u </a:t>
            </a:r>
            <a:r>
              <a:rPr lang="sr-Latn-RS" dirty="0" err="1"/>
              <a:t>Sokobanji</a:t>
            </a:r>
            <a:r>
              <a:rPr lang="sr-Latn-RS" dirty="0"/>
              <a:t> u svojevrsnoj izolaciji zbog toga što je kao predratni diplomata odbio da sarađuje sa Nemcima. </a:t>
            </a:r>
          </a:p>
          <a:p>
            <a:r>
              <a:rPr lang="sr-Latn-RS" dirty="0"/>
              <a:t>U </a:t>
            </a:r>
            <a:r>
              <a:rPr lang="sr-Latn-RS" b="1" dirty="0"/>
              <a:t>hotelu</a:t>
            </a:r>
            <a:r>
              <a:rPr lang="sr-Latn-RS" dirty="0"/>
              <a:t> </a:t>
            </a:r>
            <a:r>
              <a:rPr lang="sr-Latn-RS" b="1" dirty="0"/>
              <a:t>Moravica</a:t>
            </a:r>
            <a:r>
              <a:rPr lang="sr-Latn-RS" dirty="0"/>
              <a:t> postoji spomen-soba Ive Andrića, u apartmanu 144 u kome je uvek odsedao kada je posećivao </a:t>
            </a:r>
            <a:r>
              <a:rPr lang="sr-Latn-RS" dirty="0" err="1"/>
              <a:t>Sokobanju</a:t>
            </a:r>
            <a:r>
              <a:rPr lang="sr-Latn-RS" dirty="0"/>
              <a:t> (</a:t>
            </a:r>
            <a:r>
              <a:rPr lang="de-DE" sz="2400" dirty="0"/>
              <a:t>https://</a:t>
            </a:r>
            <a:r>
              <a:rPr lang="de-DE" sz="2400" dirty="0" err="1"/>
              <a:t>de.wikipedia.org</a:t>
            </a:r>
            <a:r>
              <a:rPr lang="de-DE" sz="2400" dirty="0"/>
              <a:t>/</a:t>
            </a:r>
            <a:r>
              <a:rPr lang="de-DE" sz="2400" dirty="0" err="1"/>
              <a:t>wiki</a:t>
            </a:r>
            <a:r>
              <a:rPr lang="de-DE" sz="2400" dirty="0"/>
              <a:t>/</a:t>
            </a:r>
            <a:r>
              <a:rPr lang="de-DE" sz="2400" dirty="0" err="1"/>
              <a:t>Sokobanja</a:t>
            </a:r>
            <a:r>
              <a:rPr lang="sr-Latn-RS" sz="2400" dirty="0"/>
              <a:t>)-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2238B4-F807-4003-B82C-E420006D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657196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5F62AD-B104-4CE8-9605-CEF9C63F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82</a:t>
            </a:fld>
            <a:endParaRPr lang="en-US" altLang="sr-Latn-RS"/>
          </a:p>
        </p:txBody>
      </p:sp>
      <p:pic>
        <p:nvPicPr>
          <p:cNvPr id="6" name="Grafik 5" descr="Ein Bild, das Gras, draußen, LKW, Feld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F8765983-BC68-419F-AA92-CD3057EF6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0" y="321828"/>
            <a:ext cx="7015082" cy="59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532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0ED77-DA8F-4067-A258-3D0108F6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40CBDD-D5DA-490D-8BC4-BDF67850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i="1" dirty="0"/>
              <a:t>Ja ne znam čega stvarno ima ovde, ali znam da posle 15</a:t>
            </a:r>
            <a:r>
              <a:rPr lang="sr-Latn-CS" altLang="zh-CN" b="1" dirty="0"/>
              <a:t>–</a:t>
            </a:r>
            <a:r>
              <a:rPr lang="sr-Latn-RS" i="1" dirty="0"/>
              <a:t>20 dana boravka u </a:t>
            </a:r>
            <a:r>
              <a:rPr lang="sr-Latn-RS" i="1" dirty="0" err="1"/>
              <a:t>Sokobanji</a:t>
            </a:r>
            <a:r>
              <a:rPr lang="sr-Latn-RS" i="1" dirty="0"/>
              <a:t> radim celu godinu u Beogradu kao preporođen.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357253-5C6F-48BC-B421-CDAA48FF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46197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EAB31-EEA5-407B-95E9-84B60BD9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B205D-EFD4-45CE-95B9-8598B07C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sr-Latn-RS" i="1" dirty="0"/>
              <a:t>Ovde u </a:t>
            </a:r>
            <a:r>
              <a:rPr lang="sr-Latn-RS" i="1" dirty="0" err="1"/>
              <a:t>Sokobanji</a:t>
            </a:r>
            <a:r>
              <a:rPr lang="sr-Latn-RS" i="1" dirty="0"/>
              <a:t>, gledajući ovu raskoš prirode, ovu lepotu svetlosti zemlje i neba, često me obuzme neka neobjašnjiva tuga ili zanos, pa sam tako opušten razmišljao kako bi bilo lepo, bar za trenutak, ponovo se vratiti romantizmu </a:t>
            </a:r>
            <a:r>
              <a:rPr lang="sr-Latn-RS" sz="2400" dirty="0"/>
              <a:t>(</a:t>
            </a:r>
            <a:r>
              <a:rPr lang="de-DE" sz="2400" dirty="0"/>
              <a:t>https://</a:t>
            </a:r>
            <a:r>
              <a:rPr lang="de-DE" sz="2400" dirty="0" err="1"/>
              <a:t>de.wikipedia.org</a:t>
            </a:r>
            <a:r>
              <a:rPr lang="de-DE" sz="2400" dirty="0"/>
              <a:t>/</a:t>
            </a:r>
            <a:r>
              <a:rPr lang="de-DE" sz="2400" dirty="0" err="1"/>
              <a:t>wiki</a:t>
            </a:r>
            <a:r>
              <a:rPr lang="de-DE" sz="2400" dirty="0"/>
              <a:t>/</a:t>
            </a:r>
            <a:r>
              <a:rPr lang="de-DE" sz="2400" dirty="0" err="1"/>
              <a:t>Sokobanja</a:t>
            </a:r>
            <a:r>
              <a:rPr lang="sr-Latn-RS" sz="2400" dirty="0"/>
              <a:t>).</a:t>
            </a:r>
            <a:endParaRPr lang="de-DE" sz="24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2ED01B-F910-45FA-AF7C-95F5A208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84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6860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32A97-BE63-43C9-83C1-4593BF96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E92D4-F48F-48B8-8C2E-0654F1CE6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Dužina života</a:t>
            </a:r>
          </a:p>
          <a:p>
            <a:r>
              <a:rPr lang="hr-HR" dirty="0"/>
              <a:t>A. I. </a:t>
            </a:r>
            <a:r>
              <a:rPr lang="hr-HR" dirty="0" err="1"/>
              <a:t>Solženjicin</a:t>
            </a:r>
            <a:r>
              <a:rPr lang="hr-HR" dirty="0"/>
              <a:t>	90</a:t>
            </a:r>
          </a:p>
          <a:p>
            <a:r>
              <a:rPr lang="hr-HR" b="1" dirty="0"/>
              <a:t>Ivo Andrić </a:t>
            </a:r>
            <a:r>
              <a:rPr lang="hr-HR" dirty="0"/>
              <a:t>		83</a:t>
            </a:r>
          </a:p>
          <a:p>
            <a:r>
              <a:rPr lang="hr-HR" dirty="0"/>
              <a:t>I. A. </a:t>
            </a:r>
            <a:r>
              <a:rPr lang="hr-HR" dirty="0" err="1"/>
              <a:t>Bunjin</a:t>
            </a:r>
            <a:r>
              <a:rPr lang="hr-HR" dirty="0"/>
              <a:t>		83</a:t>
            </a:r>
          </a:p>
          <a:p>
            <a:r>
              <a:rPr lang="hr-HR" dirty="0"/>
              <a:t>M. A. Šolohov	79</a:t>
            </a:r>
          </a:p>
          <a:p>
            <a:r>
              <a:rPr lang="hr-HR" dirty="0"/>
              <a:t>B. L. Pasternak	70</a:t>
            </a:r>
          </a:p>
          <a:p>
            <a:r>
              <a:rPr lang="hr-HR" dirty="0"/>
              <a:t>J. A. Brodski		56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29B60C-E695-4AA9-B684-BAB0774D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0C99-933E-4B99-A91F-3FE4F526293A}" type="slidenum">
              <a:rPr lang="en-US" altLang="sr-Latn-RS" smtClean="0"/>
              <a:pPr/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3792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2632</Words>
  <Application>Microsoft Office PowerPoint</Application>
  <PresentationFormat>Bildschirmpräsentation (4:3)</PresentationFormat>
  <Paragraphs>314</Paragraphs>
  <Slides>84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86" baseType="lpstr">
      <vt:lpstr>Arial</vt:lpstr>
      <vt:lpstr>Default Design</vt:lpstr>
      <vt:lpstr>Hladnoće i zime Iva Andrića i ruskih nobelovaca:  Nobelovske kriopoetike  Uvodna riječ </vt:lpstr>
      <vt:lpstr>Teme</vt:lpstr>
      <vt:lpstr>PowerPoint-Präsentation</vt:lpstr>
      <vt:lpstr>Gradovi (40)</vt:lpstr>
      <vt:lpstr>Teme</vt:lpstr>
      <vt:lpstr>PowerPoint-Präsentation</vt:lpstr>
      <vt:lpstr>PowerPoint-Präsentation</vt:lpstr>
      <vt:lpstr>PowerPoint-Präsentation</vt:lpstr>
      <vt:lpstr>PowerPoint-Präsentation</vt:lpstr>
      <vt:lpstr>Иво Андрич  и Россия</vt:lpstr>
      <vt:lpstr>Кафедра  славянской филологии МГУ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Татьяна Протагеновна Попова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Andrićev odnos prema ruskim nobelovcima  i velikim piscima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13. simpozijum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Branko Tošović Aoristno-imperfektno  emajliranje i čatovanje</dc:title>
  <dc:creator>BT</dc:creator>
  <cp:lastModifiedBy>branko</cp:lastModifiedBy>
  <cp:revision>2928</cp:revision>
  <cp:lastPrinted>2019-10-15T12:35:34Z</cp:lastPrinted>
  <dcterms:created xsi:type="dcterms:W3CDTF">2005-05-16T09:32:41Z</dcterms:created>
  <dcterms:modified xsi:type="dcterms:W3CDTF">2019-10-20T05:22:56Z</dcterms:modified>
</cp:coreProperties>
</file>