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256" r:id="rId2"/>
    <p:sldId id="257" r:id="rId3"/>
    <p:sldId id="278" r:id="rId4"/>
    <p:sldId id="641" r:id="rId5"/>
    <p:sldId id="642" r:id="rId6"/>
    <p:sldId id="643" r:id="rId7"/>
    <p:sldId id="646" r:id="rId8"/>
    <p:sldId id="647" r:id="rId9"/>
    <p:sldId id="648" r:id="rId10"/>
    <p:sldId id="650" r:id="rId11"/>
    <p:sldId id="654" r:id="rId12"/>
    <p:sldId id="649" r:id="rId13"/>
    <p:sldId id="655" r:id="rId14"/>
    <p:sldId id="644" r:id="rId15"/>
    <p:sldId id="638" r:id="rId16"/>
    <p:sldId id="656" r:id="rId17"/>
    <p:sldId id="658" r:id="rId18"/>
    <p:sldId id="659" r:id="rId19"/>
    <p:sldId id="660" r:id="rId20"/>
    <p:sldId id="661" r:id="rId21"/>
    <p:sldId id="662" r:id="rId22"/>
    <p:sldId id="663" r:id="rId23"/>
    <p:sldId id="664" r:id="rId24"/>
    <p:sldId id="665" r:id="rId25"/>
    <p:sldId id="666" r:id="rId26"/>
    <p:sldId id="667" r:id="rId27"/>
    <p:sldId id="645" r:id="rId28"/>
    <p:sldId id="639" r:id="rId29"/>
    <p:sldId id="640" r:id="rId30"/>
    <p:sldId id="669" r:id="rId31"/>
    <p:sldId id="260" r:id="rId32"/>
    <p:sldId id="604" r:id="rId33"/>
    <p:sldId id="608" r:id="rId34"/>
    <p:sldId id="605" r:id="rId35"/>
    <p:sldId id="606" r:id="rId36"/>
    <p:sldId id="609" r:id="rId37"/>
    <p:sldId id="617" r:id="rId38"/>
    <p:sldId id="618" r:id="rId39"/>
    <p:sldId id="619" r:id="rId40"/>
    <p:sldId id="623" r:id="rId41"/>
    <p:sldId id="622" r:id="rId42"/>
    <p:sldId id="620" r:id="rId43"/>
    <p:sldId id="621" r:id="rId44"/>
    <p:sldId id="607" r:id="rId45"/>
    <p:sldId id="610" r:id="rId46"/>
    <p:sldId id="615" r:id="rId47"/>
    <p:sldId id="616" r:id="rId48"/>
    <p:sldId id="611" r:id="rId49"/>
    <p:sldId id="668" r:id="rId50"/>
    <p:sldId id="624" r:id="rId51"/>
    <p:sldId id="670" r:id="rId52"/>
    <p:sldId id="671" r:id="rId53"/>
    <p:sldId id="672" r:id="rId54"/>
    <p:sldId id="673" r:id="rId55"/>
    <p:sldId id="674" r:id="rId56"/>
    <p:sldId id="612" r:id="rId57"/>
    <p:sldId id="613" r:id="rId58"/>
    <p:sldId id="614" r:id="rId59"/>
    <p:sldId id="625" r:id="rId60"/>
    <p:sldId id="627" r:id="rId61"/>
    <p:sldId id="628" r:id="rId62"/>
    <p:sldId id="629" r:id="rId63"/>
    <p:sldId id="675" r:id="rId64"/>
    <p:sldId id="651" r:id="rId65"/>
    <p:sldId id="653" r:id="rId66"/>
    <p:sldId id="652" r:id="rId67"/>
    <p:sldId id="268" r:id="rId68"/>
    <p:sldId id="269" r:id="rId69"/>
    <p:sldId id="270" r:id="rId70"/>
    <p:sldId id="271" r:id="rId71"/>
    <p:sldId id="273" r:id="rId72"/>
    <p:sldId id="274" r:id="rId73"/>
    <p:sldId id="676" r:id="rId74"/>
    <p:sldId id="630" r:id="rId75"/>
    <p:sldId id="677" r:id="rId76"/>
    <p:sldId id="633" r:id="rId77"/>
    <p:sldId id="634" r:id="rId78"/>
    <p:sldId id="635" r:id="rId79"/>
    <p:sldId id="636" r:id="rId80"/>
    <p:sldId id="637" r:id="rId81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167" autoAdjust="0"/>
  </p:normalViewPr>
  <p:slideViewPr>
    <p:cSldViewPr>
      <p:cViewPr varScale="1">
        <p:scale>
          <a:sx n="54" d="100"/>
          <a:sy n="54" d="100"/>
        </p:scale>
        <p:origin x="15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176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5" y="0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8185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5" y="9448185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5" y="0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8185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 dirty="0"/>
              <a:t>Branko </a:t>
            </a:r>
            <a:r>
              <a:rPr lang="en-US" altLang="sr-Latn-RS" dirty="0" err="1"/>
              <a:t>Tošović</a:t>
            </a:r>
            <a:endParaRPr lang="en-US" altLang="sr-Latn-R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5" y="9448185"/>
            <a:ext cx="2971799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7" tIns="45938" rIns="91877" bIns="45938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CD948-4B08-4B87-8B69-1E22BB7F2D77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1A427-0A77-4105-AF3E-F9380A287FBE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8C472-12FF-4991-BD38-97148147CB1C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5824D-1FC0-4462-A171-B32E9A75835F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F8B51-2A91-40F4-B00B-AEE51386C283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B814C-0B64-40FF-9226-18FE4080A83E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7B0F0-C098-414A-A37A-8E2D52A6EB75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E13D7-FFC3-414B-8583-BAB97571E119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754EE-42D0-47F1-8C00-09AB9A653155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1E3D-38EB-48B3-9D3C-8013160F4394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86DDA-99FF-4A24-A484-6869B124E007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281967DD-288E-4ECC-8739-0BB18E587DE0}" type="datetime1">
              <a:rPr lang="sr-Latn-CS" altLang="sr-Latn-RS" smtClean="0"/>
              <a:t>16.10.2019.</a:t>
            </a:fld>
            <a:endParaRPr lang="en-US" altLang="sr-Latn-R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-gewi.uni-graz.at/gralis-alt/GraLiS_TB/Bibliographie/pdf/Tosovic_7000%20dnej%20v%20Sibiri_Steiner_2013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45parallel.net/ivan_bunin/stihi/#kreschenskaya_noch" TargetMode="External"/><Relationship Id="rId7" Type="http://schemas.openxmlformats.org/officeDocument/2006/relationships/hyperlink" Target="https://45parallel.net/ivan_bunin/stihi/#moroznoe_dykhanie_meteli" TargetMode="External"/><Relationship Id="rId2" Type="http://schemas.openxmlformats.org/officeDocument/2006/relationships/hyperlink" Target="https://45parallel.net/ivan_bunin/stihi/#kak_dym_sedaya_mgla_moroz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45parallel.net/ivan_bunin/stihi/#metel" TargetMode="External"/><Relationship Id="rId5" Type="http://schemas.openxmlformats.org/officeDocument/2006/relationships/hyperlink" Target="https://45parallel.net/ivan_bunin/stihi/#listopad" TargetMode="External"/><Relationship Id="rId4" Type="http://schemas.openxmlformats.org/officeDocument/2006/relationships/hyperlink" Target="https://45parallel.net/ivan_bunin/stihi/#lesa_v_zhemchuzhnom_inee_morozno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45parallel.net/ivan_bunin/stihi/#shumeli_listya_obletaya" TargetMode="External"/><Relationship Id="rId3" Type="http://schemas.openxmlformats.org/officeDocument/2006/relationships/hyperlink" Target="https://45parallel.net/ivan_bunin/stihi/#osen_listya_temnoy_kraskoy_metit" TargetMode="External"/><Relationship Id="rId7" Type="http://schemas.openxmlformats.org/officeDocument/2006/relationships/hyperlink" Target="https://45parallel.net/ivan_bunin/stihi/#skachet_pristyazhnaya_snegom_obdaet" TargetMode="External"/><Relationship Id="rId2" Type="http://schemas.openxmlformats.org/officeDocument/2006/relationships/hyperlink" Target="https://45parallel.net/ivan_bunin/stihi/#na_dalnem_seve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45parallel.net/ivan_bunin/stihi/#pervyy_utrennik_serebryanyy_moroz" TargetMode="External"/><Relationship Id="rId5" Type="http://schemas.openxmlformats.org/officeDocument/2006/relationships/hyperlink" Target="https://45parallel.net/ivan_bunin/stihi/#pervyy_sneg" TargetMode="External"/><Relationship Id="rId4" Type="http://schemas.openxmlformats.org/officeDocument/2006/relationships/hyperlink" Target="https://45parallel.net/ivan_bunin/stihi/#osen_chaschi_les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79512" y="2276499"/>
            <a:ext cx="8728521" cy="3960813"/>
          </a:xfrm>
        </p:spPr>
        <p:txBody>
          <a:bodyPr/>
          <a:lstStyle/>
          <a:p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Kriopoetika</a:t>
            </a:r>
            <a:r>
              <a:rPr lang="de-AT" sz="6000" b="1" dirty="0">
                <a:solidFill>
                  <a:srgbClr val="FF0000"/>
                </a:solidFill>
                <a:ea typeface="宋体" pitchFamily="2" charset="-122"/>
              </a:rPr>
              <a:t> Iva </a:t>
            </a: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Andrića</a:t>
            </a:r>
            <a:r>
              <a:rPr lang="de-AT" sz="6000" b="1" dirty="0">
                <a:solidFill>
                  <a:srgbClr val="FF0000"/>
                </a:solidFill>
                <a:ea typeface="宋体" pitchFamily="2" charset="-122"/>
              </a:rPr>
              <a:t> i </a:t>
            </a: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ruskih</a:t>
            </a:r>
            <a: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  <a:t> n</a:t>
            </a: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obelovaca</a:t>
            </a:r>
            <a:r>
              <a:rPr lang="de-AT" sz="6000" b="1" dirty="0">
                <a:solidFill>
                  <a:srgbClr val="FF0000"/>
                </a:solidFill>
                <a:ea typeface="宋体" pitchFamily="2" charset="-122"/>
              </a:rPr>
              <a:t> </a:t>
            </a:r>
            <a:br>
              <a:rPr lang="sr-Latn-RS" altLang="sr-Latn-RS" sz="6000" b="1" dirty="0">
                <a:solidFill>
                  <a:srgbClr val="FF0000"/>
                </a:solidFill>
              </a:rPr>
            </a:br>
            <a:br>
              <a:rPr lang="sr-Latn-RS" altLang="sr-Latn-RS" sz="6000" b="1" dirty="0">
                <a:solidFill>
                  <a:schemeClr val="tx1"/>
                </a:solidFill>
              </a:rPr>
            </a:br>
            <a:endParaRPr lang="en-US" altLang="sr-Latn-RS" sz="6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152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/>
              <a:t>12. </a:t>
            </a:r>
            <a:r>
              <a:rPr lang="sr-Latn-CS" altLang="sr-Latn-RS" sz="1800" b="1" dirty="0"/>
              <a:t>Međunarodni 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DE" sz="1800" b="1" dirty="0" err="1"/>
              <a:t>Hladnoće</a:t>
            </a:r>
            <a:r>
              <a:rPr lang="de-DE" sz="1800" b="1" dirty="0"/>
              <a:t> i </a:t>
            </a:r>
            <a:r>
              <a:rPr lang="de-DE" sz="1800" b="1" dirty="0" err="1"/>
              <a:t>zime</a:t>
            </a:r>
            <a:r>
              <a:rPr lang="de-DE" sz="1800" b="1" dirty="0"/>
              <a:t> Iva </a:t>
            </a:r>
            <a:r>
              <a:rPr lang="de-DE" sz="1800" b="1" dirty="0" err="1"/>
              <a:t>Andrića</a:t>
            </a:r>
            <a:r>
              <a:rPr lang="de-DE" sz="1800" b="1" dirty="0"/>
              <a:t> i </a:t>
            </a:r>
            <a:r>
              <a:rPr lang="de-DE" sz="1800" b="1" dirty="0" err="1"/>
              <a:t>ruskih</a:t>
            </a:r>
            <a:r>
              <a:rPr lang="de-DE" sz="1800" b="1" dirty="0"/>
              <a:t> </a:t>
            </a:r>
            <a:r>
              <a:rPr lang="de-DE" sz="1800" b="1" dirty="0" err="1"/>
              <a:t>nobelovaca</a:t>
            </a:r>
            <a:r>
              <a:rPr lang="de-DE" sz="1800" b="1" dirty="0"/>
              <a:t>: </a:t>
            </a:r>
            <a:r>
              <a:rPr lang="de-DE" sz="1800" b="1" dirty="0" err="1"/>
              <a:t>Nobelovske</a:t>
            </a:r>
            <a:r>
              <a:rPr lang="de-DE" sz="1800" b="1" dirty="0"/>
              <a:t> </a:t>
            </a:r>
            <a:r>
              <a:rPr lang="de-DE" sz="1800" b="1" dirty="0" err="1"/>
              <a:t>kriopoetike</a:t>
            </a:r>
            <a:r>
              <a:rPr lang="de-DE" sz="1800" b="1" dirty="0"/>
              <a:t> </a:t>
            </a:r>
            <a:endParaRPr lang="de-AT" altLang="sr-Latn-RS" sz="1800" b="1" dirty="0"/>
          </a:p>
          <a:p>
            <a:pPr>
              <a:lnSpc>
                <a:spcPct val="80000"/>
              </a:lnSpc>
            </a:pPr>
            <a:r>
              <a:rPr lang="hr-HR" altLang="sr-Latn-RS" sz="1800" b="1" dirty="0"/>
              <a:t> (</a:t>
            </a:r>
            <a:r>
              <a:rPr lang="de-AT" altLang="sr-Latn-RS" sz="1800" b="1" dirty="0" err="1"/>
              <a:t>Moskva</a:t>
            </a:r>
            <a:r>
              <a:rPr lang="hr-HR" altLang="sr-Latn-RS" sz="1800" b="1" dirty="0"/>
              <a:t>, 1</a:t>
            </a:r>
            <a:r>
              <a:rPr lang="de-AT" altLang="sr-Latn-RS" sz="1800" b="1" dirty="0"/>
              <a:t>7</a:t>
            </a:r>
            <a:r>
              <a:rPr lang="sr-Latn-CS" altLang="zh-CN" sz="1800" b="1" dirty="0"/>
              <a:t>–</a:t>
            </a:r>
            <a:r>
              <a:rPr lang="de-AT" altLang="zh-CN" sz="1800" b="1" dirty="0"/>
              <a:t>20</a:t>
            </a:r>
            <a:r>
              <a:rPr lang="hr-HR" altLang="sr-Latn-RS" sz="1800" b="1" dirty="0"/>
              <a:t>. oktobar 20</a:t>
            </a:r>
            <a:r>
              <a:rPr lang="de-AT" altLang="sr-Latn-RS" sz="1800" b="1" dirty="0"/>
              <a:t>1</a:t>
            </a:r>
            <a:r>
              <a:rPr lang="sr-Latn-RS" altLang="sr-Latn-RS" sz="1800" b="1" dirty="0"/>
              <a:t>9</a:t>
            </a:r>
            <a:r>
              <a:rPr lang="hr-HR" altLang="sr-Latn-RS" sz="1800" b="1" dirty="0"/>
              <a:t>)</a:t>
            </a:r>
          </a:p>
          <a:p>
            <a:pPr>
              <a:lnSpc>
                <a:spcPct val="80000"/>
              </a:lnSpc>
            </a:pPr>
            <a:r>
              <a:rPr lang="de-AT" altLang="sr-Latn-RS" sz="1800" dirty="0"/>
              <a:t>http://</a:t>
            </a:r>
            <a:r>
              <a:rPr lang="de-AT" altLang="sr-Latn-RS" sz="1800" dirty="0" err="1"/>
              <a:t>www-gewi.uni-graz.at</a:t>
            </a:r>
            <a:r>
              <a:rPr lang="de-AT" altLang="sr-Latn-RS" sz="1800" dirty="0"/>
              <a:t>/</a:t>
            </a:r>
            <a:r>
              <a:rPr lang="de-AT" altLang="sr-Latn-RS" sz="1800" dirty="0" err="1"/>
              <a:t>gralis</a:t>
            </a:r>
            <a:r>
              <a:rPr lang="de-AT" altLang="sr-Latn-RS" sz="1800" dirty="0"/>
              <a:t>/</a:t>
            </a:r>
            <a:r>
              <a:rPr lang="de-AT" altLang="sr-Latn-RS" sz="1800" dirty="0" err="1"/>
              <a:t>projektarium</a:t>
            </a:r>
            <a:r>
              <a:rPr lang="de-AT" altLang="sr-Latn-RS" sz="1800" dirty="0"/>
              <a:t>/Andric/</a:t>
            </a:r>
            <a:r>
              <a:rPr lang="de-AT" altLang="sr-Latn-RS" sz="1800" dirty="0" err="1"/>
              <a:t>Symposium12.html</a:t>
            </a: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5400" b="1" cap="small" dirty="0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612775" y="330200"/>
            <a:ext cx="82804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sr-Latn-RS" altLang="de-DE" sz="2400" b="1" u="none" dirty="0"/>
              <a:t>E</a:t>
            </a:r>
            <a:r>
              <a:rPr lang="de-DE" altLang="de-DE" sz="2400" b="1" u="none" dirty="0"/>
              <a:t>m. O. Univ.-Prof. Dr.</a:t>
            </a:r>
            <a:r>
              <a:rPr lang="sr-Latn-RS" altLang="de-DE" sz="2400" b="1" u="none" dirty="0"/>
              <a:t> </a:t>
            </a:r>
            <a:r>
              <a:rPr lang="de-DE" altLang="sr-Latn-RS" sz="2400" b="1" u="none" dirty="0"/>
              <a:t>Branko </a:t>
            </a:r>
            <a:r>
              <a:rPr lang="de-DE" altLang="sr-Latn-RS" sz="2400" b="1" u="none" dirty="0" err="1"/>
              <a:t>Tošović</a:t>
            </a:r>
            <a:endParaRPr lang="sr-Latn-RS" altLang="sr-Latn-RS" sz="2400" b="1" u="none" dirty="0"/>
          </a:p>
          <a:p>
            <a:pPr algn="l"/>
            <a:r>
              <a:rPr lang="de-DE" altLang="sr-Latn-RS" sz="1400" b="1" u="none" dirty="0"/>
              <a:t>I</a:t>
            </a:r>
            <a:r>
              <a:rPr lang="pl-PL" altLang="sr-Latn-RS" sz="1400" b="1" u="none" dirty="0"/>
              <a:t>nstitut für Slawistik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5151C-970C-4854-80C3-9456FAC4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9581FF-671F-4E91-A471-B5E16D4D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Poetizacija</a:t>
            </a:r>
            <a:endParaRPr lang="hr-HR" dirty="0"/>
          </a:p>
          <a:p>
            <a:pPr marL="903288" indent="-547688">
              <a:buNone/>
            </a:pPr>
            <a:r>
              <a:rPr lang="hr-HR" b="1" dirty="0"/>
              <a:t>	hladnih predmeta</a:t>
            </a:r>
            <a:r>
              <a:rPr lang="hr-HR" dirty="0"/>
              <a:t> i </a:t>
            </a:r>
            <a:r>
              <a:rPr lang="hr-HR" b="1" dirty="0"/>
              <a:t>materijala</a:t>
            </a:r>
            <a:r>
              <a:rPr lang="hr-HR" dirty="0"/>
              <a:t> (kamena, stijene, ploče, dragocjenog metala – zlata, srebra) </a:t>
            </a:r>
          </a:p>
          <a:p>
            <a:pPr marL="0" indent="0">
              <a:buNone/>
            </a:pPr>
            <a:r>
              <a:rPr lang="hr-HR" b="1" dirty="0"/>
              <a:t>	artefakata</a:t>
            </a:r>
            <a:r>
              <a:rPr lang="hr-HR" dirty="0"/>
              <a:t> (predmeta od gvožđa, 		stakla, </a:t>
            </a:r>
            <a:r>
              <a:rPr lang="hr-HR" dirty="0" err="1"/>
              <a:t>hartije</a:t>
            </a:r>
            <a:r>
              <a:rPr lang="hr-HR" dirty="0"/>
              <a:t>…)</a:t>
            </a:r>
          </a:p>
          <a:p>
            <a:r>
              <a:rPr lang="hr-HR" dirty="0"/>
              <a:t>Umjetničko dovođenje u vezu </a:t>
            </a:r>
            <a:r>
              <a:rPr lang="hr-HR" b="1" dirty="0"/>
              <a:t>zime</a:t>
            </a:r>
            <a:r>
              <a:rPr lang="hr-HR" dirty="0"/>
              <a:t> i </a:t>
            </a:r>
            <a:r>
              <a:rPr lang="hr-HR" b="1" dirty="0"/>
              <a:t>starosti</a:t>
            </a:r>
            <a:r>
              <a:rPr lang="hr-HR" dirty="0"/>
              <a:t> (Andrić. </a:t>
            </a:r>
            <a:r>
              <a:rPr lang="hr-HR" cap="small" dirty="0"/>
              <a:t>Zimi</a:t>
            </a:r>
            <a:r>
              <a:rPr lang="hr-HR" dirty="0"/>
              <a:t>)</a:t>
            </a:r>
            <a:endParaRPr lang="de-DE" dirty="0"/>
          </a:p>
          <a:p>
            <a:r>
              <a:rPr lang="hr-HR" b="1" dirty="0"/>
              <a:t>Božić</a:t>
            </a:r>
            <a:r>
              <a:rPr lang="hr-HR" dirty="0"/>
              <a:t> kao </a:t>
            </a:r>
            <a:r>
              <a:rPr lang="hr-HR" dirty="0" err="1"/>
              <a:t>kriolski</a:t>
            </a:r>
            <a:r>
              <a:rPr lang="hr-HR" dirty="0"/>
              <a:t> motiv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4248D6-640F-43B8-98FF-F00E9B4B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542106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79AFE-1E2F-4E4F-9EF4-377DA9385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59CEEF-15E1-4E69-B0FE-A0B4C244E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Umjetničko viđenje </a:t>
            </a:r>
            <a:r>
              <a:rPr lang="hr-HR" b="1" dirty="0"/>
              <a:t>borbe protiv hladnoće </a:t>
            </a:r>
            <a:r>
              <a:rPr lang="hr-HR" dirty="0"/>
              <a:t>pomoću </a:t>
            </a:r>
          </a:p>
          <a:p>
            <a:pPr marL="0" indent="0">
              <a:buNone/>
            </a:pPr>
            <a:r>
              <a:rPr lang="hr-HR" dirty="0"/>
              <a:t>	odjeće (vindjakne, bunde, kape, 			šubare, kabanice, rukavica, 			šala...), </a:t>
            </a:r>
          </a:p>
          <a:p>
            <a:pPr marL="0" indent="0">
              <a:buNone/>
            </a:pPr>
            <a:r>
              <a:rPr lang="hr-HR" dirty="0"/>
              <a:t>	obuće (čizama, čarapa), </a:t>
            </a:r>
          </a:p>
          <a:p>
            <a:pPr marL="0" indent="903288">
              <a:buNone/>
            </a:pPr>
            <a:r>
              <a:rPr lang="hr-HR" dirty="0"/>
              <a:t>prostirke (ćilima, </a:t>
            </a:r>
            <a:r>
              <a:rPr lang="hr-HR" dirty="0" err="1"/>
              <a:t>asure</a:t>
            </a:r>
            <a:r>
              <a:rPr lang="hr-HR" dirty="0"/>
              <a:t>), </a:t>
            </a:r>
          </a:p>
          <a:p>
            <a:pPr marL="0" indent="0">
              <a:buNone/>
            </a:pPr>
            <a:r>
              <a:rPr lang="hr-HR" dirty="0"/>
              <a:t>	vatre (peći, </a:t>
            </a:r>
            <a:r>
              <a:rPr lang="hr-HR" dirty="0" err="1"/>
              <a:t>furune</a:t>
            </a:r>
            <a:r>
              <a:rPr lang="hr-HR" dirty="0"/>
              <a:t>), </a:t>
            </a:r>
          </a:p>
          <a:p>
            <a:pPr marL="0" indent="0">
              <a:buNone/>
            </a:pPr>
            <a:r>
              <a:rPr lang="hr-HR" dirty="0"/>
              <a:t>	jela, pića (čaja, </a:t>
            </a:r>
            <a:r>
              <a:rPr lang="hr-HR" dirty="0" err="1"/>
              <a:t>kafe</a:t>
            </a:r>
            <a:r>
              <a:rPr lang="hr-HR" dirty="0"/>
              <a:t>, alkohola)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DF6053-0F2F-40D5-BB1A-F12CBF53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684261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E1A4A-FAD9-45E6-AD0C-235711915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8D58EF-53F3-4C28-A87A-5DDC13F4D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Tamničke hladnoće </a:t>
            </a:r>
          </a:p>
          <a:p>
            <a:pPr marL="0" indent="0">
              <a:buNone/>
            </a:pPr>
            <a:r>
              <a:rPr lang="hr-HR" dirty="0"/>
              <a:t>Andrić</a:t>
            </a:r>
          </a:p>
          <a:p>
            <a:r>
              <a:rPr lang="hr-HR" cap="small" dirty="0"/>
              <a:t>Ex </a:t>
            </a:r>
            <a:r>
              <a:rPr lang="hr-HR" cap="small" dirty="0" err="1"/>
              <a:t>Ponto</a:t>
            </a:r>
            <a:r>
              <a:rPr lang="hr-HR" cap="small" dirty="0"/>
              <a:t>, Prvi dan u splitskoj tamnici, U </a:t>
            </a:r>
            <a:r>
              <a:rPr lang="hr-HR" cap="small" dirty="0" err="1"/>
              <a:t>Zindanu</a:t>
            </a:r>
            <a:r>
              <a:rPr lang="hr-HR" cap="small" dirty="0"/>
              <a:t>, U ćeliji broj 115, Iskušenje u ćeliji broj 38, Prokleta avlija</a:t>
            </a:r>
            <a:endParaRPr lang="hr-HR" dirty="0"/>
          </a:p>
          <a:p>
            <a:pPr marL="0" indent="0">
              <a:buNone/>
            </a:pPr>
            <a:r>
              <a:rPr lang="hr-HR" dirty="0" err="1"/>
              <a:t>Solženjicin</a:t>
            </a:r>
            <a:endParaRPr lang="hr-HR" dirty="0"/>
          </a:p>
          <a:p>
            <a:r>
              <a:rPr lang="hr-HR" cap="small" dirty="0"/>
              <a:t>Jedan dan Ivana </a:t>
            </a:r>
            <a:r>
              <a:rPr lang="hr-HR" cap="small" dirty="0" err="1"/>
              <a:t>Denisoviča</a:t>
            </a:r>
            <a:r>
              <a:rPr lang="ru-RU" dirty="0"/>
              <a:t> </a:t>
            </a:r>
          </a:p>
          <a:p>
            <a:r>
              <a:rPr lang="hr-HR" cap="small" dirty="0"/>
              <a:t>U prvom krugu</a:t>
            </a:r>
            <a:endParaRPr lang="ru-RU" dirty="0"/>
          </a:p>
          <a:p>
            <a:r>
              <a:rPr lang="hr-HR" cap="small" dirty="0"/>
              <a:t>Arhipelag Gulag</a:t>
            </a:r>
            <a:endParaRPr lang="ru-RU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673F32-C91D-47D2-BA17-FA9F2BE7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163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FFC0C-AE6A-493A-86DA-6F76075B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38A389-3E26-4D9B-85D3-2B06AB8FE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Karlo Štajner (1902</a:t>
            </a:r>
            <a:r>
              <a:rPr lang="sr-Latn-RS" dirty="0"/>
              <a:t>–</a:t>
            </a:r>
            <a:r>
              <a:rPr lang="sr-Latn-ME" dirty="0"/>
              <a:t>1992)</a:t>
            </a:r>
            <a:r>
              <a:rPr lang="de-AT" dirty="0"/>
              <a:t> – 1971</a:t>
            </a:r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sz="2400" b="1" dirty="0">
              <a:hlinkClick r:id="rId2"/>
            </a:endParaRPr>
          </a:p>
          <a:p>
            <a:endParaRPr lang="sr-Latn-ME" sz="2400" b="1" dirty="0">
              <a:hlinkClick r:id="rId2"/>
            </a:endParaRPr>
          </a:p>
          <a:p>
            <a:endParaRPr lang="sr-Latn-ME" sz="2400" b="1" dirty="0">
              <a:hlinkClick r:id="rId2"/>
            </a:endParaRPr>
          </a:p>
          <a:p>
            <a:endParaRPr lang="sr-Latn-ME" sz="2400" b="1" dirty="0">
              <a:hlinkClick r:id="rId2"/>
            </a:endParaRPr>
          </a:p>
          <a:p>
            <a:endParaRPr lang="sr-Latn-ME" sz="1800" b="1" dirty="0">
              <a:hlinkClick r:id="rId2"/>
            </a:endParaRPr>
          </a:p>
          <a:p>
            <a:r>
              <a:rPr lang="de-DE" sz="1800" b="1" dirty="0">
                <a:hlinkClick r:id="rId2"/>
              </a:rPr>
              <a:t>Branko</a:t>
            </a:r>
            <a:r>
              <a:rPr lang="sr-Latn-ME" sz="1800" b="1" dirty="0"/>
              <a:t> </a:t>
            </a:r>
            <a:r>
              <a:rPr lang="de-DE" sz="1800" b="1" dirty="0" err="1">
                <a:hlinkClick r:id="rId2"/>
              </a:rPr>
              <a:t>Tošović</a:t>
            </a:r>
            <a:r>
              <a:rPr lang="de-DE" sz="1800" b="1" dirty="0">
                <a:hlinkClick r:id="rId2"/>
              </a:rPr>
              <a:t>.</a:t>
            </a:r>
            <a:r>
              <a:rPr lang="de-DE" sz="1800" dirty="0">
                <a:hlinkClick r:id="rId2"/>
              </a:rPr>
              <a:t> </a:t>
            </a:r>
            <a:r>
              <a:rPr lang="sr-Cyrl-CS" sz="1800" dirty="0" err="1">
                <a:hlinkClick r:id="rId2"/>
              </a:rPr>
              <a:t>Семь</a:t>
            </a:r>
            <a:r>
              <a:rPr lang="sr-Cyrl-CS" sz="1800" dirty="0">
                <a:hlinkClick r:id="rId2"/>
              </a:rPr>
              <a:t> </a:t>
            </a:r>
            <a:r>
              <a:rPr lang="sr-Cyrl-CS" sz="1800" dirty="0" err="1">
                <a:hlinkClick r:id="rId2"/>
              </a:rPr>
              <a:t>тысяч</a:t>
            </a:r>
            <a:r>
              <a:rPr lang="sr-Cyrl-CS" sz="1800" dirty="0">
                <a:hlinkClick r:id="rId2"/>
              </a:rPr>
              <a:t> </a:t>
            </a:r>
            <a:r>
              <a:rPr lang="sr-Cyrl-CS" sz="1800" dirty="0" err="1">
                <a:hlinkClick r:id="rId2"/>
              </a:rPr>
              <a:t>дней</a:t>
            </a:r>
            <a:r>
              <a:rPr lang="sr-Cyrl-CS" sz="1800" dirty="0">
                <a:hlinkClick r:id="rId2"/>
              </a:rPr>
              <a:t> в </a:t>
            </a:r>
            <a:r>
              <a:rPr lang="sr-Cyrl-CS" sz="1800" dirty="0" err="1">
                <a:hlinkClick r:id="rId2"/>
              </a:rPr>
              <a:t>Сибири</a:t>
            </a:r>
            <a:r>
              <a:rPr lang="sr-Cyrl-CS" sz="1800" dirty="0">
                <a:hlinkClick r:id="rId2"/>
              </a:rPr>
              <a:t>. </a:t>
            </a:r>
            <a:r>
              <a:rPr lang="de-DE" sz="1800" dirty="0">
                <a:hlinkClick r:id="rId2"/>
              </a:rPr>
              <a:t>In:</a:t>
            </a:r>
            <a:r>
              <a:rPr lang="de-DE" sz="1800" i="1" dirty="0">
                <a:hlinkClick r:id="rId2"/>
              </a:rPr>
              <a:t> Sibirien - </a:t>
            </a:r>
            <a:r>
              <a:rPr lang="de-DE" sz="1800" i="1" dirty="0" err="1">
                <a:hlinkClick r:id="rId2"/>
              </a:rPr>
              <a:t>Russland</a:t>
            </a:r>
            <a:r>
              <a:rPr lang="de-DE" sz="1800" i="1" dirty="0">
                <a:hlinkClick r:id="rId2"/>
              </a:rPr>
              <a:t> - Europa: Fremd- und Eigenwahrnehmung in Literatur und Sprache </a:t>
            </a:r>
            <a:r>
              <a:rPr lang="de-DE" sz="1800" dirty="0">
                <a:hlinkClick r:id="rId2"/>
              </a:rPr>
              <a:t>– Hamburg: Verlag Dr. </a:t>
            </a:r>
            <a:r>
              <a:rPr lang="de-DE" sz="1800" dirty="0" err="1">
                <a:hlinkClick r:id="rId2"/>
              </a:rPr>
              <a:t>Kovač</a:t>
            </a:r>
            <a:r>
              <a:rPr lang="de-DE" sz="1800" dirty="0">
                <a:hlinkClick r:id="rId2"/>
              </a:rPr>
              <a:t>, 2013. – 133-159. </a:t>
            </a:r>
            <a:endParaRPr lang="de-DE" sz="1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ED1350-C403-4AD0-86D8-D9C07B67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D539448-8B54-46DA-94D5-258760F2A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468" y="2176264"/>
            <a:ext cx="5884836" cy="31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07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7A927-FCDA-44EC-95C7-374E4A80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346B6A-1110-4151-AB95-7846EA65D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Kriolizam</a:t>
            </a:r>
            <a:r>
              <a:rPr lang="hr-HR" b="1" dirty="0"/>
              <a:t> likova</a:t>
            </a:r>
            <a:r>
              <a:rPr lang="hr-HR" dirty="0"/>
              <a:t>:</a:t>
            </a:r>
          </a:p>
          <a:p>
            <a:pPr marL="400050" lvl="1" indent="0">
              <a:buNone/>
            </a:pPr>
            <a:r>
              <a:rPr lang="hr-HR" dirty="0"/>
              <a:t>ravnodušnost</a:t>
            </a:r>
          </a:p>
          <a:p>
            <a:pPr marL="400050" lvl="1" indent="0">
              <a:buNone/>
            </a:pPr>
            <a:r>
              <a:rPr lang="hr-HR" dirty="0" err="1"/>
              <a:t>nezainteresovanost</a:t>
            </a:r>
            <a:endParaRPr lang="hr-HR" dirty="0"/>
          </a:p>
          <a:p>
            <a:pPr marL="400050" lvl="1" indent="0">
              <a:buNone/>
            </a:pPr>
            <a:r>
              <a:rPr lang="hr-HR" dirty="0"/>
              <a:t>otuđenost…</a:t>
            </a:r>
          </a:p>
          <a:p>
            <a:r>
              <a:rPr lang="hr-HR" b="1" dirty="0"/>
              <a:t>Ženski i muški </a:t>
            </a:r>
            <a:r>
              <a:rPr lang="hr-HR" dirty="0" err="1"/>
              <a:t>kriolizam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0E43CB-A760-412C-B87B-5E80ED0B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688482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50DA8D-72DD-4B0B-8FD7-FCF823E76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76C1B-BAA3-4FB4-B121-A13920E4A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err="1"/>
              <a:t>Krioleme</a:t>
            </a:r>
            <a:r>
              <a:rPr lang="hr-HR" dirty="0"/>
              <a:t>: </a:t>
            </a:r>
          </a:p>
          <a:p>
            <a:pPr marL="0" indent="0">
              <a:buNone/>
            </a:pPr>
            <a:r>
              <a:rPr lang="hr-HR" dirty="0"/>
              <a:t>snijeg, </a:t>
            </a:r>
            <a:r>
              <a:rPr lang="hr-HR" dirty="0" err="1"/>
              <a:t>pahulj</a:t>
            </a:r>
            <a:r>
              <a:rPr lang="hr-HR" dirty="0"/>
              <a:t>(</a:t>
            </a:r>
            <a:r>
              <a:rPr lang="hr-HR" dirty="0" err="1"/>
              <a:t>ic</a:t>
            </a:r>
            <a:r>
              <a:rPr lang="hr-HR" dirty="0"/>
              <a:t>)a, studen, mraz, suhomrazica, inje, hlad, hladnoća, hladovina, vijavica, susnježica, led, ledenica, poledica, vjetar, oluja, </a:t>
            </a:r>
            <a:r>
              <a:rPr lang="hr-HR" dirty="0" err="1"/>
              <a:t>vazduh</a:t>
            </a:r>
            <a:r>
              <a:rPr lang="hr-HR" dirty="0"/>
              <a:t>, zvuk, mrak, pomrčina, mrklina, tama, modrina, voda, vlaga, magla, sjenka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E6655F-CDED-4601-818E-93DFE8DC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781083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14CEE-3ABC-487A-9740-CC53B3433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12B70A-F19F-4E3A-9A40-A3B85B3E6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Poetika unutrašnjih hladnoća </a:t>
            </a:r>
            <a:r>
              <a:rPr lang="hr-HR" dirty="0"/>
              <a:t>i njihovih manifestacija:</a:t>
            </a:r>
          </a:p>
          <a:p>
            <a:pPr marL="0" indent="0">
              <a:buNone/>
            </a:pPr>
            <a:r>
              <a:rPr lang="hr-HR" dirty="0" err="1"/>
              <a:t>melanholija</a:t>
            </a:r>
            <a:r>
              <a:rPr lang="hr-HR" dirty="0"/>
              <a:t>, nostalgija, tuga, ljubav, tronutost, ljubaznost, </a:t>
            </a:r>
            <a:r>
              <a:rPr lang="hr-HR" dirty="0" err="1"/>
              <a:t>ćutanje</a:t>
            </a:r>
            <a:r>
              <a:rPr lang="hr-HR" dirty="0"/>
              <a:t>, nesanica, čuđenje, zebnja, strah, mrzovolja, zlovolja, srdžba, gnjev, bijes, prkos, nečovječnost, podmuklost, bezobzirnost, užas, riješenost, prepirka, pijanstvo 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D7ACDA-958D-4953-A7D7-055726967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95652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91EC7-F2DE-44D1-ADE6-9C644D20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98BD67-4797-4A5C-9A93-C0E308737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Poetika hladnoće </a:t>
            </a:r>
            <a:r>
              <a:rPr lang="hr-HR" b="1" dirty="0" err="1"/>
              <a:t>gestova</a:t>
            </a:r>
            <a:r>
              <a:rPr lang="hr-HR" b="1" dirty="0"/>
              <a:t> </a:t>
            </a:r>
          </a:p>
          <a:p>
            <a:pPr marL="0" indent="0">
              <a:buNone/>
            </a:pPr>
            <a:r>
              <a:rPr lang="hr-HR" dirty="0"/>
              <a:t>pogled, stisak ruke, pozdrav, uzvik) </a:t>
            </a:r>
          </a:p>
          <a:p>
            <a:pPr marL="0" indent="0">
              <a:buNone/>
            </a:pPr>
            <a:r>
              <a:rPr lang="hr-HR" dirty="0"/>
              <a:t>hladnoća tijela, ruku, očiju, usana, lica, obraza, dlana, prstiju, glasa, daha, kose, kože, srca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D613C4-984D-4E9E-825D-A6CD25B8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841288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A0D9D-7DAB-4DC6-91D4-7D94E5E6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563B44-1C34-45F7-9F26-20C307958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Animalne hladnoće </a:t>
            </a:r>
            <a:endParaRPr lang="de-DE" dirty="0"/>
          </a:p>
          <a:p>
            <a:pPr lvl="0"/>
            <a:r>
              <a:rPr lang="hr-HR" dirty="0"/>
              <a:t>Drveće i biljke zimi </a:t>
            </a:r>
            <a:endParaRPr lang="de-DE" dirty="0"/>
          </a:p>
          <a:p>
            <a:pPr lvl="0"/>
            <a:r>
              <a:rPr lang="hr-HR" dirty="0"/>
              <a:t>Antagonizam prirodne i ljudske hladnoće</a:t>
            </a:r>
            <a:endParaRPr lang="de-DE" dirty="0"/>
          </a:p>
          <a:p>
            <a:pPr lvl="0"/>
            <a:r>
              <a:rPr lang="hr-HR" dirty="0"/>
              <a:t>Žanrovska „hladnoća“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CD038D-DBFA-45FE-9875-865AF046D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885621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439F6-BB27-4B5B-9E28-CAD277289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E6031F-F976-472E-B5B1-0C57304A6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„Hladnoća“ teksta </a:t>
            </a:r>
          </a:p>
          <a:p>
            <a:pPr marL="0" indent="0">
              <a:buNone/>
            </a:pPr>
            <a:r>
              <a:rPr lang="hr-HR" dirty="0"/>
              <a:t>„</a:t>
            </a:r>
            <a:r>
              <a:rPr lang="de-AT" dirty="0"/>
              <a:t>H</a:t>
            </a:r>
            <a:r>
              <a:rPr lang="hr-HR" dirty="0" err="1"/>
              <a:t>ladni</a:t>
            </a:r>
            <a:r>
              <a:rPr lang="hr-HR" dirty="0"/>
              <a:t>“ tekstovi (poetski i prozni) </a:t>
            </a:r>
          </a:p>
          <a:p>
            <a:pPr marL="0" indent="0">
              <a:buNone/>
            </a:pPr>
            <a:r>
              <a:rPr lang="hr-HR" dirty="0"/>
              <a:t>„</a:t>
            </a:r>
            <a:r>
              <a:rPr lang="de-AT" dirty="0"/>
              <a:t>H</a:t>
            </a:r>
            <a:r>
              <a:rPr lang="hr-HR" dirty="0" err="1"/>
              <a:t>ladne</a:t>
            </a:r>
            <a:r>
              <a:rPr lang="hr-HR" dirty="0"/>
              <a:t>“ konstituente i komponente proznih i stihovnih tekstova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EBA497-041D-438F-A760-C93D0FE5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59989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913DA-8640-4087-B808-2AC142C5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1691E4-DF98-4C77-B21A-F7D41E2E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err="1"/>
              <a:t>Kriopoetika</a:t>
            </a:r>
            <a:r>
              <a:rPr lang="sr-Latn-ME" dirty="0"/>
              <a:t> (3)</a:t>
            </a:r>
            <a:endParaRPr lang="sr-Latn-RS" dirty="0"/>
          </a:p>
          <a:p>
            <a:pPr marL="514350" indent="-514350">
              <a:buAutoNum type="arabicPeriod"/>
            </a:pPr>
            <a:r>
              <a:rPr lang="sr-Latn-RS" dirty="0" err="1"/>
              <a:t>Kriol</a:t>
            </a:r>
            <a:r>
              <a:rPr lang="de-AT" dirty="0" err="1"/>
              <a:t>sko</a:t>
            </a:r>
            <a:r>
              <a:rPr lang="de-AT" dirty="0"/>
              <a:t> </a:t>
            </a:r>
            <a:r>
              <a:rPr lang="de-AT" dirty="0" err="1"/>
              <a:t>stvarala</a:t>
            </a:r>
            <a:r>
              <a:rPr lang="sr-Latn-ME" dirty="0"/>
              <a:t>š</a:t>
            </a:r>
            <a:r>
              <a:rPr lang="de-AT" dirty="0" err="1"/>
              <a:t>tvo</a:t>
            </a:r>
            <a:r>
              <a:rPr lang="de-AT" dirty="0"/>
              <a:t>  </a:t>
            </a:r>
            <a:r>
              <a:rPr lang="de-AT" dirty="0" err="1"/>
              <a:t>nobelovaca</a:t>
            </a:r>
            <a:r>
              <a:rPr lang="sr-Latn-ME" dirty="0"/>
              <a:t> (31) </a:t>
            </a:r>
          </a:p>
          <a:p>
            <a:pPr indent="12700"/>
            <a:r>
              <a:rPr lang="sr-Latn-ME" dirty="0"/>
              <a:t> </a:t>
            </a:r>
            <a:r>
              <a:rPr lang="sr-Latn-ME" sz="2800" dirty="0"/>
              <a:t>Romani (32)</a:t>
            </a:r>
          </a:p>
          <a:p>
            <a:pPr indent="12700"/>
            <a:r>
              <a:rPr lang="sr-Latn-ME" sz="2800" dirty="0"/>
              <a:t> Pripovijetke (37)</a:t>
            </a:r>
          </a:p>
          <a:p>
            <a:pPr indent="12700"/>
            <a:r>
              <a:rPr lang="sr-Latn-ME" sz="2800" dirty="0"/>
              <a:t> Poezija (45)</a:t>
            </a:r>
          </a:p>
          <a:p>
            <a:pPr indent="12700"/>
            <a:r>
              <a:rPr lang="sr-Latn-ME" sz="2800" dirty="0"/>
              <a:t> Drama (</a:t>
            </a:r>
            <a:r>
              <a:rPr lang="ru-RU" sz="2800" dirty="0"/>
              <a:t>64</a:t>
            </a:r>
            <a:r>
              <a:rPr lang="sr-Latn-ME" sz="2800" dirty="0"/>
              <a:t>)</a:t>
            </a:r>
          </a:p>
          <a:p>
            <a:pPr marL="514350" indent="-514350">
              <a:buAutoNum type="arabicPeriod"/>
            </a:pPr>
            <a:r>
              <a:rPr lang="sr-Latn-ME" dirty="0"/>
              <a:t>Hipoteze (6</a:t>
            </a:r>
            <a:r>
              <a:rPr lang="ru-RU" dirty="0"/>
              <a:t>7</a:t>
            </a:r>
            <a:r>
              <a:rPr lang="sr-Latn-ME" dirty="0"/>
              <a:t>)</a:t>
            </a:r>
            <a:endParaRPr lang="ru-RU" dirty="0"/>
          </a:p>
          <a:p>
            <a:pPr marL="514350" indent="-514350">
              <a:buAutoNum type="arabicPeriod"/>
            </a:pPr>
            <a:r>
              <a:rPr lang="sr-Latn-ME" dirty="0"/>
              <a:t>Dakle… (73)</a:t>
            </a:r>
            <a:endParaRPr lang="de-AT" dirty="0"/>
          </a:p>
          <a:p>
            <a:pPr marL="514350" indent="-514350">
              <a:buAutoNum type="arabicPeriod"/>
            </a:pPr>
            <a:r>
              <a:rPr lang="sr-Latn-ME" dirty="0" err="1"/>
              <a:t>Kriolski</a:t>
            </a:r>
            <a:r>
              <a:rPr lang="sr-Latn-ME" dirty="0"/>
              <a:t> biseri (74)</a:t>
            </a:r>
            <a:endParaRPr lang="de-AT" dirty="0"/>
          </a:p>
          <a:p>
            <a:pPr marL="514350" indent="-514350">
              <a:buAutoNum type="arabicPeriod"/>
            </a:pPr>
            <a:endParaRPr lang="de-AT" dirty="0"/>
          </a:p>
          <a:p>
            <a:pPr marL="514350" indent="-514350">
              <a:buAutoNum type="arabicPeriod"/>
            </a:pPr>
            <a:endParaRPr lang="sr-Latn-ME" dirty="0"/>
          </a:p>
          <a:p>
            <a:pPr marL="514350" indent="-514350">
              <a:buAutoNum type="arabicPeriod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8C76CF-4C09-471B-9457-083A73EC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43428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5A511-5202-4701-80DC-69737D73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973700-0EAA-45F7-8106-B1F42E918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</a:t>
            </a:r>
            <a:r>
              <a:rPr lang="hr-HR" dirty="0" err="1"/>
              <a:t>ladnoća</a:t>
            </a:r>
            <a:r>
              <a:rPr lang="hr-HR" dirty="0"/>
              <a:t> u </a:t>
            </a:r>
            <a:r>
              <a:rPr lang="hr-HR" b="1" dirty="0"/>
              <a:t>naslovima</a:t>
            </a:r>
            <a:r>
              <a:rPr lang="hr-HR" dirty="0"/>
              <a:t> proznih tekstova (</a:t>
            </a:r>
            <a:r>
              <a:rPr lang="hr-HR" cap="small" dirty="0"/>
              <a:t>Zimi</a:t>
            </a:r>
            <a:r>
              <a:rPr lang="hr-HR" dirty="0"/>
              <a:t>,  </a:t>
            </a:r>
            <a:r>
              <a:rPr lang="hr-HR" cap="small" dirty="0" err="1"/>
              <a:t>Vejavica</a:t>
            </a:r>
            <a:r>
              <a:rPr lang="hr-HR" cap="small" dirty="0"/>
              <a:t>), </a:t>
            </a:r>
            <a:r>
              <a:rPr lang="hr-HR" dirty="0"/>
              <a:t>pjesama (</a:t>
            </a:r>
            <a:r>
              <a:rPr lang="hr-HR" cap="small" dirty="0"/>
              <a:t>Jesenji predjeli, Jedan novembar / Jedan listopad</a:t>
            </a:r>
            <a:r>
              <a:rPr lang="hr-HR" dirty="0"/>
              <a:t>), poglavlja („Februar </a:t>
            </a:r>
            <a:r>
              <a:rPr lang="hr-HR" dirty="0" err="1"/>
              <a:t>mesec</a:t>
            </a:r>
            <a:r>
              <a:rPr lang="hr-HR" dirty="0"/>
              <a:t> u Sarajevu“ – </a:t>
            </a:r>
            <a:r>
              <a:rPr lang="hr-HR" cap="small" dirty="0" err="1"/>
              <a:t>Omerpaša</a:t>
            </a:r>
            <a:r>
              <a:rPr lang="hr-HR" cap="small" dirty="0"/>
              <a:t> </a:t>
            </a:r>
            <a:r>
              <a:rPr lang="hr-HR" cap="small" dirty="0" err="1"/>
              <a:t>Latas</a:t>
            </a:r>
            <a:r>
              <a:rPr lang="hr-HR" dirty="0"/>
              <a:t>) </a:t>
            </a:r>
          </a:p>
          <a:p>
            <a:r>
              <a:rPr lang="de-AT" b="1" dirty="0"/>
              <a:t>A</a:t>
            </a:r>
            <a:r>
              <a:rPr lang="hr-HR" b="1" dirty="0" err="1"/>
              <a:t>naforska</a:t>
            </a:r>
            <a:r>
              <a:rPr lang="hr-HR" dirty="0"/>
              <a:t>/</a:t>
            </a:r>
            <a:r>
              <a:rPr lang="hr-HR" dirty="0" err="1"/>
              <a:t>inhoativna</a:t>
            </a:r>
            <a:r>
              <a:rPr lang="hr-HR" dirty="0"/>
              <a:t> zima, zima koja otvara tekst (</a:t>
            </a:r>
            <a:r>
              <a:rPr lang="hr-HR" cap="small" dirty="0"/>
              <a:t>Prokleta avlija</a:t>
            </a:r>
            <a:r>
              <a:rPr lang="hr-HR" dirty="0"/>
              <a:t>) </a:t>
            </a:r>
          </a:p>
          <a:p>
            <a:r>
              <a:rPr lang="de-AT" b="1" dirty="0"/>
              <a:t>A</a:t>
            </a:r>
            <a:r>
              <a:rPr lang="hr-HR" b="1" dirty="0" err="1"/>
              <a:t>ntroponimska</a:t>
            </a:r>
            <a:r>
              <a:rPr lang="hr-HR" dirty="0"/>
              <a:t> anticipacija hladnoće (Ledenik – </a:t>
            </a:r>
            <a:r>
              <a:rPr lang="hr-HR" cap="small" dirty="0"/>
              <a:t>Ljubav u kasabi)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E9220F-E32C-4EE8-ACB4-13B68722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573927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01846-73C4-4984-85BE-21F0F1B8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4B15D8-AC53-4001-85C3-A7CA08F2C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„Hladni“ </a:t>
            </a:r>
            <a:r>
              <a:rPr lang="hr-HR" b="1" dirty="0"/>
              <a:t>stil</a:t>
            </a:r>
            <a:r>
              <a:rPr lang="hr-HR" dirty="0"/>
              <a:t>, način slikanja i izražavanja</a:t>
            </a:r>
          </a:p>
          <a:p>
            <a:r>
              <a:rPr lang="hr-HR" dirty="0"/>
              <a:t>Hladnoća prikazivanja surovih scena (nabijanje na kolac – </a:t>
            </a:r>
            <a:r>
              <a:rPr lang="hr-HR" cap="small" dirty="0"/>
              <a:t>Na Drini ćuprija</a:t>
            </a:r>
            <a:r>
              <a:rPr lang="hr-HR" dirty="0"/>
              <a:t>, opisivanje zločina i zločinaca)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D101E1-8683-442F-A3F5-A6C7CC5E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2922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97E81-2ED9-4FFE-9A74-76400991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BDE73-2538-4EF8-85BF-A9AD89EDD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Hladnoća pojedinih djela</a:t>
            </a:r>
            <a:r>
              <a:rPr lang="hr-HR" dirty="0"/>
              <a:t>:</a:t>
            </a:r>
          </a:p>
          <a:p>
            <a:pPr marL="0" indent="0">
              <a:buNone/>
            </a:pPr>
            <a:r>
              <a:rPr lang="hr-HR" cap="small" dirty="0"/>
              <a:t>Gospođica, Travnička </a:t>
            </a:r>
            <a:r>
              <a:rPr lang="hr-HR" cap="small" dirty="0" err="1"/>
              <a:t>hronika</a:t>
            </a:r>
            <a:r>
              <a:rPr lang="hr-HR" cap="small" dirty="0"/>
              <a:t>, Na Drini ćuprija, Prokleta avlija, </a:t>
            </a:r>
            <a:r>
              <a:rPr lang="hr-HR" cap="small" dirty="0" err="1"/>
              <a:t>Omerpaša</a:t>
            </a:r>
            <a:r>
              <a:rPr lang="hr-HR" cap="small" dirty="0"/>
              <a:t> </a:t>
            </a:r>
            <a:r>
              <a:rPr lang="hr-HR" cap="small" dirty="0" err="1"/>
              <a:t>Latas</a:t>
            </a:r>
            <a:r>
              <a:rPr lang="hr-HR" cap="small" dirty="0"/>
              <a:t>...</a:t>
            </a:r>
          </a:p>
          <a:p>
            <a:pPr marL="0" indent="0">
              <a:buNone/>
            </a:pPr>
            <a:r>
              <a:rPr lang="hr-HR" cap="small" dirty="0"/>
              <a:t>Arhipelag Gulag</a:t>
            </a:r>
            <a:endParaRPr lang="de-DE" dirty="0"/>
          </a:p>
          <a:p>
            <a:pPr lvl="0"/>
            <a:r>
              <a:rPr lang="hr-HR" dirty="0"/>
              <a:t>„Hladne“ (tamne) </a:t>
            </a:r>
            <a:r>
              <a:rPr lang="hr-HR" b="1" dirty="0"/>
              <a:t>strane života</a:t>
            </a:r>
            <a:endParaRPr lang="de-DE" b="1" dirty="0"/>
          </a:p>
          <a:p>
            <a:pPr lvl="0"/>
            <a:r>
              <a:rPr lang="hr-HR" dirty="0"/>
              <a:t> „Hladne“ </a:t>
            </a:r>
            <a:r>
              <a:rPr lang="hr-HR" b="1" dirty="0"/>
              <a:t>boje</a:t>
            </a:r>
            <a:endParaRPr lang="de-DE" b="1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ED53B4-04B8-485C-8D8A-3F7A2E6B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832843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3288A-DB50-4F4C-AE48-75C8A644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862E3E-4D32-47A6-9CF7-C556C8D2B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err="1"/>
              <a:t>Kriodirestati</a:t>
            </a:r>
            <a:r>
              <a:rPr lang="hr-HR" dirty="0"/>
              <a:t> </a:t>
            </a:r>
            <a:endParaRPr lang="de-AT" dirty="0"/>
          </a:p>
          <a:p>
            <a:pPr marL="0" indent="0">
              <a:buNone/>
            </a:pPr>
            <a:r>
              <a:rPr lang="de-AT" dirty="0"/>
              <a:t>L</a:t>
            </a:r>
            <a:r>
              <a:rPr lang="hr-HR" dirty="0" err="1"/>
              <a:t>ekseme</a:t>
            </a:r>
            <a:r>
              <a:rPr lang="hr-HR" dirty="0"/>
              <a:t>, </a:t>
            </a:r>
            <a:r>
              <a:rPr lang="hr-HR" dirty="0" err="1"/>
              <a:t>semanteme</a:t>
            </a:r>
            <a:r>
              <a:rPr lang="hr-HR" dirty="0"/>
              <a:t>, idiomi, konstrukcije koji izražavaju radnje, stanja, zbivanja, procese, odnose koji su vezani za hladnoću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78F52C5-9CCB-459F-9533-108F18053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551209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5C5D56-BB57-4FA6-A660-09C3208A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BD2F1A-D1DE-4F34-A0A2-36CCDB8D4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628650">
              <a:buNone/>
            </a:pPr>
            <a:r>
              <a:rPr lang="hr-HR" dirty="0"/>
              <a:t>(1) odvojeno: </a:t>
            </a:r>
            <a:r>
              <a:rPr lang="hr-HR" i="1" dirty="0"/>
              <a:t>hlad</a:t>
            </a:r>
            <a:r>
              <a:rPr lang="hr-HR" dirty="0"/>
              <a:t>, </a:t>
            </a:r>
            <a:r>
              <a:rPr lang="hr-HR" i="1" dirty="0"/>
              <a:t>hladnoća</a:t>
            </a:r>
            <a:r>
              <a:rPr lang="hr-HR" dirty="0"/>
              <a:t>, </a:t>
            </a:r>
            <a:r>
              <a:rPr lang="hr-HR" i="1" dirty="0"/>
              <a:t>hladiti</a:t>
            </a:r>
            <a:r>
              <a:rPr lang="hr-HR" dirty="0"/>
              <a:t> (</a:t>
            </a:r>
            <a:r>
              <a:rPr lang="hr-HR" i="1" dirty="0"/>
              <a:t>se</a:t>
            </a:r>
            <a:r>
              <a:rPr lang="hr-HR" dirty="0"/>
              <a:t>), </a:t>
            </a:r>
            <a:r>
              <a:rPr lang="hr-HR" i="1" dirty="0" err="1"/>
              <a:t>hladneti</a:t>
            </a:r>
            <a:r>
              <a:rPr lang="hr-HR" dirty="0"/>
              <a:t>, </a:t>
            </a:r>
            <a:r>
              <a:rPr lang="hr-HR" i="1" dirty="0"/>
              <a:t>hladovati</a:t>
            </a:r>
            <a:r>
              <a:rPr lang="hr-HR" dirty="0"/>
              <a:t>, </a:t>
            </a:r>
            <a:r>
              <a:rPr lang="hr-HR" i="1" dirty="0"/>
              <a:t>hladni</a:t>
            </a:r>
            <a:r>
              <a:rPr lang="hr-HR" dirty="0"/>
              <a:t>, </a:t>
            </a:r>
            <a:r>
              <a:rPr lang="hr-HR" i="1" dirty="0"/>
              <a:t>hladnokrvan</a:t>
            </a:r>
            <a:r>
              <a:rPr lang="hr-HR" dirty="0"/>
              <a:t>, </a:t>
            </a:r>
            <a:r>
              <a:rPr lang="hr-HR" i="1" dirty="0"/>
              <a:t>hladnokrvnost</a:t>
            </a:r>
            <a:r>
              <a:rPr lang="hr-HR" dirty="0"/>
              <a:t>, </a:t>
            </a:r>
            <a:r>
              <a:rPr lang="hr-HR" i="1" dirty="0" err="1"/>
              <a:t>hladnik</a:t>
            </a:r>
            <a:r>
              <a:rPr lang="hr-HR" dirty="0"/>
              <a:t>, </a:t>
            </a:r>
            <a:r>
              <a:rPr lang="hr-HR" i="1" dirty="0"/>
              <a:t>hladnjača</a:t>
            </a:r>
            <a:r>
              <a:rPr lang="hr-HR" dirty="0"/>
              <a:t>, </a:t>
            </a:r>
            <a:r>
              <a:rPr lang="hr-HR" i="1" dirty="0"/>
              <a:t>led</a:t>
            </a:r>
            <a:r>
              <a:rPr lang="hr-HR" dirty="0"/>
              <a:t>, </a:t>
            </a:r>
            <a:r>
              <a:rPr lang="hr-HR" i="1" dirty="0"/>
              <a:t>lediti</a:t>
            </a:r>
            <a:r>
              <a:rPr lang="hr-HR" dirty="0"/>
              <a:t> (</a:t>
            </a:r>
            <a:r>
              <a:rPr lang="hr-HR" i="1" dirty="0"/>
              <a:t>se</a:t>
            </a:r>
            <a:r>
              <a:rPr lang="hr-HR" dirty="0"/>
              <a:t>), </a:t>
            </a:r>
            <a:r>
              <a:rPr lang="hr-HR" i="1" dirty="0"/>
              <a:t>ledeni</a:t>
            </a:r>
            <a:r>
              <a:rPr lang="hr-HR" dirty="0"/>
              <a:t>, </a:t>
            </a:r>
            <a:r>
              <a:rPr lang="hr-HR" i="1" dirty="0"/>
              <a:t>ledenica</a:t>
            </a:r>
            <a:r>
              <a:rPr lang="hr-HR" dirty="0"/>
              <a:t>, </a:t>
            </a:r>
            <a:r>
              <a:rPr lang="hr-HR" i="1" dirty="0"/>
              <a:t>mraz</a:t>
            </a:r>
            <a:r>
              <a:rPr lang="hr-HR" dirty="0"/>
              <a:t>, </a:t>
            </a:r>
            <a:r>
              <a:rPr lang="hr-HR" i="1" dirty="0"/>
              <a:t>mrznuti</a:t>
            </a:r>
            <a:r>
              <a:rPr lang="hr-HR" dirty="0"/>
              <a:t> (</a:t>
            </a:r>
            <a:r>
              <a:rPr lang="hr-HR" i="1" dirty="0"/>
              <a:t>se</a:t>
            </a:r>
            <a:r>
              <a:rPr lang="hr-HR" dirty="0"/>
              <a:t>), </a:t>
            </a:r>
            <a:r>
              <a:rPr lang="hr-HR" i="1" dirty="0"/>
              <a:t>smrzavati</a:t>
            </a:r>
            <a:r>
              <a:rPr lang="hr-HR" dirty="0"/>
              <a:t> </a:t>
            </a:r>
            <a:r>
              <a:rPr lang="hr-HR" i="1" dirty="0"/>
              <a:t>se</a:t>
            </a:r>
            <a:r>
              <a:rPr lang="hr-HR" dirty="0"/>
              <a:t>, </a:t>
            </a:r>
            <a:r>
              <a:rPr lang="hr-HR" i="1" dirty="0"/>
              <a:t>zepsti</a:t>
            </a:r>
            <a:r>
              <a:rPr lang="hr-HR" dirty="0"/>
              <a:t>, </a:t>
            </a:r>
            <a:r>
              <a:rPr lang="hr-HR" i="1" dirty="0"/>
              <a:t>drhtati</a:t>
            </a:r>
            <a:r>
              <a:rPr lang="hr-HR" dirty="0"/>
              <a:t>, </a:t>
            </a:r>
            <a:r>
              <a:rPr lang="hr-HR" i="1" dirty="0"/>
              <a:t>cvokotati</a:t>
            </a:r>
            <a:r>
              <a:rPr lang="hr-HR" dirty="0"/>
              <a:t>, </a:t>
            </a:r>
            <a:r>
              <a:rPr lang="hr-HR" i="1" dirty="0"/>
              <a:t>kočiti se od studeni</a:t>
            </a:r>
            <a:r>
              <a:rPr lang="hr-HR" dirty="0"/>
              <a:t>,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099D6F-78FE-4CC0-932E-28CE1618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519094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20FDF-AD4F-43B2-A541-1C47CF74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17BFEE-4F0B-443B-BE58-2E3AA60E4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(2) u kontrastu sa riječima suprotnog značenja: </a:t>
            </a:r>
          </a:p>
          <a:p>
            <a:pPr marL="534988" indent="-84138">
              <a:buNone/>
            </a:pPr>
            <a:r>
              <a:rPr lang="hr-HR" i="1" dirty="0"/>
              <a:t>toplota</a:t>
            </a:r>
            <a:r>
              <a:rPr lang="hr-HR" dirty="0"/>
              <a:t>, </a:t>
            </a:r>
            <a:r>
              <a:rPr lang="hr-HR" i="1" dirty="0"/>
              <a:t>toplina</a:t>
            </a:r>
            <a:r>
              <a:rPr lang="hr-HR" dirty="0"/>
              <a:t>, </a:t>
            </a:r>
            <a:r>
              <a:rPr lang="hr-HR" i="1" dirty="0"/>
              <a:t>topli</a:t>
            </a:r>
            <a:r>
              <a:rPr lang="hr-HR" dirty="0"/>
              <a:t>, </a:t>
            </a:r>
            <a:r>
              <a:rPr lang="hr-HR" i="1" dirty="0"/>
              <a:t>vrućina</a:t>
            </a:r>
            <a:r>
              <a:rPr lang="hr-HR" dirty="0"/>
              <a:t>, </a:t>
            </a:r>
            <a:r>
              <a:rPr lang="hr-HR" i="1" dirty="0"/>
              <a:t>vrelina</a:t>
            </a:r>
            <a:r>
              <a:rPr lang="hr-HR" dirty="0"/>
              <a:t>, </a:t>
            </a:r>
            <a:r>
              <a:rPr lang="hr-HR" i="1" dirty="0"/>
              <a:t>jara</a:t>
            </a:r>
            <a:r>
              <a:rPr lang="hr-HR" dirty="0"/>
              <a:t>, </a:t>
            </a:r>
            <a:r>
              <a:rPr lang="hr-HR" i="1" dirty="0"/>
              <a:t>žega</a:t>
            </a:r>
            <a:r>
              <a:rPr lang="hr-HR" dirty="0"/>
              <a:t>, </a:t>
            </a:r>
            <a:r>
              <a:rPr lang="hr-HR" i="1" dirty="0"/>
              <a:t>grijanje</a:t>
            </a:r>
            <a:r>
              <a:rPr lang="hr-HR" dirty="0"/>
              <a:t>, </a:t>
            </a:r>
            <a:r>
              <a:rPr lang="hr-HR" i="1" dirty="0"/>
              <a:t>grijati</a:t>
            </a:r>
            <a:r>
              <a:rPr lang="hr-HR" dirty="0"/>
              <a:t> </a:t>
            </a:r>
            <a:r>
              <a:rPr lang="hr-HR" i="1" dirty="0"/>
              <a:t>se</a:t>
            </a:r>
            <a:r>
              <a:rPr lang="hr-HR" dirty="0"/>
              <a:t>, </a:t>
            </a:r>
            <a:r>
              <a:rPr lang="hr-HR" i="1" dirty="0"/>
              <a:t>vatra</a:t>
            </a:r>
            <a:r>
              <a:rPr lang="hr-HR" dirty="0"/>
              <a:t>, </a:t>
            </a:r>
            <a:r>
              <a:rPr lang="hr-HR" i="1" dirty="0"/>
              <a:t>plamen</a:t>
            </a:r>
            <a:r>
              <a:rPr lang="hr-HR" dirty="0"/>
              <a:t>, </a:t>
            </a:r>
            <a:r>
              <a:rPr lang="hr-HR" i="1" dirty="0"/>
              <a:t>gorjeti</a:t>
            </a:r>
            <a:r>
              <a:rPr lang="hr-HR" dirty="0"/>
              <a:t>, </a:t>
            </a:r>
            <a:r>
              <a:rPr lang="hr-HR" i="1" dirty="0"/>
              <a:t>plamtjeti</a:t>
            </a:r>
            <a:r>
              <a:rPr lang="hr-HR" dirty="0"/>
              <a:t>, </a:t>
            </a:r>
            <a:r>
              <a:rPr lang="hr-HR" i="1" dirty="0"/>
              <a:t>žariti</a:t>
            </a:r>
            <a:r>
              <a:rPr lang="hr-HR" dirty="0"/>
              <a:t>, </a:t>
            </a:r>
            <a:r>
              <a:rPr lang="hr-HR" i="1" dirty="0"/>
              <a:t>paliti</a:t>
            </a:r>
            <a:r>
              <a:rPr lang="hr-HR" dirty="0"/>
              <a:t> (</a:t>
            </a:r>
            <a:r>
              <a:rPr lang="hr-HR" i="1" dirty="0"/>
              <a:t>se</a:t>
            </a:r>
            <a:r>
              <a:rPr lang="hr-HR" dirty="0"/>
              <a:t>), </a:t>
            </a:r>
            <a:r>
              <a:rPr lang="hr-HR" i="1" dirty="0"/>
              <a:t>pržiti</a:t>
            </a:r>
            <a:r>
              <a:rPr lang="hr-HR" dirty="0"/>
              <a:t>, </a:t>
            </a:r>
            <a:r>
              <a:rPr lang="hr-HR" i="1" dirty="0"/>
              <a:t>peći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FC6BC7-AFAB-4BDB-82D8-D188A495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65049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05C85-E996-41A9-8B0C-01BF98F5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5ABC3D-97C1-4F6A-A2DF-973A6B1C5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b="1" dirty="0"/>
              <a:t>Stilska</a:t>
            </a:r>
            <a:r>
              <a:rPr lang="hr-HR" dirty="0"/>
              <a:t>/</a:t>
            </a:r>
            <a:r>
              <a:rPr lang="hr-HR" b="1" dirty="0"/>
              <a:t>stilistička</a:t>
            </a:r>
            <a:r>
              <a:rPr lang="hr-HR" dirty="0"/>
              <a:t> sredstva za izražavanje hladnoće</a:t>
            </a:r>
            <a:endParaRPr lang="de-DE" dirty="0"/>
          </a:p>
          <a:p>
            <a:pPr lvl="0"/>
            <a:r>
              <a:rPr lang="hr-HR" b="1" dirty="0"/>
              <a:t>Metaforizacija</a:t>
            </a:r>
            <a:endParaRPr lang="hr-HR" dirty="0"/>
          </a:p>
          <a:p>
            <a:pPr lvl="0"/>
            <a:r>
              <a:rPr lang="hr-HR" b="1" dirty="0"/>
              <a:t>Personifikacija</a:t>
            </a:r>
            <a:r>
              <a:rPr lang="hr-HR" dirty="0"/>
              <a:t> </a:t>
            </a:r>
          </a:p>
          <a:p>
            <a:pPr lvl="0"/>
            <a:r>
              <a:rPr lang="hr-HR" b="1" dirty="0"/>
              <a:t>Komparacija</a:t>
            </a:r>
            <a:r>
              <a:rPr lang="hr-HR" dirty="0"/>
              <a:t> (</a:t>
            </a:r>
            <a:r>
              <a:rPr lang="hr-HR" i="1" dirty="0"/>
              <a:t>hladan kao </a:t>
            </a:r>
            <a:r>
              <a:rPr lang="hr-HR" i="1" dirty="0" err="1"/>
              <a:t>mesečina</a:t>
            </a:r>
            <a:r>
              <a:rPr lang="hr-HR" i="1" dirty="0"/>
              <a:t>, hladan kao anđeo</a:t>
            </a:r>
            <a:r>
              <a:rPr lang="hr-HR" dirty="0"/>
              <a:t>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112CA92-2463-44B5-B993-2AED21A48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408070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53BF-5F2E-48DF-A761-4DDF18AE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436BB-2C70-42D6-9946-C0F1CBB5F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dirty="0" err="1"/>
              <a:t>Nobelovske</a:t>
            </a:r>
            <a:r>
              <a:rPr lang="hr-HR" b="1" dirty="0"/>
              <a:t> </a:t>
            </a:r>
            <a:r>
              <a:rPr lang="hr-HR" b="1" dirty="0" err="1"/>
              <a:t>krioleme</a:t>
            </a:r>
            <a:endParaRPr lang="hr-HR" b="1" dirty="0"/>
          </a:p>
          <a:p>
            <a:pPr marL="0" indent="0">
              <a:buNone/>
            </a:pPr>
            <a:r>
              <a:rPr lang="hr-HR" dirty="0"/>
              <a:t>Andrić: </a:t>
            </a:r>
          </a:p>
          <a:p>
            <a:pPr marL="0" indent="0">
              <a:buNone/>
            </a:pPr>
            <a:r>
              <a:rPr lang="hr-HR" dirty="0"/>
              <a:t>travničke, </a:t>
            </a:r>
            <a:r>
              <a:rPr lang="hr-HR" dirty="0" err="1"/>
              <a:t>marburške</a:t>
            </a:r>
            <a:r>
              <a:rPr lang="hr-HR" dirty="0"/>
              <a:t>, sarajevske, </a:t>
            </a:r>
            <a:r>
              <a:rPr lang="hr-HR" dirty="0" err="1"/>
              <a:t>višegradske</a:t>
            </a:r>
            <a:r>
              <a:rPr lang="hr-HR" dirty="0"/>
              <a:t>, beogradske, primorske, dubrovačke, berlinske… </a:t>
            </a:r>
            <a:r>
              <a:rPr lang="hr-HR" dirty="0" err="1"/>
              <a:t>krioleme</a:t>
            </a:r>
            <a:endParaRPr lang="hr-HR" dirty="0"/>
          </a:p>
          <a:p>
            <a:pPr marL="0" indent="0">
              <a:buNone/>
            </a:pPr>
            <a:r>
              <a:rPr lang="hr-HR" dirty="0" err="1"/>
              <a:t>Solženjinin</a:t>
            </a:r>
            <a:r>
              <a:rPr lang="hr-HR" dirty="0"/>
              <a:t>:</a:t>
            </a:r>
          </a:p>
          <a:p>
            <a:pPr marL="0" indent="0">
              <a:buNone/>
            </a:pPr>
            <a:r>
              <a:rPr lang="hr-HR" dirty="0"/>
              <a:t>sibirske, moskovsko-zatvoreničke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097C6C-C4F2-4707-B617-DDDEDFE4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70732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8F818-9785-4B3E-BB67-4AAF0AD9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39074B-4DCA-4F61-87CA-72807049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RS" b="1" dirty="0"/>
              <a:t>Tipovi </a:t>
            </a:r>
            <a:r>
              <a:rPr lang="sr-Latn-RS" b="1" dirty="0" err="1"/>
              <a:t>kriolema</a:t>
            </a:r>
            <a:endParaRPr lang="sr-Latn-RS" b="1" dirty="0"/>
          </a:p>
          <a:p>
            <a:pPr marL="0" indent="0">
              <a:buNone/>
            </a:pPr>
            <a:r>
              <a:rPr lang="sr-Latn-RS" dirty="0"/>
              <a:t>A) Kompozicione </a:t>
            </a:r>
            <a:r>
              <a:rPr lang="sr-Latn-RS" dirty="0" err="1"/>
              <a:t>krioleme</a:t>
            </a:r>
            <a:endParaRPr lang="sr-Latn-RS" dirty="0"/>
          </a:p>
          <a:p>
            <a:pPr marL="514350" indent="19050">
              <a:buFont typeface="+mj-lt"/>
              <a:buAutoNum type="arabicPeriod"/>
            </a:pPr>
            <a:r>
              <a:rPr lang="sr-Latn-RS" dirty="0"/>
              <a:t> integralne</a:t>
            </a:r>
          </a:p>
          <a:p>
            <a:pPr marL="514350" indent="19050">
              <a:buFont typeface="+mj-lt"/>
              <a:buAutoNum type="arabicPeriod"/>
            </a:pPr>
            <a:r>
              <a:rPr lang="sr-Latn-RS" dirty="0"/>
              <a:t> fragmentarne</a:t>
            </a:r>
          </a:p>
          <a:p>
            <a:pPr marL="514350" indent="19050">
              <a:buFont typeface="+mj-lt"/>
              <a:buAutoNum type="arabicPeriod"/>
            </a:pPr>
            <a:r>
              <a:rPr lang="sr-Latn-RS" dirty="0"/>
              <a:t> elementarne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5E357A-44C9-4809-B400-666C38A3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940946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E2AFA-E8E0-4FB1-9D62-E6306E286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1D386A-63F7-41C9-BEE6-AE001ECE2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B) Žanrovske </a:t>
            </a:r>
            <a:r>
              <a:rPr lang="sr-Latn-RS" dirty="0" err="1"/>
              <a:t>krioleme</a:t>
            </a:r>
            <a:endParaRPr lang="sr-Latn-RS" dirty="0"/>
          </a:p>
          <a:p>
            <a:pPr marL="514350" indent="19050">
              <a:buFont typeface="+mj-lt"/>
              <a:buAutoNum type="arabicPeriod"/>
            </a:pPr>
            <a:r>
              <a:rPr lang="sr-Latn-RS" dirty="0"/>
              <a:t> prozne</a:t>
            </a:r>
          </a:p>
          <a:p>
            <a:pPr marL="514350" indent="19050">
              <a:buFont typeface="+mj-lt"/>
              <a:buAutoNum type="arabicPeriod"/>
            </a:pPr>
            <a:r>
              <a:rPr lang="sr-Latn-RS" dirty="0"/>
              <a:t> stihovne</a:t>
            </a:r>
          </a:p>
          <a:p>
            <a:pPr marL="514350" indent="19050">
              <a:buFont typeface="+mj-lt"/>
              <a:buAutoNum type="arabicPeriod"/>
            </a:pPr>
            <a:r>
              <a:rPr lang="sr-Latn-RS" dirty="0"/>
              <a:t> dramske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EAD345-358C-4999-A2F7-EE43214C3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19272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8D3D99-2592-4F52-943D-40E227EC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err="1"/>
              <a:t>Kriopoetika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85413A-512B-4633-A80D-48C74F266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Dio</a:t>
            </a:r>
            <a:r>
              <a:rPr lang="sr-Latn-RS" dirty="0"/>
              <a:t> poetike koji se bavi </a:t>
            </a:r>
            <a:r>
              <a:rPr lang="sr-Latn-RS" dirty="0" err="1"/>
              <a:t>književnoumjeničkim</a:t>
            </a:r>
            <a:r>
              <a:rPr lang="sr-Latn-RS" dirty="0"/>
              <a:t> predstavljanjem i oblikovanjem </a:t>
            </a:r>
            <a:r>
              <a:rPr lang="sr-Latn-ME" dirty="0"/>
              <a:t>motiva </a:t>
            </a:r>
            <a:r>
              <a:rPr lang="sr-Latn-RS" dirty="0"/>
              <a:t>hladnoće</a:t>
            </a:r>
          </a:p>
          <a:p>
            <a:r>
              <a:rPr lang="sr-Latn-RS" dirty="0"/>
              <a:t>Šira oblast – poetska </a:t>
            </a:r>
            <a:r>
              <a:rPr lang="sr-Latn-RS" dirty="0" err="1"/>
              <a:t>klimatologija</a:t>
            </a:r>
            <a:endParaRPr lang="sr-Latn-RS" dirty="0"/>
          </a:p>
          <a:p>
            <a:r>
              <a:rPr lang="sr-Latn-RS" dirty="0"/>
              <a:t>Osnovna </a:t>
            </a:r>
            <a:r>
              <a:rPr lang="sr-Latn-RS" dirty="0" err="1"/>
              <a:t>umjetnička</a:t>
            </a:r>
            <a:r>
              <a:rPr lang="sr-Latn-RS" dirty="0"/>
              <a:t> opozicija: toplo – hladno, </a:t>
            </a:r>
            <a:r>
              <a:rPr lang="sr-Latn-RS" dirty="0" err="1"/>
              <a:t>lucidema</a:t>
            </a:r>
            <a:r>
              <a:rPr lang="sr-Latn-RS" dirty="0"/>
              <a:t> – </a:t>
            </a:r>
            <a:r>
              <a:rPr lang="sr-Latn-RS" dirty="0" err="1"/>
              <a:t>kriolema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611FE7-86B2-4789-BE97-D61E3E65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15679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D32E0-2A03-4973-B17D-F14289E8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202B8E-EED4-491A-8529-73A843DC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/>
              <a:t>C) </a:t>
            </a:r>
            <a:r>
              <a:rPr lang="sr-Latn-ME" dirty="0" err="1"/>
              <a:t>H</a:t>
            </a:r>
            <a:r>
              <a:rPr lang="sr-Latn-ME" baseline="30000" dirty="0" err="1"/>
              <a:t>f</a:t>
            </a:r>
            <a:r>
              <a:rPr lang="sr-Latn-ME" dirty="0"/>
              <a:t> – fizička, pejzažna hladnoća (Bunjin)</a:t>
            </a:r>
          </a:p>
          <a:p>
            <a:pPr marL="0" indent="534988">
              <a:buNone/>
            </a:pPr>
            <a:r>
              <a:rPr lang="sr-Latn-ME" dirty="0"/>
              <a:t>H</a:t>
            </a:r>
            <a:r>
              <a:rPr lang="sr-Latn-ME" baseline="30000" dirty="0"/>
              <a:t>m</a:t>
            </a:r>
            <a:r>
              <a:rPr lang="sr-Latn-ME" dirty="0"/>
              <a:t> – mentalna hladnoća (Andrić)</a:t>
            </a:r>
          </a:p>
          <a:p>
            <a:pPr marL="0" indent="534988">
              <a:buNone/>
            </a:pPr>
            <a:r>
              <a:rPr lang="sr-Latn-ME" dirty="0" err="1"/>
              <a:t>H</a:t>
            </a:r>
            <a:r>
              <a:rPr lang="sr-Latn-ME" baseline="30000" dirty="0" err="1"/>
              <a:t>mat</a:t>
            </a:r>
            <a:r>
              <a:rPr lang="sr-Latn-ME" dirty="0"/>
              <a:t> – materijalna hladnoća (</a:t>
            </a:r>
            <a:r>
              <a:rPr lang="sr-Latn-ME" cap="small" dirty="0"/>
              <a:t>Gospođica</a:t>
            </a:r>
            <a:r>
              <a:rPr lang="sr-Latn-ME" dirty="0"/>
              <a:t>)</a:t>
            </a:r>
          </a:p>
          <a:p>
            <a:pPr marL="0" indent="534988">
              <a:buNone/>
            </a:pPr>
            <a:r>
              <a:rPr lang="sr-Latn-ME" dirty="0" err="1"/>
              <a:t>H</a:t>
            </a:r>
            <a:r>
              <a:rPr lang="sr-Latn-ME" baseline="30000" dirty="0" err="1"/>
              <a:t>restr</a:t>
            </a:r>
            <a:r>
              <a:rPr lang="sr-Latn-ME" dirty="0"/>
              <a:t> – restriktivna hladnoća (Solženjicin)</a:t>
            </a:r>
          </a:p>
          <a:p>
            <a:pPr marL="1698625" indent="-1163638">
              <a:buNone/>
            </a:pPr>
            <a:r>
              <a:rPr lang="sr-Latn-ME" dirty="0" err="1"/>
              <a:t>H</a:t>
            </a:r>
            <a:r>
              <a:rPr lang="sr-Latn-ME" baseline="30000" dirty="0" err="1"/>
              <a:t>dok</a:t>
            </a:r>
            <a:r>
              <a:rPr lang="sr-Latn-ME" dirty="0"/>
              <a:t> – dokumentarna hladnoća (Solženjicin)</a:t>
            </a:r>
          </a:p>
          <a:p>
            <a:pPr marL="0" indent="534988">
              <a:buNone/>
            </a:pPr>
            <a:endParaRPr lang="sr-Latn-ME" dirty="0"/>
          </a:p>
          <a:p>
            <a:pPr marL="0" indent="534988">
              <a:buNone/>
            </a:pPr>
            <a:r>
              <a:rPr lang="sr-Latn-ME" dirty="0"/>
              <a:t>Interakcija </a:t>
            </a:r>
            <a:r>
              <a:rPr lang="sr-Latn-ME" dirty="0" err="1"/>
              <a:t>H</a:t>
            </a:r>
            <a:r>
              <a:rPr lang="sr-Latn-ME" baseline="30000" dirty="0" err="1"/>
              <a:t>f</a:t>
            </a:r>
            <a:r>
              <a:rPr lang="sr-Latn-ME" dirty="0"/>
              <a:t> – H</a:t>
            </a:r>
            <a:r>
              <a:rPr lang="sr-Latn-ME" baseline="30000" dirty="0"/>
              <a:t>m</a:t>
            </a:r>
            <a:r>
              <a:rPr lang="sr-Latn-ME" dirty="0"/>
              <a:t>  </a:t>
            </a:r>
          </a:p>
          <a:p>
            <a:pPr marL="0" indent="0">
              <a:buNone/>
            </a:pPr>
            <a:endParaRPr lang="sr-Latn-M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ECED27-AA36-413B-8D51-4416F00F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194382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944B6-E07B-4598-A98F-2C9EFE72A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err="1"/>
              <a:t>Kriolsko</a:t>
            </a:r>
            <a:r>
              <a:rPr lang="sr-Latn-RS" b="1" dirty="0"/>
              <a:t> stvaralaštvo </a:t>
            </a:r>
            <a:br>
              <a:rPr lang="sr-Latn-RS" b="1" dirty="0"/>
            </a:br>
            <a:r>
              <a:rPr lang="sr-Latn-RS" b="1" dirty="0"/>
              <a:t>nobelovaca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406A15-78CC-4E67-91D8-0CA540DB8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Proza</a:t>
            </a:r>
          </a:p>
          <a:p>
            <a:pPr marL="0" indent="0">
              <a:buNone/>
            </a:pPr>
            <a:r>
              <a:rPr lang="sr-Latn-RS" dirty="0"/>
              <a:t>	Romani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err="1"/>
              <a:t>Pripovijetke</a:t>
            </a:r>
            <a:endParaRPr lang="sr-Latn-RS" dirty="0"/>
          </a:p>
          <a:p>
            <a:pPr marL="0" indent="0">
              <a:buNone/>
            </a:pPr>
            <a:r>
              <a:rPr lang="sr-Latn-RS" b="1" dirty="0"/>
              <a:t>Poezija</a:t>
            </a:r>
          </a:p>
          <a:p>
            <a:pPr marL="0" indent="0">
              <a:buNone/>
            </a:pPr>
            <a:r>
              <a:rPr lang="sr-Latn-RS" dirty="0"/>
              <a:t>	Lirika</a:t>
            </a:r>
          </a:p>
          <a:p>
            <a:pPr marL="0" indent="0">
              <a:buNone/>
            </a:pPr>
            <a:r>
              <a:rPr lang="sr-Latn-RS" dirty="0"/>
              <a:t>	Poezija u stihovima	</a:t>
            </a:r>
          </a:p>
          <a:p>
            <a:pPr marL="0" indent="0">
              <a:buNone/>
            </a:pPr>
            <a:r>
              <a:rPr lang="sr-Latn-RS" b="1" dirty="0"/>
              <a:t>Drama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703533A-9444-4CA6-A676-FECD488F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93115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477C7-0E5D-4B81-BE46-FA0C7C4B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196BF5-B808-4C6C-A86B-1B54D296C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b="1" dirty="0"/>
          </a:p>
          <a:p>
            <a:pPr marL="0" indent="0">
              <a:buNone/>
            </a:pPr>
            <a:endParaRPr lang="sr-Latn-RS" b="1" dirty="0"/>
          </a:p>
          <a:p>
            <a:pPr marL="0" indent="0" algn="ctr">
              <a:buNone/>
            </a:pPr>
            <a:r>
              <a:rPr lang="sr-Latn-RS" sz="3600" b="1" dirty="0"/>
              <a:t>Romani</a:t>
            </a:r>
            <a:r>
              <a:rPr lang="ru-RU" sz="3600" b="1" dirty="0"/>
              <a:t> </a:t>
            </a:r>
            <a:r>
              <a:rPr lang="sr-Latn-ME" sz="3600" b="1" dirty="0"/>
              <a:t>i pripovijesti </a:t>
            </a:r>
          </a:p>
          <a:p>
            <a:pPr marL="0" indent="0" algn="ctr">
              <a:buNone/>
            </a:pPr>
            <a:r>
              <a:rPr lang="ru-RU" sz="3600" b="1" dirty="0"/>
              <a:t>(повести)</a:t>
            </a:r>
            <a:endParaRPr lang="sr-Latn-RS" sz="36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17C425-C532-4B7B-8334-F77A6BF9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426373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02A71-F44D-4BC5-8329-6DC54ABD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7AA91-EB50-4D84-AED0-7A5E846AC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Ivo Andrić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4+2</a:t>
            </a:r>
            <a:r>
              <a:rPr lang="ru-RU" dirty="0"/>
              <a:t>)</a:t>
            </a:r>
            <a:endParaRPr lang="sr-Latn-RS" dirty="0"/>
          </a:p>
          <a:p>
            <a:r>
              <a:rPr lang="sr-Latn-RS" sz="2800" cap="small" dirty="0"/>
              <a:t>Na Drini ćuprija</a:t>
            </a:r>
            <a:r>
              <a:rPr lang="ru-RU" sz="2800" cap="small" dirty="0"/>
              <a:t> </a:t>
            </a:r>
            <a:r>
              <a:rPr lang="hr-HR" sz="2800" dirty="0"/>
              <a:t>[</a:t>
            </a:r>
            <a:r>
              <a:rPr lang="ru-RU" sz="2800" cap="small" dirty="0"/>
              <a:t>Мост на </a:t>
            </a:r>
            <a:r>
              <a:rPr lang="ru-RU" sz="2800" cap="small" dirty="0" err="1"/>
              <a:t>Дрине</a:t>
            </a:r>
            <a:r>
              <a:rPr lang="hr-HR" sz="2800" dirty="0"/>
              <a:t>]</a:t>
            </a:r>
            <a:r>
              <a:rPr lang="ru-RU" sz="2800" dirty="0"/>
              <a:t> – 1945</a:t>
            </a:r>
          </a:p>
          <a:p>
            <a:r>
              <a:rPr lang="sr-Latn-RS" sz="2800" cap="small" dirty="0"/>
              <a:t>Travnička hronika</a:t>
            </a:r>
            <a:r>
              <a:rPr lang="ru-RU" sz="2800" cap="small" dirty="0"/>
              <a:t> </a:t>
            </a:r>
            <a:r>
              <a:rPr lang="hr-HR" sz="2800" dirty="0"/>
              <a:t>[</a:t>
            </a:r>
            <a:r>
              <a:rPr lang="ru-RU" sz="2800" cap="small" dirty="0" err="1"/>
              <a:t>Травницкая</a:t>
            </a:r>
            <a:r>
              <a:rPr lang="ru-RU" sz="2800" cap="small" dirty="0"/>
              <a:t> хроника</a:t>
            </a:r>
            <a:r>
              <a:rPr lang="hr-HR" sz="2800" dirty="0"/>
              <a:t>] </a:t>
            </a:r>
            <a:r>
              <a:rPr lang="ru-RU" sz="2800" dirty="0"/>
              <a:t>– 1945</a:t>
            </a:r>
            <a:endParaRPr lang="ru-RU" sz="2800" cap="small" dirty="0"/>
          </a:p>
          <a:p>
            <a:r>
              <a:rPr lang="sr-Latn-ME" sz="2800" cap="small" dirty="0"/>
              <a:t>Gospođica</a:t>
            </a:r>
            <a:r>
              <a:rPr lang="sr-Latn-ME" sz="2800" dirty="0"/>
              <a:t> </a:t>
            </a:r>
            <a:r>
              <a:rPr lang="hr-HR" sz="2800" dirty="0"/>
              <a:t>[</a:t>
            </a:r>
            <a:r>
              <a:rPr lang="ru-RU" sz="2800" cap="small" dirty="0"/>
              <a:t>Барышня</a:t>
            </a:r>
            <a:r>
              <a:rPr lang="hr-HR" sz="2800" dirty="0"/>
              <a:t>]</a:t>
            </a:r>
            <a:r>
              <a:rPr lang="ru-RU" sz="2800" dirty="0"/>
              <a:t> – 1945</a:t>
            </a:r>
          </a:p>
          <a:p>
            <a:r>
              <a:rPr lang="sr-Latn-RS" sz="2800" cap="small" dirty="0"/>
              <a:t>Prokleta avlija</a:t>
            </a:r>
            <a:r>
              <a:rPr lang="ru-RU" sz="2800" cap="small" dirty="0"/>
              <a:t> </a:t>
            </a:r>
            <a:r>
              <a:rPr lang="hr-HR" sz="2800" dirty="0"/>
              <a:t>[</a:t>
            </a:r>
            <a:r>
              <a:rPr lang="ru-RU" sz="2800" cap="small" dirty="0" err="1"/>
              <a:t>Проктятый</a:t>
            </a:r>
            <a:r>
              <a:rPr lang="ru-RU" sz="2800" cap="small" dirty="0"/>
              <a:t> двор</a:t>
            </a:r>
            <a:r>
              <a:rPr lang="hr-HR" sz="2800" dirty="0"/>
              <a:t>]</a:t>
            </a:r>
            <a:r>
              <a:rPr lang="ru-RU" sz="2800" dirty="0"/>
              <a:t> – 1954</a:t>
            </a:r>
            <a:endParaRPr lang="sr-Latn-RS" sz="2800" cap="small" dirty="0"/>
          </a:p>
          <a:p>
            <a:r>
              <a:rPr lang="sr-Latn-RS" sz="2800" cap="small" dirty="0"/>
              <a:t>*</a:t>
            </a:r>
            <a:r>
              <a:rPr lang="sr-Latn-RS" sz="2800" cap="small" dirty="0" err="1"/>
              <a:t>Omerpaša</a:t>
            </a:r>
            <a:r>
              <a:rPr lang="sr-Latn-RS" sz="2800" cap="small" dirty="0"/>
              <a:t> </a:t>
            </a:r>
            <a:r>
              <a:rPr lang="sr-Latn-RS" sz="2800" cap="small" dirty="0" err="1"/>
              <a:t>Latas</a:t>
            </a:r>
            <a:r>
              <a:rPr lang="ru-RU" sz="2800" cap="small" dirty="0"/>
              <a:t> </a:t>
            </a:r>
            <a:r>
              <a:rPr lang="hr-HR" sz="2800" dirty="0"/>
              <a:t>[</a:t>
            </a:r>
            <a:r>
              <a:rPr lang="ru-RU" sz="2800" dirty="0"/>
              <a:t> </a:t>
            </a:r>
            <a:r>
              <a:rPr lang="ru-RU" sz="2800" cap="small" dirty="0"/>
              <a:t>Омер-паша </a:t>
            </a:r>
            <a:r>
              <a:rPr lang="ru-RU" sz="2800" cap="small" dirty="0" err="1"/>
              <a:t>Латас</a:t>
            </a:r>
            <a:r>
              <a:rPr lang="hr-HR" sz="2800" dirty="0"/>
              <a:t>]</a:t>
            </a:r>
            <a:r>
              <a:rPr lang="ru-RU" sz="2800" dirty="0"/>
              <a:t> –</a:t>
            </a:r>
            <a:r>
              <a:rPr lang="sr-Latn-ME" sz="2800" dirty="0"/>
              <a:t> *1976</a:t>
            </a:r>
            <a:r>
              <a:rPr lang="ru-RU" sz="2800" dirty="0"/>
              <a:t> </a:t>
            </a:r>
            <a:endParaRPr lang="sr-Latn-RS" sz="2800" cap="small" dirty="0"/>
          </a:p>
          <a:p>
            <a:r>
              <a:rPr lang="sr-Latn-RS" sz="2800" cap="small" dirty="0"/>
              <a:t>*Na sunčanoj strani</a:t>
            </a:r>
            <a:r>
              <a:rPr lang="ru-RU" sz="2800" cap="small" dirty="0"/>
              <a:t> </a:t>
            </a:r>
            <a:r>
              <a:rPr lang="hr-HR" sz="2800" dirty="0"/>
              <a:t>[</a:t>
            </a:r>
            <a:r>
              <a:rPr lang="ru-RU" sz="2800" dirty="0"/>
              <a:t> </a:t>
            </a:r>
            <a:r>
              <a:rPr lang="ru-RU" sz="2800" cap="small" dirty="0"/>
              <a:t>На солнечной стороне</a:t>
            </a:r>
            <a:r>
              <a:rPr lang="hr-HR" sz="2800" dirty="0"/>
              <a:t>] </a:t>
            </a:r>
            <a:r>
              <a:rPr lang="ru-RU" sz="2800" dirty="0"/>
              <a:t>– </a:t>
            </a:r>
            <a:r>
              <a:rPr lang="sr-Latn-ME" sz="2800" dirty="0"/>
              <a:t>*1994</a:t>
            </a:r>
            <a:endParaRPr lang="ru-RU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27A570-E4E8-4A0A-B6C4-0B7A1E52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61826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42C31-7EBD-436E-96F1-91A3B1C99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EE2E62-8DD6-4430-BF1D-CFC08A51F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I. A. Bunjin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2</a:t>
            </a:r>
            <a:r>
              <a:rPr lang="ru-RU" dirty="0"/>
              <a:t>)</a:t>
            </a:r>
            <a:endParaRPr lang="sr-Latn-RS" b="1" dirty="0"/>
          </a:p>
          <a:p>
            <a:r>
              <a:rPr lang="ru-RU" sz="2800" cap="small" dirty="0"/>
              <a:t>Деревня </a:t>
            </a:r>
            <a:r>
              <a:rPr lang="hr-HR" sz="2800" dirty="0"/>
              <a:t>[</a:t>
            </a:r>
            <a:r>
              <a:rPr lang="sr-Latn-ME" sz="2800" cap="small" dirty="0"/>
              <a:t>Selo</a:t>
            </a:r>
            <a:r>
              <a:rPr lang="hr-HR" sz="2800" dirty="0"/>
              <a:t>]</a:t>
            </a:r>
            <a:r>
              <a:rPr lang="ru-RU" sz="2800" dirty="0"/>
              <a:t> –</a:t>
            </a:r>
            <a:r>
              <a:rPr lang="sr-Latn-ME" sz="2800" dirty="0"/>
              <a:t> 1910</a:t>
            </a:r>
            <a:endParaRPr lang="ru-RU" sz="2800" cap="small" dirty="0"/>
          </a:p>
          <a:p>
            <a:r>
              <a:rPr lang="ru-RU" sz="2800" cap="small" dirty="0"/>
              <a:t>Жизнь Арсеньева </a:t>
            </a:r>
            <a:r>
              <a:rPr lang="hr-HR" sz="2800" dirty="0"/>
              <a:t>[</a:t>
            </a:r>
            <a:r>
              <a:rPr lang="ru-RU" sz="2800" dirty="0"/>
              <a:t> </a:t>
            </a:r>
            <a:r>
              <a:rPr lang="sr-Latn-ME" sz="2800" cap="small" dirty="0"/>
              <a:t>Život mladog </a:t>
            </a:r>
            <a:r>
              <a:rPr lang="sr-Latn-ME" sz="2800" cap="small" dirty="0" err="1"/>
              <a:t>Arsenjeva</a:t>
            </a:r>
            <a:r>
              <a:rPr lang="hr-HR" sz="2800" dirty="0"/>
              <a:t>]</a:t>
            </a:r>
            <a:r>
              <a:rPr lang="ru-RU" sz="2800" dirty="0"/>
              <a:t> –</a:t>
            </a:r>
            <a:r>
              <a:rPr lang="sr-Latn-ME" sz="2800" dirty="0"/>
              <a:t> 1920</a:t>
            </a:r>
            <a:endParaRPr lang="ru-RU" sz="2800" cap="small" dirty="0"/>
          </a:p>
          <a:p>
            <a:endParaRPr lang="ru-RU" cap="small" dirty="0"/>
          </a:p>
          <a:p>
            <a:pPr marL="0" indent="0">
              <a:buNone/>
            </a:pPr>
            <a:r>
              <a:rPr lang="sr-Latn-RS" b="1" dirty="0"/>
              <a:t>B. L. Pasternak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1</a:t>
            </a:r>
            <a:r>
              <a:rPr lang="ru-RU" dirty="0"/>
              <a:t>)</a:t>
            </a:r>
            <a:endParaRPr lang="sr-Latn-RS" b="1" dirty="0"/>
          </a:p>
          <a:p>
            <a:r>
              <a:rPr lang="ru-RU" sz="2800" cap="small" dirty="0"/>
              <a:t>Доктор Живаго </a:t>
            </a:r>
            <a:r>
              <a:rPr lang="hr-HR" sz="2800" dirty="0"/>
              <a:t>[</a:t>
            </a:r>
            <a:r>
              <a:rPr lang="hr-HR" sz="2800" cap="small" dirty="0"/>
              <a:t>Doktor </a:t>
            </a:r>
            <a:r>
              <a:rPr lang="hr-HR" sz="2800" cap="small" dirty="0" err="1"/>
              <a:t>Živago</a:t>
            </a:r>
            <a:r>
              <a:rPr lang="hr-HR" sz="2800" dirty="0"/>
              <a:t>]</a:t>
            </a:r>
            <a:r>
              <a:rPr lang="ru-RU" sz="2800" dirty="0"/>
              <a:t> –</a:t>
            </a:r>
            <a:r>
              <a:rPr lang="sr-Latn-ME" sz="2800" dirty="0"/>
              <a:t> 1957</a:t>
            </a:r>
            <a:endParaRPr lang="ru-RU" sz="2800" cap="small" dirty="0"/>
          </a:p>
          <a:p>
            <a:endParaRPr lang="de-DE" cap="small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050C4C-EDAC-457E-A0B4-AA55112B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6427445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B6CE6-437F-4CD2-8111-13A506341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76665E-3E05-4B98-8513-FEAB352E3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M. A. Šolohov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3</a:t>
            </a:r>
            <a:r>
              <a:rPr lang="ru-RU" dirty="0"/>
              <a:t>) </a:t>
            </a:r>
            <a:endParaRPr lang="sr-Latn-RS" b="1" dirty="0"/>
          </a:p>
          <a:p>
            <a:r>
              <a:rPr lang="ru-RU" sz="2800" cap="small" dirty="0"/>
              <a:t>Тихий Дон </a:t>
            </a:r>
            <a:r>
              <a:rPr lang="hr-HR" sz="2800" dirty="0"/>
              <a:t>[</a:t>
            </a:r>
            <a:r>
              <a:rPr lang="sr-Latn-ME" sz="2800" cap="small" dirty="0"/>
              <a:t>Tihi don</a:t>
            </a:r>
            <a:r>
              <a:rPr lang="hr-HR" sz="2800" dirty="0"/>
              <a:t>]</a:t>
            </a:r>
            <a:r>
              <a:rPr lang="ru-RU" sz="2800" dirty="0"/>
              <a:t> – </a:t>
            </a:r>
            <a:r>
              <a:rPr lang="sr-Latn-ME" sz="2800" dirty="0"/>
              <a:t>1940</a:t>
            </a:r>
            <a:endParaRPr lang="ru-RU" sz="2800" cap="small" dirty="0"/>
          </a:p>
          <a:p>
            <a:r>
              <a:rPr lang="ru-RU" sz="2800" cap="small" dirty="0"/>
              <a:t>Судьба человека</a:t>
            </a:r>
            <a:r>
              <a:rPr lang="sr-Latn-ME" sz="2800" cap="small" dirty="0"/>
              <a:t> </a:t>
            </a:r>
            <a:r>
              <a:rPr lang="hr-HR" sz="2800" dirty="0"/>
              <a:t>[</a:t>
            </a:r>
            <a:r>
              <a:rPr lang="hr-HR" sz="2800" cap="small" dirty="0"/>
              <a:t>Čovjekova</a:t>
            </a:r>
            <a:r>
              <a:rPr lang="ru-RU" sz="2800" cap="small" dirty="0"/>
              <a:t> </a:t>
            </a:r>
            <a:r>
              <a:rPr lang="hr-HR" sz="2800" cap="small" dirty="0"/>
              <a:t>sudbina</a:t>
            </a:r>
            <a:r>
              <a:rPr lang="hr-HR" sz="2800" dirty="0"/>
              <a:t>]</a:t>
            </a:r>
            <a:r>
              <a:rPr lang="ru-RU" sz="2800" dirty="0"/>
              <a:t> –</a:t>
            </a:r>
            <a:r>
              <a:rPr lang="sr-Latn-ME" sz="2800" dirty="0"/>
              <a:t>  1956</a:t>
            </a:r>
            <a:endParaRPr lang="ru-RU" sz="2800" dirty="0"/>
          </a:p>
          <a:p>
            <a:r>
              <a:rPr lang="ru-RU" sz="2800" cap="small" dirty="0"/>
              <a:t>Поднятая целина </a:t>
            </a:r>
            <a:r>
              <a:rPr lang="hr-HR" sz="2800" dirty="0"/>
              <a:t>[</a:t>
            </a:r>
            <a:r>
              <a:rPr lang="hr-HR" sz="2800" cap="small" dirty="0"/>
              <a:t>Uzorana ledina</a:t>
            </a:r>
            <a:r>
              <a:rPr lang="hr-HR" sz="2800" dirty="0"/>
              <a:t>]</a:t>
            </a:r>
            <a:r>
              <a:rPr lang="ru-RU" sz="2800" dirty="0"/>
              <a:t> –</a:t>
            </a:r>
            <a:r>
              <a:rPr lang="sr-Latn-ME" sz="2800" dirty="0"/>
              <a:t> 1959</a:t>
            </a:r>
            <a:r>
              <a:rPr lang="ru-RU" sz="2800" dirty="0"/>
              <a:t> </a:t>
            </a:r>
            <a:endParaRPr lang="sr-Latn-M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0D2FE4-6346-4EA8-9CE3-8E9F3A59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1940072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38699-E741-46C9-A79A-FDCE12C0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B85DF-8AD0-44FA-B7DE-DB5E9782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A. I. Solženjicin</a:t>
            </a:r>
            <a:r>
              <a:rPr lang="ru-RU" b="1" dirty="0"/>
              <a:t> </a:t>
            </a:r>
            <a:r>
              <a:rPr lang="ru-RU" dirty="0"/>
              <a:t>(6)</a:t>
            </a:r>
            <a:endParaRPr lang="ru-RU" b="1" dirty="0"/>
          </a:p>
          <a:p>
            <a:r>
              <a:rPr lang="ru-RU" sz="2800" cap="small" dirty="0"/>
              <a:t>Один день Ивана Денисовича </a:t>
            </a:r>
            <a:r>
              <a:rPr lang="hr-HR" sz="2800" dirty="0"/>
              <a:t>[</a:t>
            </a:r>
            <a:r>
              <a:rPr lang="hr-HR" sz="2800" cap="small" dirty="0"/>
              <a:t>Jedan dan Ivana </a:t>
            </a:r>
            <a:r>
              <a:rPr lang="hr-HR" sz="2800" cap="small" dirty="0" err="1"/>
              <a:t>Denisoviča</a:t>
            </a:r>
            <a:r>
              <a:rPr lang="ru-RU" sz="2800" dirty="0"/>
              <a:t> </a:t>
            </a:r>
            <a:r>
              <a:rPr lang="hr-HR" sz="2800" dirty="0"/>
              <a:t>]</a:t>
            </a:r>
            <a:r>
              <a:rPr lang="ru-RU" sz="2800" dirty="0"/>
              <a:t> – 1962</a:t>
            </a:r>
          </a:p>
          <a:p>
            <a:r>
              <a:rPr lang="ru-RU" sz="2800" cap="small" dirty="0"/>
              <a:t>В кругу первом </a:t>
            </a:r>
            <a:r>
              <a:rPr lang="hr-HR" sz="2800" dirty="0"/>
              <a:t>[</a:t>
            </a:r>
            <a:r>
              <a:rPr lang="hr-HR" sz="2800" cap="small" dirty="0"/>
              <a:t>U prvom krugu</a:t>
            </a:r>
            <a:r>
              <a:rPr lang="hr-HR" sz="2800" dirty="0"/>
              <a:t>]</a:t>
            </a:r>
            <a:r>
              <a:rPr lang="ru-RU" sz="2800" dirty="0"/>
              <a:t> – 1968</a:t>
            </a:r>
          </a:p>
          <a:p>
            <a:r>
              <a:rPr lang="ru-RU" sz="2800" cap="small" dirty="0"/>
              <a:t>Раковый корпус </a:t>
            </a:r>
            <a:r>
              <a:rPr lang="hr-HR" sz="2800" dirty="0"/>
              <a:t>[</a:t>
            </a:r>
            <a:r>
              <a:rPr lang="ru-RU" sz="2800" dirty="0"/>
              <a:t> </a:t>
            </a:r>
            <a:r>
              <a:rPr lang="sr-Latn-ME" sz="2800" cap="small" dirty="0"/>
              <a:t>Odjel za rak</a:t>
            </a:r>
            <a:r>
              <a:rPr lang="hr-HR" sz="2800" dirty="0"/>
              <a:t>]</a:t>
            </a:r>
            <a:r>
              <a:rPr lang="ru-RU" sz="2800" dirty="0"/>
              <a:t> – 1968 </a:t>
            </a:r>
          </a:p>
          <a:p>
            <a:r>
              <a:rPr lang="ru-RU" sz="2800" cap="small" dirty="0"/>
              <a:t>Красное колесо </a:t>
            </a:r>
            <a:r>
              <a:rPr lang="hr-HR" sz="2800" dirty="0"/>
              <a:t>[</a:t>
            </a:r>
            <a:r>
              <a:rPr lang="hr-HR" sz="2800" cap="small" dirty="0"/>
              <a:t>Crveni točak</a:t>
            </a:r>
            <a:r>
              <a:rPr lang="hr-HR" sz="2800" dirty="0"/>
              <a:t>]</a:t>
            </a:r>
            <a:r>
              <a:rPr lang="ru-RU" sz="2800" dirty="0"/>
              <a:t> – 1972 </a:t>
            </a:r>
            <a:endParaRPr lang="sr-Latn-ME" sz="2800" dirty="0"/>
          </a:p>
          <a:p>
            <a:r>
              <a:rPr lang="ru-RU" sz="2800" cap="small" dirty="0"/>
              <a:t>Архипелаг Гулаг </a:t>
            </a:r>
            <a:r>
              <a:rPr lang="hr-HR" sz="2800" dirty="0"/>
              <a:t>[</a:t>
            </a:r>
            <a:r>
              <a:rPr lang="hr-HR" sz="2800" cap="small" dirty="0"/>
              <a:t>Arhipelag Gulag</a:t>
            </a:r>
            <a:r>
              <a:rPr lang="hr-HR" sz="2800" dirty="0"/>
              <a:t>]</a:t>
            </a:r>
            <a:r>
              <a:rPr lang="ru-RU" sz="2800" dirty="0"/>
              <a:t> – 1973–1990</a:t>
            </a:r>
          </a:p>
          <a:p>
            <a:r>
              <a:rPr lang="ru-RU" sz="2800" cap="small" dirty="0" err="1"/>
              <a:t>Адлиг</a:t>
            </a:r>
            <a:r>
              <a:rPr lang="ru-RU" sz="2800" cap="small" dirty="0"/>
              <a:t> </a:t>
            </a:r>
            <a:r>
              <a:rPr lang="ru-RU" sz="2800" cap="small" dirty="0" err="1"/>
              <a:t>Швенкиттен</a:t>
            </a:r>
            <a:r>
              <a:rPr lang="ru-RU" sz="2800" cap="small" dirty="0"/>
              <a:t> </a:t>
            </a:r>
            <a:r>
              <a:rPr lang="ru-RU" sz="2800" dirty="0"/>
              <a:t>(Односуточная повесть) – 1999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26E7E5-58DE-47DF-BEF9-C4D41FF4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318665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477C7-0E5D-4B81-BE46-FA0C7C4B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196BF5-B808-4C6C-A86B-1B54D296C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b="1" dirty="0"/>
          </a:p>
          <a:p>
            <a:pPr marL="0" indent="0">
              <a:buNone/>
            </a:pPr>
            <a:endParaRPr lang="sr-Latn-RS" b="1" dirty="0"/>
          </a:p>
          <a:p>
            <a:pPr marL="0" indent="0" algn="ctr">
              <a:buNone/>
            </a:pPr>
            <a:r>
              <a:rPr lang="sr-Latn-RS" sz="3600" b="1" dirty="0"/>
              <a:t>P</a:t>
            </a:r>
            <a:r>
              <a:rPr lang="sr-Latn-ME" sz="3600" b="1" dirty="0" err="1"/>
              <a:t>ripovijetke</a:t>
            </a:r>
            <a:endParaRPr lang="sr-Latn-ME" sz="3600" b="1" dirty="0"/>
          </a:p>
          <a:p>
            <a:pPr marL="0" indent="0">
              <a:buNone/>
            </a:pPr>
            <a:endParaRPr lang="sr-Latn-RS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17C425-C532-4B7B-8334-F77A6BF9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091529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02A71-F44D-4BC5-8329-6DC54ABD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7AA91-EB50-4D84-AED0-7A5E846AC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Ivo Andrić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RS" dirty="0"/>
              <a:t>133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sr-Latn-ME" dirty="0" err="1"/>
              <a:t>Krioleme</a:t>
            </a:r>
            <a:r>
              <a:rPr lang="sr-Latn-ME" dirty="0"/>
              <a:t> u naslovu</a:t>
            </a:r>
          </a:p>
          <a:p>
            <a:r>
              <a:rPr lang="sr-Latn-RS" cap="small" dirty="0"/>
              <a:t>Vejavica</a:t>
            </a:r>
            <a:r>
              <a:rPr lang="sr-Latn-RS" dirty="0"/>
              <a:t> (1968)</a:t>
            </a:r>
          </a:p>
          <a:p>
            <a:r>
              <a:rPr lang="sr-Latn-RS" cap="small" dirty="0"/>
              <a:t>Zimi</a:t>
            </a:r>
            <a:r>
              <a:rPr lang="sr-Latn-RS" dirty="0"/>
              <a:t> (1960)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27A570-E4E8-4A0A-B6C4-0B7A1E52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5983714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42C31-7EBD-436E-96F1-91A3B1C99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EE2E62-8DD6-4430-BF1D-CFC08A51F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I. A. Bunjin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2</a:t>
            </a:r>
            <a:r>
              <a:rPr lang="ru-RU" dirty="0"/>
              <a:t>89)</a:t>
            </a:r>
            <a:endParaRPr lang="sr-Latn-RS" b="1" dirty="0"/>
          </a:p>
          <a:p>
            <a:r>
              <a:rPr lang="ru-RU" sz="2800" cap="small" dirty="0"/>
              <a:t>Полное собрание рассказов в одном томе </a:t>
            </a:r>
            <a:r>
              <a:rPr lang="ru-RU" sz="2800" dirty="0"/>
              <a:t>– </a:t>
            </a:r>
            <a:r>
              <a:rPr lang="ru-RU" sz="2800" cap="small" dirty="0"/>
              <a:t>2018</a:t>
            </a:r>
          </a:p>
          <a:p>
            <a:pPr marL="0" indent="0">
              <a:buNone/>
            </a:pPr>
            <a:r>
              <a:rPr lang="sr-Latn-ME" sz="2800" dirty="0" err="1"/>
              <a:t>Krioleme</a:t>
            </a:r>
            <a:r>
              <a:rPr lang="sr-Latn-ME" sz="2800" dirty="0"/>
              <a:t> u naslovu</a:t>
            </a:r>
          </a:p>
          <a:p>
            <a:r>
              <a:rPr lang="ru-RU" sz="2800" cap="small" dirty="0"/>
              <a:t>Зимний сон</a:t>
            </a:r>
            <a:endParaRPr lang="de-DE" sz="2800" cap="small" dirty="0"/>
          </a:p>
          <a:p>
            <a:r>
              <a:rPr lang="ru-RU" sz="2800" cap="small" dirty="0"/>
              <a:t>Новый год</a:t>
            </a:r>
          </a:p>
          <a:p>
            <a:r>
              <a:rPr lang="ru-RU" sz="2800" cap="small" dirty="0"/>
              <a:t>Снежный бык</a:t>
            </a:r>
          </a:p>
          <a:p>
            <a:r>
              <a:rPr lang="ru-RU" sz="2800" cap="small" dirty="0"/>
              <a:t>Подснежник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050C4C-EDAC-457E-A0B4-AA55112B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01203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B29D1-CF04-4A7A-B62E-FED3A94C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CC7A44-05B3-43D9-994C-C9EE105BB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b="1" dirty="0"/>
              <a:t>Simbolika</a:t>
            </a:r>
            <a:r>
              <a:rPr lang="hr-HR" dirty="0"/>
              <a:t> hladnoće</a:t>
            </a:r>
          </a:p>
          <a:p>
            <a:r>
              <a:rPr lang="hr-HR" dirty="0"/>
              <a:t>Hladnoća kao </a:t>
            </a:r>
            <a:r>
              <a:rPr lang="hr-HR" b="1" dirty="0"/>
              <a:t>alegorija</a:t>
            </a:r>
          </a:p>
          <a:p>
            <a:pPr lvl="0"/>
            <a:r>
              <a:rPr lang="hr-HR" dirty="0"/>
              <a:t>Hladnoća kao </a:t>
            </a:r>
            <a:r>
              <a:rPr lang="hr-HR" b="1" i="1" dirty="0"/>
              <a:t>umjetnički</a:t>
            </a:r>
            <a:r>
              <a:rPr lang="hr-HR" b="1" dirty="0"/>
              <a:t> motiv</a:t>
            </a:r>
            <a:r>
              <a:rPr lang="hr-HR" dirty="0"/>
              <a:t> i kao </a:t>
            </a:r>
            <a:r>
              <a:rPr lang="hr-HR" b="1" dirty="0"/>
              <a:t>pozadina</a:t>
            </a:r>
            <a:r>
              <a:rPr lang="hr-HR" dirty="0"/>
              <a:t> (sredstvo naracije) </a:t>
            </a:r>
          </a:p>
          <a:p>
            <a:pPr lvl="0"/>
            <a:r>
              <a:rPr lang="hr-HR" b="1" dirty="0" err="1"/>
              <a:t>Poetizacija</a:t>
            </a:r>
            <a:r>
              <a:rPr lang="hr-HR" dirty="0"/>
              <a:t> prvog snijega, zubatog zimskog sunca…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ED342E6-404D-48D4-BBAA-3CBFADD38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9490617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793B5-2090-4882-84DD-E0423DCF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4E1DEF-365E-4747-AC7B-F98D7ABE0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Осенью</a:t>
            </a:r>
          </a:p>
          <a:p>
            <a:r>
              <a:rPr lang="ru-RU" sz="2800" cap="small" dirty="0"/>
              <a:t>Последняя осень</a:t>
            </a:r>
          </a:p>
          <a:p>
            <a:r>
              <a:rPr lang="ru-RU" sz="2800" cap="small" dirty="0"/>
              <a:t>Холодная осень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2D7F25-3432-4ED0-B57D-58D2FE12C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73925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3F1A0-5552-4E77-A9C7-55391C0D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3568F4-1A80-4DB9-BD71-E09FEF194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B. L. Pasternak</a:t>
            </a:r>
            <a:r>
              <a:rPr lang="ru-RU" b="1" dirty="0"/>
              <a:t> </a:t>
            </a:r>
            <a:r>
              <a:rPr lang="ru-RU" dirty="0"/>
              <a:t>(0)</a:t>
            </a:r>
            <a:endParaRPr lang="sr-Latn-RS" b="1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10A577-7871-44E8-88A8-E1678CE5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308006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B6CE6-437F-4CD2-8111-13A506341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76665E-3E05-4B98-8513-FEAB352E3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M. A. Šolohov</a:t>
            </a:r>
            <a:r>
              <a:rPr lang="ru-RU" b="1" dirty="0"/>
              <a:t> </a:t>
            </a:r>
            <a:r>
              <a:rPr lang="ru-RU" dirty="0"/>
              <a:t>(27) </a:t>
            </a:r>
            <a:endParaRPr lang="sr-Latn-RS" dirty="0"/>
          </a:p>
          <a:p>
            <a:pPr marL="0" indent="0">
              <a:buNone/>
            </a:pPr>
            <a:r>
              <a:rPr lang="ru-RU" cap="small" dirty="0"/>
              <a:t>Донские рассказы</a:t>
            </a:r>
            <a:r>
              <a:rPr lang="sr-Latn-RS" cap="small" dirty="0"/>
              <a:t> </a:t>
            </a:r>
            <a:r>
              <a:rPr lang="hr-HR" dirty="0"/>
              <a:t>[</a:t>
            </a:r>
            <a:r>
              <a:rPr lang="sr-Latn-ME" cap="small" dirty="0" err="1"/>
              <a:t>Donske</a:t>
            </a:r>
            <a:r>
              <a:rPr lang="sr-Latn-ME" cap="small" dirty="0"/>
              <a:t> priče</a:t>
            </a:r>
            <a:r>
              <a:rPr lang="hr-HR" dirty="0"/>
              <a:t>]</a:t>
            </a:r>
            <a:r>
              <a:rPr lang="ru-RU" dirty="0"/>
              <a:t> – </a:t>
            </a:r>
            <a:r>
              <a:rPr lang="sr-Latn-ME" dirty="0"/>
              <a:t>19</a:t>
            </a:r>
            <a:r>
              <a:rPr lang="ru-RU" dirty="0"/>
              <a:t>26</a:t>
            </a:r>
            <a:endParaRPr lang="ru-RU" cap="small" dirty="0"/>
          </a:p>
          <a:p>
            <a:pPr marL="0" indent="0">
              <a:buNone/>
            </a:pPr>
            <a:r>
              <a:rPr lang="sr-Latn-RS" dirty="0"/>
              <a:t>Bez </a:t>
            </a:r>
            <a:r>
              <a:rPr lang="sr-Latn-RS" dirty="0" err="1"/>
              <a:t>kriolema</a:t>
            </a:r>
            <a:r>
              <a:rPr lang="sr-Latn-RS" dirty="0"/>
              <a:t> u naslovu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0D2FE4-6346-4EA8-9CE3-8E9F3A59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8451430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38699-E741-46C9-A79A-FDCE12C0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B85DF-8AD0-44FA-B7DE-DB5E9782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A. I. Solženjicin</a:t>
            </a:r>
            <a:r>
              <a:rPr lang="ru-RU" b="1" dirty="0"/>
              <a:t> </a:t>
            </a:r>
            <a:r>
              <a:rPr lang="ru-RU" dirty="0"/>
              <a:t>(29)</a:t>
            </a:r>
            <a:endParaRPr lang="ru-RU" b="1" dirty="0"/>
          </a:p>
          <a:p>
            <a:r>
              <a:rPr lang="ru-RU" cap="small" dirty="0" err="1"/>
              <a:t>Двучастные</a:t>
            </a:r>
            <a:r>
              <a:rPr lang="ru-RU" cap="small" dirty="0"/>
              <a:t> рассказы </a:t>
            </a:r>
            <a:r>
              <a:rPr lang="ru-RU" dirty="0"/>
              <a:t>(8) </a:t>
            </a:r>
            <a:r>
              <a:rPr lang="sr-Latn-RS" dirty="0"/>
              <a:t>1993</a:t>
            </a:r>
            <a:r>
              <a:rPr lang="ru-RU" dirty="0"/>
              <a:t>–</a:t>
            </a:r>
            <a:r>
              <a:rPr lang="sr-Latn-RS" dirty="0"/>
              <a:t>1998</a:t>
            </a:r>
            <a:endParaRPr lang="ru-RU" dirty="0"/>
          </a:p>
          <a:p>
            <a:r>
              <a:rPr lang="ru-RU" cap="small" dirty="0"/>
              <a:t>Крохотки </a:t>
            </a:r>
            <a:r>
              <a:rPr lang="ru-RU" dirty="0"/>
              <a:t>(14) 1996–999</a:t>
            </a:r>
            <a:endParaRPr lang="sr-Latn-ME" dirty="0"/>
          </a:p>
          <a:p>
            <a:r>
              <a:rPr lang="ru-RU" cap="small" dirty="0"/>
              <a:t>Один день Ивана Денисовича: Рассказы 60-х годов </a:t>
            </a:r>
            <a:r>
              <a:rPr lang="ru-RU" dirty="0"/>
              <a:t>(7)</a:t>
            </a:r>
          </a:p>
          <a:p>
            <a:pPr marL="0" indent="0">
              <a:buNone/>
            </a:pPr>
            <a:r>
              <a:rPr lang="sr-Latn-RS" dirty="0"/>
              <a:t>Bez </a:t>
            </a:r>
            <a:r>
              <a:rPr lang="sr-Latn-RS" dirty="0" err="1"/>
              <a:t>kriolema</a:t>
            </a:r>
            <a:r>
              <a:rPr lang="sr-Latn-RS" dirty="0"/>
              <a:t> u naslovu</a:t>
            </a:r>
          </a:p>
          <a:p>
            <a:endParaRPr lang="sr-Latn-RS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26E7E5-58DE-47DF-BEF9-C4D41FF4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653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6C8C9-F992-484E-89F0-6E04ABF8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5B84D5-3CF8-4CF3-9728-B26E96FFD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I. A. Brodski</a:t>
            </a:r>
            <a:r>
              <a:rPr lang="ru-RU" b="1" dirty="0"/>
              <a:t> </a:t>
            </a:r>
            <a:r>
              <a:rPr lang="ru-RU" dirty="0"/>
              <a:t>(0)</a:t>
            </a:r>
            <a:endParaRPr lang="sr-Latn-RS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64FAA5-A41E-4002-AF88-F104C3AA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938143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38886-87F7-4E6A-9C9F-2F72E527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7393FC-B476-4F2E-9BF4-F11AD934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ME" b="1" dirty="0"/>
          </a:p>
          <a:p>
            <a:pPr marL="0" indent="0">
              <a:buNone/>
            </a:pPr>
            <a:endParaRPr lang="sr-Latn-ME" b="1" dirty="0"/>
          </a:p>
          <a:p>
            <a:pPr marL="0" indent="0" algn="ctr">
              <a:buNone/>
            </a:pPr>
            <a:r>
              <a:rPr lang="sr-Latn-ME" sz="3600" b="1" dirty="0"/>
              <a:t>Poezija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4B70A0-BE53-4A48-B751-6AC419B8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162409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614BF-3B67-403C-8101-22223F857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AC425D-2E67-4968-8F42-3DBF088BE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Ivo Andrić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10</a:t>
            </a:r>
            <a:r>
              <a:rPr lang="ru-RU" dirty="0"/>
              <a:t>3)</a:t>
            </a:r>
            <a:endParaRPr lang="sr-Latn-ME" dirty="0"/>
          </a:p>
          <a:p>
            <a:r>
              <a:rPr lang="sr-Latn-ME" dirty="0"/>
              <a:t>Lirika (101)</a:t>
            </a:r>
          </a:p>
          <a:p>
            <a:r>
              <a:rPr lang="sr-Latn-ME" dirty="0"/>
              <a:t>Pjesme u prozi (2)</a:t>
            </a:r>
          </a:p>
          <a:p>
            <a:r>
              <a:rPr lang="sr-Latn-ME" cap="small" dirty="0" err="1"/>
              <a:t>Ex</a:t>
            </a:r>
            <a:r>
              <a:rPr lang="sr-Latn-ME" cap="small" dirty="0"/>
              <a:t> </a:t>
            </a:r>
            <a:r>
              <a:rPr lang="sr-Latn-ME" cap="small" dirty="0" err="1"/>
              <a:t>Ponto</a:t>
            </a:r>
            <a:r>
              <a:rPr lang="sr-Latn-ME" cap="small" dirty="0"/>
              <a:t> </a:t>
            </a:r>
          </a:p>
          <a:p>
            <a:r>
              <a:rPr lang="sr-Latn-ME" cap="small" dirty="0"/>
              <a:t>Nemiri </a:t>
            </a:r>
          </a:p>
          <a:p>
            <a:pPr lvl="1"/>
            <a:r>
              <a:rPr lang="sr-Latn-RS" cap="small" dirty="0"/>
              <a:t>Nemir od </a:t>
            </a:r>
            <a:r>
              <a:rPr lang="sr-Latn-RS" cap="small" dirty="0" err="1"/>
              <a:t>vijeka</a:t>
            </a:r>
            <a:r>
              <a:rPr lang="sr-Latn-RS" cap="small" dirty="0"/>
              <a:t> </a:t>
            </a:r>
            <a:endParaRPr lang="de-DE" cap="small" dirty="0"/>
          </a:p>
          <a:p>
            <a:pPr lvl="1"/>
            <a:r>
              <a:rPr lang="sr-Latn-RS" cap="small" dirty="0"/>
              <a:t>Nemir dana </a:t>
            </a:r>
            <a:endParaRPr lang="de-DE" cap="small" dirty="0"/>
          </a:p>
          <a:p>
            <a:pPr lvl="1"/>
            <a:r>
              <a:rPr lang="sr-Latn-RS" cap="small" dirty="0"/>
              <a:t>Bregovi </a:t>
            </a:r>
            <a:endParaRPr lang="de-DE" cap="small" dirty="0"/>
          </a:p>
          <a:p>
            <a:endParaRPr lang="sr-Latn-ME" dirty="0"/>
          </a:p>
          <a:p>
            <a:endParaRPr lang="sr-Latn-R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0055B2-963A-4200-A200-0A4F7BFD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816551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15201-4801-416C-9C56-CF9CA354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E1289-BDEF-4168-B249-0E9CD8391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err="1"/>
              <a:t>Krioleme</a:t>
            </a:r>
            <a:r>
              <a:rPr lang="sr-Latn-ME" dirty="0"/>
              <a:t> u naslovu</a:t>
            </a:r>
          </a:p>
          <a:p>
            <a:r>
              <a:rPr lang="sr-Latn-ME" sz="2800" dirty="0"/>
              <a:t>(</a:t>
            </a:r>
            <a:r>
              <a:rPr lang="sr-Latn-ME" sz="2800" cap="small" dirty="0"/>
              <a:t>Kao što biva u jesen</a:t>
            </a:r>
            <a:r>
              <a:rPr lang="sr-Latn-ME" sz="2800" dirty="0"/>
              <a:t>)</a:t>
            </a:r>
          </a:p>
          <a:p>
            <a:r>
              <a:rPr lang="sr-Latn-ME" sz="2800" cap="small" dirty="0"/>
              <a:t>Jesenji predeli</a:t>
            </a:r>
          </a:p>
          <a:p>
            <a:r>
              <a:rPr lang="sr-Latn-ME" sz="2800" cap="small" dirty="0"/>
              <a:t>Jedan novembar</a:t>
            </a:r>
          </a:p>
          <a:p>
            <a:r>
              <a:rPr lang="sr-Latn-ME" sz="2800" cap="small" dirty="0"/>
              <a:t>Marta </a:t>
            </a:r>
            <a:r>
              <a:rPr lang="sr-Latn-ME" sz="2800" cap="small" dirty="0" err="1"/>
              <a:t>meseca</a:t>
            </a:r>
            <a:endParaRPr lang="sr-Latn-ME" sz="2800" cap="small" dirty="0"/>
          </a:p>
          <a:p>
            <a:endParaRPr lang="sr-Latn-M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60AE0C-3EF7-4FF9-A444-4AB2E64AC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9544791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42C31-7EBD-436E-96F1-91A3B1C99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EE2E62-8DD6-4430-BF1D-CFC08A51F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sr-Latn-RS" b="1" dirty="0"/>
              <a:t>A. Bunjin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sr-Latn-ME" dirty="0"/>
              <a:t>222</a:t>
            </a:r>
            <a:r>
              <a:rPr lang="ru-RU" dirty="0"/>
              <a:t>)</a:t>
            </a:r>
            <a:endParaRPr lang="sr-Latn-ME" dirty="0"/>
          </a:p>
          <a:p>
            <a:pPr marL="0" indent="0">
              <a:buNone/>
            </a:pPr>
            <a:r>
              <a:rPr lang="sr-Latn-ME" dirty="0" err="1"/>
              <a:t>Krioleme</a:t>
            </a:r>
            <a:r>
              <a:rPr lang="sr-Latn-ME" dirty="0"/>
              <a:t> u naslovu (13)</a:t>
            </a:r>
          </a:p>
          <a:p>
            <a:pPr marL="0" indent="0">
              <a:buNone/>
            </a:pPr>
            <a:r>
              <a:rPr lang="ru-RU" u="sng" dirty="0">
                <a:hlinkClick r:id="rId2"/>
              </a:rPr>
              <a:t>Как дым, седая мгла мороза...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u="sng" dirty="0" err="1">
                <a:hlinkClick r:id="rId3"/>
              </a:rPr>
              <a:t>Крещенская</a:t>
            </a:r>
            <a:r>
              <a:rPr lang="de-DE" u="sng" dirty="0">
                <a:hlinkClick r:id="rId3"/>
              </a:rPr>
              <a:t> </a:t>
            </a:r>
            <a:r>
              <a:rPr lang="de-DE" u="sng" dirty="0" err="1">
                <a:hlinkClick r:id="rId3"/>
              </a:rPr>
              <a:t>ночь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ru-RU" u="sng" dirty="0">
                <a:hlinkClick r:id="rId4"/>
              </a:rPr>
              <a:t>Леса в жемчужном инее. Морозно...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u="sng" dirty="0" err="1">
                <a:hlinkClick r:id="rId5"/>
              </a:rPr>
              <a:t>Листопад</a:t>
            </a:r>
            <a:endParaRPr lang="sr-Latn-ME" u="sng" dirty="0"/>
          </a:p>
          <a:p>
            <a:pPr marL="0" indent="0">
              <a:buNone/>
            </a:pPr>
            <a:r>
              <a:rPr lang="de-DE" u="sng" dirty="0" err="1">
                <a:hlinkClick r:id="rId6"/>
              </a:rPr>
              <a:t>Метель</a:t>
            </a:r>
            <a:endParaRPr lang="sr-Latn-ME" u="sng" dirty="0"/>
          </a:p>
          <a:p>
            <a:pPr marL="0" indent="0">
              <a:buNone/>
            </a:pPr>
            <a:r>
              <a:rPr lang="de-DE" u="sng" dirty="0" err="1">
                <a:hlinkClick r:id="rId7"/>
              </a:rPr>
              <a:t>Морозное</a:t>
            </a:r>
            <a:r>
              <a:rPr lang="de-DE" u="sng" dirty="0">
                <a:hlinkClick r:id="rId7"/>
              </a:rPr>
              <a:t> </a:t>
            </a:r>
            <a:r>
              <a:rPr lang="de-DE" u="sng" dirty="0" err="1">
                <a:hlinkClick r:id="rId7"/>
              </a:rPr>
              <a:t>дыхание</a:t>
            </a:r>
            <a:r>
              <a:rPr lang="de-DE" u="sng" dirty="0">
                <a:hlinkClick r:id="rId7"/>
              </a:rPr>
              <a:t> </a:t>
            </a:r>
            <a:r>
              <a:rPr lang="de-DE" u="sng" dirty="0" err="1">
                <a:hlinkClick r:id="rId7"/>
              </a:rPr>
              <a:t>метели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ru-RU" dirty="0"/>
          </a:p>
          <a:p>
            <a:endParaRPr lang="ru-RU" cap="small" dirty="0"/>
          </a:p>
          <a:p>
            <a:endParaRPr lang="sr-Latn-ME" dirty="0"/>
          </a:p>
          <a:p>
            <a:endParaRPr lang="de-DE" cap="small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050C4C-EDAC-457E-A0B4-AA55112B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492961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A1C25-9A68-437E-879D-5806FA15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8ED6A0-0FBF-435A-9F8A-2B263D84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err="1">
                <a:hlinkClick r:id="rId2"/>
              </a:rPr>
              <a:t>На</a:t>
            </a:r>
            <a:r>
              <a:rPr lang="de-DE" u="sng" dirty="0">
                <a:hlinkClick r:id="rId2"/>
              </a:rPr>
              <a:t> </a:t>
            </a:r>
            <a:r>
              <a:rPr lang="de-DE" u="sng" dirty="0" err="1">
                <a:hlinkClick r:id="rId2"/>
              </a:rPr>
              <a:t>Дальнем</a:t>
            </a:r>
            <a:r>
              <a:rPr lang="de-DE" u="sng" dirty="0">
                <a:hlinkClick r:id="rId2"/>
              </a:rPr>
              <a:t> </a:t>
            </a:r>
            <a:r>
              <a:rPr lang="de-DE" u="sng" dirty="0" err="1">
                <a:hlinkClick r:id="rId2"/>
              </a:rPr>
              <a:t>Севере</a:t>
            </a:r>
            <a:r>
              <a:rPr lang="de-DE" dirty="0"/>
              <a:t> </a:t>
            </a:r>
          </a:p>
          <a:p>
            <a:r>
              <a:rPr lang="ru-RU" u="sng" dirty="0">
                <a:hlinkClick r:id="rId3"/>
              </a:rPr>
              <a:t>Осень листья темной краской метит...</a:t>
            </a:r>
            <a:endParaRPr lang="sr-Latn-ME" u="sng" dirty="0"/>
          </a:p>
          <a:p>
            <a:r>
              <a:rPr lang="de-DE" u="sng" dirty="0" err="1">
                <a:hlinkClick r:id="rId4"/>
              </a:rPr>
              <a:t>Осень</a:t>
            </a:r>
            <a:r>
              <a:rPr lang="de-DE" u="sng" dirty="0">
                <a:hlinkClick r:id="rId4"/>
              </a:rPr>
              <a:t>. </a:t>
            </a:r>
            <a:r>
              <a:rPr lang="de-DE" u="sng" dirty="0" err="1">
                <a:hlinkClick r:id="rId4"/>
              </a:rPr>
              <a:t>Чащи</a:t>
            </a:r>
            <a:r>
              <a:rPr lang="de-DE" u="sng" dirty="0">
                <a:hlinkClick r:id="rId4"/>
              </a:rPr>
              <a:t> </a:t>
            </a:r>
            <a:r>
              <a:rPr lang="de-DE" u="sng" dirty="0" err="1">
                <a:hlinkClick r:id="rId4"/>
              </a:rPr>
              <a:t>леса</a:t>
            </a:r>
            <a:r>
              <a:rPr lang="de-DE" u="sng" dirty="0">
                <a:hlinkClick r:id="rId4"/>
              </a:rPr>
              <a:t>...</a:t>
            </a:r>
            <a:r>
              <a:rPr lang="de-DE" dirty="0"/>
              <a:t> </a:t>
            </a:r>
          </a:p>
          <a:p>
            <a:r>
              <a:rPr lang="de-DE" u="sng" dirty="0" err="1">
                <a:hlinkClick r:id="rId5"/>
              </a:rPr>
              <a:t>Первый</a:t>
            </a:r>
            <a:r>
              <a:rPr lang="de-DE" u="sng" dirty="0">
                <a:hlinkClick r:id="rId5"/>
              </a:rPr>
              <a:t> </a:t>
            </a:r>
            <a:r>
              <a:rPr lang="de-DE" u="sng" dirty="0" err="1">
                <a:hlinkClick r:id="rId5"/>
              </a:rPr>
              <a:t>снег</a:t>
            </a:r>
            <a:r>
              <a:rPr lang="de-DE" dirty="0"/>
              <a:t> </a:t>
            </a:r>
          </a:p>
          <a:p>
            <a:r>
              <a:rPr lang="de-DE" u="sng" dirty="0" err="1">
                <a:hlinkClick r:id="rId6"/>
              </a:rPr>
              <a:t>Первый</a:t>
            </a:r>
            <a:r>
              <a:rPr lang="de-DE" u="sng" dirty="0">
                <a:hlinkClick r:id="rId6"/>
              </a:rPr>
              <a:t> </a:t>
            </a:r>
            <a:r>
              <a:rPr lang="de-DE" u="sng" dirty="0" err="1">
                <a:hlinkClick r:id="rId6"/>
              </a:rPr>
              <a:t>утренник</a:t>
            </a:r>
            <a:r>
              <a:rPr lang="de-DE" u="sng" dirty="0">
                <a:hlinkClick r:id="rId6"/>
              </a:rPr>
              <a:t>, </a:t>
            </a:r>
            <a:r>
              <a:rPr lang="de-DE" u="sng" dirty="0" err="1">
                <a:hlinkClick r:id="rId6"/>
              </a:rPr>
              <a:t>серебряный</a:t>
            </a:r>
            <a:r>
              <a:rPr lang="de-DE" u="sng" dirty="0">
                <a:hlinkClick r:id="rId6"/>
              </a:rPr>
              <a:t> </a:t>
            </a:r>
            <a:r>
              <a:rPr lang="de-DE" u="sng" dirty="0" err="1">
                <a:hlinkClick r:id="rId6"/>
              </a:rPr>
              <a:t>мороз</a:t>
            </a:r>
            <a:r>
              <a:rPr lang="de-DE" u="sng" dirty="0">
                <a:hlinkClick r:id="rId6"/>
              </a:rPr>
              <a:t>!</a:t>
            </a:r>
            <a:r>
              <a:rPr lang="de-DE" dirty="0"/>
              <a:t> </a:t>
            </a:r>
          </a:p>
          <a:p>
            <a:r>
              <a:rPr lang="de-DE" u="sng" dirty="0" err="1">
                <a:hlinkClick r:id="rId7"/>
              </a:rPr>
              <a:t>Скачет</a:t>
            </a:r>
            <a:r>
              <a:rPr lang="de-DE" u="sng" dirty="0">
                <a:hlinkClick r:id="rId7"/>
              </a:rPr>
              <a:t> </a:t>
            </a:r>
            <a:r>
              <a:rPr lang="de-DE" u="sng" dirty="0" err="1">
                <a:hlinkClick r:id="rId7"/>
              </a:rPr>
              <a:t>пристяжная</a:t>
            </a:r>
            <a:r>
              <a:rPr lang="de-DE" u="sng" dirty="0">
                <a:hlinkClick r:id="rId7"/>
              </a:rPr>
              <a:t>, </a:t>
            </a:r>
            <a:r>
              <a:rPr lang="de-DE" u="sng" dirty="0" err="1">
                <a:hlinkClick r:id="rId7"/>
              </a:rPr>
              <a:t>снегом</a:t>
            </a:r>
            <a:r>
              <a:rPr lang="de-DE" u="sng" dirty="0">
                <a:hlinkClick r:id="rId7"/>
              </a:rPr>
              <a:t> </a:t>
            </a:r>
            <a:r>
              <a:rPr lang="de-DE" u="sng" dirty="0" err="1">
                <a:hlinkClick r:id="rId7"/>
              </a:rPr>
              <a:t>обдает</a:t>
            </a:r>
            <a:r>
              <a:rPr lang="de-DE" u="sng" dirty="0">
                <a:hlinkClick r:id="rId7"/>
              </a:rPr>
              <a:t>...</a:t>
            </a:r>
            <a:r>
              <a:rPr lang="de-DE" dirty="0"/>
              <a:t> </a:t>
            </a:r>
          </a:p>
          <a:p>
            <a:r>
              <a:rPr lang="de-DE" u="sng" dirty="0" err="1">
                <a:hlinkClick r:id="rId8"/>
              </a:rPr>
              <a:t>Шумели</a:t>
            </a:r>
            <a:r>
              <a:rPr lang="de-DE" u="sng" dirty="0">
                <a:hlinkClick r:id="rId8"/>
              </a:rPr>
              <a:t> </a:t>
            </a:r>
            <a:r>
              <a:rPr lang="de-DE" u="sng" dirty="0" err="1">
                <a:hlinkClick r:id="rId8"/>
              </a:rPr>
              <a:t>листья</a:t>
            </a:r>
            <a:r>
              <a:rPr lang="de-DE" u="sng" dirty="0">
                <a:hlinkClick r:id="rId8"/>
              </a:rPr>
              <a:t>, </a:t>
            </a:r>
            <a:r>
              <a:rPr lang="de-DE" u="sng" dirty="0" err="1">
                <a:hlinkClick r:id="rId8"/>
              </a:rPr>
              <a:t>облетая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0177EF-627E-404F-A7C7-03D88470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08039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8918B-37F1-4971-A20F-6BF9875B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271C10-05A8-499B-9B8F-D23B16C1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24" y="1556792"/>
            <a:ext cx="8229600" cy="4525963"/>
          </a:xfrm>
        </p:spPr>
        <p:txBody>
          <a:bodyPr/>
          <a:lstStyle/>
          <a:p>
            <a:pPr lvl="0"/>
            <a:r>
              <a:rPr lang="hr-HR" dirty="0"/>
              <a:t>Umjetnička </a:t>
            </a:r>
            <a:r>
              <a:rPr lang="hr-HR" b="1" dirty="0"/>
              <a:t>konstrukcija</a:t>
            </a:r>
            <a:r>
              <a:rPr lang="hr-HR" dirty="0"/>
              <a:t>, </a:t>
            </a:r>
            <a:r>
              <a:rPr lang="hr-HR" b="1" dirty="0"/>
              <a:t>rekonstrukcija</a:t>
            </a:r>
            <a:r>
              <a:rPr lang="hr-HR" dirty="0"/>
              <a:t> i </a:t>
            </a:r>
            <a:r>
              <a:rPr lang="hr-HR" b="1" dirty="0" err="1"/>
              <a:t>dekonstrukcija</a:t>
            </a:r>
            <a:r>
              <a:rPr lang="hr-HR" dirty="0"/>
              <a:t> </a:t>
            </a:r>
            <a:r>
              <a:rPr lang="hr-HR" dirty="0" err="1"/>
              <a:t>kriomotiva</a:t>
            </a:r>
            <a:endParaRPr lang="hr-HR" dirty="0"/>
          </a:p>
          <a:p>
            <a:pPr lvl="0"/>
            <a:r>
              <a:rPr lang="hr-HR" b="1" dirty="0"/>
              <a:t>Realna</a:t>
            </a:r>
            <a:r>
              <a:rPr lang="hr-HR" dirty="0"/>
              <a:t> i </a:t>
            </a:r>
            <a:r>
              <a:rPr lang="hr-HR" b="1" dirty="0"/>
              <a:t>imaginarna</a:t>
            </a:r>
            <a:r>
              <a:rPr lang="hr-HR" dirty="0"/>
              <a:t> hladnoća </a:t>
            </a:r>
          </a:p>
          <a:p>
            <a:pPr lvl="0"/>
            <a:r>
              <a:rPr lang="hr-HR" b="1" dirty="0"/>
              <a:t>Psihičko</a:t>
            </a:r>
            <a:r>
              <a:rPr lang="hr-HR" dirty="0"/>
              <a:t> (emocionalno) doživljavanje, percipiranje i opisivanje hladnoće</a:t>
            </a:r>
          </a:p>
          <a:p>
            <a:pPr lvl="0"/>
            <a:r>
              <a:rPr lang="hr-HR" dirty="0" err="1"/>
              <a:t>Poetizacija</a:t>
            </a:r>
            <a:r>
              <a:rPr lang="hr-HR" dirty="0"/>
              <a:t> </a:t>
            </a:r>
            <a:r>
              <a:rPr lang="hr-HR" b="1" dirty="0"/>
              <a:t>somatskih hladnoća </a:t>
            </a:r>
            <a:r>
              <a:rPr lang="hr-HR" dirty="0"/>
              <a:t>(</a:t>
            </a:r>
            <a:r>
              <a:rPr lang="hr-HR" dirty="0" err="1"/>
              <a:t>zimomore</a:t>
            </a:r>
            <a:r>
              <a:rPr lang="hr-HR" dirty="0"/>
              <a:t>, drhtavice, trnaca, jeze, groznice)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B3D8D9-0C43-4C40-9015-9CBB7FE5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95617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9811A-F75D-4E86-B042-A55EC725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BAC2AD-9A3D-4F5D-898B-6FF6E847F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B. L. Pasternak</a:t>
            </a:r>
            <a:r>
              <a:rPr lang="ru-RU" b="1" dirty="0"/>
              <a:t> </a:t>
            </a:r>
            <a:r>
              <a:rPr lang="ru-RU" dirty="0"/>
              <a:t>(3)</a:t>
            </a:r>
            <a:endParaRPr lang="sr-Latn-RS" b="1" dirty="0"/>
          </a:p>
          <a:p>
            <a:pPr marL="0" indent="0">
              <a:buNone/>
            </a:pPr>
            <a:r>
              <a:rPr lang="sr-Latn-ME" dirty="0"/>
              <a:t>Zbirke</a:t>
            </a:r>
          </a:p>
          <a:p>
            <a:r>
              <a:rPr lang="ru-RU" cap="small" dirty="0"/>
              <a:t>Свеча горела… (2019)</a:t>
            </a:r>
          </a:p>
          <a:p>
            <a:r>
              <a:rPr lang="ru-RU" cap="small" dirty="0"/>
              <a:t>Сестра моя – жизнь (2016)</a:t>
            </a:r>
          </a:p>
          <a:p>
            <a:r>
              <a:rPr lang="ru-RU" cap="small" dirty="0"/>
              <a:t>Я человек, мне место на земле…  (</a:t>
            </a:r>
            <a:r>
              <a:rPr lang="ru-RU" dirty="0"/>
              <a:t>стихотворные переводы, </a:t>
            </a:r>
            <a:r>
              <a:rPr lang="ru-RU" cap="small" dirty="0"/>
              <a:t>2019)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1ABDB2-92D2-4666-B899-D89A2F1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6484402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9D44D-0E4C-486B-ABC9-51EB730D7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4F5829-A014-4A8C-BBD8-E3C4D9E3E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err="1"/>
              <a:t>Krioleme</a:t>
            </a:r>
            <a:r>
              <a:rPr lang="sr-Latn-ME" dirty="0"/>
              <a:t> u naslovu (</a:t>
            </a:r>
            <a:r>
              <a:rPr lang="ru-RU" dirty="0"/>
              <a:t>38</a:t>
            </a:r>
            <a:r>
              <a:rPr lang="sr-Latn-ME" dirty="0"/>
              <a:t>)</a:t>
            </a:r>
          </a:p>
          <a:p>
            <a:r>
              <a:rPr lang="ru-RU" sz="2800" cap="small" dirty="0"/>
              <a:t>Зима </a:t>
            </a:r>
            <a:r>
              <a:rPr lang="de-DE" sz="2800" cap="small" dirty="0"/>
              <a:t>[1]</a:t>
            </a:r>
          </a:p>
          <a:p>
            <a:r>
              <a:rPr lang="ru-RU" sz="2800" cap="small" dirty="0"/>
              <a:t>Зима </a:t>
            </a:r>
            <a:r>
              <a:rPr lang="de-DE" sz="2800" cap="small" dirty="0"/>
              <a:t>[</a:t>
            </a:r>
            <a:r>
              <a:rPr lang="ru-RU" sz="2800" cap="small" dirty="0"/>
              <a:t>2</a:t>
            </a:r>
            <a:r>
              <a:rPr lang="de-DE" sz="2800" cap="small" dirty="0"/>
              <a:t>]</a:t>
            </a:r>
          </a:p>
          <a:p>
            <a:r>
              <a:rPr lang="ru-RU" sz="2800" cap="small" dirty="0"/>
              <a:t>Зимние вечера</a:t>
            </a:r>
          </a:p>
          <a:p>
            <a:r>
              <a:rPr lang="ru-RU" sz="2800" cap="small" dirty="0"/>
              <a:t>Зимнее утро </a:t>
            </a:r>
            <a:r>
              <a:rPr lang="de-DE" sz="2800" cap="small" dirty="0"/>
              <a:t>(</a:t>
            </a:r>
            <a:r>
              <a:rPr lang="ru-RU" sz="2800" dirty="0"/>
              <a:t>Пять стихотворений</a:t>
            </a:r>
            <a:r>
              <a:rPr lang="de-DE" sz="2800" cap="small" dirty="0"/>
              <a:t>)</a:t>
            </a:r>
          </a:p>
          <a:p>
            <a:r>
              <a:rPr lang="ru-RU" sz="2800" cap="small" dirty="0"/>
              <a:t>Степь зимой</a:t>
            </a:r>
          </a:p>
          <a:p>
            <a:r>
              <a:rPr lang="ru-RU" sz="2800" cap="small" dirty="0"/>
              <a:t>Зимнее небо</a:t>
            </a:r>
          </a:p>
          <a:p>
            <a:r>
              <a:rPr lang="ru-RU" sz="2800" cap="small" dirty="0"/>
              <a:t>Зимняя ночь („Не поправить дня усильями светилен…“)</a:t>
            </a:r>
          </a:p>
          <a:p>
            <a:r>
              <a:rPr lang="ru-RU" sz="2800" cap="small" dirty="0"/>
              <a:t>Зима приближается</a:t>
            </a:r>
          </a:p>
          <a:p>
            <a:endParaRPr lang="ru-RU" sz="2800" cap="small" dirty="0"/>
          </a:p>
          <a:p>
            <a:endParaRPr lang="sr-Latn-ME" dirty="0"/>
          </a:p>
          <a:p>
            <a:endParaRPr lang="ru-RU" dirty="0"/>
          </a:p>
          <a:p>
            <a:endParaRPr lang="sr-Latn-M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91D32F-F7EB-4F6C-B8AF-7523E1C5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514224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1689F-6AB8-4A92-BCC7-F6A31557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467ED-A772-4CD6-883D-2155DB16E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Зимняя ночь („Мело, мело по всех земле…“)</a:t>
            </a:r>
          </a:p>
          <a:p>
            <a:r>
              <a:rPr lang="ru-RU" sz="2800" cap="small" dirty="0"/>
              <a:t>До всего этого была зима</a:t>
            </a:r>
          </a:p>
          <a:p>
            <a:r>
              <a:rPr lang="ru-RU" sz="2800" cap="small" dirty="0"/>
              <a:t>Заморозки</a:t>
            </a:r>
          </a:p>
          <a:p>
            <a:r>
              <a:rPr lang="ru-RU" sz="2800" cap="small" dirty="0"/>
              <a:t>Зазимки</a:t>
            </a:r>
          </a:p>
          <a:p>
            <a:r>
              <a:rPr lang="ru-RU" sz="2800" cap="small" dirty="0"/>
              <a:t>Зимние праздники</a:t>
            </a:r>
          </a:p>
          <a:p>
            <a:endParaRPr lang="sr-Latn-ME" sz="2800" dirty="0"/>
          </a:p>
          <a:p>
            <a:endParaRPr lang="sr-Latn-ME" sz="2800" dirty="0"/>
          </a:p>
          <a:p>
            <a:endParaRPr lang="ru-RU" sz="2800" dirty="0"/>
          </a:p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9F1A40-0FBA-48E8-A2BE-D71357FA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4514620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51BA4-2FE3-45FF-BDDB-417E7784E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5BCD90-48AA-413A-997F-46FCB1414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Первый снег</a:t>
            </a:r>
          </a:p>
          <a:p>
            <a:r>
              <a:rPr lang="ru-RU" sz="2800" cap="small" dirty="0"/>
              <a:t>Снег идет</a:t>
            </a:r>
          </a:p>
          <a:p>
            <a:r>
              <a:rPr lang="ru-RU" sz="2800" cap="small" dirty="0"/>
              <a:t>„Все снег да снег, терпи и точка…“</a:t>
            </a:r>
          </a:p>
          <a:p>
            <a:r>
              <a:rPr lang="ru-RU" sz="2800" cap="small" dirty="0"/>
              <a:t>Следы на снегу</a:t>
            </a:r>
          </a:p>
          <a:p>
            <a:r>
              <a:rPr lang="ru-RU" sz="2800" cap="small" dirty="0"/>
              <a:t>Метель</a:t>
            </a:r>
          </a:p>
          <a:p>
            <a:r>
              <a:rPr lang="ru-RU" sz="2800" cap="small" dirty="0"/>
              <a:t>Метель (Два стихотворения)</a:t>
            </a:r>
            <a:endParaRPr lang="sr-Latn-ME" sz="2800" cap="small" dirty="0"/>
          </a:p>
          <a:p>
            <a:r>
              <a:rPr lang="ru-RU" sz="2800" cap="small" dirty="0"/>
              <a:t>После вьюги</a:t>
            </a:r>
          </a:p>
          <a:p>
            <a:r>
              <a:rPr lang="ru-RU" sz="2800" cap="small" dirty="0"/>
              <a:t>Кремль в буран конца 1918 года</a:t>
            </a:r>
            <a:endParaRPr lang="sr-Latn-ME" sz="2800" cap="small" dirty="0"/>
          </a:p>
          <a:p>
            <a:endParaRPr lang="sr-Latn-ME" sz="2800" cap="small" dirty="0"/>
          </a:p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720A5D-768A-428B-A672-515335398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3388119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75635-CFD9-4701-89F8-62FA5FB2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5E908B-CDE6-43E1-8FAB-F471654EC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Иней</a:t>
            </a:r>
          </a:p>
          <a:p>
            <a:r>
              <a:rPr lang="ru-RU" sz="2800" cap="small" dirty="0"/>
              <a:t>Январь 1919 года</a:t>
            </a:r>
          </a:p>
          <a:p>
            <a:r>
              <a:rPr lang="ru-RU" sz="2800" cap="small" dirty="0"/>
              <a:t>„Оттепелями из магазинов…“</a:t>
            </a:r>
          </a:p>
          <a:p>
            <a:r>
              <a:rPr lang="ru-RU" sz="2800" cap="small" dirty="0"/>
              <a:t>Рождественская звезда</a:t>
            </a:r>
          </a:p>
          <a:p>
            <a:r>
              <a:rPr lang="ru-RU" sz="2800" cap="small" dirty="0"/>
              <a:t>„Весеннею порою льда…“</a:t>
            </a:r>
          </a:p>
          <a:p>
            <a:r>
              <a:rPr lang="ru-RU" sz="2800" cap="small" dirty="0"/>
              <a:t>Ледоход</a:t>
            </a:r>
          </a:p>
          <a:p>
            <a:r>
              <a:rPr lang="ru-RU" sz="2800" cap="small" dirty="0"/>
              <a:t>„В степи охладевал закат…“</a:t>
            </a:r>
          </a:p>
          <a:p>
            <a:r>
              <a:rPr lang="ru-RU" sz="2800" cap="small" dirty="0"/>
              <a:t>Январь 1919 года</a:t>
            </a:r>
            <a:endParaRPr lang="ru-RU" sz="2800" dirty="0"/>
          </a:p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29CCA4E-160E-445D-B8D6-F203E13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9923382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CF027-5332-4661-86AF-5B829AD4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C300CB-F248-46AC-AE90-6156F757E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В конце сентября</a:t>
            </a:r>
          </a:p>
          <a:p>
            <a:r>
              <a:rPr lang="ru-RU" sz="2800" cap="small" dirty="0"/>
              <a:t>Ода западному ветру </a:t>
            </a:r>
          </a:p>
          <a:p>
            <a:r>
              <a:rPr lang="ru-RU" sz="2800" cap="small" dirty="0"/>
              <a:t>„Февраль. Достать чернил и плакать!“</a:t>
            </a:r>
          </a:p>
          <a:p>
            <a:r>
              <a:rPr lang="ru-RU" sz="2800" cap="small" dirty="0"/>
              <a:t>Март</a:t>
            </a:r>
          </a:p>
          <a:p>
            <a:r>
              <a:rPr lang="ru-RU" sz="2800" cap="small" dirty="0"/>
              <a:t>Осень</a:t>
            </a:r>
          </a:p>
          <a:p>
            <a:r>
              <a:rPr lang="ru-RU" sz="2800" cap="small" dirty="0"/>
              <a:t>Осень </a:t>
            </a:r>
            <a:r>
              <a:rPr lang="de-DE" sz="2800" cap="small" dirty="0"/>
              <a:t>(</a:t>
            </a:r>
            <a:r>
              <a:rPr lang="ru-RU" sz="2800" dirty="0"/>
              <a:t>Пять стихотворений</a:t>
            </a:r>
            <a:r>
              <a:rPr lang="de-DE" sz="2800" cap="small" dirty="0"/>
              <a:t>)</a:t>
            </a:r>
            <a:endParaRPr lang="ru-RU" sz="2800" cap="small" dirty="0"/>
          </a:p>
          <a:p>
            <a:r>
              <a:rPr lang="ru-RU" sz="2800" cap="small" dirty="0"/>
              <a:t>Золотая осень</a:t>
            </a:r>
          </a:p>
          <a:p>
            <a:r>
              <a:rPr lang="ru-RU" sz="2800" cap="small" dirty="0"/>
              <a:t>Осенний лес</a:t>
            </a:r>
          </a:p>
          <a:p>
            <a:r>
              <a:rPr lang="ru-RU" sz="2800" cap="small" dirty="0"/>
              <a:t>„Осенний ветер у меня в саду…“</a:t>
            </a:r>
          </a:p>
          <a:p>
            <a:endParaRPr lang="ru-RU" sz="2800" cap="small" dirty="0"/>
          </a:p>
          <a:p>
            <a:endParaRPr lang="ru-RU" sz="2800" cap="small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78B9146-38B4-4BA0-B7AA-1DC7B8F4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1607366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B6CE6-437F-4CD2-8111-13A506341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76665E-3E05-4B98-8513-FEAB352E3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M. A. Šolohov</a:t>
            </a:r>
            <a:r>
              <a:rPr lang="ru-RU" b="1" dirty="0"/>
              <a:t> </a:t>
            </a:r>
            <a:r>
              <a:rPr lang="ru-RU" dirty="0"/>
              <a:t>(0) </a:t>
            </a:r>
            <a:endParaRPr lang="sr-Latn-RS" b="1" dirty="0"/>
          </a:p>
          <a:p>
            <a:endParaRPr lang="sr-Latn-M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0D2FE4-6346-4EA8-9CE3-8E9F3A59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46070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38699-E741-46C9-A79A-FDCE12C0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B85DF-8AD0-44FA-B7DE-DB5E9782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A. I. Solženjicin</a:t>
            </a:r>
            <a:r>
              <a:rPr lang="ru-RU" b="1" dirty="0"/>
              <a:t> </a:t>
            </a:r>
            <a:r>
              <a:rPr lang="ru-RU" dirty="0"/>
              <a:t>(0)</a:t>
            </a:r>
            <a:endParaRPr lang="ru-RU" b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26E7E5-58DE-47DF-BEF9-C4D41FF4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7490383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6C8C9-F992-484E-89F0-6E04ABF8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5B84D5-3CF8-4CF3-9728-B26E96FFD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sr-Latn-RS" b="1" dirty="0"/>
              <a:t>A. Brodski</a:t>
            </a:r>
            <a:r>
              <a:rPr lang="ru-RU" b="1" dirty="0"/>
              <a:t> </a:t>
            </a:r>
            <a:r>
              <a:rPr lang="ru-RU" dirty="0"/>
              <a:t>(6 </a:t>
            </a:r>
            <a:r>
              <a:rPr lang="sr-Latn-RS" dirty="0"/>
              <a:t>zbirki</a:t>
            </a:r>
            <a:r>
              <a:rPr lang="ru-RU" dirty="0"/>
              <a:t>)</a:t>
            </a:r>
            <a:endParaRPr lang="sr-Latn-ME" dirty="0"/>
          </a:p>
          <a:p>
            <a:pPr marL="0" indent="0">
              <a:buNone/>
            </a:pPr>
            <a:r>
              <a:rPr lang="ru-RU" sz="2800" cap="small" dirty="0"/>
              <a:t>Конец прекрасной эпохи </a:t>
            </a:r>
            <a:r>
              <a:rPr lang="ru-RU" sz="2800" dirty="0"/>
              <a:t>(2017)</a:t>
            </a:r>
          </a:p>
          <a:p>
            <a:pPr marL="0" indent="0">
              <a:buNone/>
            </a:pPr>
            <a:r>
              <a:rPr lang="ru-RU" sz="2800" cap="small" dirty="0"/>
              <a:t>Новые стансы в авгу</a:t>
            </a:r>
            <a:r>
              <a:rPr lang="ru-RU" sz="2800" dirty="0"/>
              <a:t>сте (2016)</a:t>
            </a:r>
          </a:p>
          <a:p>
            <a:pPr marL="0" indent="0">
              <a:buNone/>
            </a:pPr>
            <a:r>
              <a:rPr lang="ru-RU" sz="2800" cap="small" dirty="0"/>
              <a:t>Остановка в пустыне </a:t>
            </a:r>
            <a:r>
              <a:rPr lang="ru-RU" sz="2800" dirty="0"/>
              <a:t>(2017)</a:t>
            </a:r>
          </a:p>
          <a:p>
            <a:pPr marL="0" indent="0">
              <a:buNone/>
            </a:pPr>
            <a:r>
              <a:rPr lang="ru-RU" sz="2800" cap="small" dirty="0"/>
              <a:t>Пейзаж с наводнением </a:t>
            </a:r>
            <a:r>
              <a:rPr lang="ru-RU" sz="2800" dirty="0"/>
              <a:t>(2017)</a:t>
            </a:r>
          </a:p>
          <a:p>
            <a:pPr marL="0" indent="0">
              <a:buNone/>
            </a:pPr>
            <a:r>
              <a:rPr lang="ru-RU" sz="2800" cap="small" dirty="0"/>
              <a:t>Урания</a:t>
            </a:r>
            <a:r>
              <a:rPr lang="ru-RU" sz="2800" dirty="0"/>
              <a:t> (2016)</a:t>
            </a:r>
          </a:p>
          <a:p>
            <a:pPr marL="0" indent="0">
              <a:buNone/>
            </a:pPr>
            <a:r>
              <a:rPr lang="ru-RU" sz="2800" cap="small" dirty="0"/>
              <a:t>Части речи </a:t>
            </a:r>
            <a:r>
              <a:rPr lang="ru-RU" sz="2800" dirty="0"/>
              <a:t>(2017)</a:t>
            </a:r>
            <a:endParaRPr lang="sr-Latn-ME" sz="2800" dirty="0"/>
          </a:p>
          <a:p>
            <a:pPr marL="0" indent="0">
              <a:buNone/>
            </a:pPr>
            <a:endParaRPr lang="sr-Latn-RS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64FAA5-A41E-4002-AF88-F104C3AA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437431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93B4-1D34-4CDE-9F0C-21C82ACC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033410-8B9B-4AB2-AFC8-6995D811F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err="1"/>
              <a:t>Krioleme</a:t>
            </a:r>
            <a:r>
              <a:rPr lang="sr-Latn-ME" dirty="0"/>
              <a:t> u naslovu</a:t>
            </a:r>
            <a:endParaRPr lang="ru-RU" dirty="0"/>
          </a:p>
          <a:p>
            <a:r>
              <a:rPr lang="sr-Latn-RS" sz="2800" cap="small" dirty="0"/>
              <a:t>„</a:t>
            </a:r>
            <a:r>
              <a:rPr lang="ru-RU" sz="2800" cap="small" dirty="0"/>
              <a:t>Топилась печь. Огонь дрожал во тьме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(1962)</a:t>
            </a:r>
          </a:p>
          <a:p>
            <a:r>
              <a:rPr lang="ru-RU" sz="2800" cap="small" dirty="0"/>
              <a:t>Сонет (</a:t>
            </a:r>
            <a:r>
              <a:rPr lang="sr-Latn-RS" sz="2800" cap="small" dirty="0"/>
              <a:t>„</a:t>
            </a:r>
            <a:r>
              <a:rPr lang="ru-RU" sz="2800" cap="small" dirty="0"/>
              <a:t>Прошел январь за окнами тюрьмы</a:t>
            </a:r>
            <a:r>
              <a:rPr lang="sr-Latn-RS" sz="2800" cap="small" dirty="0"/>
              <a:t>“</a:t>
            </a:r>
            <a:r>
              <a:rPr lang="ru-RU" sz="2800" cap="small" dirty="0"/>
              <a:t>) – </a:t>
            </a:r>
          </a:p>
          <a:p>
            <a:pPr indent="0">
              <a:buNone/>
            </a:pPr>
            <a:r>
              <a:rPr lang="ru-RU" sz="2800" dirty="0"/>
              <a:t>1962</a:t>
            </a:r>
          </a:p>
          <a:p>
            <a:r>
              <a:rPr lang="ru-RU" sz="2800" cap="small" dirty="0"/>
              <a:t>Зимняя свадьба </a:t>
            </a:r>
            <a:r>
              <a:rPr lang="ru-RU" sz="2800" dirty="0"/>
              <a:t>(1963)</a:t>
            </a:r>
          </a:p>
          <a:p>
            <a:r>
              <a:rPr lang="ru-RU" sz="2800" cap="small" dirty="0"/>
              <a:t>Песни счастливой зимы </a:t>
            </a:r>
            <a:r>
              <a:rPr lang="ru-RU" sz="2800" dirty="0"/>
              <a:t>(1963)</a:t>
            </a:r>
          </a:p>
          <a:p>
            <a:r>
              <a:rPr lang="ru-RU" sz="2800" cap="small" dirty="0"/>
              <a:t>Зимняя почта </a:t>
            </a:r>
            <a:r>
              <a:rPr lang="ru-RU" sz="2800" dirty="0"/>
              <a:t>(1964)</a:t>
            </a:r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Осенью из гнезда</a:t>
            </a:r>
            <a:r>
              <a:rPr lang="sr-Latn-RS" sz="2800" cap="small" dirty="0"/>
              <a:t>“</a:t>
            </a:r>
            <a:r>
              <a:rPr lang="ru-RU" sz="2800" dirty="0"/>
              <a:t> (1964)</a:t>
            </a:r>
          </a:p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AC5151-3038-426C-ACF5-4111F9F7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15080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F10C9-4625-47A0-8BC7-A6B431B1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9EAFFF-F8CC-4261-A8B8-C13FEF55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Kriolske</a:t>
            </a:r>
            <a:r>
              <a:rPr lang="hr-HR" dirty="0"/>
              <a:t> </a:t>
            </a:r>
            <a:r>
              <a:rPr lang="hr-HR" b="1" dirty="0" err="1"/>
              <a:t>heterotopije</a:t>
            </a:r>
            <a:r>
              <a:rPr lang="hr-HR" dirty="0"/>
              <a:t>, </a:t>
            </a:r>
            <a:r>
              <a:rPr lang="hr-HR" b="1" dirty="0" err="1"/>
              <a:t>heterofilije</a:t>
            </a:r>
            <a:r>
              <a:rPr lang="hr-HR" dirty="0"/>
              <a:t> i </a:t>
            </a:r>
            <a:r>
              <a:rPr lang="hr-HR" b="1" dirty="0" err="1"/>
              <a:t>heterofobije</a:t>
            </a:r>
            <a:endParaRPr lang="de-DE" b="1" dirty="0"/>
          </a:p>
          <a:p>
            <a:r>
              <a:rPr lang="hr-HR" dirty="0" err="1"/>
              <a:t>Saodnos</a:t>
            </a:r>
            <a:r>
              <a:rPr lang="hr-HR" dirty="0"/>
              <a:t> </a:t>
            </a:r>
            <a:r>
              <a:rPr lang="hr-HR" b="1" dirty="0"/>
              <a:t>prirodne</a:t>
            </a:r>
            <a:r>
              <a:rPr lang="hr-HR" dirty="0"/>
              <a:t>, </a:t>
            </a:r>
            <a:r>
              <a:rPr lang="hr-HR" b="1" dirty="0"/>
              <a:t>duhovne</a:t>
            </a:r>
            <a:r>
              <a:rPr lang="hr-HR" dirty="0"/>
              <a:t>, </a:t>
            </a:r>
            <a:r>
              <a:rPr lang="hr-HR" b="1" dirty="0"/>
              <a:t>percepcijske</a:t>
            </a:r>
            <a:r>
              <a:rPr lang="hr-HR" dirty="0"/>
              <a:t> i </a:t>
            </a:r>
            <a:r>
              <a:rPr lang="hr-HR" b="1" dirty="0"/>
              <a:t>interpretacijske</a:t>
            </a:r>
            <a:r>
              <a:rPr lang="hr-HR" dirty="0"/>
              <a:t> hladnoće</a:t>
            </a:r>
          </a:p>
          <a:p>
            <a:r>
              <a:rPr lang="hr-HR" b="1" dirty="0"/>
              <a:t>Transpozicija </a:t>
            </a:r>
            <a:r>
              <a:rPr lang="hr-HR" dirty="0"/>
              <a:t> hladnoće : dobro ↔ zlo, lijepo ↔ ružno, pozitivno ↔ negativno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3E2BF1-BF21-4C41-A336-85FBC8D42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9049495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18EA4-05B5-4F03-BFDD-9F40D40C5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4FF92C-F9C9-4D78-9C30-F45305834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Зимним вечером в Ялте </a:t>
            </a:r>
            <a:r>
              <a:rPr lang="ru-RU" sz="2800" dirty="0"/>
              <a:t>(1969)</a:t>
            </a:r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Осенний вечер в скромном городе…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(1972)</a:t>
            </a:r>
          </a:p>
          <a:p>
            <a:r>
              <a:rPr lang="ru-RU" sz="2800" cap="small" dirty="0"/>
              <a:t>Потому что каблук оставляет седы – зима…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(1975–1976) </a:t>
            </a:r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Заморозки на почве и облысение леса…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(1975–1976) </a:t>
            </a:r>
          </a:p>
          <a:p>
            <a:r>
              <a:rPr lang="ru-RU" sz="2800" cap="small" dirty="0"/>
              <a:t>Декабрь во </a:t>
            </a:r>
            <a:r>
              <a:rPr lang="ru-RU" sz="2800" cap="small" dirty="0" err="1"/>
              <a:t>Флоненции</a:t>
            </a:r>
            <a:r>
              <a:rPr lang="ru-RU" sz="2800" cap="small" dirty="0"/>
              <a:t> </a:t>
            </a:r>
            <a:r>
              <a:rPr lang="ru-RU" sz="2800" dirty="0"/>
              <a:t>(1976) </a:t>
            </a:r>
            <a:endParaRPr lang="sr-Latn-RS" sz="2800" dirty="0"/>
          </a:p>
          <a:p>
            <a:r>
              <a:rPr lang="ru-RU" sz="2800" cap="small" dirty="0"/>
              <a:t>Эклога 4-я (зимняя) </a:t>
            </a:r>
            <a:r>
              <a:rPr lang="ru-RU" sz="2800" dirty="0"/>
              <a:t>– 1977</a:t>
            </a:r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Ниоткуда с любовью, </a:t>
            </a:r>
            <a:r>
              <a:rPr lang="ru-RU" sz="2800" cap="small" dirty="0" err="1"/>
              <a:t>надцатого</a:t>
            </a:r>
            <a:r>
              <a:rPr lang="ru-RU" sz="2800" cap="small" dirty="0"/>
              <a:t> </a:t>
            </a:r>
            <a:r>
              <a:rPr lang="ru-RU" sz="2800" cap="small" dirty="0" err="1"/>
              <a:t>мартобря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(1978)</a:t>
            </a:r>
          </a:p>
          <a:p>
            <a:endParaRPr lang="ru-RU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5B6935-5DED-4B9E-809A-F38BA0A7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5465947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EFC2D1-11FE-4627-88F0-4E5B5A77F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DF7407-CAB4-4C2C-8326-7C8DB3F6B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cap="small" dirty="0"/>
              <a:t>Эклога </a:t>
            </a:r>
            <a:r>
              <a:rPr lang="sr-Latn-RS" sz="2800" dirty="0"/>
              <a:t>„</a:t>
            </a:r>
            <a:r>
              <a:rPr lang="ru-RU" sz="2800" cap="small" dirty="0"/>
              <a:t>Снег идет, оставляя весь мир в меньшинстве…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(1980)</a:t>
            </a:r>
            <a:endParaRPr lang="sr-Latn-RS" sz="2800" dirty="0"/>
          </a:p>
          <a:p>
            <a:r>
              <a:rPr lang="ru-RU" sz="2800" cap="small" dirty="0"/>
              <a:t>Рождественская звезда</a:t>
            </a:r>
            <a:r>
              <a:rPr lang="ru-RU" sz="2800" dirty="0"/>
              <a:t> (1987)</a:t>
            </a:r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Однажды я тоже зимою проплыл сюда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(1991)</a:t>
            </a:r>
          </a:p>
          <a:p>
            <a:r>
              <a:rPr lang="ru-RU" sz="2800" cap="small" dirty="0"/>
              <a:t>Метель в Массачусе</a:t>
            </a:r>
            <a:r>
              <a:rPr lang="ru-RU" sz="2800" dirty="0"/>
              <a:t>тсе (1991)</a:t>
            </a:r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Наряду с отоплением, в каждом доме…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(1992)</a:t>
            </a:r>
          </a:p>
          <a:p>
            <a:r>
              <a:rPr lang="ru-RU" sz="2800" cap="small" dirty="0" err="1"/>
              <a:t>Иския</a:t>
            </a:r>
            <a:r>
              <a:rPr lang="ru-RU" sz="2800" cap="small" dirty="0"/>
              <a:t> в октябре  </a:t>
            </a:r>
            <a:r>
              <a:rPr lang="ru-RU" sz="2800" dirty="0"/>
              <a:t>(1993)</a:t>
            </a:r>
          </a:p>
          <a:p>
            <a:endParaRPr lang="ru-RU" sz="2800" dirty="0"/>
          </a:p>
          <a:p>
            <a:endParaRPr lang="de-DE" sz="2400" dirty="0"/>
          </a:p>
          <a:p>
            <a:endParaRPr lang="ru-RU" sz="2800" dirty="0"/>
          </a:p>
          <a:p>
            <a:endParaRPr lang="ru-RU" sz="2800" dirty="0"/>
          </a:p>
          <a:p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6ED396-E545-4CDD-A397-DC7F8676A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1997457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FD128B-1AEA-49E7-BE0A-81E3A12C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D4042E-ADA9-4461-9AA1-3AC224B1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cap="small" dirty="0"/>
              <a:t>„</a:t>
            </a:r>
            <a:r>
              <a:rPr lang="ru-RU" sz="2800" cap="small" dirty="0"/>
              <a:t>Она надевает чулки, и наступает осень…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(1993)</a:t>
            </a:r>
          </a:p>
          <a:p>
            <a:r>
              <a:rPr lang="ru-RU" sz="2800" cap="small" dirty="0"/>
              <a:t>В разгар холодной войн</a:t>
            </a:r>
            <a:r>
              <a:rPr lang="ru-RU" sz="2800" dirty="0"/>
              <a:t>ы (1994)</a:t>
            </a:r>
          </a:p>
          <a:p>
            <a:r>
              <a:rPr lang="ru-RU" sz="2800" dirty="0"/>
              <a:t> </a:t>
            </a:r>
            <a:r>
              <a:rPr lang="sr-Latn-RS" sz="2800" cap="small" dirty="0"/>
              <a:t>„</a:t>
            </a:r>
            <a:r>
              <a:rPr lang="ru-RU" sz="2800" cap="small" dirty="0"/>
              <a:t>В воздухе – сильный мороз и хвоя…</a:t>
            </a:r>
            <a:r>
              <a:rPr lang="sr-Latn-RS" sz="2800" dirty="0"/>
              <a:t>“</a:t>
            </a:r>
            <a:r>
              <a:rPr lang="ru-RU" sz="2800" dirty="0"/>
              <a:t> (1994) </a:t>
            </a:r>
            <a:endParaRPr lang="de-DE" sz="2800" dirty="0"/>
          </a:p>
          <a:p>
            <a:r>
              <a:rPr lang="sr-Latn-RS" sz="2800" cap="small" dirty="0"/>
              <a:t>„</a:t>
            </a:r>
            <a:r>
              <a:rPr lang="ru-RU" sz="2800" cap="small" dirty="0"/>
              <a:t>Осень – хорошее время года, если вы не ботаник…</a:t>
            </a:r>
            <a:r>
              <a:rPr lang="sr-Latn-RS" sz="2800" cap="small" dirty="0"/>
              <a:t>“</a:t>
            </a:r>
            <a:r>
              <a:rPr lang="ru-RU" sz="2800" cap="small" dirty="0"/>
              <a:t> </a:t>
            </a:r>
            <a:r>
              <a:rPr lang="ru-RU" sz="2800" dirty="0"/>
              <a:t>(1995) </a:t>
            </a:r>
          </a:p>
          <a:p>
            <a:endParaRPr lang="ru-RU" sz="2800" dirty="0"/>
          </a:p>
          <a:p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77AD01-96C0-40B3-BA5E-1E527FD88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8315158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FF846-39D0-4459-8391-1FD9D80E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C39658-A485-4252-B555-892C09D28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err="1"/>
              <a:t>Kriolski</a:t>
            </a:r>
            <a:r>
              <a:rPr lang="sr-Latn-ME" dirty="0"/>
              <a:t> naslovi pjesama</a:t>
            </a:r>
          </a:p>
          <a:p>
            <a:r>
              <a:rPr lang="sr-Latn-ME" dirty="0"/>
              <a:t>Pasternak 	38</a:t>
            </a:r>
          </a:p>
          <a:p>
            <a:r>
              <a:rPr lang="sr-Latn-ME" dirty="0"/>
              <a:t>Brodski 		23</a:t>
            </a:r>
          </a:p>
          <a:p>
            <a:r>
              <a:rPr lang="sr-Latn-ME" dirty="0"/>
              <a:t>Bunjin 		13</a:t>
            </a:r>
          </a:p>
          <a:p>
            <a:r>
              <a:rPr lang="sr-Latn-ME" dirty="0"/>
              <a:t>Andrić 		  4</a:t>
            </a:r>
          </a:p>
          <a:p>
            <a:r>
              <a:rPr lang="sr-Latn-ME" dirty="0"/>
              <a:t>Solženjicin 	  0</a:t>
            </a:r>
          </a:p>
          <a:p>
            <a:r>
              <a:rPr lang="sr-Latn-ME" dirty="0" err="1"/>
              <a:t>Šlohov</a:t>
            </a:r>
            <a:r>
              <a:rPr lang="sr-Latn-ME" dirty="0"/>
              <a:t> 		  0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F5A0ED-2169-4EFE-950B-C23DE589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1780621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A18C3-8B99-43F1-A5B5-BC477F1BC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B258E0-ED4A-4E70-87C0-9AB97B82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sz="3600" b="1" dirty="0"/>
              <a:t>Drama</a:t>
            </a:r>
            <a:endParaRPr lang="hr-HR" sz="36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D58BDD-3380-41E2-B3D7-9F9A06CC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557142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CB383-1FD4-4DED-B44C-417ED5FAC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05F16F-CAC1-420A-82E5-E44D67F17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Samo </a:t>
            </a:r>
            <a:r>
              <a:rPr lang="hr-HR" b="1" dirty="0" err="1"/>
              <a:t>Solženjicin</a:t>
            </a:r>
            <a:r>
              <a:rPr lang="hr-HR" dirty="0"/>
              <a:t> (6)</a:t>
            </a:r>
          </a:p>
          <a:p>
            <a:r>
              <a:rPr lang="ru-RU" cap="small" dirty="0"/>
              <a:t>Пир победителей </a:t>
            </a:r>
            <a:r>
              <a:rPr lang="ru-RU" dirty="0"/>
              <a:t>(</a:t>
            </a:r>
            <a:r>
              <a:rPr lang="sr-Latn-ME" dirty="0"/>
              <a:t>objavljena </a:t>
            </a:r>
            <a:r>
              <a:rPr lang="ru-RU" dirty="0"/>
              <a:t>1981 / </a:t>
            </a:r>
            <a:r>
              <a:rPr lang="sr-Latn-ME" dirty="0"/>
              <a:t>napisana</a:t>
            </a:r>
            <a:r>
              <a:rPr lang="ru-RU" dirty="0"/>
              <a:t> 1953)</a:t>
            </a:r>
          </a:p>
          <a:p>
            <a:r>
              <a:rPr lang="ru-RU" cap="small" dirty="0"/>
              <a:t>Пленник </a:t>
            </a:r>
            <a:r>
              <a:rPr lang="ru-RU" dirty="0"/>
              <a:t>(1981/1953)</a:t>
            </a:r>
          </a:p>
          <a:p>
            <a:r>
              <a:rPr lang="ru-RU" cap="small" dirty="0"/>
              <a:t>Олень и Шалашовка </a:t>
            </a:r>
            <a:r>
              <a:rPr lang="ru-RU" dirty="0"/>
              <a:t>(1969/1981)</a:t>
            </a:r>
          </a:p>
          <a:p>
            <a:r>
              <a:rPr lang="ru-RU" cap="small" dirty="0"/>
              <a:t>Свет, который в тебе </a:t>
            </a:r>
            <a:r>
              <a:rPr lang="ru-RU" dirty="0"/>
              <a:t>(Свеча на </a:t>
            </a:r>
            <a:r>
              <a:rPr lang="ru-RU" dirty="0" err="1"/>
              <a:t>верту</a:t>
            </a:r>
            <a:r>
              <a:rPr lang="ru-RU" dirty="0"/>
              <a:t>) –</a:t>
            </a:r>
          </a:p>
          <a:p>
            <a:pPr marL="0" indent="0">
              <a:buNone/>
            </a:pPr>
            <a:r>
              <a:rPr lang="ru-RU" dirty="0"/>
              <a:t>1969/1960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94AA82-34A3-459E-A93D-8C525952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5419104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8C603-43B1-4001-9551-A285FFF1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83EBD6-76E9-4B74-9247-211186C87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cap="small" dirty="0"/>
              <a:t>Знают истины танки</a:t>
            </a:r>
            <a:r>
              <a:rPr lang="ru-RU" dirty="0"/>
              <a:t> (1981/1954)</a:t>
            </a:r>
          </a:p>
          <a:p>
            <a:r>
              <a:rPr lang="ru-RU" cap="small" dirty="0"/>
              <a:t>Тунеядец</a:t>
            </a:r>
            <a:r>
              <a:rPr lang="ru-RU" dirty="0"/>
              <a:t> (1981/1968)</a:t>
            </a:r>
            <a:endParaRPr lang="sr-Latn-ME" dirty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err="1"/>
              <a:t>Krioleme</a:t>
            </a:r>
            <a:r>
              <a:rPr lang="sr-Latn-ME" dirty="0"/>
              <a:t> u naslovima (0)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F08870-559B-4155-9D0F-B389DCC77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1725078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FFA859-21D3-4753-BB0F-9B39E46EA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None/>
            </a:pPr>
            <a:r>
              <a:rPr lang="sr-Latn-RS" dirty="0"/>
              <a:t>1. </a:t>
            </a:r>
            <a:r>
              <a:rPr lang="sr-Latn-RS" dirty="0" err="1"/>
              <a:t>Krioleme</a:t>
            </a:r>
            <a:r>
              <a:rPr lang="sr-Latn-RS" dirty="0"/>
              <a:t> više zastupljene kod ruskih nobelovaca (dalje </a:t>
            </a:r>
            <a:r>
              <a:rPr lang="sr-Latn-RS" dirty="0" err="1"/>
              <a:t>ru-nob</a:t>
            </a:r>
            <a:r>
              <a:rPr lang="sr-Latn-RS" dirty="0"/>
              <a:t>) nego kod Andrića (IA).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C51730-D203-4612-87A8-AACDC77F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67</a:t>
            </a:fld>
            <a:endParaRPr lang="en-US" altLang="sr-Latn-RS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490F60A-25CC-4253-BFC6-8AC5C122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RS" b="1" dirty="0"/>
              <a:t>Hipoteze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6930333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31A31-571C-49F0-88C3-5FB180D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62CAB5-4A77-41BC-A32E-5B0BA8210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None/>
            </a:pPr>
            <a:r>
              <a:rPr lang="sr-Latn-RS" dirty="0"/>
              <a:t>2. U poetici IA i </a:t>
            </a:r>
            <a:r>
              <a:rPr lang="sr-Latn-RS" dirty="0" err="1"/>
              <a:t>ru-nob</a:t>
            </a:r>
            <a:r>
              <a:rPr lang="sr-Latn-RS" dirty="0"/>
              <a:t> dominiraju dva ekstremna godišnja doba: </a:t>
            </a:r>
            <a:r>
              <a:rPr lang="sr-Latn-RS" b="1" dirty="0" err="1"/>
              <a:t>ljeto</a:t>
            </a:r>
            <a:r>
              <a:rPr lang="sr-Latn-RS" dirty="0"/>
              <a:t> (najveća vrućina) i </a:t>
            </a:r>
            <a:r>
              <a:rPr lang="sr-Latn-RS" b="1" dirty="0"/>
              <a:t>zima</a:t>
            </a:r>
            <a:r>
              <a:rPr lang="sr-Latn-RS" dirty="0"/>
              <a:t> (najveća toplina).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55E564-0DA3-4246-B6D3-D2B8CFF73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541968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DD4B9-B028-40CA-9F5F-EDCFB766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F2D217-1A7B-4A3A-A32E-EBFDB0778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None/>
            </a:pPr>
            <a:r>
              <a:rPr lang="sr-Latn-RS" dirty="0"/>
              <a:t>3. Kod </a:t>
            </a:r>
            <a:r>
              <a:rPr lang="sr-Latn-RS" dirty="0" err="1"/>
              <a:t>r</a:t>
            </a:r>
            <a:r>
              <a:rPr lang="sr-Latn-RS" b="1" dirty="0" err="1"/>
              <a:t>u-nob</a:t>
            </a:r>
            <a:r>
              <a:rPr lang="sr-Latn-RS" b="1" dirty="0"/>
              <a:t> </a:t>
            </a:r>
            <a:r>
              <a:rPr lang="sr-Latn-RS" dirty="0"/>
              <a:t>više </a:t>
            </a:r>
            <a:r>
              <a:rPr lang="sr-Latn-RS" dirty="0" err="1"/>
              <a:t>preovladava</a:t>
            </a:r>
            <a:r>
              <a:rPr lang="sr-Latn-RS" dirty="0"/>
              <a:t> </a:t>
            </a:r>
            <a:r>
              <a:rPr lang="sr-Latn-RS" u="sng" dirty="0"/>
              <a:t>hladnoća</a:t>
            </a:r>
            <a:r>
              <a:rPr lang="sr-Latn-RS" dirty="0"/>
              <a:t>, a kod </a:t>
            </a:r>
            <a:r>
              <a:rPr lang="sr-Latn-RS" b="1" dirty="0"/>
              <a:t>IA </a:t>
            </a:r>
            <a:r>
              <a:rPr lang="sr-Latn-RS" u="sng" dirty="0"/>
              <a:t>toplota</a:t>
            </a:r>
            <a:r>
              <a:rPr lang="sr-Latn-RS" dirty="0"/>
              <a:t>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9BE9F4-FE2F-43CE-BF1E-A3936453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4975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049DD-4265-412A-9E95-E77FDC92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C23809-C2E2-4670-A346-4F0B9A250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Poetski </a:t>
            </a:r>
            <a:r>
              <a:rPr lang="hr-HR" b="1" dirty="0"/>
              <a:t>kontrasti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lucid</a:t>
            </a:r>
            <a:r>
              <a:rPr lang="sr-Latn-RS" dirty="0"/>
              <a:t>ar</a:t>
            </a:r>
            <a:r>
              <a:rPr lang="hr-HR" dirty="0"/>
              <a:t>no (svijetlo, toplo) i </a:t>
            </a:r>
            <a:r>
              <a:rPr lang="hr-HR" dirty="0" err="1"/>
              <a:t>kriolno</a:t>
            </a:r>
            <a:r>
              <a:rPr lang="hr-HR" dirty="0"/>
              <a:t> (hladno) </a:t>
            </a:r>
          </a:p>
          <a:p>
            <a:pPr lvl="1"/>
            <a:r>
              <a:rPr lang="hr-HR" dirty="0"/>
              <a:t>svijetlo  – tamno / mračno </a:t>
            </a:r>
          </a:p>
          <a:p>
            <a:pPr lvl="1"/>
            <a:r>
              <a:rPr lang="hr-HR" dirty="0"/>
              <a:t>plus – minus</a:t>
            </a:r>
          </a:p>
          <a:p>
            <a:pPr lvl="1"/>
            <a:r>
              <a:rPr lang="hr-HR" dirty="0" err="1"/>
              <a:t>osoja</a:t>
            </a:r>
            <a:r>
              <a:rPr lang="hr-HR" dirty="0"/>
              <a:t> (tamna strana, mjesto u sjeni, izvan domašaja sunca)  – prisoja (Andrić. </a:t>
            </a:r>
            <a:r>
              <a:rPr lang="hr-HR" cap="small" dirty="0" err="1"/>
              <a:t>Veletovci</a:t>
            </a:r>
            <a:r>
              <a:rPr lang="hr-HR" dirty="0"/>
              <a:t>, </a:t>
            </a:r>
            <a:r>
              <a:rPr lang="hr-HR" cap="small" dirty="0"/>
              <a:t>Na Drini ćuprija, Most na </a:t>
            </a:r>
            <a:r>
              <a:rPr lang="hr-HR" cap="small" dirty="0" err="1"/>
              <a:t>Žepi</a:t>
            </a:r>
            <a:r>
              <a:rPr lang="hr-HR" dirty="0"/>
              <a:t>…)</a:t>
            </a:r>
          </a:p>
          <a:p>
            <a:pPr lvl="1"/>
            <a:r>
              <a:rPr lang="hr-HR" dirty="0"/>
              <a:t>sjever – jug (Andrić: Bosna – Dalmacija, Brodski: Baltik –  Jadran)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09129D-C2BD-46F3-AD57-6BDBE83D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5683163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33F1C-9455-4A80-B8F6-2AAD2E5A3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56842A-A3EE-4A5E-BA50-FAC7B2AF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423" y="1417638"/>
            <a:ext cx="8229600" cy="4525963"/>
          </a:xfrm>
        </p:spPr>
        <p:txBody>
          <a:bodyPr/>
          <a:lstStyle/>
          <a:p>
            <a:pPr marL="450850" indent="-450850">
              <a:buNone/>
            </a:pPr>
            <a:r>
              <a:rPr lang="sr-Latn-RS" dirty="0"/>
              <a:t>4. Što ima više opisa pejzaža veća je </a:t>
            </a:r>
            <a:r>
              <a:rPr lang="sr-Latn-RS" dirty="0" err="1"/>
              <a:t>vjerovatnoća</a:t>
            </a:r>
            <a:r>
              <a:rPr lang="sr-Latn-RS" dirty="0"/>
              <a:t> pojave </a:t>
            </a:r>
            <a:r>
              <a:rPr lang="sr-Latn-RS" dirty="0" err="1"/>
              <a:t>krinema</a:t>
            </a:r>
            <a:r>
              <a:rPr lang="sr-Latn-RS" dirty="0"/>
              <a:t> (</a:t>
            </a:r>
            <a:r>
              <a:rPr lang="sr-Latn-RS" dirty="0" err="1"/>
              <a:t>kriomotiva</a:t>
            </a:r>
            <a:r>
              <a:rPr lang="sr-Latn-RS" dirty="0"/>
              <a:t>, </a:t>
            </a:r>
            <a:r>
              <a:rPr lang="sr-Latn-RS" dirty="0" err="1"/>
              <a:t>kriotema</a:t>
            </a:r>
            <a:r>
              <a:rPr lang="sr-Latn-RS" dirty="0"/>
              <a:t>, </a:t>
            </a:r>
            <a:r>
              <a:rPr lang="sr-Latn-RS" dirty="0" err="1"/>
              <a:t>krioelemenata</a:t>
            </a:r>
            <a:r>
              <a:rPr lang="sr-Latn-RS" dirty="0"/>
              <a:t>). </a:t>
            </a:r>
          </a:p>
          <a:p>
            <a:pPr marL="450850" indent="-95250">
              <a:buNone/>
            </a:pPr>
            <a:r>
              <a:rPr lang="sr-Latn-RS" dirty="0"/>
              <a:t>I obrnuto.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1E6684-EBEB-42B9-9FD7-1743C244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8739234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77B4E-1DC4-417E-A452-62B7D6BB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074779-639F-474D-87D2-007D5476C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None/>
            </a:pPr>
            <a:r>
              <a:rPr lang="sr-Latn-RS" dirty="0"/>
              <a:t>5. IA i </a:t>
            </a:r>
            <a:r>
              <a:rPr lang="sr-Latn-RS" dirty="0" err="1"/>
              <a:t>ru-nob</a:t>
            </a:r>
            <a:r>
              <a:rPr lang="sr-Latn-RS" dirty="0"/>
              <a:t> i </a:t>
            </a:r>
            <a:r>
              <a:rPr lang="sr-Latn-RS" b="1" dirty="0"/>
              <a:t>suzdržani</a:t>
            </a:r>
            <a:r>
              <a:rPr lang="sr-Latn-RS" dirty="0"/>
              <a:t> su u opisima prirode i, u skladu s time, hladnoće.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BF9518-38EE-4C34-81DB-FAFBA62C2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33066512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66839-58F8-415D-A8FE-EE28C7695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8DF811-F4AB-4812-A766-1B471C9C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None/>
            </a:pPr>
            <a:r>
              <a:rPr lang="sr-Latn-RS" dirty="0"/>
              <a:t>6. U poetici I. </a:t>
            </a:r>
            <a:r>
              <a:rPr lang="sr-Latn-RS" b="1" dirty="0" err="1"/>
              <a:t>Solženicina</a:t>
            </a:r>
            <a:r>
              <a:rPr lang="sr-Latn-RS" dirty="0"/>
              <a:t> dominira dokumentarna </a:t>
            </a:r>
            <a:r>
              <a:rPr lang="sr-Latn-RS" dirty="0" err="1"/>
              <a:t>kriopoetika</a:t>
            </a:r>
            <a:r>
              <a:rPr lang="sr-Latn-RS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00591F-507A-489D-983B-51834CA95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06342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F3174-722D-4469-A8F3-986E91AC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/>
              <a:t>Dakle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F0B1E7-7D69-4CF7-A293-2E19AE3FF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b="1" dirty="0"/>
          </a:p>
          <a:p>
            <a:r>
              <a:rPr lang="sr-Latn-RS" dirty="0"/>
              <a:t>Poetika </a:t>
            </a:r>
            <a:r>
              <a:rPr lang="sr-Latn-RS" b="1" dirty="0"/>
              <a:t>Josipa Brodskog </a:t>
            </a:r>
            <a:r>
              <a:rPr lang="sr-Latn-RS" dirty="0"/>
              <a:t>isključivo je </a:t>
            </a:r>
            <a:r>
              <a:rPr lang="sr-Latn-RS" dirty="0" err="1"/>
              <a:t>pjesnička</a:t>
            </a:r>
            <a:r>
              <a:rPr lang="sr-Latn-RS" dirty="0"/>
              <a:t>, a  </a:t>
            </a:r>
            <a:r>
              <a:rPr lang="sr-Latn-RS" b="1" dirty="0"/>
              <a:t>Šolohova</a:t>
            </a:r>
            <a:r>
              <a:rPr lang="sr-Latn-RS" dirty="0"/>
              <a:t> prozna.</a:t>
            </a:r>
          </a:p>
          <a:p>
            <a:r>
              <a:rPr lang="sr-Latn-RS" b="1" dirty="0"/>
              <a:t>Andrićeva</a:t>
            </a:r>
            <a:r>
              <a:rPr lang="sr-Latn-RS" dirty="0"/>
              <a:t> </a:t>
            </a:r>
            <a:r>
              <a:rPr lang="sr-Latn-RS" dirty="0" err="1"/>
              <a:t>kriopoetika</a:t>
            </a:r>
            <a:r>
              <a:rPr lang="sr-Latn-RS" dirty="0"/>
              <a:t> manje je </a:t>
            </a:r>
            <a:r>
              <a:rPr lang="sr-Latn-RS" dirty="0" err="1"/>
              <a:t>pjesnička</a:t>
            </a:r>
            <a:r>
              <a:rPr lang="sr-Latn-RS" dirty="0"/>
              <a:t>, a više prozna, više je figurativna nego kod </a:t>
            </a:r>
            <a:r>
              <a:rPr lang="sr-Latn-RS" dirty="0" err="1"/>
              <a:t>ru-nob</a:t>
            </a:r>
            <a:r>
              <a:rPr lang="sr-Latn-RS" dirty="0"/>
              <a:t>.</a:t>
            </a:r>
          </a:p>
          <a:p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B53136-6AEC-40CE-82F4-B47B89563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6701064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72EDE3-6D69-4A0D-A53F-81E9AA98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err="1"/>
              <a:t>Kriolski</a:t>
            </a:r>
            <a:r>
              <a:rPr lang="sr-Latn-RS" b="1" dirty="0"/>
              <a:t> biseri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CC4E38-0788-4ED7-82E5-CECE3C7FB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Ivo Andrić</a:t>
            </a:r>
          </a:p>
          <a:p>
            <a:r>
              <a:rPr lang="hr-HR" i="1" dirty="0"/>
              <a:t>Zima je, </a:t>
            </a:r>
            <a:r>
              <a:rPr lang="hr-HR" i="1" dirty="0" err="1"/>
              <a:t>sneg</a:t>
            </a:r>
            <a:r>
              <a:rPr lang="hr-HR" i="1" dirty="0"/>
              <a:t> zameo sve do kućnih vrata i svemu oduzeo stvarni oblik, a dao jednu boju i jedan vid. </a:t>
            </a:r>
            <a:r>
              <a:rPr lang="en-US" i="1" dirty="0"/>
              <a:t>Pod tom </a:t>
            </a:r>
            <a:r>
              <a:rPr lang="en-US" i="1" dirty="0" err="1"/>
              <a:t>belinom</a:t>
            </a:r>
            <a:r>
              <a:rPr lang="en-US" i="1" dirty="0"/>
              <a:t> </a:t>
            </a:r>
            <a:r>
              <a:rPr lang="en-US" i="1" dirty="0" err="1"/>
              <a:t>iščezlo</a:t>
            </a:r>
            <a:r>
              <a:rPr lang="en-US" i="1" dirty="0"/>
              <a:t> je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malo</a:t>
            </a:r>
            <a:r>
              <a:rPr lang="en-US" i="1" dirty="0"/>
              <a:t> </a:t>
            </a:r>
            <a:r>
              <a:rPr lang="en-US" i="1" dirty="0" err="1"/>
              <a:t>groblje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kom</a:t>
            </a:r>
            <a:r>
              <a:rPr lang="en-US" i="1" dirty="0"/>
              <a:t> </a:t>
            </a:r>
            <a:r>
              <a:rPr lang="en-US" i="1" dirty="0" err="1"/>
              <a:t>samo</a:t>
            </a:r>
            <a:r>
              <a:rPr lang="en-US" i="1" dirty="0"/>
              <a:t> </a:t>
            </a:r>
            <a:r>
              <a:rPr lang="en-US" i="1" dirty="0" err="1"/>
              <a:t>najviši</a:t>
            </a:r>
            <a:r>
              <a:rPr lang="en-US" i="1" dirty="0"/>
              <a:t> </a:t>
            </a:r>
            <a:r>
              <a:rPr lang="en-US" i="1" dirty="0" err="1"/>
              <a:t>krstovi</a:t>
            </a:r>
            <a:r>
              <a:rPr lang="en-US" i="1" dirty="0"/>
              <a:t> </a:t>
            </a:r>
            <a:r>
              <a:rPr lang="en-US" i="1" dirty="0" err="1"/>
              <a:t>vire</a:t>
            </a:r>
            <a:r>
              <a:rPr lang="en-US" i="1" dirty="0"/>
              <a:t> </a:t>
            </a:r>
            <a:r>
              <a:rPr lang="en-US" i="1" dirty="0" err="1"/>
              <a:t>iz</a:t>
            </a:r>
            <a:r>
              <a:rPr lang="en-US" i="1" dirty="0"/>
              <a:t> </a:t>
            </a:r>
            <a:r>
              <a:rPr lang="en-US" i="1" dirty="0" err="1"/>
              <a:t>dubokog</a:t>
            </a:r>
            <a:r>
              <a:rPr lang="en-US" i="1" dirty="0"/>
              <a:t> </a:t>
            </a:r>
            <a:r>
              <a:rPr lang="en-US" i="1" dirty="0" err="1"/>
              <a:t>snega</a:t>
            </a:r>
            <a:r>
              <a:rPr lang="en-US" i="1" dirty="0"/>
              <a:t>. </a:t>
            </a:r>
            <a:r>
              <a:rPr lang="en-US" i="1" dirty="0" err="1"/>
              <a:t>Jedino</a:t>
            </a:r>
            <a:r>
              <a:rPr lang="en-US" i="1" dirty="0"/>
              <a:t> </a:t>
            </a:r>
            <a:r>
              <a:rPr lang="en-US" i="1" dirty="0" err="1"/>
              <a:t>tu</a:t>
            </a:r>
            <a:r>
              <a:rPr lang="en-US" i="1" dirty="0"/>
              <a:t> se vide </a:t>
            </a:r>
            <a:r>
              <a:rPr lang="en-US" i="1" dirty="0" err="1"/>
              <a:t>tragovi</a:t>
            </a:r>
            <a:r>
              <a:rPr lang="en-US" i="1" dirty="0"/>
              <a:t> </a:t>
            </a:r>
            <a:r>
              <a:rPr lang="en-US" i="1" dirty="0" err="1"/>
              <a:t>uske</a:t>
            </a:r>
            <a:r>
              <a:rPr lang="en-US" i="1" dirty="0"/>
              <a:t> </a:t>
            </a:r>
            <a:r>
              <a:rPr lang="en-US" i="1" dirty="0" err="1"/>
              <a:t>staze</a:t>
            </a:r>
            <a:r>
              <a:rPr lang="en-US" i="1" dirty="0"/>
              <a:t> </a:t>
            </a:r>
            <a:r>
              <a:rPr lang="en-US" i="1" dirty="0" err="1"/>
              <a:t>kroz</a:t>
            </a:r>
            <a:r>
              <a:rPr lang="en-US" i="1" dirty="0"/>
              <a:t> </a:t>
            </a:r>
            <a:r>
              <a:rPr lang="en-US" i="1" dirty="0" err="1"/>
              <a:t>celac</a:t>
            </a:r>
            <a:r>
              <a:rPr lang="en-US" i="1" dirty="0"/>
              <a:t> </a:t>
            </a:r>
            <a:r>
              <a:rPr lang="en-US" i="1" dirty="0" err="1"/>
              <a:t>sneg</a:t>
            </a:r>
            <a:r>
              <a:rPr lang="en-US" i="1" dirty="0"/>
              <a:t>; </a:t>
            </a:r>
            <a:r>
              <a:rPr lang="en-US" i="1" dirty="0" err="1"/>
              <a:t>staza</a:t>
            </a:r>
            <a:r>
              <a:rPr lang="en-US" i="1" dirty="0"/>
              <a:t> je </a:t>
            </a:r>
            <a:r>
              <a:rPr lang="en-US" i="1" dirty="0" err="1"/>
              <a:t>proprćena</a:t>
            </a:r>
            <a:r>
              <a:rPr lang="en-US" i="1" dirty="0"/>
              <a:t> </a:t>
            </a:r>
            <a:r>
              <a:rPr lang="en-US" i="1" dirty="0" err="1"/>
              <a:t>jučer</a:t>
            </a:r>
            <a:r>
              <a:rPr lang="en-US" i="1" dirty="0"/>
              <a:t> za </a:t>
            </a:r>
            <a:r>
              <a:rPr lang="en-US" i="1" dirty="0" err="1"/>
              <a:t>vreme</a:t>
            </a:r>
            <a:r>
              <a:rPr lang="en-US" i="1" dirty="0"/>
              <a:t> </a:t>
            </a:r>
            <a:r>
              <a:rPr lang="en-US" i="1" dirty="0" err="1"/>
              <a:t>fra</a:t>
            </a:r>
            <a:r>
              <a:rPr lang="en-US" i="1" dirty="0"/>
              <a:t> </a:t>
            </a:r>
            <a:r>
              <a:rPr lang="en-US" i="1" dirty="0" err="1"/>
              <a:t>Petrovog</a:t>
            </a:r>
            <a:r>
              <a:rPr lang="en-US" i="1" dirty="0"/>
              <a:t> </a:t>
            </a:r>
            <a:r>
              <a:rPr lang="en-US" i="1" dirty="0" err="1"/>
              <a:t>pogreba</a:t>
            </a:r>
            <a:r>
              <a:rPr lang="en-US" i="1" dirty="0"/>
              <a:t>. </a:t>
            </a:r>
            <a:endParaRPr lang="de-DE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F421AE-FFFC-4A21-8A14-12312218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9077244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AE2CE-A709-480E-A6A6-0F17954D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6EB1E9-33C9-4669-8A29-4C07B9FF9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Na </a:t>
            </a:r>
            <a:r>
              <a:rPr lang="en-US" i="1" dirty="0" err="1"/>
              <a:t>kraju</a:t>
            </a:r>
            <a:r>
              <a:rPr lang="en-US" i="1" dirty="0"/>
              <a:t> </a:t>
            </a:r>
            <a:r>
              <a:rPr lang="en-US" i="1" dirty="0" err="1"/>
              <a:t>te</a:t>
            </a:r>
            <a:r>
              <a:rPr lang="en-US" i="1" dirty="0"/>
              <a:t> </a:t>
            </a:r>
            <a:r>
              <a:rPr lang="en-US" i="1" dirty="0" err="1"/>
              <a:t>staze</a:t>
            </a:r>
            <a:r>
              <a:rPr lang="en-US" i="1" dirty="0"/>
              <a:t> </a:t>
            </a:r>
            <a:r>
              <a:rPr lang="en-US" i="1" dirty="0" err="1"/>
              <a:t>tanka</a:t>
            </a:r>
            <a:r>
              <a:rPr lang="en-US" i="1" dirty="0"/>
              <a:t> </a:t>
            </a:r>
            <a:r>
              <a:rPr lang="en-US" i="1" dirty="0" err="1"/>
              <a:t>pruga</a:t>
            </a:r>
            <a:r>
              <a:rPr lang="en-US" i="1" dirty="0"/>
              <a:t> </a:t>
            </a:r>
            <a:r>
              <a:rPr lang="en-US" i="1" dirty="0" err="1"/>
              <a:t>prtine</a:t>
            </a:r>
            <a:r>
              <a:rPr lang="en-US" i="1" dirty="0"/>
              <a:t> </a:t>
            </a:r>
            <a:r>
              <a:rPr lang="en-US" i="1" dirty="0" err="1"/>
              <a:t>širi</a:t>
            </a:r>
            <a:r>
              <a:rPr lang="en-US" i="1" dirty="0"/>
              <a:t> se u </a:t>
            </a:r>
            <a:r>
              <a:rPr lang="en-US" i="1" dirty="0" err="1"/>
              <a:t>nepravilan</a:t>
            </a:r>
            <a:r>
              <a:rPr lang="en-US" i="1" dirty="0"/>
              <a:t> </a:t>
            </a:r>
            <a:r>
              <a:rPr lang="en-US" i="1" dirty="0" err="1"/>
              <a:t>krug</a:t>
            </a:r>
            <a:r>
              <a:rPr lang="en-US" i="1" dirty="0"/>
              <a:t>, a </a:t>
            </a:r>
            <a:r>
              <a:rPr lang="en-US" i="1" dirty="0" err="1"/>
              <a:t>sneg</a:t>
            </a:r>
            <a:r>
              <a:rPr lang="en-US" i="1" dirty="0"/>
              <a:t> </a:t>
            </a:r>
            <a:r>
              <a:rPr lang="en-US" i="1" dirty="0" err="1"/>
              <a:t>oko</a:t>
            </a:r>
            <a:r>
              <a:rPr lang="en-US" i="1" dirty="0"/>
              <a:t> </a:t>
            </a:r>
            <a:r>
              <a:rPr lang="en-US" i="1" dirty="0" err="1"/>
              <a:t>nje</a:t>
            </a:r>
            <a:r>
              <a:rPr lang="en-US" i="1" dirty="0"/>
              <a:t> </a:t>
            </a:r>
            <a:r>
              <a:rPr lang="en-US" i="1" dirty="0" err="1"/>
              <a:t>ima</a:t>
            </a:r>
            <a:r>
              <a:rPr lang="en-US" i="1" dirty="0"/>
              <a:t> </a:t>
            </a:r>
            <a:r>
              <a:rPr lang="en-US" i="1" dirty="0" err="1"/>
              <a:t>rumenu</a:t>
            </a:r>
            <a:r>
              <a:rPr lang="en-US" i="1" dirty="0"/>
              <a:t> </a:t>
            </a:r>
            <a:r>
              <a:rPr lang="en-US" i="1" dirty="0" err="1"/>
              <a:t>boju</a:t>
            </a:r>
            <a:r>
              <a:rPr lang="en-US" i="1" dirty="0"/>
              <a:t> </a:t>
            </a:r>
            <a:r>
              <a:rPr lang="en-US" i="1" dirty="0" err="1"/>
              <a:t>raskvašene</a:t>
            </a:r>
            <a:r>
              <a:rPr lang="en-US" i="1" dirty="0"/>
              <a:t> </a:t>
            </a:r>
            <a:r>
              <a:rPr lang="en-US" i="1" dirty="0" err="1"/>
              <a:t>ilovače</a:t>
            </a:r>
            <a:r>
              <a:rPr lang="en-US" i="1" dirty="0"/>
              <a:t>,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sve</a:t>
            </a:r>
            <a:r>
              <a:rPr lang="en-US" i="1" dirty="0"/>
              <a:t> to </a:t>
            </a:r>
            <a:r>
              <a:rPr lang="en-US" i="1" dirty="0" err="1"/>
              <a:t>izgleda</a:t>
            </a:r>
            <a:r>
              <a:rPr lang="en-US" i="1" dirty="0"/>
              <a:t> </a:t>
            </a:r>
            <a:r>
              <a:rPr lang="en-US" i="1" dirty="0" err="1"/>
              <a:t>kao</a:t>
            </a:r>
            <a:r>
              <a:rPr lang="en-US" i="1" dirty="0"/>
              <a:t> </a:t>
            </a:r>
            <a:r>
              <a:rPr lang="en-US" i="1" dirty="0" err="1"/>
              <a:t>sveža</a:t>
            </a:r>
            <a:r>
              <a:rPr lang="en-US" i="1" dirty="0"/>
              <a:t> rana u </a:t>
            </a:r>
            <a:r>
              <a:rPr lang="en-US" i="1" dirty="0" err="1"/>
              <a:t>opštoj</a:t>
            </a:r>
            <a:r>
              <a:rPr lang="en-US" i="1" dirty="0"/>
              <a:t> </a:t>
            </a:r>
            <a:r>
              <a:rPr lang="en-US" i="1" dirty="0" err="1"/>
              <a:t>belini</a:t>
            </a:r>
            <a:r>
              <a:rPr lang="en-US" i="1" dirty="0"/>
              <a:t> </a:t>
            </a:r>
            <a:r>
              <a:rPr lang="en-US" i="1" dirty="0" err="1"/>
              <a:t>koja</a:t>
            </a:r>
            <a:r>
              <a:rPr lang="en-US" i="1" dirty="0"/>
              <a:t> se </a:t>
            </a:r>
            <a:r>
              <a:rPr lang="en-US" i="1" dirty="0" err="1"/>
              <a:t>proteže</a:t>
            </a:r>
            <a:r>
              <a:rPr lang="en-US" i="1" dirty="0"/>
              <a:t> do </a:t>
            </a:r>
            <a:r>
              <a:rPr lang="en-US" i="1" dirty="0" err="1"/>
              <a:t>unedogled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gubi</a:t>
            </a:r>
            <a:r>
              <a:rPr lang="en-US" i="1" dirty="0"/>
              <a:t> </a:t>
            </a:r>
            <a:r>
              <a:rPr lang="en-US" i="1" dirty="0" err="1"/>
              <a:t>neprimetno</a:t>
            </a:r>
            <a:r>
              <a:rPr lang="en-US" i="1" dirty="0"/>
              <a:t> u </a:t>
            </a:r>
            <a:r>
              <a:rPr lang="en-US" i="1" dirty="0" err="1"/>
              <a:t>sivoj</a:t>
            </a:r>
            <a:r>
              <a:rPr lang="en-US" i="1" dirty="0"/>
              <a:t> </a:t>
            </a:r>
            <a:r>
              <a:rPr lang="en-US" i="1" dirty="0" err="1"/>
              <a:t>pustinji</a:t>
            </a:r>
            <a:r>
              <a:rPr lang="en-US" i="1" dirty="0"/>
              <a:t> </a:t>
            </a:r>
            <a:r>
              <a:rPr lang="en-US" i="1" dirty="0" err="1"/>
              <a:t>neba</a:t>
            </a:r>
            <a:r>
              <a:rPr lang="en-US" i="1" dirty="0"/>
              <a:t> </a:t>
            </a:r>
            <a:r>
              <a:rPr lang="en-US" i="1" dirty="0" err="1"/>
              <a:t>još</a:t>
            </a:r>
            <a:r>
              <a:rPr lang="en-US" i="1" dirty="0"/>
              <a:t> </a:t>
            </a:r>
            <a:r>
              <a:rPr lang="en-US" i="1" dirty="0" err="1"/>
              <a:t>punog</a:t>
            </a:r>
            <a:r>
              <a:rPr lang="en-US" i="1" dirty="0"/>
              <a:t> </a:t>
            </a:r>
            <a:r>
              <a:rPr lang="en-US" i="1" dirty="0" err="1"/>
              <a:t>snega</a:t>
            </a:r>
            <a:r>
              <a:rPr lang="sr-Latn-ME" i="1" dirty="0"/>
              <a:t> </a:t>
            </a:r>
            <a:r>
              <a:rPr lang="hr-HR" dirty="0"/>
              <a:t>(Ivo Andrić. </a:t>
            </a:r>
            <a:r>
              <a:rPr lang="hr-HR" cap="small" dirty="0"/>
              <a:t>Prokleta avlija</a:t>
            </a:r>
            <a:r>
              <a:rPr lang="hr-HR" dirty="0"/>
              <a:t>).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C92884-B962-474B-94C9-ED0A80B0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108184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266C8-5FD1-4D74-8505-2600B08D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52723-B598-4911-89B0-2F2F95DF2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I. A. Bunjin</a:t>
            </a:r>
          </a:p>
          <a:p>
            <a:pPr marL="0" indent="0">
              <a:buNone/>
            </a:pPr>
            <a:r>
              <a:rPr lang="hr-HR" sz="2400" i="1" dirty="0" err="1"/>
              <a:t>Ночью</a:t>
            </a:r>
            <a:r>
              <a:rPr lang="hr-HR" sz="2400" i="1" dirty="0"/>
              <a:t> </a:t>
            </a:r>
            <a:r>
              <a:rPr lang="hr-HR" sz="2400" i="1" dirty="0" err="1"/>
              <a:t>буря</a:t>
            </a:r>
            <a:r>
              <a:rPr lang="hr-HR" sz="2400" i="1" dirty="0"/>
              <a:t> </a:t>
            </a:r>
            <a:r>
              <a:rPr lang="hr-HR" sz="2400" i="1" dirty="0" err="1"/>
              <a:t>бушевала</a:t>
            </a:r>
            <a:r>
              <a:rPr lang="hr-HR" sz="2400" i="1" dirty="0"/>
              <a:t>,</a:t>
            </a:r>
            <a:endParaRPr lang="de-DE" sz="2400" dirty="0"/>
          </a:p>
          <a:p>
            <a:pPr marL="0" indent="0">
              <a:buNone/>
            </a:pPr>
            <a:r>
              <a:rPr lang="hr-HR" sz="2400" i="1" dirty="0"/>
              <a:t>А с </a:t>
            </a:r>
            <a:r>
              <a:rPr lang="hr-HR" sz="2400" i="1" dirty="0" err="1"/>
              <a:t>рассветом</a:t>
            </a:r>
            <a:r>
              <a:rPr lang="hr-HR" sz="2400" i="1" dirty="0"/>
              <a:t> </a:t>
            </a:r>
            <a:r>
              <a:rPr lang="hr-HR" sz="2400" i="1" dirty="0" err="1"/>
              <a:t>на</a:t>
            </a:r>
            <a:r>
              <a:rPr lang="hr-HR" sz="2400" i="1" dirty="0"/>
              <a:t> </a:t>
            </a:r>
            <a:r>
              <a:rPr lang="hr-HR" sz="2400" i="1" dirty="0" err="1"/>
              <a:t>село</a:t>
            </a:r>
            <a:r>
              <a:rPr lang="hr-HR" sz="2400" i="1" dirty="0"/>
              <a:t>,</a:t>
            </a:r>
            <a:endParaRPr lang="de-DE" sz="2400" dirty="0"/>
          </a:p>
          <a:p>
            <a:pPr marL="0" indent="0">
              <a:buNone/>
            </a:pPr>
            <a:r>
              <a:rPr lang="hr-HR" sz="2400" i="1" dirty="0" err="1"/>
              <a:t>На</a:t>
            </a:r>
            <a:r>
              <a:rPr lang="hr-HR" sz="2400" i="1" dirty="0"/>
              <a:t> </a:t>
            </a:r>
            <a:r>
              <a:rPr lang="hr-HR" sz="2400" i="1" dirty="0" err="1"/>
              <a:t>пруды</a:t>
            </a:r>
            <a:r>
              <a:rPr lang="hr-HR" sz="2400" i="1" dirty="0"/>
              <a:t>, </a:t>
            </a:r>
            <a:r>
              <a:rPr lang="hr-HR" sz="2400" i="1" dirty="0" err="1"/>
              <a:t>на</a:t>
            </a:r>
            <a:r>
              <a:rPr lang="hr-HR" sz="2400" i="1" dirty="0"/>
              <a:t> </a:t>
            </a:r>
            <a:r>
              <a:rPr lang="hr-HR" sz="2400" i="1" dirty="0" err="1"/>
              <a:t>сад</a:t>
            </a:r>
            <a:r>
              <a:rPr lang="hr-HR" sz="2400" i="1" dirty="0"/>
              <a:t> </a:t>
            </a:r>
            <a:r>
              <a:rPr lang="hr-HR" sz="2400" i="1" dirty="0" err="1"/>
              <a:t>пустынный</a:t>
            </a:r>
            <a:endParaRPr lang="de-DE" sz="2400" dirty="0"/>
          </a:p>
          <a:p>
            <a:pPr marL="0" indent="0">
              <a:buNone/>
            </a:pPr>
            <a:r>
              <a:rPr lang="hr-HR" sz="2400" i="1" dirty="0" err="1"/>
              <a:t>Первым</a:t>
            </a:r>
            <a:r>
              <a:rPr lang="hr-HR" sz="2400" i="1" dirty="0"/>
              <a:t> </a:t>
            </a:r>
            <a:r>
              <a:rPr lang="hr-HR" sz="2400" i="1" dirty="0" err="1"/>
              <a:t>снегом</a:t>
            </a:r>
            <a:r>
              <a:rPr lang="hr-HR" sz="2400" i="1" dirty="0"/>
              <a:t> </a:t>
            </a:r>
            <a:r>
              <a:rPr lang="hr-HR" sz="2400" i="1" dirty="0" err="1"/>
              <a:t>понесло</a:t>
            </a:r>
            <a:r>
              <a:rPr lang="hr-HR" sz="2400" i="1" dirty="0"/>
              <a:t>.</a:t>
            </a:r>
            <a:endParaRPr lang="de-DE" sz="2400" dirty="0"/>
          </a:p>
          <a:p>
            <a:pPr marL="0" indent="0">
              <a:buNone/>
            </a:pPr>
            <a:r>
              <a:rPr lang="hr-HR" sz="2400" dirty="0"/>
              <a:t>(И. А. </a:t>
            </a:r>
            <a:r>
              <a:rPr lang="hr-HR" sz="2400" dirty="0" err="1"/>
              <a:t>Бунин</a:t>
            </a:r>
            <a:r>
              <a:rPr lang="hr-HR" sz="2400" dirty="0"/>
              <a:t>. </a:t>
            </a:r>
            <a:r>
              <a:rPr lang="hr-HR" sz="2400" cap="small" dirty="0" err="1"/>
              <a:t>Первый</a:t>
            </a:r>
            <a:r>
              <a:rPr lang="hr-HR" sz="2400" cap="small" dirty="0"/>
              <a:t> </a:t>
            </a:r>
            <a:r>
              <a:rPr lang="hr-HR" sz="2400" cap="small" dirty="0" err="1"/>
              <a:t>снег</a:t>
            </a:r>
            <a:r>
              <a:rPr lang="hr-HR" sz="2400" dirty="0"/>
              <a:t>)</a:t>
            </a:r>
            <a:endParaRPr lang="de-DE" sz="24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25CEEE-7D6F-4166-98C0-D26886D9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60592748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995E6-5604-431D-A08E-9DDEC527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4ADBE7-5305-4DE1-8A38-89C5F79B1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B. L. Pasternak</a:t>
            </a:r>
          </a:p>
          <a:p>
            <a:pPr marL="0" indent="0">
              <a:buNone/>
            </a:pPr>
            <a:r>
              <a:rPr lang="hr-HR" sz="2800" i="1" dirty="0" err="1"/>
              <a:t>Снег</a:t>
            </a:r>
            <a:r>
              <a:rPr lang="hr-HR" sz="2800" i="1" dirty="0"/>
              <a:t> </a:t>
            </a:r>
            <a:r>
              <a:rPr lang="hr-HR" sz="2800" i="1" dirty="0" err="1"/>
              <a:t>идет</a:t>
            </a:r>
            <a:r>
              <a:rPr lang="hr-HR" sz="2800" i="1" dirty="0"/>
              <a:t>, </a:t>
            </a:r>
            <a:r>
              <a:rPr lang="hr-HR" sz="2800" i="1" dirty="0" err="1"/>
              <a:t>снег</a:t>
            </a:r>
            <a:r>
              <a:rPr lang="hr-HR" sz="2800" i="1" dirty="0"/>
              <a:t> </a:t>
            </a:r>
            <a:r>
              <a:rPr lang="hr-HR" sz="2800" i="1" dirty="0" err="1"/>
              <a:t>идет</a:t>
            </a:r>
            <a:r>
              <a:rPr lang="hr-HR" sz="2800" i="1" dirty="0"/>
              <a:t>,</a:t>
            </a:r>
            <a:endParaRPr lang="de-DE" sz="2800" dirty="0"/>
          </a:p>
          <a:p>
            <a:pPr marL="0" indent="0">
              <a:buNone/>
            </a:pPr>
            <a:r>
              <a:rPr lang="hr-HR" sz="2800" i="1" dirty="0" err="1"/>
              <a:t>Словно</a:t>
            </a:r>
            <a:r>
              <a:rPr lang="hr-HR" sz="2800" i="1" dirty="0"/>
              <a:t> </a:t>
            </a:r>
            <a:r>
              <a:rPr lang="hr-HR" sz="2800" i="1" dirty="0" err="1"/>
              <a:t>падают</a:t>
            </a:r>
            <a:r>
              <a:rPr lang="hr-HR" sz="2800" i="1" dirty="0"/>
              <a:t> </a:t>
            </a:r>
            <a:r>
              <a:rPr lang="hr-HR" sz="2800" i="1" dirty="0" err="1"/>
              <a:t>не</a:t>
            </a:r>
            <a:r>
              <a:rPr lang="hr-HR" sz="2800" i="1" dirty="0"/>
              <a:t> </a:t>
            </a:r>
            <a:r>
              <a:rPr lang="hr-HR" sz="2800" i="1" dirty="0" err="1"/>
              <a:t>хлопья</a:t>
            </a:r>
            <a:r>
              <a:rPr lang="hr-HR" sz="2800" i="1" dirty="0"/>
              <a:t>,</a:t>
            </a:r>
            <a:endParaRPr lang="de-DE" sz="2800" dirty="0"/>
          </a:p>
          <a:p>
            <a:pPr marL="0" indent="0">
              <a:buNone/>
            </a:pPr>
            <a:r>
              <a:rPr lang="hr-HR" sz="2800" i="1" dirty="0"/>
              <a:t>А в </a:t>
            </a:r>
            <a:r>
              <a:rPr lang="hr-HR" sz="2800" i="1" dirty="0" err="1"/>
              <a:t>заплатанном</a:t>
            </a:r>
            <a:r>
              <a:rPr lang="hr-HR" sz="2800" i="1" dirty="0"/>
              <a:t> </a:t>
            </a:r>
            <a:r>
              <a:rPr lang="hr-HR" sz="2800" i="1" dirty="0" err="1"/>
              <a:t>салопе</a:t>
            </a:r>
            <a:endParaRPr lang="de-DE" sz="2800" dirty="0"/>
          </a:p>
          <a:p>
            <a:pPr marL="0" indent="0">
              <a:buNone/>
            </a:pPr>
            <a:r>
              <a:rPr lang="hr-HR" sz="2800" i="1" dirty="0" err="1"/>
              <a:t>Сходит</a:t>
            </a:r>
            <a:r>
              <a:rPr lang="hr-HR" sz="2800" i="1" dirty="0"/>
              <a:t> </a:t>
            </a:r>
            <a:r>
              <a:rPr lang="hr-HR" sz="2800" i="1" dirty="0" err="1"/>
              <a:t>наземь</a:t>
            </a:r>
            <a:r>
              <a:rPr lang="hr-HR" sz="2800" i="1" dirty="0"/>
              <a:t> </a:t>
            </a:r>
            <a:r>
              <a:rPr lang="hr-HR" sz="2800" i="1" dirty="0" err="1"/>
              <a:t>небосвод</a:t>
            </a:r>
            <a:endParaRPr lang="de-DE" sz="2800" dirty="0"/>
          </a:p>
          <a:p>
            <a:pPr marL="0" indent="0">
              <a:buNone/>
            </a:pPr>
            <a:r>
              <a:rPr lang="hr-HR" sz="2800" dirty="0"/>
              <a:t>(Б. Л. </a:t>
            </a:r>
            <a:r>
              <a:rPr lang="hr-HR" sz="2800" dirty="0" err="1"/>
              <a:t>Пастернак</a:t>
            </a:r>
            <a:r>
              <a:rPr lang="hr-HR" sz="2800" dirty="0"/>
              <a:t>. </a:t>
            </a:r>
            <a:endParaRPr lang="de-DE" sz="2800" dirty="0"/>
          </a:p>
          <a:p>
            <a:pPr marL="0" indent="0">
              <a:buNone/>
            </a:pPr>
            <a:r>
              <a:rPr lang="hr-HR" sz="2800" cap="small" dirty="0" err="1"/>
              <a:t>Снег</a:t>
            </a:r>
            <a:r>
              <a:rPr lang="hr-HR" sz="2800" cap="small" dirty="0"/>
              <a:t> </a:t>
            </a:r>
            <a:r>
              <a:rPr lang="hr-HR" sz="2800" cap="small" dirty="0" err="1"/>
              <a:t>идет</a:t>
            </a:r>
            <a:r>
              <a:rPr lang="hr-HR" sz="2800" dirty="0"/>
              <a:t>).</a:t>
            </a:r>
            <a:endParaRPr lang="de-DE" sz="28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D14A85C-ACD4-4CA5-B317-31B9EA3EF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8258778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079AD1-8CC6-4ACE-987B-889F9F5BF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D4786B-00E5-4A4A-8737-F2065763C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M. A. Šolohov</a:t>
            </a:r>
          </a:p>
          <a:p>
            <a:pPr marL="0" indent="0">
              <a:buNone/>
            </a:pPr>
            <a:r>
              <a:rPr lang="hr-HR" sz="2800" i="1" dirty="0" err="1"/>
              <a:t>Не</a:t>
            </a:r>
            <a:r>
              <a:rPr lang="hr-HR" sz="2800" i="1" dirty="0"/>
              <a:t> </a:t>
            </a:r>
            <a:r>
              <a:rPr lang="hr-HR" sz="2800" i="1" dirty="0" err="1"/>
              <a:t>за</a:t>
            </a:r>
            <a:r>
              <a:rPr lang="hr-HR" sz="2800" i="1" dirty="0"/>
              <a:t> </a:t>
            </a:r>
            <a:r>
              <a:rPr lang="hr-HR" sz="2800" i="1" dirty="0" err="1"/>
              <a:t>то</a:t>
            </a:r>
            <a:r>
              <a:rPr lang="hr-HR" sz="2800" i="1" dirty="0"/>
              <a:t> </a:t>
            </a:r>
            <a:r>
              <a:rPr lang="hr-HR" sz="2800" i="1" dirty="0" err="1"/>
              <a:t>ли</a:t>
            </a:r>
            <a:r>
              <a:rPr lang="hr-HR" sz="2800" i="1" dirty="0"/>
              <a:t> </a:t>
            </a:r>
            <a:r>
              <a:rPr lang="hr-HR" sz="2800" i="1" dirty="0" err="1"/>
              <a:t>все</a:t>
            </a:r>
            <a:r>
              <a:rPr lang="hr-HR" sz="2800" i="1" dirty="0"/>
              <a:t> </a:t>
            </a:r>
            <a:r>
              <a:rPr lang="hr-HR" sz="2800" i="1" dirty="0" err="1"/>
              <a:t>мы</a:t>
            </a:r>
            <a:r>
              <a:rPr lang="hr-HR" sz="2800" i="1" dirty="0"/>
              <a:t> </a:t>
            </a:r>
            <a:r>
              <a:rPr lang="hr-HR" sz="2800" i="1" dirty="0" err="1"/>
              <a:t>любим</a:t>
            </a:r>
            <a:r>
              <a:rPr lang="hr-HR" sz="2800" i="1" dirty="0"/>
              <a:t> </a:t>
            </a:r>
            <a:r>
              <a:rPr lang="hr-HR" sz="2800" i="1" dirty="0" err="1"/>
              <a:t>зиму</a:t>
            </a:r>
            <a:r>
              <a:rPr lang="hr-HR" sz="2800" i="1" dirty="0"/>
              <a:t>, </a:t>
            </a:r>
            <a:r>
              <a:rPr lang="hr-HR" sz="2800" i="1" dirty="0" err="1"/>
              <a:t>что</a:t>
            </a:r>
            <a:r>
              <a:rPr lang="hr-HR" sz="2800" i="1" dirty="0"/>
              <a:t> </a:t>
            </a:r>
            <a:r>
              <a:rPr lang="hr-HR" sz="2800" i="1" dirty="0" err="1"/>
              <a:t>она</a:t>
            </a:r>
            <a:r>
              <a:rPr lang="hr-HR" sz="2800" i="1" dirty="0"/>
              <a:t> </a:t>
            </a:r>
            <a:r>
              <a:rPr lang="hr-HR" sz="2800" i="1" dirty="0" err="1"/>
              <a:t>также</a:t>
            </a:r>
            <a:r>
              <a:rPr lang="hr-HR" sz="2800" i="1" dirty="0"/>
              <a:t> </a:t>
            </a:r>
            <a:r>
              <a:rPr lang="hr-HR" sz="2800" i="1" dirty="0" err="1"/>
              <a:t>же</a:t>
            </a:r>
            <a:r>
              <a:rPr lang="hr-HR" sz="2800" i="1" dirty="0"/>
              <a:t>, </a:t>
            </a:r>
            <a:r>
              <a:rPr lang="hr-HR" sz="2800" i="1" dirty="0" err="1"/>
              <a:t>как</a:t>
            </a:r>
            <a:r>
              <a:rPr lang="hr-HR" sz="2800" i="1" dirty="0"/>
              <a:t> </a:t>
            </a:r>
            <a:r>
              <a:rPr lang="hr-HR" sz="2800" i="1" dirty="0" err="1"/>
              <a:t>весна</a:t>
            </a:r>
            <a:r>
              <a:rPr lang="hr-HR" sz="2800" i="1" dirty="0"/>
              <a:t>, </a:t>
            </a:r>
            <a:r>
              <a:rPr lang="hr-HR" sz="2800" i="1" dirty="0" err="1"/>
              <a:t>наполняет</a:t>
            </a:r>
            <a:r>
              <a:rPr lang="hr-HR" sz="2800" i="1" dirty="0"/>
              <a:t> </a:t>
            </a:r>
            <a:r>
              <a:rPr lang="hr-HR" sz="2800" i="1" dirty="0" err="1"/>
              <a:t>душу</a:t>
            </a:r>
            <a:r>
              <a:rPr lang="hr-HR" sz="2800" i="1" dirty="0"/>
              <a:t> </a:t>
            </a:r>
            <a:r>
              <a:rPr lang="hr-HR" sz="2800" i="1" dirty="0" err="1"/>
              <a:t>волнующим</a:t>
            </a:r>
            <a:r>
              <a:rPr lang="hr-HR" sz="2800" i="1" dirty="0"/>
              <a:t> </a:t>
            </a:r>
            <a:r>
              <a:rPr lang="hr-HR" sz="2800" i="1" dirty="0" err="1"/>
              <a:t>чувством</a:t>
            </a:r>
            <a:r>
              <a:rPr lang="hr-HR" sz="2800" i="1" dirty="0"/>
              <a:t> </a:t>
            </a:r>
            <a:r>
              <a:rPr lang="hr-HR" sz="2800" dirty="0"/>
              <a:t>(М. А. </a:t>
            </a:r>
            <a:r>
              <a:rPr lang="hr-HR" sz="2800" dirty="0" err="1"/>
              <a:t>Шолохов</a:t>
            </a:r>
            <a:r>
              <a:rPr lang="hr-HR" sz="2800" dirty="0"/>
              <a:t>. </a:t>
            </a:r>
            <a:r>
              <a:rPr lang="hr-HR" sz="2800" cap="small" dirty="0" err="1"/>
              <a:t>Здравствуй</a:t>
            </a:r>
            <a:r>
              <a:rPr lang="hr-HR" sz="2800" cap="small" dirty="0"/>
              <a:t>, </a:t>
            </a:r>
            <a:r>
              <a:rPr lang="hr-HR" sz="2800" cap="small" dirty="0" err="1"/>
              <a:t>зима</a:t>
            </a:r>
            <a:r>
              <a:rPr lang="hr-HR" sz="2800" dirty="0"/>
              <a:t>).</a:t>
            </a:r>
            <a:endParaRPr lang="de-DE" sz="28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72EE127-68D1-4FF6-A349-27483DEF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7878012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2B424-8760-4363-BE39-65A40B3C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FFAA8C-0300-450C-A5D5-3AA31253A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A. I. Solženjicin</a:t>
            </a:r>
          </a:p>
          <a:p>
            <a:pPr marL="0" indent="0">
              <a:buNone/>
            </a:pPr>
            <a:r>
              <a:rPr lang="hr-HR" sz="2800" i="1" dirty="0" err="1"/>
              <a:t>Холодало</a:t>
            </a:r>
            <a:r>
              <a:rPr lang="hr-HR" sz="2800" i="1" dirty="0"/>
              <a:t>. </a:t>
            </a:r>
            <a:r>
              <a:rPr lang="hr-HR" sz="2800" i="1" dirty="0" err="1"/>
              <a:t>Было</a:t>
            </a:r>
            <a:r>
              <a:rPr lang="hr-HR" sz="2800" i="1" dirty="0"/>
              <a:t> </a:t>
            </a:r>
            <a:r>
              <a:rPr lang="hr-HR" sz="2800" i="1" dirty="0" err="1"/>
              <a:t>уже</a:t>
            </a:r>
            <a:r>
              <a:rPr lang="hr-HR" sz="2800" i="1" dirty="0"/>
              <a:t> </a:t>
            </a:r>
            <a:r>
              <a:rPr lang="hr-HR" sz="2800" i="1" dirty="0" err="1"/>
              <a:t>скоро</a:t>
            </a:r>
            <a:r>
              <a:rPr lang="hr-HR" sz="2800" i="1" dirty="0"/>
              <a:t> </a:t>
            </a:r>
            <a:r>
              <a:rPr lang="hr-HR" sz="2800" i="1" dirty="0" err="1"/>
              <a:t>пять</a:t>
            </a:r>
            <a:r>
              <a:rPr lang="hr-HR" sz="2800" i="1" dirty="0"/>
              <a:t> </a:t>
            </a:r>
            <a:r>
              <a:rPr lang="hr-HR" sz="2800" i="1" dirty="0" err="1"/>
              <a:t>часов</a:t>
            </a:r>
            <a:r>
              <a:rPr lang="hr-HR" sz="2800" i="1" dirty="0"/>
              <a:t>. В </a:t>
            </a:r>
            <a:r>
              <a:rPr lang="hr-HR" sz="2800" i="1" dirty="0" err="1"/>
              <a:t>небе</a:t>
            </a:r>
            <a:r>
              <a:rPr lang="hr-HR" sz="2800" i="1" dirty="0"/>
              <a:t> </a:t>
            </a:r>
            <a:r>
              <a:rPr lang="hr-HR" sz="2800" i="1" dirty="0" err="1"/>
              <a:t>стояла</a:t>
            </a:r>
            <a:r>
              <a:rPr lang="hr-HR" sz="2800" i="1" dirty="0"/>
              <a:t> </a:t>
            </a:r>
            <a:r>
              <a:rPr lang="hr-HR" sz="2800" i="1" dirty="0" err="1"/>
              <a:t>черная</a:t>
            </a:r>
            <a:r>
              <a:rPr lang="hr-HR" sz="2800" i="1" dirty="0"/>
              <a:t> </a:t>
            </a:r>
            <a:r>
              <a:rPr lang="hr-HR" sz="2800" i="1" dirty="0" err="1"/>
              <a:t>фонарная</a:t>
            </a:r>
            <a:r>
              <a:rPr lang="hr-HR" sz="2800" i="1" dirty="0"/>
              <a:t> </a:t>
            </a:r>
            <a:r>
              <a:rPr lang="hr-HR" sz="2800" i="1" dirty="0" err="1"/>
              <a:t>ночь</a:t>
            </a:r>
            <a:r>
              <a:rPr lang="hr-HR" sz="2800" i="1" dirty="0"/>
              <a:t> </a:t>
            </a:r>
            <a:r>
              <a:rPr lang="hr-HR" sz="2800" dirty="0"/>
              <a:t>(А. И. </a:t>
            </a:r>
            <a:r>
              <a:rPr lang="hr-HR" sz="2800" dirty="0" err="1"/>
              <a:t>Солженицын</a:t>
            </a:r>
            <a:r>
              <a:rPr lang="hr-HR" sz="2800" dirty="0"/>
              <a:t>. </a:t>
            </a:r>
            <a:r>
              <a:rPr lang="hr-HR" sz="2800" cap="small" dirty="0"/>
              <a:t>В </a:t>
            </a:r>
            <a:r>
              <a:rPr lang="hr-HR" sz="2800" cap="small" dirty="0" err="1"/>
              <a:t>круге</a:t>
            </a:r>
            <a:r>
              <a:rPr lang="hr-HR" sz="2800" cap="small" dirty="0"/>
              <a:t> </a:t>
            </a:r>
            <a:r>
              <a:rPr lang="hr-HR" sz="2800" cap="small" dirty="0" err="1"/>
              <a:t>первом</a:t>
            </a:r>
            <a:r>
              <a:rPr lang="hr-HR" sz="2800" dirty="0"/>
              <a:t>).</a:t>
            </a:r>
            <a:endParaRPr lang="de-DE" sz="28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DC4647-82CE-44B2-A2C9-691E5811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60907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1069B-E4E9-4E60-A623-12A524343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5B69BE-2AD9-4F0B-9FB7-34AC7D107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Poetizacije</a:t>
            </a:r>
            <a:r>
              <a:rPr lang="hr-HR" dirty="0"/>
              <a:t> hladnoće </a:t>
            </a:r>
          </a:p>
          <a:p>
            <a:pPr marL="0" indent="0">
              <a:buNone/>
            </a:pPr>
            <a:r>
              <a:rPr lang="hr-HR" b="1" dirty="0"/>
              <a:t>	</a:t>
            </a:r>
            <a:r>
              <a:rPr lang="hr-HR" b="1" dirty="0" err="1"/>
              <a:t>spoljnjeg</a:t>
            </a:r>
            <a:r>
              <a:rPr lang="hr-HR" b="1" dirty="0"/>
              <a:t> prostora </a:t>
            </a:r>
            <a:r>
              <a:rPr lang="hr-HR" dirty="0"/>
              <a:t>(pejzaža)</a:t>
            </a:r>
          </a:p>
          <a:p>
            <a:pPr marL="0" indent="0">
              <a:buNone/>
            </a:pPr>
            <a:r>
              <a:rPr lang="hr-HR" b="1" dirty="0"/>
              <a:t>	unutrašnjeg prostora </a:t>
            </a:r>
            <a:r>
              <a:rPr lang="hr-HR" dirty="0"/>
              <a:t>(kuće, 			spavaonice, </a:t>
            </a:r>
            <a:r>
              <a:rPr lang="hr-HR" dirty="0" err="1"/>
              <a:t>magaze</a:t>
            </a:r>
            <a:r>
              <a:rPr lang="hr-HR" dirty="0"/>
              <a:t>, gnijezda)</a:t>
            </a:r>
          </a:p>
          <a:p>
            <a:r>
              <a:rPr lang="hr-HR" dirty="0"/>
              <a:t>„Hladnoća“ umjetničkih </a:t>
            </a:r>
            <a:r>
              <a:rPr lang="hr-HR" b="1" dirty="0"/>
              <a:t>pejzaža</a:t>
            </a:r>
            <a:r>
              <a:rPr lang="hr-HR" dirty="0"/>
              <a:t>, strana svijeta, predjela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FADDE9-4F44-4707-9F71-E9DC1A41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9817092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70D8F-B5B0-407E-8189-7997CA10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1A30F-0472-4F05-B96C-DBD84802D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/>
              <a:t>J. A. Brodski</a:t>
            </a:r>
          </a:p>
          <a:p>
            <a:pPr marL="0" indent="0">
              <a:buNone/>
            </a:pPr>
            <a:r>
              <a:rPr lang="hr-HR" sz="2800" i="1" dirty="0" err="1"/>
              <a:t>Время</a:t>
            </a:r>
            <a:r>
              <a:rPr lang="hr-HR" sz="2800" i="1" dirty="0"/>
              <a:t> </a:t>
            </a:r>
            <a:r>
              <a:rPr lang="hr-HR" sz="2800" i="1" dirty="0" err="1"/>
              <a:t>года</a:t>
            </a:r>
            <a:r>
              <a:rPr lang="hr-HR" sz="2800" i="1" dirty="0"/>
              <a:t> – </a:t>
            </a:r>
            <a:r>
              <a:rPr lang="hr-HR" sz="2800" i="1" dirty="0" err="1"/>
              <a:t>зима</a:t>
            </a:r>
            <a:r>
              <a:rPr lang="hr-HR" sz="2800" i="1" dirty="0"/>
              <a:t>. </a:t>
            </a:r>
            <a:r>
              <a:rPr lang="hr-HR" sz="2800" i="1" dirty="0" err="1"/>
              <a:t>На</a:t>
            </a:r>
            <a:r>
              <a:rPr lang="hr-HR" sz="2800" i="1" dirty="0"/>
              <a:t> </a:t>
            </a:r>
            <a:r>
              <a:rPr lang="hr-HR" sz="2800" i="1" dirty="0" err="1"/>
              <a:t>границах</a:t>
            </a:r>
            <a:r>
              <a:rPr lang="hr-HR" sz="2800" i="1" dirty="0"/>
              <a:t> </a:t>
            </a:r>
            <a:r>
              <a:rPr lang="hr-HR" sz="2800" i="1" dirty="0" err="1"/>
              <a:t>спокойствие</a:t>
            </a:r>
            <a:r>
              <a:rPr lang="hr-HR" sz="2800" i="1" dirty="0"/>
              <a:t>. </a:t>
            </a:r>
            <a:r>
              <a:rPr lang="hr-HR" sz="2800" i="1" dirty="0" err="1"/>
              <a:t>Сны</a:t>
            </a:r>
            <a:r>
              <a:rPr lang="hr-HR" sz="2800" i="1" dirty="0"/>
              <a:t> </a:t>
            </a:r>
            <a:r>
              <a:rPr lang="hr-HR" sz="2800" i="1" dirty="0" err="1"/>
              <a:t>переполнены</a:t>
            </a:r>
            <a:r>
              <a:rPr lang="hr-HR" sz="2800" i="1" dirty="0"/>
              <a:t> </a:t>
            </a:r>
            <a:r>
              <a:rPr lang="hr-HR" sz="2800" i="1" dirty="0" err="1"/>
              <a:t>чем-то</a:t>
            </a:r>
            <a:r>
              <a:rPr lang="hr-HR" sz="2800" i="1" dirty="0"/>
              <a:t> </a:t>
            </a:r>
            <a:r>
              <a:rPr lang="hr-HR" sz="2800" i="1" dirty="0" err="1"/>
              <a:t>замужним</a:t>
            </a:r>
            <a:r>
              <a:rPr lang="hr-HR" sz="2800" i="1" dirty="0"/>
              <a:t>, </a:t>
            </a:r>
            <a:r>
              <a:rPr lang="hr-HR" sz="2800" i="1" dirty="0" err="1"/>
              <a:t>как</a:t>
            </a:r>
            <a:r>
              <a:rPr lang="hr-HR" sz="2800" i="1" dirty="0"/>
              <a:t> </a:t>
            </a:r>
            <a:r>
              <a:rPr lang="hr-HR" sz="2800" i="1" dirty="0" err="1"/>
              <a:t>вязким</a:t>
            </a:r>
            <a:r>
              <a:rPr lang="hr-HR" sz="2800" i="1" dirty="0"/>
              <a:t> </a:t>
            </a:r>
            <a:r>
              <a:rPr lang="hr-HR" sz="2800" i="1" dirty="0" err="1"/>
              <a:t>вареньем</a:t>
            </a:r>
            <a:r>
              <a:rPr lang="hr-HR" sz="2800" i="1" dirty="0"/>
              <a:t> </a:t>
            </a:r>
            <a:r>
              <a:rPr lang="hr-HR" sz="2800" dirty="0"/>
              <a:t>(И. А. </a:t>
            </a:r>
            <a:r>
              <a:rPr lang="hr-HR" sz="2800" dirty="0" err="1"/>
              <a:t>Бродский</a:t>
            </a:r>
            <a:r>
              <a:rPr lang="hr-HR" sz="2800" dirty="0"/>
              <a:t>... </a:t>
            </a:r>
            <a:r>
              <a:rPr lang="hr-HR" sz="2800" cap="small" dirty="0" err="1"/>
              <a:t>Время</a:t>
            </a:r>
            <a:r>
              <a:rPr lang="hr-HR" sz="2800" cap="small" dirty="0"/>
              <a:t> </a:t>
            </a:r>
            <a:r>
              <a:rPr lang="hr-HR" sz="2800" cap="small" dirty="0" err="1"/>
              <a:t>года</a:t>
            </a:r>
            <a:r>
              <a:rPr lang="hr-HR" sz="2800" cap="small" dirty="0"/>
              <a:t>... </a:t>
            </a:r>
            <a:r>
              <a:rPr lang="hr-HR" sz="2800" cap="small" dirty="0" err="1"/>
              <a:t>зима</a:t>
            </a:r>
            <a:r>
              <a:rPr lang="hr-HR" sz="2800" dirty="0"/>
              <a:t>).</a:t>
            </a:r>
            <a:endParaRPr lang="de-DE" sz="28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5960A3-D709-4F79-8869-283372169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80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01200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CB603-2D54-4605-A6CD-07819F0E3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09963C-DAEF-49F3-9A2F-75B338369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Poetizacija</a:t>
            </a:r>
            <a:r>
              <a:rPr lang="hr-HR" dirty="0"/>
              <a:t> hladnoće </a:t>
            </a:r>
          </a:p>
          <a:p>
            <a:pPr marL="0" indent="0">
              <a:buNone/>
            </a:pPr>
            <a:r>
              <a:rPr lang="hr-HR" b="1" dirty="0"/>
              <a:t>	godišnjih doba </a:t>
            </a:r>
            <a:r>
              <a:rPr lang="hr-HR" dirty="0"/>
              <a:t>(peto godišnje doba: 		Andrić. </a:t>
            </a:r>
            <a:r>
              <a:rPr lang="hr-HR" cap="small" dirty="0" err="1"/>
              <a:t>Vejavica</a:t>
            </a:r>
            <a:r>
              <a:rPr lang="hr-HR" dirty="0"/>
              <a:t>; prelazno doba: 		Andrić. </a:t>
            </a:r>
            <a:r>
              <a:rPr lang="hr-HR" cap="small" dirty="0"/>
              <a:t>Nemirna godina</a:t>
            </a:r>
            <a:r>
              <a:rPr lang="hr-HR" dirty="0"/>
              <a:t>) </a:t>
            </a:r>
          </a:p>
          <a:p>
            <a:pPr marL="0" indent="0">
              <a:buNone/>
            </a:pPr>
            <a:r>
              <a:rPr lang="hr-HR" b="1" dirty="0"/>
              <a:t>	hladnih mjeseci </a:t>
            </a:r>
            <a:r>
              <a:rPr lang="hr-HR" dirty="0"/>
              <a:t>(kalendarska 			semantika i simbolika), </a:t>
            </a:r>
          </a:p>
          <a:p>
            <a:pPr marL="0" indent="0">
              <a:buNone/>
            </a:pPr>
            <a:r>
              <a:rPr lang="hr-HR" b="1" dirty="0"/>
              <a:t>	dnevne hladnoće </a:t>
            </a:r>
            <a:r>
              <a:rPr lang="hr-HR" dirty="0"/>
              <a:t>(svitanja, zore), 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b="1" dirty="0"/>
              <a:t>noćne hladnoće </a:t>
            </a:r>
            <a:r>
              <a:rPr lang="hr-HR" dirty="0"/>
              <a:t>(sumraka, 				predvečerja)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3AFF7A-346D-4D0F-8DDA-41CC7A98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0882972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2417</Words>
  <Application>Microsoft Office PowerPoint</Application>
  <PresentationFormat>Bildschirmpräsentation (4:3)</PresentationFormat>
  <Paragraphs>460</Paragraphs>
  <Slides>80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80</vt:i4>
      </vt:variant>
    </vt:vector>
  </HeadingPairs>
  <TitlesOfParts>
    <vt:vector size="82" baseType="lpstr">
      <vt:lpstr>Arial</vt:lpstr>
      <vt:lpstr>Default Design</vt:lpstr>
      <vt:lpstr>Kriopoetika Iva Andrića i ruskih nobelovaca   </vt:lpstr>
      <vt:lpstr>PowerPoint-Präsentation</vt:lpstr>
      <vt:lpstr>Kriopoetika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Kriolsko stvaralaštvo  nobelovaca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Hipoteze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Dakle</vt:lpstr>
      <vt:lpstr>Kriolski biseri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</cp:lastModifiedBy>
  <cp:revision>3119</cp:revision>
  <cp:lastPrinted>2019-10-16T19:45:49Z</cp:lastPrinted>
  <dcterms:created xsi:type="dcterms:W3CDTF">2005-05-16T09:32:41Z</dcterms:created>
  <dcterms:modified xsi:type="dcterms:W3CDTF">2019-10-16T20:44:59Z</dcterms:modified>
</cp:coreProperties>
</file>