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0" r:id="rId4"/>
    <p:sldId id="270" r:id="rId5"/>
    <p:sldId id="268" r:id="rId6"/>
    <p:sldId id="269" r:id="rId7"/>
    <p:sldId id="271" r:id="rId8"/>
    <p:sldId id="272" r:id="rId9"/>
    <p:sldId id="275" r:id="rId10"/>
    <p:sldId id="276" r:id="rId11"/>
    <p:sldId id="277" r:id="rId12"/>
    <p:sldId id="278" r:id="rId13"/>
    <p:sldId id="283" r:id="rId14"/>
    <p:sldId id="281" r:id="rId15"/>
    <p:sldId id="280" r:id="rId16"/>
    <p:sldId id="274" r:id="rId17"/>
    <p:sldId id="273" r:id="rId18"/>
    <p:sldId id="279" r:id="rId19"/>
    <p:sldId id="282" r:id="rId20"/>
    <p:sldId id="264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31" autoAdjust="0"/>
    <p:restoredTop sz="94660"/>
  </p:normalViewPr>
  <p:slideViewPr>
    <p:cSldViewPr>
      <p:cViewPr>
        <p:scale>
          <a:sx n="100" d="100"/>
          <a:sy n="100" d="100"/>
        </p:scale>
        <p:origin x="-114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19FE8-3CBE-4F99-8BD2-1462B309092D}" type="datetimeFigureOut">
              <a:rPr lang="de-DE" smtClean="0"/>
              <a:pPr/>
              <a:t>03.02.2022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EE5A-8108-4834-958D-EE2EEF77F0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EE5A-8108-4834-958D-EE2EEF77F05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A01-1776-4D8F-96E4-A01C677BD10A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C4AA-398C-444F-9237-091C28AE2DBB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B69B-9E37-4B0A-B1B7-338F706D60E6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7E8B-7355-47E0-AD36-ECE3B3C72A74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E847-6A29-4248-A970-A414369A04C3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B14D-A9ED-4889-B520-DD4015C135CB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F7E5-CD2C-4235-AFFF-2D3BDFFF748E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A3ED-BAF3-4E66-B2F2-14CF57184D9B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20AE-7B2D-45C6-8F02-82DB9197E290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21D2-F149-4FA0-BF9D-7BC547557686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C82C-6603-49BA-B791-7957250F2790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02F0-F3C8-44FB-A54A-441F6BD14AC2}" type="datetime1">
              <a:rPr lang="de-DE" smtClean="0"/>
              <a:pPr/>
              <a:t>03.02.2022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D132-AAE5-412B-B61B-40CA05017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awa.at/suchergebnis?CSPCHD=00c001000000nDh8LB9m0f0000C7FPbQN3hMUQKO5gyfXUig--&amp;bpmquery=WG:%22160%22" TargetMode="External"/><Relationship Id="rId2" Type="http://schemas.openxmlformats.org/officeDocument/2006/relationships/hyperlink" Target="https://www.morawa.at/suchergebnis?CSPCHD=00c001000000nDh8LB9m0f0000C7FPbQN3hMUQKO5gyfXUig--&amp;bpmquery=V:%22btb%20taschenbuch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20171129_18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143644" cy="2428892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0" y="142852"/>
            <a:ext cx="571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Tijana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Mile</a:t>
            </a:r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nković </a:t>
            </a:r>
            <a:r>
              <a:rPr lang="sr-Latn-RS" sz="3600" dirty="0" smtClean="0">
                <a:latin typeface="Arial" pitchFamily="34" charset="0"/>
                <a:cs typeface="Arial" pitchFamily="34" charset="0"/>
              </a:rPr>
              <a:t>(Beč)</a:t>
            </a:r>
            <a:endParaRPr lang="de-DE" sz="3600" dirty="0"/>
          </a:p>
        </p:txBody>
      </p:sp>
      <p:sp>
        <p:nvSpPr>
          <p:cNvPr id="6" name="Rechteck 5"/>
          <p:cNvSpPr/>
          <p:nvPr/>
        </p:nvSpPr>
        <p:spPr>
          <a:xfrm>
            <a:off x="0" y="857232"/>
            <a:ext cx="5715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600" dirty="0" smtClean="0">
                <a:latin typeface="Arial" pitchFamily="34" charset="0"/>
                <a:cs typeface="Arial" pitchFamily="34" charset="0"/>
              </a:rPr>
              <a:t>Institut za slavistiku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Univeziteta u Beču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Filozofski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fakultet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Univerziteta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Novom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Sadu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0" y="1571612"/>
            <a:ext cx="571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Arial" pitchFamily="34" charset="0"/>
                <a:cs typeface="Arial" pitchFamily="34" charset="0"/>
              </a:rPr>
              <a:t>tijana.milenkoviceva@gmail.com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278605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Instrumental</a:t>
            </a:r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spacijalnost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kauzalnost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kvalifikativnost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situaciona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okolnost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de-DE" sz="3600" b="1" dirty="0" err="1" smtClean="0">
                <a:latin typeface="Arial" pitchFamily="34" charset="0"/>
                <a:cs typeface="Arial" pitchFamily="34" charset="0"/>
              </a:rPr>
              <a:t>Andri</a:t>
            </a:r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ćevom pripovedačkom opusu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535782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600" dirty="0" smtClean="0">
                <a:latin typeface="Arial" pitchFamily="34" charset="0"/>
                <a:cs typeface="Arial" pitchFamily="34" charset="0"/>
              </a:rPr>
              <a:t>2. Andrićev vebinarijum</a:t>
            </a:r>
            <a:endParaRPr lang="de-D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4282" y="607220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Beč, 3. februar 2022.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642894"/>
            <a:ext cx="8229600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vi-VN" u="sng" dirty="0" smtClean="0"/>
              <a:t>Kauzator razlog</a:t>
            </a:r>
          </a:p>
          <a:p>
            <a:pPr>
              <a:buNone/>
            </a:pPr>
            <a:r>
              <a:rPr lang="vi-VN" dirty="0" smtClean="0"/>
              <a:t>Model: N + PRED NInstr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sz="2900" dirty="0" smtClean="0"/>
              <a:t>43) „Kad se malo razišla ta magla od krvi, gneva i stida pred njenim očima, svi su pijani ljudi bili na svojim mestima.“ (GOSPOĐICA, Gralis-www)</a:t>
            </a:r>
          </a:p>
          <a:p>
            <a:pPr>
              <a:buNone/>
            </a:pPr>
            <a:r>
              <a:rPr lang="vi-VN" sz="2900" dirty="0" smtClean="0"/>
              <a:t>44) „Kako godine prolaze, naše zadivljeno čuđenje pred pojavama oko nas biva sve dublje, sve čistije.“ (ZNAKOVI PORED PUTA, Gralis-www)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vi-VN" u="sng" dirty="0" smtClean="0"/>
              <a:t>Kauzator izazivač </a:t>
            </a:r>
            <a:r>
              <a:rPr lang="vi-VN" dirty="0" smtClean="0"/>
              <a:t>(spoljašnji uzrok)</a:t>
            </a:r>
          </a:p>
          <a:p>
            <a:pPr>
              <a:buNone/>
            </a:pPr>
            <a:r>
              <a:rPr lang="vi-VN" dirty="0" smtClean="0"/>
              <a:t>Model: N + POD NInstr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dirty="0" smtClean="0"/>
              <a:t>45) „A za sve to vreme, kao limeni dimnjak ili suha daska otvorenih vratnica pod vetrom, javljalo se, gotovo u pravilnim razmacima, jednoliko dahtanje čoveka u groznici, iznemogao ljudski glas koji je prolazio kroz suha, široko otvorena usta, preko spečenog nepomičnog jezika: – Vode, vode! Uuuh!“ (ŽEĐ, Gralis-www)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       S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uperiornost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inferiornost</a:t>
            </a:r>
            <a:br>
              <a:rPr lang="vi-VN" sz="2000" b="1" dirty="0" smtClean="0">
                <a:latin typeface="Arial" pitchFamily="34" charset="0"/>
                <a:cs typeface="Arial" pitchFamily="34" charset="0"/>
              </a:rPr>
            </a:br>
            <a:r>
              <a:rPr lang="vi-VN" sz="2000" dirty="0" smtClean="0">
                <a:latin typeface="Arial" pitchFamily="34" charset="0"/>
                <a:cs typeface="Arial" pitchFamily="34" charset="0"/>
              </a:rPr>
              <a:t>Model:    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N + NAD NInstr    /     N + POD NInstr</a:t>
            </a:r>
            <a:br>
              <a:rPr lang="vi-VN" sz="2000" dirty="0" smtClean="0">
                <a:latin typeface="Arial" pitchFamily="34" charset="0"/>
                <a:cs typeface="Arial" pitchFamily="34" charset="0"/>
              </a:rPr>
            </a:b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endParaRPr lang="sr-Latn-RS" sz="1400" dirty="0" smtClean="0"/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47) „Neka rastu i neka se množe, ali sve to nema više vlasti nad njim </a:t>
            </a:r>
            <a:r>
              <a:rPr lang="vi-VN" sz="1400" dirty="0" smtClean="0">
                <a:cs typeface="Arial" pitchFamily="34" charset="0"/>
              </a:rPr>
              <a:t>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.“ (PORODIČNA SLIKA,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48) </a:t>
            </a:r>
            <a:r>
              <a:rPr lang="vi-VN" sz="1400" dirty="0" smtClean="0"/>
              <a:t>„</a:t>
            </a:r>
            <a:r>
              <a:rPr lang="vi-VN" sz="1400" dirty="0" smtClean="0">
                <a:cs typeface="Arial" pitchFamily="34" charset="0"/>
              </a:rPr>
              <a:t>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i sve manje vlasti nad sinovljevim rđavim nagonima.“ (ZEKO,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49) </a:t>
            </a:r>
            <a:r>
              <a:rPr lang="vi-VN" sz="1400" dirty="0" smtClean="0">
                <a:cs typeface="Arial" pitchFamily="34" charset="0"/>
              </a:rPr>
              <a:t>„[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nijedna teškoća ne traje i strahovanja nemaju trajne vlasti nad čovekom!“ (ZEKO,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50) „Tad je jedan san imao vlast nad njom i ispunjavao je maštanjima.“ (GOSPOĐICA,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51) „Bajazitov izaslanik, </a:t>
            </a:r>
            <a:r>
              <a:rPr lang="vi-VN" sz="1400" dirty="0" smtClean="0">
                <a:cs typeface="Arial" pitchFamily="34" charset="0"/>
              </a:rPr>
              <a:t>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javno i tajno, nudi vlast nad Jerusalimom</a:t>
            </a:r>
            <a:r>
              <a:rPr lang="sr-Latn-RS" sz="1400" dirty="0" smtClean="0"/>
              <a:t> </a:t>
            </a:r>
            <a:r>
              <a:rPr lang="vi-VN" sz="1400" dirty="0" smtClean="0"/>
              <a:t>.</a:t>
            </a:r>
            <a:r>
              <a:rPr lang="sr-Latn-RS" sz="1400" dirty="0" smtClean="0"/>
              <a:t>..</a:t>
            </a:r>
            <a:r>
              <a:rPr lang="vi-VN" sz="1400" dirty="0" smtClean="0"/>
              <a:t>“ (PROKLETA AVLIJA,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52) </a:t>
            </a:r>
            <a:r>
              <a:rPr lang="vi-VN" sz="1400" dirty="0" smtClean="0"/>
              <a:t>„</a:t>
            </a:r>
            <a:r>
              <a:rPr lang="vi-VN" sz="1400" dirty="0" smtClean="0">
                <a:cs typeface="Arial" pitchFamily="34" charset="0"/>
              </a:rPr>
              <a:t>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kad je njegova vlast nad čovekom najveća.“ (ZNAKOVI PORED PUTA,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53) </a:t>
            </a:r>
            <a:r>
              <a:rPr lang="vi-VN" sz="1400" dirty="0" smtClean="0">
                <a:cs typeface="Arial" pitchFamily="34" charset="0"/>
              </a:rPr>
              <a:t>„[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vi-VN" sz="1400" dirty="0" smtClean="0"/>
              <a:t> kad iluzije imaju manje moći nad čovekom,</a:t>
            </a:r>
            <a:r>
              <a:rPr lang="sr-Latn-RS" sz="1400" dirty="0" smtClean="0"/>
              <a:t>...</a:t>
            </a:r>
            <a:r>
              <a:rPr lang="vi-VN" sz="1400" dirty="0" smtClean="0"/>
              <a:t>“ (GOSPOĐICA,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54) „Mrtav umetnik ima veliko preimućstvo nad živim, </a:t>
            </a:r>
            <a:r>
              <a:rPr lang="sr-Latn-RS" sz="1400" dirty="0" smtClean="0"/>
              <a:t>...</a:t>
            </a:r>
            <a:r>
              <a:rPr lang="vi-VN" sz="1400" dirty="0" smtClean="0"/>
              <a:t>“ (ZNAKOVI PORED PUTA,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55) „</a:t>
            </a:r>
            <a:r>
              <a:rPr lang="vi-VN" sz="1400" dirty="0" smtClean="0">
                <a:cs typeface="Arial" pitchFamily="34" charset="0"/>
              </a:rPr>
              <a:t>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potvrda te samosvesti i njegove uzvišenosti nad svim i svačim, </a:t>
            </a:r>
            <a:r>
              <a:rPr lang="sr-Latn-RS" sz="1400" dirty="0" smtClean="0"/>
              <a:t>...</a:t>
            </a:r>
            <a:r>
              <a:rPr lang="vi-VN" sz="1400" dirty="0" smtClean="0"/>
              <a:t>“ (ZNAKOVI PORED PUTA,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56) „</a:t>
            </a:r>
            <a:r>
              <a:rPr lang="vi-VN" sz="1400" dirty="0" smtClean="0">
                <a:cs typeface="Arial" pitchFamily="34" charset="0"/>
              </a:rPr>
              <a:t>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neograničeni sudija i gospodar nad pokrajinama i ljudima.“ (OMERPAŠA LATAS,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57) </a:t>
            </a:r>
            <a:r>
              <a:rPr lang="vi-VN" sz="1400" dirty="0" smtClean="0">
                <a:cs typeface="Arial" pitchFamily="34" charset="0"/>
              </a:rPr>
              <a:t>„[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pašinog nadzornika nad momcima koji pripremaju, prže, </a:t>
            </a:r>
            <a:r>
              <a:rPr lang="sr-Latn-RS" sz="1400" dirty="0" smtClean="0"/>
              <a:t>...</a:t>
            </a:r>
            <a:r>
              <a:rPr lang="vi-VN" sz="1400" dirty="0" smtClean="0"/>
              <a:t>“ (OMERPAŠA LATAS,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58) </a:t>
            </a:r>
            <a:r>
              <a:rPr lang="vi-VN" sz="1400" dirty="0" smtClean="0">
                <a:cs typeface="Arial" pitchFamily="34" charset="0"/>
              </a:rPr>
              <a:t>„[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potvrditi svoju pobedu nad rođenom sudbinom </a:t>
            </a:r>
            <a:r>
              <a:rPr lang="sr-Latn-RS" sz="1400" dirty="0" smtClean="0"/>
              <a:t>..</a:t>
            </a:r>
            <a:r>
              <a:rPr lang="vi-VN" sz="1400" dirty="0" smtClean="0"/>
              <a:t>. “ (OMERPAŠA LATAS, Gralis-www)</a:t>
            </a:r>
            <a:endParaRPr lang="sr-Cyrl-RS" sz="1400" dirty="0" smtClean="0"/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59) „Sva je tehnika ove vojske pod Arifbegovom komandom</a:t>
            </a:r>
            <a:r>
              <a:rPr lang="sr-Latn-RS" sz="1400" dirty="0" smtClean="0"/>
              <a:t>, ..</a:t>
            </a:r>
            <a:r>
              <a:rPr lang="vi-VN" sz="1400" dirty="0" smtClean="0"/>
              <a:t>.“ (OMERPAŠA LATAS,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60) </a:t>
            </a:r>
            <a:r>
              <a:rPr lang="vi-VN" sz="1400" dirty="0" smtClean="0">
                <a:cs typeface="Arial" pitchFamily="34" charset="0"/>
              </a:rPr>
              <a:t>„[</a:t>
            </a:r>
            <a:r>
              <a:rPr lang="sr-Latn-RS" sz="1400" dirty="0" smtClean="0">
                <a:cs typeface="Arial" pitchFamily="34" charset="0"/>
              </a:rPr>
              <a:t>...</a:t>
            </a:r>
            <a:r>
              <a:rPr lang="vi-VN" sz="1400" dirty="0" smtClean="0">
                <a:cs typeface="Arial" pitchFamily="34" charset="0"/>
              </a:rPr>
              <a:t>]</a:t>
            </a:r>
            <a:r>
              <a:rPr lang="sr-Latn-RS" sz="1400" dirty="0" smtClean="0">
                <a:cs typeface="Arial" pitchFamily="34" charset="0"/>
              </a:rPr>
              <a:t> </a:t>
            </a:r>
            <a:r>
              <a:rPr lang="vi-VN" sz="1400" dirty="0" smtClean="0"/>
              <a:t>na organizaciji vojske pod neposrednim nadzorom mladog sultana.“ (OMERPAŠA LATAS, Gralis-www)</a:t>
            </a:r>
          </a:p>
          <a:p>
            <a:pPr>
              <a:spcAft>
                <a:spcPts val="600"/>
              </a:spcAft>
              <a:buNone/>
            </a:pPr>
            <a:r>
              <a:rPr lang="vi-VN" sz="1400" dirty="0" smtClean="0"/>
              <a:t>61) „Ali u ravnici stajala je Bajazitova vojska pod Ajaspašom“. (PROKLETA AVLIJA, Gralis-www)</a:t>
            </a:r>
          </a:p>
          <a:p>
            <a:pPr>
              <a:buNone/>
            </a:pPr>
            <a:endParaRPr lang="vi-VN" sz="1200" dirty="0" smtClean="0"/>
          </a:p>
          <a:p>
            <a:pPr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dirty="0" smtClean="0"/>
          </a:p>
          <a:p>
            <a:pPr algn="ctr">
              <a:buNone/>
            </a:pPr>
            <a:r>
              <a:rPr lang="vi-VN" sz="2800" b="1" dirty="0" smtClean="0"/>
              <a:t>5. Kvalifikativno značenje</a:t>
            </a:r>
          </a:p>
          <a:p>
            <a:pPr>
              <a:buNone/>
            </a:pPr>
            <a:endParaRPr lang="vi-VN" sz="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5.1. Komparativno-kvalitativno značenje </a:t>
            </a:r>
          </a:p>
          <a:p>
            <a:pPr>
              <a:buNone/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Model: N + NAD NInstr</a:t>
            </a:r>
          </a:p>
          <a:p>
            <a:pPr>
              <a:buNone/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62) „Kad je bio nasamo sa Šeh Dedijom i ljut, on je mulu nazivao ʽkrmak nad krmcimaʼ.“ (ZA LOGOROVANjA, Gralis-www)</a:t>
            </a:r>
          </a:p>
          <a:p>
            <a:pPr>
              <a:buNone/>
            </a:pP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5.2. Kvalitativno značenje</a:t>
            </a:r>
          </a:p>
          <a:p>
            <a:pPr>
              <a:buNone/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Model: N + POD NInstr</a:t>
            </a:r>
          </a:p>
          <a:p>
            <a:pPr>
              <a:buNone/>
            </a:pPr>
            <a:r>
              <a:rPr lang="vi-VN" sz="2200" dirty="0" smtClean="0">
                <a:latin typeface="Arial" pitchFamily="34" charset="0"/>
                <a:cs typeface="Arial" pitchFamily="34" charset="0"/>
              </a:rPr>
              <a:t>63) „U mislima mu se otvarao svet, pun svakojakih potreba, nužde, i straha pod raznim oblicima.“ (MOST NA ŽEPI, Gralis-www)</a:t>
            </a:r>
          </a:p>
          <a:p>
            <a:pPr>
              <a:buNone/>
            </a:pPr>
            <a:endParaRPr lang="vi-VN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5722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sr-Latn-RS" b="1" dirty="0" smtClean="0"/>
          </a:p>
          <a:p>
            <a:pPr algn="ctr">
              <a:buNone/>
            </a:pP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6. Značenje situacione okolnosti</a:t>
            </a:r>
          </a:p>
          <a:p>
            <a:pPr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sz="2600" dirty="0" smtClean="0"/>
              <a:t>Model: N + POD / PRED </a:t>
            </a:r>
            <a:r>
              <a:rPr lang="vi-VN" sz="2600" dirty="0" smtClean="0"/>
              <a:t>Ninstr</a:t>
            </a:r>
            <a:endParaRPr lang="sr-Latn-RS" sz="2600" dirty="0" smtClean="0"/>
          </a:p>
          <a:p>
            <a:pPr>
              <a:buNone/>
            </a:pPr>
            <a:endParaRPr lang="sr-Latn-RS" sz="2600" dirty="0" smtClean="0"/>
          </a:p>
          <a:p>
            <a:pPr>
              <a:buNone/>
            </a:pPr>
            <a:r>
              <a:rPr lang="sr-Latn-RS" sz="2600" dirty="0" smtClean="0">
                <a:latin typeface="Arial" pitchFamily="34" charset="0"/>
                <a:cs typeface="Arial" pitchFamily="34" charset="0"/>
              </a:rPr>
              <a:t>Kao zavisni referent u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predlog pod javlja 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pojava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shvaćena kao pragmatička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situacija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vi-VN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2300" dirty="0" smtClean="0">
                <a:latin typeface="Arial" pitchFamily="34" charset="0"/>
                <a:cs typeface="Arial" pitchFamily="34" charset="0"/>
              </a:rPr>
              <a:t>64) „I sada, dosta puta, kad baci pogled kroz prozor na svojoj ćeliji i sagleda njive i krovove pod prvim mrazom, obasjane mjesečinom, njemu se, umjesto tih mirnih njiva, ukaže odjednom cijela božja zemlja u svoj svojoj širini i po njoj, kao vatrene pjege i đavolji pečati, posijani gradovi.“ (KOD KAZANA, Gralis-www)</a:t>
            </a:r>
          </a:p>
          <a:p>
            <a:pPr>
              <a:buNone/>
            </a:pPr>
            <a:r>
              <a:rPr lang="vi-VN" sz="2300" dirty="0" smtClean="0">
                <a:latin typeface="Arial" pitchFamily="34" charset="0"/>
                <a:cs typeface="Arial" pitchFamily="34" charset="0"/>
              </a:rPr>
              <a:t>65) „Tako je otpočeo </a:t>
            </a:r>
            <a:r>
              <a:rPr lang="vi-VN" sz="2300" dirty="0" smtClean="0"/>
              <a:t>život pod okupacijom u pogorelom, opljačkanom Beogradu.“ (ZEKO, Gralis-www)</a:t>
            </a:r>
          </a:p>
          <a:p>
            <a:pPr>
              <a:buNone/>
            </a:pPr>
            <a:r>
              <a:rPr lang="vi-VN" sz="2300" dirty="0" smtClean="0"/>
              <a:t>66) „Kako gimnazije ne rade, on provodi neobično detinjstvo pod okupacijom.“ (ZEKO, Gralis-www)</a:t>
            </a:r>
          </a:p>
          <a:p>
            <a:pPr>
              <a:buNone/>
            </a:pPr>
            <a:endParaRPr lang="sr-Latn-RS" sz="2600" dirty="0" smtClean="0"/>
          </a:p>
          <a:p>
            <a:pPr>
              <a:buNone/>
            </a:pPr>
            <a:endParaRPr lang="vi-VN" sz="2600" dirty="0" smtClean="0"/>
          </a:p>
          <a:p>
            <a:pPr>
              <a:buNone/>
            </a:pPr>
            <a:r>
              <a:rPr lang="de-DE" sz="2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nstrumental</a:t>
            </a:r>
            <a:r>
              <a:rPr lang="sr-Latn-RS" sz="2600" dirty="0" smtClean="0"/>
              <a:t> </a:t>
            </a:r>
            <a:r>
              <a:rPr lang="vi-VN" sz="2600" dirty="0" smtClean="0"/>
              <a:t>s predlogom pred i značenjem situacione okolnosti ʽčiniti nešto u prisustvu </a:t>
            </a:r>
            <a:r>
              <a:rPr lang="vi-VN" sz="2600" dirty="0" smtClean="0"/>
              <a:t>drugihʼ</a:t>
            </a:r>
            <a:r>
              <a:rPr lang="sr-Latn-RS" sz="2600" dirty="0" smtClean="0"/>
              <a:t>:</a:t>
            </a:r>
            <a:endParaRPr lang="vi-VN" sz="2600" dirty="0" smtClean="0"/>
          </a:p>
          <a:p>
            <a:pPr>
              <a:buNone/>
            </a:pPr>
            <a:endParaRPr lang="sr-Latn-RS" sz="2600" dirty="0" smtClean="0"/>
          </a:p>
          <a:p>
            <a:pPr>
              <a:buNone/>
            </a:pPr>
            <a:r>
              <a:rPr lang="vi-VN" sz="2300" dirty="0" smtClean="0"/>
              <a:t>67</a:t>
            </a:r>
            <a:r>
              <a:rPr lang="vi-VN" sz="2300" dirty="0" smtClean="0"/>
              <a:t>) „Da li je sve to samo šega i šepurenje besposlenih mladića pred mladim i glupim devojkama?“ (GOSPOĐICA, Gralis-www)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Izvori</a:t>
            </a:r>
          </a:p>
          <a:p>
            <a:pPr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Gralis-www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Gralis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korpus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. In: http://www-gewi.uni-graz.at/gralis/korpus</a:t>
            </a:r>
          </a:p>
          <a:p>
            <a:pPr>
              <a:buNone/>
            </a:pP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arium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/gralis_korpus.html. 23.7.2020.</a:t>
            </a:r>
          </a:p>
          <a:p>
            <a:pPr algn="just">
              <a:buNone/>
            </a:pPr>
            <a:endParaRPr lang="sr-Latn-RS" sz="1600" dirty="0" smtClean="0"/>
          </a:p>
          <a:p>
            <a:pPr algn="ctr">
              <a:buNone/>
            </a:pPr>
            <a:r>
              <a:rPr lang="vi-VN" sz="1600" b="1" dirty="0" smtClean="0"/>
              <a:t>Literatura</a:t>
            </a:r>
          </a:p>
          <a:p>
            <a:pPr algn="just">
              <a:buNone/>
            </a:pPr>
            <a:endParaRPr lang="vi-VN" sz="1600" dirty="0" smtClean="0"/>
          </a:p>
          <a:p>
            <a:pPr algn="just">
              <a:buNone/>
            </a:pPr>
            <a:r>
              <a:rPr lang="vi-VN" sz="1600" dirty="0" smtClean="0"/>
              <a:t>Antonić 2005: Antonić, Ivana. Sintaksa i semantika padeža. U: Piper i dr. Sintaksa savremenoga srpskog jezika. Prosta rečenica. Beograd: Institut za srpski jezik, Beogradska knjiga, Matica srpska. S. 119–300.</a:t>
            </a:r>
          </a:p>
          <a:p>
            <a:pPr algn="just">
              <a:buNone/>
            </a:pPr>
            <a:r>
              <a:rPr lang="vi-VN" sz="1600" dirty="0" smtClean="0"/>
              <a:t>Brabec/Hraste 1954: Brabec, Ivan; Hraste, Mate. Gramatika hrvatskoga ili srpskog jezika. Zagreb: Školska knjiga.</a:t>
            </a:r>
          </a:p>
          <a:p>
            <a:pPr algn="just">
              <a:buNone/>
            </a:pPr>
            <a:r>
              <a:rPr lang="vi-VN" sz="1600" dirty="0" smtClean="0"/>
              <a:t>Kurtne-www: Rocznik Slawistyczny. Revue Slavistique (1908). In:</a:t>
            </a:r>
            <a:r>
              <a:rPr lang="sr-Latn-RS" sz="1600" dirty="0" smtClean="0"/>
              <a:t> </a:t>
            </a:r>
            <a:r>
              <a:rPr lang="vi-VN" sz="1600" dirty="0" smtClean="0"/>
              <a:t>https://www.wbc.poznan.pl/dlibra/</a:t>
            </a:r>
            <a:r>
              <a:rPr lang="sr-Latn-RS" sz="1600" dirty="0" smtClean="0"/>
              <a:t> </a:t>
            </a:r>
            <a:r>
              <a:rPr lang="vi-VN" sz="1600" dirty="0" smtClean="0"/>
              <a:t>publication/137125/edition/148724/content. 5.9.2020. </a:t>
            </a:r>
            <a:endParaRPr lang="sr-Latn-RS" sz="1600" dirty="0" smtClean="0"/>
          </a:p>
          <a:p>
            <a:pPr algn="just">
              <a:buNone/>
            </a:pPr>
            <a:r>
              <a:rPr lang="vi-VN" sz="1600" dirty="0" smtClean="0"/>
              <a:t>Piper i dr. 2005: Piper, Predrag; Antonić, Ivana; Ružić, Vladislava; Tanasić, Sreto; Popović, Ljudmila; Tošović, Branko. Sintaksa savremenoga srpskog jezika. Prosta rečenica. Ur. M. Ivić. Beograd: Institut za srpski jezik, Beogradska knjiga, Matica srpska.</a:t>
            </a:r>
          </a:p>
          <a:p>
            <a:pPr algn="just">
              <a:buNone/>
            </a:pPr>
            <a:r>
              <a:rPr lang="vi-VN" sz="1600" dirty="0" smtClean="0"/>
              <a:t>Smotricki 1979: Smotricki</a:t>
            </a:r>
            <a:r>
              <a:rPr lang="ru-RU" sz="1600" dirty="0" smtClean="0"/>
              <a:t>й, </a:t>
            </a:r>
            <a:r>
              <a:rPr lang="vi-VN" sz="1600" dirty="0" smtClean="0"/>
              <a:t>Meléti</a:t>
            </a:r>
            <a:r>
              <a:rPr lang="ru-RU" sz="1600" dirty="0" smtClean="0"/>
              <a:t>й. </a:t>
            </a:r>
            <a:r>
              <a:rPr lang="vi-VN" sz="1600" dirty="0" smtClean="0"/>
              <a:t>Grammatiki Slavenski</a:t>
            </a:r>
            <a:r>
              <a:rPr lang="ru-RU" sz="1600" dirty="0" smtClean="0"/>
              <a:t>я </a:t>
            </a:r>
            <a:r>
              <a:rPr lang="vi-VN" sz="1600" dirty="0" smtClean="0"/>
              <a:t>pravil</a:t>
            </a:r>
            <a:r>
              <a:rPr lang="ru-RU" sz="1600" dirty="0" smtClean="0"/>
              <a:t>ь</a:t>
            </a:r>
            <a:r>
              <a:rPr lang="vi-VN" sz="1600" dirty="0" smtClean="0"/>
              <a:t>noe Sintagma (1619). Ki</a:t>
            </a:r>
            <a:r>
              <a:rPr lang="ru-RU" sz="1600" dirty="0" smtClean="0"/>
              <a:t>ї</a:t>
            </a:r>
            <a:r>
              <a:rPr lang="vi-VN" sz="1600" dirty="0" smtClean="0"/>
              <a:t>v: Naukova dumka.</a:t>
            </a:r>
          </a:p>
          <a:p>
            <a:pPr algn="just">
              <a:buNone/>
            </a:pPr>
            <a:r>
              <a:rPr lang="vi-VN" sz="1600" dirty="0" smtClean="0"/>
              <a:t>Stanojčić/Popović 1997: Stanojčić, Živojin; Popović, Ljubomir. Gramatika srpskoga jezika: udžbenik za I, II, III i IV razred srednje škole. Beograd: Zavod za udžbenike i nastavna sredstva.</a:t>
            </a:r>
          </a:p>
          <a:p>
            <a:pPr algn="just">
              <a:buNone/>
            </a:pPr>
            <a:r>
              <a:rPr lang="vi-VN" sz="1600" dirty="0" smtClean="0"/>
              <a:t>Stevanović 1991: Stevanović, Mihailo. Savremeni srpskohrvatski jezik. Beograd: Naučna knjiga.</a:t>
            </a:r>
          </a:p>
          <a:p>
            <a:pPr algn="just">
              <a:buNone/>
            </a:pPr>
            <a:r>
              <a:rPr lang="vi-VN" sz="1600" dirty="0" smtClean="0"/>
              <a:t>Ščerba-www: </a:t>
            </a:r>
            <a:r>
              <a:rPr lang="ru-RU" sz="1600" dirty="0" smtClean="0"/>
              <a:t>Щ</a:t>
            </a:r>
            <a:r>
              <a:rPr lang="vi-VN" sz="1600" dirty="0" smtClean="0"/>
              <a:t>erba. O čast</a:t>
            </a:r>
            <a:r>
              <a:rPr lang="ru-RU" sz="1600" dirty="0" smtClean="0"/>
              <a:t>я</a:t>
            </a:r>
            <a:r>
              <a:rPr lang="vi-VN" sz="1600" dirty="0" smtClean="0"/>
              <a:t>h reči v russkom </a:t>
            </a:r>
            <a:r>
              <a:rPr lang="ru-RU" sz="1600" dirty="0" smtClean="0"/>
              <a:t>я</a:t>
            </a:r>
            <a:r>
              <a:rPr lang="vi-VN" sz="1600" dirty="0" smtClean="0"/>
              <a:t>z</a:t>
            </a:r>
            <a:r>
              <a:rPr lang="ru-RU" sz="1600" dirty="0" smtClean="0"/>
              <a:t>ы</a:t>
            </a:r>
            <a:r>
              <a:rPr lang="vi-VN" sz="1600" dirty="0" smtClean="0"/>
              <a:t>ke. In: http://www. philology.ru/linguistics2/</a:t>
            </a:r>
            <a:r>
              <a:rPr lang="sr-Latn-RS" sz="1600" dirty="0" smtClean="0"/>
              <a:t> </a:t>
            </a:r>
            <a:r>
              <a:rPr lang="vi-VN" sz="1600" dirty="0" smtClean="0"/>
              <a:t>shcherba-74d.htm. 19.8.2020.</a:t>
            </a:r>
          </a:p>
          <a:p>
            <a:pPr algn="just">
              <a:buNone/>
            </a:pPr>
            <a:endParaRPr lang="vi-VN" sz="1600" dirty="0" smtClean="0"/>
          </a:p>
          <a:p>
            <a:pPr algn="just">
              <a:buNone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image0.jpg"/>
          <p:cNvPicPr>
            <a:picLocks noGrp="1" noChangeAspect="1"/>
          </p:cNvPicPr>
          <p:nvPr>
            <p:ph idx="1"/>
          </p:nvPr>
        </p:nvPicPr>
        <p:blipFill>
          <a:blip r:embed="rId2"/>
          <a:srcRect t="3314" b="17151"/>
          <a:stretch>
            <a:fillRect/>
          </a:stretch>
        </p:blipFill>
        <p:spPr>
          <a:xfrm>
            <a:off x="0" y="-2"/>
            <a:ext cx="4857752" cy="685800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8" name="Grafik 7" descr="image1.jpg"/>
          <p:cNvPicPr>
            <a:picLocks noChangeAspect="1"/>
          </p:cNvPicPr>
          <p:nvPr/>
        </p:nvPicPr>
        <p:blipFill>
          <a:blip r:embed="rId3"/>
          <a:srcRect t="3124" b="4492"/>
          <a:stretch>
            <a:fillRect/>
          </a:stretch>
        </p:blipFill>
        <p:spPr>
          <a:xfrm>
            <a:off x="5092440" y="0"/>
            <a:ext cx="4051559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5" name="Inhaltsplatzhalter 4" descr="IMG_8626 (1).jpg"/>
          <p:cNvPicPr>
            <a:picLocks noGrp="1" noChangeAspect="1"/>
          </p:cNvPicPr>
          <p:nvPr>
            <p:ph idx="1"/>
          </p:nvPr>
        </p:nvPicPr>
        <p:blipFill>
          <a:blip r:embed="rId2"/>
          <a:srcRect b="7089"/>
          <a:stretch>
            <a:fillRect/>
          </a:stretch>
        </p:blipFill>
        <p:spPr>
          <a:xfrm>
            <a:off x="0" y="1230685"/>
            <a:ext cx="9144000" cy="478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 descr="diebruecke_banner_v22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36576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8" name="Grafik 7" descr="IMG_8628.jpg"/>
          <p:cNvPicPr>
            <a:picLocks noChangeAspect="1"/>
          </p:cNvPicPr>
          <p:nvPr/>
        </p:nvPicPr>
        <p:blipFill>
          <a:blip r:embed="rId3"/>
          <a:srcRect t="15332" b="52773"/>
          <a:stretch>
            <a:fillRect/>
          </a:stretch>
        </p:blipFill>
        <p:spPr>
          <a:xfrm>
            <a:off x="0" y="-214338"/>
            <a:ext cx="9144000" cy="1643074"/>
          </a:xfrm>
          <a:prstGeom prst="rect">
            <a:avLst/>
          </a:prstGeom>
        </p:spPr>
      </p:pic>
      <p:pic>
        <p:nvPicPr>
          <p:cNvPr id="9" name="Grafik 8" descr="IMG_8627.jpg"/>
          <p:cNvPicPr>
            <a:picLocks noChangeAspect="1"/>
          </p:cNvPicPr>
          <p:nvPr/>
        </p:nvPicPr>
        <p:blipFill>
          <a:blip r:embed="rId4"/>
          <a:srcRect b="66719"/>
          <a:stretch>
            <a:fillRect/>
          </a:stretch>
        </p:blipFill>
        <p:spPr>
          <a:xfrm>
            <a:off x="0" y="5143512"/>
            <a:ext cx="9144000" cy="1714488"/>
          </a:xfrm>
          <a:prstGeom prst="rect">
            <a:avLst/>
          </a:prstGeom>
        </p:spPr>
      </p:pic>
      <p:pic>
        <p:nvPicPr>
          <p:cNvPr id="10" name="Grafik 9" descr="IMG_8627.jpg"/>
          <p:cNvPicPr>
            <a:picLocks noChangeAspect="1"/>
          </p:cNvPicPr>
          <p:nvPr/>
        </p:nvPicPr>
        <p:blipFill>
          <a:blip r:embed="rId4"/>
          <a:srcRect l="4688" t="33359" r="60156" b="50000"/>
          <a:stretch>
            <a:fillRect/>
          </a:stretch>
        </p:blipFill>
        <p:spPr>
          <a:xfrm>
            <a:off x="5643570" y="6000720"/>
            <a:ext cx="3214678" cy="857280"/>
          </a:xfrm>
          <a:prstGeom prst="rect">
            <a:avLst/>
          </a:prstGeom>
        </p:spPr>
      </p:pic>
      <p:pic>
        <p:nvPicPr>
          <p:cNvPr id="11" name="Grafik 10" descr="IMG_8627.jpg"/>
          <p:cNvPicPr>
            <a:picLocks noChangeAspect="1"/>
          </p:cNvPicPr>
          <p:nvPr/>
        </p:nvPicPr>
        <p:blipFill>
          <a:blip r:embed="rId4"/>
          <a:srcRect l="42187" t="34668" r="16406" b="50000"/>
          <a:stretch>
            <a:fillRect/>
          </a:stretch>
        </p:blipFill>
        <p:spPr>
          <a:xfrm>
            <a:off x="3357554" y="5214950"/>
            <a:ext cx="3786214" cy="78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786314" cy="6011882"/>
          </a:xfrm>
        </p:spPr>
        <p:txBody>
          <a:bodyPr numCol="1">
            <a:normAutofit/>
          </a:bodyPr>
          <a:lstStyle/>
          <a:p>
            <a:pPr algn="l"/>
            <a:r>
              <a:rPr lang="de-DE" sz="2000" dirty="0" smtClean="0"/>
              <a:t>Details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ISBN/EAN</a:t>
            </a:r>
            <a:r>
              <a:rPr lang="sr-Latn-RS" sz="2000" dirty="0" smtClean="0"/>
              <a:t>                      </a:t>
            </a:r>
            <a:r>
              <a:rPr lang="de-DE" sz="2000" dirty="0" smtClean="0"/>
              <a:t>978-3-442-77116-5</a:t>
            </a:r>
            <a:br>
              <a:rPr lang="de-DE" sz="2000" dirty="0" smtClean="0"/>
            </a:br>
            <a:r>
              <a:rPr lang="de-DE" sz="2000" dirty="0" smtClean="0"/>
              <a:t>Produktart</a:t>
            </a:r>
            <a:r>
              <a:rPr lang="sr-Latn-RS" sz="2000" dirty="0" smtClean="0"/>
              <a:t>                    </a:t>
            </a:r>
            <a:r>
              <a:rPr lang="de-DE" sz="2000" dirty="0" smtClean="0"/>
              <a:t>Buch</a:t>
            </a:r>
            <a:br>
              <a:rPr lang="de-DE" sz="2000" dirty="0" smtClean="0"/>
            </a:br>
            <a:r>
              <a:rPr lang="de-DE" sz="2000" dirty="0" smtClean="0"/>
              <a:t>Einbandart</a:t>
            </a:r>
            <a:r>
              <a:rPr lang="sr-Latn-RS" sz="2000" dirty="0" smtClean="0"/>
              <a:t>                    </a:t>
            </a:r>
            <a:r>
              <a:rPr lang="de-DE" sz="2000" dirty="0" smtClean="0"/>
              <a:t>Kartoniert, Paperback</a:t>
            </a:r>
            <a:br>
              <a:rPr lang="de-DE" sz="2000" dirty="0" smtClean="0"/>
            </a:br>
            <a:r>
              <a:rPr lang="de-DE" sz="2000" dirty="0" smtClean="0"/>
              <a:t>Verlag</a:t>
            </a:r>
            <a:r>
              <a:rPr lang="sr-Latn-RS" sz="2000" dirty="0" smtClean="0"/>
              <a:t>                             </a:t>
            </a:r>
            <a:r>
              <a:rPr lang="de-DE" sz="2000" b="1" dirty="0" err="1" smtClean="0">
                <a:hlinkClick r:id="rId2" tooltip="Weitere Artikel dieses Verlags anzeigen"/>
              </a:rPr>
              <a:t>btb</a:t>
            </a:r>
            <a:r>
              <a:rPr lang="de-DE" sz="2000" b="1" dirty="0" smtClean="0">
                <a:hlinkClick r:id="rId2" tooltip="Weitere Artikel dieses Verlags anzeigen"/>
              </a:rPr>
              <a:t> Taschenbuch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Erscheinungsjahr</a:t>
            </a:r>
            <a:r>
              <a:rPr lang="sr-Latn-RS" sz="2000" dirty="0" smtClean="0"/>
              <a:t>         </a:t>
            </a:r>
            <a:r>
              <a:rPr lang="de-DE" sz="2000" dirty="0" smtClean="0"/>
              <a:t>2022</a:t>
            </a:r>
            <a:br>
              <a:rPr lang="de-DE" sz="2000" dirty="0" smtClean="0"/>
            </a:br>
            <a:r>
              <a:rPr lang="de-DE" sz="2000" dirty="0" smtClean="0"/>
              <a:t>Erscheinungsdatum</a:t>
            </a:r>
            <a:r>
              <a:rPr lang="sr-Latn-RS" sz="2000" dirty="0" smtClean="0"/>
              <a:t>    </a:t>
            </a:r>
            <a:r>
              <a:rPr lang="de-DE" sz="2000" dirty="0" smtClean="0"/>
              <a:t>10.01.2022</a:t>
            </a:r>
            <a:br>
              <a:rPr lang="de-DE" sz="2000" dirty="0" smtClean="0"/>
            </a:br>
            <a:r>
              <a:rPr lang="de-DE" sz="2000" dirty="0" smtClean="0"/>
              <a:t>Seiten</a:t>
            </a:r>
            <a:r>
              <a:rPr lang="sr-Latn-RS" sz="2000" dirty="0" smtClean="0"/>
              <a:t>                            </a:t>
            </a:r>
            <a:r>
              <a:rPr lang="de-DE" sz="2000" dirty="0" smtClean="0"/>
              <a:t>493 Seiten</a:t>
            </a:r>
            <a:br>
              <a:rPr lang="de-DE" sz="2000" dirty="0" smtClean="0"/>
            </a:br>
            <a:r>
              <a:rPr lang="de-DE" sz="2000" dirty="0" smtClean="0"/>
              <a:t>Sprache</a:t>
            </a:r>
            <a:r>
              <a:rPr lang="sr-Latn-RS" sz="2000" dirty="0" smtClean="0"/>
              <a:t>                         </a:t>
            </a:r>
            <a:r>
              <a:rPr lang="de-DE" sz="2000" dirty="0" smtClean="0"/>
              <a:t>Deutsch</a:t>
            </a:r>
            <a:br>
              <a:rPr lang="de-DE" sz="2000" dirty="0" smtClean="0"/>
            </a:br>
            <a:r>
              <a:rPr lang="de-DE" sz="2000" dirty="0" smtClean="0"/>
              <a:t>Artikel-Nr.</a:t>
            </a:r>
            <a:r>
              <a:rPr lang="sr-Latn-RS" sz="2000" dirty="0" smtClean="0"/>
              <a:t>                      </a:t>
            </a:r>
            <a:r>
              <a:rPr lang="de-DE" sz="2000" dirty="0" smtClean="0"/>
              <a:t>34497675</a:t>
            </a:r>
            <a:br>
              <a:rPr lang="de-DE" sz="2000" dirty="0" smtClean="0"/>
            </a:b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de-DE" sz="2000" dirty="0" smtClean="0"/>
              <a:t>Rubriken</a:t>
            </a:r>
            <a:br>
              <a:rPr lang="de-DE" sz="2000" dirty="0" smtClean="0"/>
            </a:br>
            <a:r>
              <a:rPr lang="de-DE" sz="2000" dirty="0" smtClean="0"/>
              <a:t>Genre</a:t>
            </a:r>
            <a:r>
              <a:rPr lang="sr-Latn-RS" sz="2000" dirty="0" smtClean="0"/>
              <a:t>                             </a:t>
            </a:r>
            <a:r>
              <a:rPr lang="de-DE" sz="2000" b="1" dirty="0" smtClean="0">
                <a:hlinkClick r:id="rId3"/>
              </a:rPr>
              <a:t>Biografien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pic>
        <p:nvPicPr>
          <p:cNvPr id="5" name="Inhaltsplatzhalter 4" descr="Im-Brand-der-Welten---Ivo-Andric.-Ein-europäisches-Lebe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326255" cy="6858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IMG_8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30" b="15830"/>
          <a:stretch>
            <a:fillRect/>
          </a:stretch>
        </p:blipFill>
        <p:spPr>
          <a:xfrm>
            <a:off x="0" y="1428736"/>
            <a:ext cx="9144000" cy="564360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6" name="Grafik 5" descr="image2.jpg"/>
          <p:cNvPicPr>
            <a:picLocks noChangeAspect="1"/>
          </p:cNvPicPr>
          <p:nvPr/>
        </p:nvPicPr>
        <p:blipFill>
          <a:blip r:embed="rId3"/>
          <a:srcRect b="65332"/>
          <a:stretch>
            <a:fillRect/>
          </a:stretch>
        </p:blipFill>
        <p:spPr>
          <a:xfrm>
            <a:off x="0" y="642918"/>
            <a:ext cx="914400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7158" y="1357298"/>
            <a:ext cx="8786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Sadržaj:</a:t>
            </a:r>
          </a:p>
          <a:p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1. Različito definisanje pojma sintagme </a:t>
            </a: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Spacijalnost kao primarno značenje predoga </a:t>
            </a:r>
            <a:r>
              <a:rPr lang="pl-PL" sz="2400" i="1" dirty="0" smtClean="0">
                <a:latin typeface="Arial" pitchFamily="34" charset="0"/>
                <a:cs typeface="Arial" pitchFamily="34" charset="0"/>
              </a:rPr>
              <a:t>nad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i="1" dirty="0" smtClean="0">
                <a:latin typeface="Arial" pitchFamily="34" charset="0"/>
                <a:cs typeface="Arial" pitchFamily="34" charset="0"/>
              </a:rPr>
              <a:t>pod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pl-PL" sz="2400" i="1" dirty="0" smtClean="0">
                <a:latin typeface="Arial" pitchFamily="34" charset="0"/>
                <a:cs typeface="Arial" pitchFamily="34" charset="0"/>
              </a:rPr>
              <a:t>pred</a:t>
            </a:r>
            <a:endParaRPr lang="sr-Latn-R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3. Kauzalnost</a:t>
            </a:r>
          </a:p>
          <a:p>
            <a:pPr marL="342900" indent="-342900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4. Superiornost i inferiornost</a:t>
            </a:r>
          </a:p>
          <a:p>
            <a:pPr marL="342900" indent="-342900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5. Kvalifikativno značenje</a:t>
            </a:r>
          </a:p>
          <a:p>
            <a:pPr marL="342900" indent="-342900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6. Značenje situacione okolnosti</a:t>
            </a:r>
          </a:p>
          <a:p>
            <a:pPr marL="342900" indent="-342900"/>
            <a:r>
              <a:rPr lang="sr-Latn-RS" sz="2400" dirty="0" smtClean="0">
                <a:latin typeface="Arial" pitchFamily="34" charset="0"/>
                <a:cs typeface="Arial" pitchFamily="34" charset="0"/>
              </a:rPr>
              <a:t>7. I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zvori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literatura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Hvala na pažnji!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00166" y="642918"/>
            <a:ext cx="7643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1. Različito definisanje pojma sintagme</a:t>
            </a:r>
          </a:p>
          <a:p>
            <a:pPr algn="ctr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De Kurtne</a:t>
            </a: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Ščerba</a:t>
            </a: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Piper</a:t>
            </a: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Katičić</a:t>
            </a: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Brabec/Hraste</a:t>
            </a: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Stevanović</a:t>
            </a:r>
          </a:p>
          <a:p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Stanojčić/Popović</a:t>
            </a:r>
          </a:p>
          <a:p>
            <a:pPr>
              <a:buFont typeface="Arial" pitchFamily="34" charset="0"/>
              <a:buChar char="•"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Spacijalnost kao primarno značenje predoga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nad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pod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pred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vi-VN" sz="2000" b="1" dirty="0" smtClean="0">
                <a:latin typeface="Arial" pitchFamily="34" charset="0"/>
                <a:cs typeface="Arial" pitchFamily="34" charset="0"/>
              </a:rPr>
            </a:b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Autofit/>
          </a:bodyPr>
          <a:lstStyle/>
          <a:p>
            <a:endParaRPr lang="vi-VN" sz="1600" dirty="0" smtClean="0"/>
          </a:p>
          <a:p>
            <a:pPr>
              <a:buNone/>
            </a:pPr>
            <a:r>
              <a:rPr lang="vi-VN" sz="2000" dirty="0" smtClean="0"/>
              <a:t>Model: N + NAD / POD / PRED NInstr</a:t>
            </a:r>
          </a:p>
          <a:p>
            <a:pPr>
              <a:buNone/>
            </a:pPr>
            <a:r>
              <a:rPr lang="sr-Latn-RS" sz="1600" dirty="0" smtClean="0"/>
              <a:t>	</a:t>
            </a:r>
          </a:p>
          <a:p>
            <a:pPr algn="just"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R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ečeničn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kondenzacij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vi-VN" sz="1600" dirty="0" smtClean="0"/>
          </a:p>
          <a:p>
            <a:pPr algn="just">
              <a:buNone/>
            </a:pPr>
            <a:r>
              <a:rPr lang="sr-Latn-RS" sz="1600" dirty="0" smtClean="0"/>
              <a:t>	</a:t>
            </a:r>
            <a:r>
              <a:rPr lang="vi-VN" sz="1600" dirty="0" smtClean="0"/>
              <a:t>1) „Kad su izišli iz škole, videli su sa mosta da se na bedemu nad rekom, pored opštinske zgrade, iskupio svet.“ ← na bedemu koji se nalazi nad rekom / koji je nad rekom (MILA I PRELAC, Gralis-www)</a:t>
            </a:r>
            <a:endParaRPr lang="sr-Latn-RS" sz="1600" dirty="0" smtClean="0"/>
          </a:p>
          <a:p>
            <a:pPr algn="just">
              <a:buNone/>
            </a:pPr>
            <a:endParaRPr lang="vi-VN" sz="1600" dirty="0" smtClean="0"/>
          </a:p>
          <a:p>
            <a:pPr algn="just">
              <a:buNone/>
            </a:pPr>
            <a:r>
              <a:rPr lang="sr-Latn-RS" sz="1600" dirty="0" smtClean="0"/>
              <a:t>	</a:t>
            </a:r>
            <a:r>
              <a:rPr lang="vi-VN" sz="1600" dirty="0" smtClean="0"/>
              <a:t>2) „Ne samo što nije nikoga pustila u kuću nego je Ciganku i Savetu poslala u Vučine kod neke Kristine, odakle se nisu mogle vratiti pre ručka, a Jelenki je naredila da ide u baštu pod bregom, da podbira boraniju, i da se ne vraća dok je ona ne zovne.“ ← u baštu koja se nalazi pod bregom / u baštu koja je pod bregom (ANIKINA VREMENA, Gralis-www)</a:t>
            </a:r>
          </a:p>
          <a:p>
            <a:pPr algn="just">
              <a:buNone/>
            </a:pPr>
            <a:r>
              <a:rPr lang="sr-Latn-RS" sz="1600" dirty="0" smtClean="0"/>
              <a:t>	</a:t>
            </a:r>
          </a:p>
          <a:p>
            <a:pPr algn="just">
              <a:buNone/>
            </a:pPr>
            <a:r>
              <a:rPr lang="sr-Latn-RS" sz="1600" dirty="0" smtClean="0"/>
              <a:t>	</a:t>
            </a:r>
            <a:r>
              <a:rPr lang="vi-VN" sz="1600" dirty="0" smtClean="0"/>
              <a:t>3) „Kako je to bio jedan od prvih uhapšenika koji se javno sprovodi, i kako su ulice i terase pred kafanama bile pune uzbuđena sveta, pred Galusom je išao šapat i širilo se od usta do usta bezumno govorkanje svetine.“ ← ulice i terase koje se nalaze pred kafanama / koje su pred kafanama (ZANOS I STRADANjE TOME GALUSA, Gralis-www)</a:t>
            </a:r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400" dirty="0" smtClean="0">
                <a:latin typeface="Arial" pitchFamily="34" charset="0"/>
                <a:cs typeface="Arial" pitchFamily="34" charset="0"/>
              </a:rPr>
            </a:br>
            <a:r>
              <a:rPr lang="sr-Latn-R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Model: N + NAD / POD NInstr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sr-Latn-RS" sz="2200" dirty="0" smtClean="0">
                <a:latin typeface="Arial" pitchFamily="34" charset="0"/>
                <a:cs typeface="Arial" pitchFamily="34" charset="0"/>
              </a:rPr>
            </a:br>
            <a:r>
              <a:rPr lang="sr-Latn-R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veštastven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imenic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vi-VN" sz="2200" i="1" dirty="0" smtClean="0">
                <a:latin typeface="Arial" pitchFamily="34" charset="0"/>
                <a:cs typeface="Arial" pitchFamily="34" charset="0"/>
              </a:rPr>
              <a:t>vazduh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imenica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koj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označava 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nebesk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tel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 astromnomsk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i prirodn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pojave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200" dirty="0" smtClean="0">
                <a:latin typeface="Arial" pitchFamily="34" charset="0"/>
                <a:cs typeface="Arial" pitchFamily="34" charset="0"/>
              </a:rPr>
            </a:br>
            <a:r>
              <a:rPr lang="sr-Latn-R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200" i="1" dirty="0" smtClean="0">
                <a:latin typeface="Arial" pitchFamily="34" charset="0"/>
                <a:cs typeface="Arial" pitchFamily="34" charset="0"/>
              </a:rPr>
              <a:t>sunce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200" i="1" dirty="0" smtClean="0">
                <a:latin typeface="Arial" pitchFamily="34" charset="0"/>
                <a:cs typeface="Arial" pitchFamily="34" charset="0"/>
              </a:rPr>
              <a:t>zvezd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200" i="1" dirty="0" smtClean="0">
                <a:latin typeface="Arial" pitchFamily="34" charset="0"/>
                <a:cs typeface="Arial" pitchFamily="34" charset="0"/>
              </a:rPr>
              <a:t>magla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200" i="1" dirty="0" smtClean="0">
                <a:latin typeface="Arial" pitchFamily="34" charset="0"/>
                <a:cs typeface="Arial" pitchFamily="34" charset="0"/>
              </a:rPr>
              <a:t>tama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200" i="1" dirty="0" smtClean="0">
                <a:latin typeface="Arial" pitchFamily="34" charset="0"/>
                <a:cs typeface="Arial" pitchFamily="34" charset="0"/>
              </a:rPr>
              <a:t>nebo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vi-VN" sz="2400" dirty="0" smtClean="0"/>
              <a:t/>
            </a:r>
            <a:br>
              <a:rPr lang="vi-VN" sz="2400" dirty="0" smtClean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357298"/>
            <a:ext cx="8786842" cy="564357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4)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vazduh nad glavama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“ (OMERPAŠA LATAS,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5)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crveno sunce nad baštama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.“ (OMERPAŠA LATAS,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6)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sa vatrenim zalascima sunca nad Bežanijskom kosom.“ (ZEKO,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7)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zvijezde nad crnom šumom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.“ (ČUDO U OLOVU,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8)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u svetloj magli nad dunavskim adama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.“ (ZEKO,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 9)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sa maglicom nad morem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.“ (NA SUNČANOJ STRANI,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10)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sklupčano tijelo pod tamom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.“ (MUSTAFA MADžAR,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11)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pod ogromnim svodom proletnjeg neba nad gradom.“ (ZEKO,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12)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lučnom rasponu nebeskog svoda nad nama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 “ (NA SUNČANOJ STRANI,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Gralis-www)</a:t>
            </a:r>
            <a:endParaRPr lang="sr-Cyrl-RS" sz="15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13)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na severnom nebu nad Beogradom.“ (ZEKO,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14)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plavo nebo nad sobom.“ (OMERPAŠA LATAS,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15)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nebo nad njim </a:t>
            </a:r>
            <a:r>
              <a:rPr lang="sr-Cyrl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“ (TRUP,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16) „[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] raskoš toga neba nad Beogradom </a:t>
            </a:r>
            <a:r>
              <a:rPr lang="sr-Cyrl-RS" sz="15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“ (GOSPOĐICA, Gralis-www)</a:t>
            </a:r>
          </a:p>
          <a:p>
            <a:pPr>
              <a:spcAft>
                <a:spcPts val="1000"/>
              </a:spcAft>
              <a:buNone/>
            </a:pPr>
            <a:r>
              <a:rPr lang="vi-VN" sz="1500" dirty="0" smtClean="0">
                <a:latin typeface="Arial" pitchFamily="34" charset="0"/>
                <a:cs typeface="Arial" pitchFamily="34" charset="0"/>
              </a:rPr>
              <a:t>17) </a:t>
            </a:r>
            <a:r>
              <a:rPr lang="vi-VN" sz="15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vi-VN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ʽSamo ću nebo nad Sirijom ostavitiʼ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, govorio je, kad bi se udostojio da</a:t>
            </a:r>
            <a:r>
              <a:rPr lang="sr-Latn-RS" sz="1500" dirty="0" smtClean="0">
                <a:latin typeface="Arial" pitchFamily="34" charset="0"/>
                <a:cs typeface="Arial" pitchFamily="34" charset="0"/>
              </a:rPr>
              <a:t> ...</a:t>
            </a:r>
            <a:r>
              <a:rPr lang="vi-VN" sz="1500" dirty="0" smtClean="0">
                <a:latin typeface="Arial" pitchFamily="34" charset="0"/>
                <a:cs typeface="Arial" pitchFamily="34" charset="0"/>
              </a:rPr>
              <a:t>“ (TRUP, Gralis-www)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42928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18) </a:t>
            </a:r>
            <a:r>
              <a:rPr lang="vi-VN" sz="1800" dirty="0" smtClean="0">
                <a:cs typeface="Arial" pitchFamily="34" charset="0"/>
              </a:rPr>
              <a:t>„[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Latn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plitki podrum pod slabom kućom </a:t>
            </a:r>
            <a:r>
              <a:rPr lang="sr-Cyrl-RS" sz="1800" dirty="0" smtClean="0"/>
              <a:t>...</a:t>
            </a:r>
            <a:r>
              <a:rPr lang="vi-VN" sz="1800" dirty="0" smtClean="0"/>
              <a:t>“ (ZEKO,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19) </a:t>
            </a:r>
            <a:r>
              <a:rPr lang="vi-VN" sz="1800" dirty="0" smtClean="0">
                <a:cs typeface="Arial" pitchFamily="34" charset="0"/>
              </a:rPr>
              <a:t>„[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Latn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tvrda zemlja pod nogama.“ (SAN BEGA KARČIĆA,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20) </a:t>
            </a:r>
            <a:r>
              <a:rPr lang="vi-VN" sz="1800" dirty="0" smtClean="0">
                <a:cs typeface="Arial" pitchFamily="34" charset="0"/>
              </a:rPr>
              <a:t>„[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Latn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oranicu i rijeku pod brijegom.“ (PUT ALIJE ĐERZELEZA,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21) „Na livadi pred kasarnom </a:t>
            </a:r>
            <a:r>
              <a:rPr lang="vi-VN" sz="1800" dirty="0" smtClean="0">
                <a:cs typeface="Arial" pitchFamily="34" charset="0"/>
              </a:rPr>
              <a:t>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Cyrl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“ (ŽEĐ,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22) </a:t>
            </a:r>
            <a:r>
              <a:rPr lang="vi-VN" sz="1800" dirty="0" smtClean="0">
                <a:cs typeface="Arial" pitchFamily="34" charset="0"/>
              </a:rPr>
              <a:t>„[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Latn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smena straže pred podrumskim vratima.“ (ŽEĐ,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23) </a:t>
            </a:r>
            <a:r>
              <a:rPr lang="vi-VN" sz="1800" dirty="0" smtClean="0">
                <a:cs typeface="Arial" pitchFamily="34" charset="0"/>
              </a:rPr>
              <a:t>„[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Latn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dve široke tezge pred dućanom.“ (GOSPOĐICA,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24) </a:t>
            </a:r>
            <a:r>
              <a:rPr lang="vi-VN" sz="1800" dirty="0" smtClean="0">
                <a:cs typeface="Arial" pitchFamily="34" charset="0"/>
              </a:rPr>
              <a:t>„[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Latn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sneg sa trotoara pred kućom.“ (GOSPOĐICA,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25) „</a:t>
            </a:r>
            <a:r>
              <a:rPr lang="vi-VN" sz="1800" dirty="0" smtClean="0">
                <a:cs typeface="Arial" pitchFamily="34" charset="0"/>
              </a:rPr>
              <a:t>[</a:t>
            </a:r>
            <a:r>
              <a:rPr lang="sr-Latn-RS" sz="1800" dirty="0" smtClean="0">
                <a:cs typeface="Arial" pitchFamily="34" charset="0"/>
              </a:rPr>
              <a:t>...</a:t>
            </a:r>
            <a:r>
              <a:rPr lang="vi-VN" sz="1800" dirty="0" smtClean="0">
                <a:cs typeface="Arial" pitchFamily="34" charset="0"/>
              </a:rPr>
              <a:t>]</a:t>
            </a:r>
            <a:r>
              <a:rPr lang="sr-Latn-RS" sz="1800" dirty="0" smtClean="0">
                <a:cs typeface="Arial" pitchFamily="34" charset="0"/>
              </a:rPr>
              <a:t> </a:t>
            </a:r>
            <a:r>
              <a:rPr lang="vi-VN" sz="1800" dirty="0" smtClean="0"/>
              <a:t>prizor pred njim</a:t>
            </a:r>
            <a:r>
              <a:rPr lang="sr-Cyrl-RS" sz="1800" dirty="0" smtClean="0"/>
              <a:t>..</a:t>
            </a:r>
            <a:r>
              <a:rPr lang="vi-VN" sz="1800" dirty="0" smtClean="0"/>
              <a:t>.“ (SLUČAJ STEVANA KARAJANA,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26)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„[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kad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na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tome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putu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sretne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ništa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onoga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traži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živo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ljudsko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biće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željenu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misao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nego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ostane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sam </a:t>
            </a:r>
            <a:r>
              <a:rPr lang="de-DE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de-DE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smrtonosnom</a:t>
            </a:r>
            <a:r>
              <a:rPr lang="de-DE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pustinjom</a:t>
            </a:r>
            <a:r>
              <a:rPr lang="de-DE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vremena</a:t>
            </a:r>
            <a:r>
              <a:rPr lang="de-DE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</a:t>
            </a:r>
            <a:r>
              <a:rPr lang="de-DE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sobom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jedinom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mogućnošću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ide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svetom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buba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mili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oko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slamke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izgleda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nade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vidljivog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smisla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;“ (VINO,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Gralis-www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vi-VN" sz="1800" dirty="0" smtClean="0"/>
              <a:t>27) „sa starinskim zvonom pred očima, </a:t>
            </a:r>
            <a:r>
              <a:rPr lang="sr-Cyrl-RS" sz="1800" dirty="0" smtClean="0"/>
              <a:t>... </a:t>
            </a:r>
            <a:r>
              <a:rPr lang="vi-VN" sz="1800" dirty="0" smtClean="0"/>
              <a:t>“ (U ĆELIJI BROJ 115, Gralis-www)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00034" y="142852"/>
            <a:ext cx="771530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Model: N + POD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/ </a:t>
            </a:r>
            <a:r>
              <a:rPr lang="vi-VN" sz="2000" dirty="0" smtClean="0"/>
              <a:t>PRED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NInstr</a:t>
            </a: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Poredbeni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odnos</a:t>
            </a: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686800" cy="60007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vi-VN" sz="1500" dirty="0" smtClean="0"/>
              <a:t>28) „Video sam principe i sisteme [</a:t>
            </a:r>
            <a:r>
              <a:rPr lang="sr-Latn-RS" sz="1500" dirty="0" smtClean="0"/>
              <a:t>...</a:t>
            </a:r>
            <a:r>
              <a:rPr lang="vi-VN" sz="1500" dirty="0" smtClean="0"/>
              <a:t>]</a:t>
            </a:r>
            <a:r>
              <a:rPr lang="sr-Latn-RS" sz="1500" dirty="0" smtClean="0"/>
              <a:t> </a:t>
            </a:r>
            <a:r>
              <a:rPr lang="vi-VN" sz="1500" dirty="0" smtClean="0"/>
              <a:t>kako se razilaze kao magla pred ravnodušnim ili zluradim očima svetine</a:t>
            </a:r>
            <a:r>
              <a:rPr lang="sr-Latn-RS" sz="1500" dirty="0" smtClean="0"/>
              <a:t>, ...</a:t>
            </a:r>
            <a:r>
              <a:rPr lang="vi-VN" sz="1500" dirty="0" smtClean="0"/>
              <a:t>“ (RAZGOVOR S GOJOM, Gralis-www) </a:t>
            </a:r>
          </a:p>
          <a:p>
            <a:pPr algn="just">
              <a:buNone/>
            </a:pPr>
            <a:r>
              <a:rPr lang="vi-VN" sz="1500" dirty="0" smtClean="0"/>
              <a:t>29) „U tim mislima, pod tim strašnim i smešnim likom, sedeći na niskom ruševnom zidu i prolećnom suncu, spješao i dogoreo, Ćorkan oseća kako, najzad, postaje ono što je oduvek maštao i žudeo da bude: velik i usamljen čovek, ljubavnik i junak, vitak, prav, tvrd, kao beli neprolazni nišan nad grobom .“ (MILA I PRELAC, Gralis-www)</a:t>
            </a:r>
          </a:p>
          <a:p>
            <a:pPr algn="just">
              <a:buNone/>
            </a:pPr>
            <a:r>
              <a:rPr lang="vi-VN" sz="1500" dirty="0" smtClean="0"/>
              <a:t>30) „To je bio malo drukčiji udarac nego ono njeno bockanje nad polumrtvim čovekom.“ (ANIKINA VREMENA, Gralis-www)</a:t>
            </a:r>
          </a:p>
          <a:p>
            <a:pPr algn="just">
              <a:buNone/>
            </a:pPr>
            <a:r>
              <a:rPr lang="vi-VN" sz="1500" dirty="0" smtClean="0"/>
              <a:t>31) „I muzika i rakija kazuju isto, pričaju svoju jednoličnu, neverovatnu priču, otvarajući pred njim uvek isti diptih čije jedno krilo nosi svetlu i radosnu sliku, a drugo tamnu, beznadnu, dok se ne sklope oba krila diptiha kao daske na poklopcu mrtvačkog kovčega nad čovekom i njegovom željom za bežanjem.“ (OMERPAŠA LATAS, Gralis-www)</a:t>
            </a:r>
          </a:p>
          <a:p>
            <a:pPr algn="just">
              <a:buNone/>
            </a:pPr>
            <a:r>
              <a:rPr lang="vi-VN" sz="1500" dirty="0" smtClean="0"/>
              <a:t>32) „Nad njom su ostajali poslednji tragovi njenih noćašnjih misli i odluka i svega ljudskog sažaljenja, i redom iščezavali, kao vodeni mehurići nad davljenikom.“ (ŽEĐ, Gralis-www)</a:t>
            </a:r>
          </a:p>
          <a:p>
            <a:pPr algn="just">
              <a:buNone/>
            </a:pPr>
            <a:r>
              <a:rPr lang="vi-VN" sz="1500" dirty="0" smtClean="0"/>
              <a:t>33) „Ali je već osećala kako se lomi i popušta, nemoćna kao u snu, dok je kao bič nad njom praskalo Jovankino ʽMorašʼ!“ (GOSPOĐICA, Gralis-www)</a:t>
            </a:r>
          </a:p>
          <a:p>
            <a:pPr algn="just">
              <a:buNone/>
            </a:pPr>
            <a:r>
              <a:rPr lang="vi-VN" sz="1500" dirty="0" smtClean="0"/>
              <a:t>34) „Onoga istog dana kad je Armin Salcer ugledao Irenu na trkalištu, ona je, kod kuće, sat-dva ranije, prvi put u životu videla oca, ʽsvoga jedinstvenog i veličanstvenog papu gdje plače, prikovan za fotelju, nad svojim slomljenim i nemoćnim ʽneka čekaʼ, kao dete nad igračkom.“ (NA SUNČANOJ STRANI, Gralis-www)</a:t>
            </a:r>
          </a:p>
          <a:p>
            <a:pPr algn="just">
              <a:buNone/>
            </a:pPr>
            <a:r>
              <a:rPr lang="vi-VN" sz="1500" dirty="0" smtClean="0"/>
              <a:t>35) „Drveno stepenište škripalo je i tutnjalo kao pakleni tavan nad njihovim glavama.“ (ŠALA U SAMSARINOVOM HANU, Gralis-www)</a:t>
            </a:r>
          </a:p>
          <a:p>
            <a:pPr algn="just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dirty="0" smtClean="0">
                <a:latin typeface="Arial" pitchFamily="34" charset="0"/>
                <a:cs typeface="Arial" pitchFamily="34" charset="0"/>
              </a:rPr>
              <a:t>Instrumentalne konstrukcije u idiomima</a:t>
            </a: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36) „Ja imam krov nad glavom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...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“ (Znakovi pored puta, Gralis-www)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37) „Bolje bi ti bilo da si dirno guju pod kamenom. “ (Anikina vremena, Gralis-www)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38) „Lice pod maskom je divno, njegov rang je mnogo viši nego što u pasošu piše, ali šta to mari?“ (Razgovor s Gojom, Gralis-www)</a:t>
            </a:r>
          </a:p>
          <a:p>
            <a:endParaRPr lang="vi-VN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auzalnost</a:t>
            </a:r>
          </a:p>
          <a:p>
            <a:pPr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2900" dirty="0" smtClean="0">
                <a:latin typeface="Arial" pitchFamily="34" charset="0"/>
                <a:cs typeface="Arial" pitchFamily="34" charset="0"/>
              </a:rPr>
              <a:t>Osnovni model: N + DetCaus [←NInstr]</a:t>
            </a:r>
            <a:endParaRPr lang="sr-Latn-RS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sz="29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de-DE" sz="29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r-Latn-RS" sz="2900" dirty="0" smtClean="0">
                <a:latin typeface="Arial" pitchFamily="34" charset="0"/>
                <a:cs typeface="Arial" pitchFamily="34" charset="0"/>
              </a:rPr>
              <a:t>ri </a:t>
            </a:r>
            <a:r>
              <a:rPr lang="vi-VN" sz="2900" dirty="0" smtClean="0">
                <a:latin typeface="Arial" pitchFamily="34" charset="0"/>
                <a:cs typeface="Arial" pitchFamily="34" charset="0"/>
              </a:rPr>
              <a:t>tipa uzroka – uzrok efektor, uzrok razlog</a:t>
            </a:r>
            <a:r>
              <a:rPr lang="sr-Latn-RS" sz="2900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vi-VN" sz="2900" dirty="0" smtClean="0">
                <a:latin typeface="Arial" pitchFamily="34" charset="0"/>
                <a:cs typeface="Arial" pitchFamily="34" charset="0"/>
              </a:rPr>
              <a:t> uzrok izazivač</a:t>
            </a:r>
          </a:p>
          <a:p>
            <a:pPr>
              <a:buNone/>
            </a:pPr>
            <a:endParaRPr lang="sr-Latn-RS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2900" u="sng" dirty="0" smtClean="0">
                <a:latin typeface="Arial" pitchFamily="34" charset="0"/>
                <a:cs typeface="Arial" pitchFamily="34" charset="0"/>
              </a:rPr>
              <a:t>Kauzator efektor </a:t>
            </a:r>
            <a:r>
              <a:rPr lang="vi-VN" sz="2900" dirty="0" smtClean="0">
                <a:latin typeface="Arial" pitchFamily="34" charset="0"/>
                <a:cs typeface="Arial" pitchFamily="34" charset="0"/>
              </a:rPr>
              <a:t>(unutrašnji uzrok)</a:t>
            </a:r>
          </a:p>
          <a:p>
            <a:pPr>
              <a:buNone/>
            </a:pPr>
            <a:r>
              <a:rPr lang="vi-VN" sz="2900" dirty="0" smtClean="0">
                <a:latin typeface="Arial" pitchFamily="34" charset="0"/>
                <a:cs typeface="Arial" pitchFamily="34" charset="0"/>
              </a:rPr>
              <a:t>Model: N + PRED N</a:t>
            </a:r>
            <a:r>
              <a:rPr lang="sr-Latn-RS" sz="29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sz="2900" dirty="0" smtClean="0">
                <a:latin typeface="Arial" pitchFamily="34" charset="0"/>
                <a:cs typeface="Arial" pitchFamily="34" charset="0"/>
              </a:rPr>
              <a:t>nstr</a:t>
            </a:r>
            <a:endParaRPr lang="sr-Latn-RS" sz="29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None/>
            </a:pPr>
            <a:endParaRPr lang="sr-Cyrl-RS" sz="29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vi-VN" sz="2600" dirty="0" smtClean="0">
                <a:latin typeface="Arial" pitchFamily="34" charset="0"/>
                <a:cs typeface="Arial" pitchFamily="34" charset="0"/>
              </a:rPr>
              <a:t>39) „Užasan strah pred sudbonosnim pitanjem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 ...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“ (PORUČNIK MURAT,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2600" dirty="0" smtClean="0">
                <a:latin typeface="Arial" pitchFamily="34" charset="0"/>
                <a:cs typeface="Arial" pitchFamily="34" charset="0"/>
              </a:rPr>
              <a:t>40)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[...]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ili su ih prigušivali od stida ili straha pred kaznom.“ (JULSKI DAN,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2600" dirty="0" smtClean="0">
                <a:latin typeface="Arial" pitchFamily="34" charset="0"/>
                <a:cs typeface="Arial" pitchFamily="34" charset="0"/>
              </a:rPr>
              <a:t>41) „I osetila je i bojazan i respekt pred ovim okretnim i tvrdim svetom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.“ (GOSPOĐICA, Gralis-www)</a:t>
            </a:r>
          </a:p>
          <a:p>
            <a:pPr>
              <a:spcAft>
                <a:spcPts val="1200"/>
              </a:spcAft>
              <a:buNone/>
            </a:pPr>
            <a:r>
              <a:rPr lang="vi-VN" sz="2600" dirty="0" smtClean="0">
                <a:latin typeface="Arial" pitchFamily="34" charset="0"/>
                <a:cs typeface="Arial" pitchFamily="34" charset="0"/>
              </a:rPr>
              <a:t>42)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[...]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kao i svoje nezdrave strepnje pred troškovima i izdacima svake vrste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“ (OMERPAŠA LATAS, Gralis-www)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D132-AAE5-412B-B61B-40CA050174F7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2082</Words>
  <Application>Microsoft Office PowerPoint</Application>
  <PresentationFormat>Bildschirmpräsentation (4:3)</PresentationFormat>
  <Paragraphs>196</Paragraphs>
  <Slides>20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Folie 1</vt:lpstr>
      <vt:lpstr>Folie 2</vt:lpstr>
      <vt:lpstr>Folie 3</vt:lpstr>
      <vt:lpstr> 2. Spacijalnost kao primarno značenje predoga nad, pod i pred </vt:lpstr>
      <vt:lpstr>  Model: N + NAD / POD NInstr   N = veštastvena imenica (vazduh) / imenica koja označava  nebesko telo, astromnomsku i prirodnu pojave  (sunce, zvezda, magla, tama, nebo) </vt:lpstr>
      <vt:lpstr>Folie 6</vt:lpstr>
      <vt:lpstr>Poredbeni odnos</vt:lpstr>
      <vt:lpstr>Instrumentalne konstrukcije u idiomima</vt:lpstr>
      <vt:lpstr>Folie 9</vt:lpstr>
      <vt:lpstr>Folie 10</vt:lpstr>
      <vt:lpstr>    4.         Superiornost       i      inferiornost Model:         N + NAD NInstr    /     N + POD NInstr </vt:lpstr>
      <vt:lpstr>Folie 12</vt:lpstr>
      <vt:lpstr>Folie 13</vt:lpstr>
      <vt:lpstr>Folie 14</vt:lpstr>
      <vt:lpstr>Folie 15</vt:lpstr>
      <vt:lpstr>Folie 16</vt:lpstr>
      <vt:lpstr>Folie 17</vt:lpstr>
      <vt:lpstr>Details  ISBN/EAN                      978-3-442-77116-5 Produktart                    Buch Einbandart                    Kartoniert, Paperback Verlag                             btb Taschenbuch Erscheinungsjahr         2022 Erscheinungsdatum    10.01.2022 Seiten                            493 Seiten Sprache                         Deutsch Artikel-Nr.                      34497675  Rubriken Genre                             Biografien </vt:lpstr>
      <vt:lpstr>Folie 19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Windows-Benutzer</dc:creator>
  <cp:lastModifiedBy>Windows-Benutzer</cp:lastModifiedBy>
  <cp:revision>101</cp:revision>
  <dcterms:created xsi:type="dcterms:W3CDTF">2018-10-10T05:01:37Z</dcterms:created>
  <dcterms:modified xsi:type="dcterms:W3CDTF">2022-02-03T17:52:19Z</dcterms:modified>
</cp:coreProperties>
</file>