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9"/>
  </p:notesMasterIdLst>
  <p:sldIdLst>
    <p:sldId id="489" r:id="rId2"/>
    <p:sldId id="443" r:id="rId3"/>
    <p:sldId id="342" r:id="rId4"/>
    <p:sldId id="403" r:id="rId5"/>
    <p:sldId id="428" r:id="rId6"/>
    <p:sldId id="406" r:id="rId7"/>
    <p:sldId id="404" r:id="rId8"/>
    <p:sldId id="397" r:id="rId9"/>
    <p:sldId id="405" r:id="rId10"/>
    <p:sldId id="407" r:id="rId11"/>
    <p:sldId id="346" r:id="rId12"/>
    <p:sldId id="408" r:id="rId13"/>
    <p:sldId id="347" r:id="rId14"/>
    <p:sldId id="409" r:id="rId15"/>
    <p:sldId id="414" r:id="rId16"/>
    <p:sldId id="412" r:id="rId17"/>
    <p:sldId id="419" r:id="rId18"/>
    <p:sldId id="418" r:id="rId19"/>
    <p:sldId id="411" r:id="rId20"/>
    <p:sldId id="422" r:id="rId21"/>
    <p:sldId id="415" r:id="rId22"/>
    <p:sldId id="416" r:id="rId23"/>
    <p:sldId id="413" r:id="rId24"/>
    <p:sldId id="431" r:id="rId25"/>
    <p:sldId id="410" r:id="rId26"/>
    <p:sldId id="420" r:id="rId27"/>
    <p:sldId id="435" r:id="rId28"/>
    <p:sldId id="352" r:id="rId29"/>
    <p:sldId id="354" r:id="rId30"/>
    <p:sldId id="353" r:id="rId31"/>
    <p:sldId id="355" r:id="rId32"/>
    <p:sldId id="424" r:id="rId33"/>
    <p:sldId id="304" r:id="rId34"/>
    <p:sldId id="302" r:id="rId35"/>
    <p:sldId id="303" r:id="rId36"/>
    <p:sldId id="487" r:id="rId37"/>
    <p:sldId id="4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105"/>
    <a:srgbClr val="FFF5A7"/>
    <a:srgbClr val="FFE209"/>
    <a:srgbClr val="DAC000"/>
    <a:srgbClr val="E0B606"/>
    <a:srgbClr val="FCE584"/>
    <a:srgbClr val="B08F04"/>
    <a:srgbClr val="FFFFCC"/>
    <a:srgbClr val="B17407"/>
    <a:srgbClr val="E1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24" autoAdjust="0"/>
  </p:normalViewPr>
  <p:slideViewPr>
    <p:cSldViewPr>
      <p:cViewPr varScale="1">
        <p:scale>
          <a:sx n="104" d="100"/>
          <a:sy n="104" d="100"/>
        </p:scale>
        <p:origin x="1284" y="76"/>
      </p:cViewPr>
      <p:guideLst>
        <p:guide orient="horz" pos="2160"/>
        <p:guide pos="2880"/>
      </p:guideLst>
    </p:cSldViewPr>
  </p:slideViewPr>
  <p:outlineViewPr>
    <p:cViewPr>
      <p:scale>
        <a:sx n="33" d="100"/>
        <a:sy n="33" d="100"/>
      </p:scale>
      <p:origin x="0" y="6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93309-9E86-44D4-A978-C2788772EAAD}"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BA7B5-217B-4791-ABF2-17043C87256E}"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971EE5A-8108-4834-958D-EE2EEF77F05F}"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E096A-786D-47EA-9417-FC16EC848973}"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E096A-786D-47EA-9417-FC16EC848973}"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E096A-786D-47EA-9417-FC16EC848973}"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096A-786D-47EA-9417-FC16EC848973}"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37F87-C675-4972-86B7-356A83170B09}"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95700" y="142852"/>
            <a:ext cx="5695500" cy="492443"/>
          </a:xfrm>
          <a:prstGeom prst="rect">
            <a:avLst/>
          </a:prstGeom>
        </p:spPr>
        <p:txBody>
          <a:bodyPr wrap="square">
            <a:spAutoFit/>
          </a:bodyPr>
          <a:lstStyle/>
          <a:p>
            <a:pPr algn="ctr"/>
            <a:r>
              <a:rPr lang="sr-Latn-RS" sz="2600" b="1" dirty="0" err="1">
                <a:latin typeface="Arial" pitchFamily="34" charset="0"/>
                <a:cs typeface="Arial" pitchFamily="34" charset="0"/>
              </a:rPr>
              <a:t>Mag.phil</a:t>
            </a:r>
            <a:r>
              <a:rPr lang="sr-Latn-RS" sz="2600" b="1" dirty="0">
                <a:latin typeface="Arial" pitchFamily="34" charset="0"/>
                <a:cs typeface="Arial" pitchFamily="34" charset="0"/>
              </a:rPr>
              <a:t>. </a:t>
            </a:r>
            <a:r>
              <a:rPr lang="en-US" sz="2600" b="1" dirty="0">
                <a:latin typeface="Arial" pitchFamily="34" charset="0"/>
                <a:cs typeface="Arial" pitchFamily="34" charset="0"/>
              </a:rPr>
              <a:t>Tijana Mile</a:t>
            </a:r>
            <a:r>
              <a:rPr lang="sr-Latn-RS" sz="2600" b="1" dirty="0" err="1">
                <a:latin typeface="Arial" pitchFamily="34" charset="0"/>
                <a:cs typeface="Arial" pitchFamily="34" charset="0"/>
              </a:rPr>
              <a:t>nković</a:t>
            </a:r>
            <a:r>
              <a:rPr lang="sr-Latn-RS" sz="2600" b="1" dirty="0">
                <a:latin typeface="Arial" pitchFamily="34" charset="0"/>
                <a:cs typeface="Arial" pitchFamily="34" charset="0"/>
              </a:rPr>
              <a:t> </a:t>
            </a:r>
            <a:r>
              <a:rPr lang="sr-Latn-RS" sz="2600" dirty="0">
                <a:latin typeface="Arial" pitchFamily="34" charset="0"/>
                <a:cs typeface="Arial" pitchFamily="34" charset="0"/>
              </a:rPr>
              <a:t>(</a:t>
            </a:r>
            <a:r>
              <a:rPr lang="sr-Latn-RS" sz="2600" dirty="0" err="1">
                <a:latin typeface="Arial" pitchFamily="34" charset="0"/>
                <a:cs typeface="Arial" pitchFamily="34" charset="0"/>
              </a:rPr>
              <a:t>Graz</a:t>
            </a:r>
            <a:r>
              <a:rPr lang="sr-Latn-RS" sz="2600" dirty="0">
                <a:latin typeface="Arial" pitchFamily="34" charset="0"/>
                <a:cs typeface="Arial" pitchFamily="34" charset="0"/>
              </a:rPr>
              <a:t>)</a:t>
            </a:r>
            <a:endParaRPr lang="de-DE" sz="2600" dirty="0"/>
          </a:p>
        </p:txBody>
      </p:sp>
      <p:sp>
        <p:nvSpPr>
          <p:cNvPr id="6" name="Rechteck 5"/>
          <p:cNvSpPr/>
          <p:nvPr/>
        </p:nvSpPr>
        <p:spPr>
          <a:xfrm>
            <a:off x="0" y="1000108"/>
            <a:ext cx="5868144" cy="369332"/>
          </a:xfrm>
          <a:prstGeom prst="rect">
            <a:avLst/>
          </a:prstGeom>
        </p:spPr>
        <p:txBody>
          <a:bodyPr wrap="square">
            <a:spAutoFit/>
          </a:bodyPr>
          <a:lstStyle/>
          <a:p>
            <a:pPr algn="ctr"/>
            <a:r>
              <a:rPr lang="de-DE" altLang="sr-Latn-RS" u="none" dirty="0">
                <a:latin typeface="Arial" panose="020B0604020202020204" pitchFamily="34" charset="0"/>
                <a:cs typeface="Arial" panose="020B0604020202020204" pitchFamily="34" charset="0"/>
              </a:rPr>
              <a:t>I</a:t>
            </a:r>
            <a:r>
              <a:rPr lang="pl-PL" altLang="sr-Latn-RS" u="none" dirty="0">
                <a:latin typeface="Arial" panose="020B0604020202020204" pitchFamily="34" charset="0"/>
                <a:cs typeface="Arial" panose="020B0604020202020204" pitchFamily="34" charset="0"/>
              </a:rPr>
              <a:t>nstitut für Slawistik der </a:t>
            </a:r>
            <a:r>
              <a:rPr lang="de-AT" altLang="sr-Latn-RS" u="none" dirty="0">
                <a:latin typeface="Arial" panose="020B0604020202020204" pitchFamily="34" charset="0"/>
                <a:cs typeface="Arial" panose="020B0604020202020204" pitchFamily="34" charset="0"/>
              </a:rPr>
              <a:t>Karl-Franzens </a:t>
            </a:r>
            <a:r>
              <a:rPr lang="pl-PL" altLang="sr-Latn-RS" u="none" dirty="0">
                <a:latin typeface="Arial" panose="020B0604020202020204" pitchFamily="34" charset="0"/>
                <a:cs typeface="Arial" panose="020B0604020202020204" pitchFamily="34" charset="0"/>
              </a:rPr>
              <a:t>Universität Graz</a:t>
            </a:r>
            <a:endParaRPr lang="de-DE" dirty="0">
              <a:latin typeface="Arial" panose="020B0604020202020204" pitchFamily="34" charset="0"/>
              <a:cs typeface="Arial" pitchFamily="34" charset="0"/>
            </a:endParaRPr>
          </a:p>
        </p:txBody>
      </p:sp>
      <p:sp>
        <p:nvSpPr>
          <p:cNvPr id="7" name="TextBox 8"/>
          <p:cNvSpPr txBox="1"/>
          <p:nvPr/>
        </p:nvSpPr>
        <p:spPr>
          <a:xfrm>
            <a:off x="0" y="2300901"/>
            <a:ext cx="5715008" cy="369332"/>
          </a:xfrm>
          <a:prstGeom prst="rect">
            <a:avLst/>
          </a:prstGeom>
          <a:noFill/>
        </p:spPr>
        <p:txBody>
          <a:bodyPr wrap="square" rtlCol="0">
            <a:spAutoFit/>
          </a:bodyPr>
          <a:lstStyle/>
          <a:p>
            <a:pPr algn="ctr"/>
            <a:r>
              <a:rPr lang="sr-Latn-RS" dirty="0">
                <a:latin typeface="Arial" pitchFamily="34" charset="0"/>
                <a:cs typeface="Arial" pitchFamily="34" charset="0"/>
              </a:rPr>
              <a:t>tijana.milenkovic@uni-graz.at</a:t>
            </a:r>
          </a:p>
        </p:txBody>
      </p:sp>
      <p:sp>
        <p:nvSpPr>
          <p:cNvPr id="9" name="Textfeld 8"/>
          <p:cNvSpPr txBox="1"/>
          <p:nvPr/>
        </p:nvSpPr>
        <p:spPr>
          <a:xfrm>
            <a:off x="-20504" y="3061066"/>
            <a:ext cx="9180512" cy="1138773"/>
          </a:xfrm>
          <a:prstGeom prst="rect">
            <a:avLst/>
          </a:prstGeom>
          <a:noFill/>
        </p:spPr>
        <p:txBody>
          <a:bodyPr wrap="square" rtlCol="0">
            <a:spAutoFit/>
          </a:bodyPr>
          <a:lstStyle/>
          <a:p>
            <a:pPr algn="ctr"/>
            <a:r>
              <a:rPr lang="sr-Latn-RS" sz="3400" b="1" dirty="0">
                <a:solidFill>
                  <a:srgbClr val="DE0000"/>
                </a:solidFill>
                <a:latin typeface="Arial" pitchFamily="34" charset="0"/>
                <a:cs typeface="Arial" pitchFamily="34" charset="0"/>
              </a:rPr>
              <a:t>Srpske </a:t>
            </a:r>
            <a:r>
              <a:rPr lang="sr-Latn-RS" sz="3400" b="1" dirty="0" err="1">
                <a:solidFill>
                  <a:srgbClr val="DE0000"/>
                </a:solidFill>
                <a:latin typeface="Arial" pitchFamily="34" charset="0"/>
                <a:cs typeface="Arial" pitchFamily="34" charset="0"/>
              </a:rPr>
              <a:t>vladarke</a:t>
            </a:r>
            <a:r>
              <a:rPr lang="sr-Latn-RS" sz="3400" b="1" dirty="0">
                <a:solidFill>
                  <a:srgbClr val="DE0000"/>
                </a:solidFill>
                <a:latin typeface="Arial" pitchFamily="34" charset="0"/>
                <a:cs typeface="Arial" pitchFamily="34" charset="0"/>
              </a:rPr>
              <a:t> iz d</a:t>
            </a:r>
            <a:r>
              <a:rPr lang="en-US" sz="3400" b="1" dirty="0" err="1">
                <a:solidFill>
                  <a:srgbClr val="DE0000"/>
                </a:solidFill>
                <a:latin typeface="Arial" pitchFamily="34" charset="0"/>
                <a:cs typeface="Arial" pitchFamily="34" charset="0"/>
              </a:rPr>
              <a:t>inastij</a:t>
            </a:r>
            <a:r>
              <a:rPr lang="sr-Latn-RS" sz="3400" b="1" dirty="0">
                <a:solidFill>
                  <a:srgbClr val="DE0000"/>
                </a:solidFill>
                <a:latin typeface="Arial" pitchFamily="34" charset="0"/>
                <a:cs typeface="Arial" pitchFamily="34" charset="0"/>
              </a:rPr>
              <a:t>e</a:t>
            </a:r>
            <a:r>
              <a:rPr lang="en-US" sz="3400" b="1" dirty="0">
                <a:solidFill>
                  <a:srgbClr val="DE0000"/>
                </a:solidFill>
                <a:latin typeface="Arial" pitchFamily="34" charset="0"/>
                <a:cs typeface="Arial" pitchFamily="34" charset="0"/>
              </a:rPr>
              <a:t> </a:t>
            </a:r>
            <a:r>
              <a:rPr lang="en-US" sz="3400" b="1" dirty="0" err="1">
                <a:solidFill>
                  <a:srgbClr val="DE0000"/>
                </a:solidFill>
                <a:latin typeface="Arial" pitchFamily="34" charset="0"/>
                <a:cs typeface="Arial" pitchFamily="34" charset="0"/>
              </a:rPr>
              <a:t>Nemanji</a:t>
            </a:r>
            <a:r>
              <a:rPr lang="sr-Latn-RS" sz="3400" b="1" dirty="0" err="1">
                <a:solidFill>
                  <a:srgbClr val="DE0000"/>
                </a:solidFill>
                <a:latin typeface="Arial" pitchFamily="34" charset="0"/>
                <a:cs typeface="Arial" pitchFamily="34" charset="0"/>
              </a:rPr>
              <a:t>ća</a:t>
            </a:r>
            <a:endParaRPr lang="sr-Latn-RS" sz="3400" b="1" dirty="0">
              <a:solidFill>
                <a:srgbClr val="DE0000"/>
              </a:solidFill>
              <a:latin typeface="Arial" pitchFamily="34" charset="0"/>
              <a:cs typeface="Arial" pitchFamily="34" charset="0"/>
            </a:endParaRPr>
          </a:p>
          <a:p>
            <a:pPr algn="ctr"/>
            <a:r>
              <a:rPr lang="sr-Latn-RS" sz="3400" b="1" dirty="0">
                <a:solidFill>
                  <a:srgbClr val="DE0000"/>
                </a:solidFill>
                <a:latin typeface="Arial" pitchFamily="34" charset="0"/>
                <a:cs typeface="Arial" pitchFamily="34" charset="0"/>
              </a:rPr>
              <a:t>(XIV vek)</a:t>
            </a:r>
            <a:endParaRPr lang="en-US" sz="3400" b="1" dirty="0">
              <a:solidFill>
                <a:srgbClr val="DE0000"/>
              </a:solidFill>
              <a:latin typeface="Arial" pitchFamily="34" charset="0"/>
              <a:cs typeface="Arial" pitchFamily="34" charset="0"/>
            </a:endParaRPr>
          </a:p>
        </p:txBody>
      </p:sp>
      <p:sp>
        <p:nvSpPr>
          <p:cNvPr id="10" name="Textfeld 9"/>
          <p:cNvSpPr txBox="1"/>
          <p:nvPr/>
        </p:nvSpPr>
        <p:spPr>
          <a:xfrm>
            <a:off x="-2248" y="4953000"/>
            <a:ext cx="9144000" cy="1200329"/>
          </a:xfrm>
          <a:prstGeom prst="rect">
            <a:avLst/>
          </a:prstGeom>
          <a:noFill/>
        </p:spPr>
        <p:txBody>
          <a:bodyPr wrap="square" rtlCol="0">
            <a:spAutoFit/>
          </a:bodyPr>
          <a:lstStyle/>
          <a:p>
            <a:pPr algn="ctr">
              <a:buNone/>
            </a:pPr>
            <a:r>
              <a:rPr lang="de-AT" sz="2600" b="1" dirty="0">
                <a:latin typeface="Arial" pitchFamily="34" charset="0"/>
                <a:cs typeface="Arial" pitchFamily="34" charset="0"/>
              </a:rPr>
              <a:t>Vorlesung „B/K/S: Kultur-Schwerpunktthemen III“</a:t>
            </a:r>
          </a:p>
          <a:p>
            <a:pPr algn="ctr"/>
            <a:r>
              <a:rPr lang="de-AT" sz="2000" dirty="0">
                <a:effectLst/>
                <a:latin typeface="Arial" panose="020B0604020202020204" pitchFamily="34" charset="0"/>
                <a:ea typeface="Calibri" panose="020F0502020204030204" pitchFamily="34" charset="0"/>
                <a:cs typeface="Arial" panose="020B0604020202020204" pitchFamily="34" charset="0"/>
              </a:rPr>
              <a:t>Institut für Theoretische und Angewandte Translationswissenschaft             </a:t>
            </a:r>
          </a:p>
          <a:p>
            <a:pPr algn="ctr"/>
            <a:r>
              <a:rPr lang="sr-Latn-RS" sz="2600" dirty="0">
                <a:latin typeface="Arial" pitchFamily="34" charset="0"/>
                <a:cs typeface="Arial" pitchFamily="34" charset="0"/>
              </a:rPr>
              <a:t> </a:t>
            </a:r>
            <a:endParaRPr lang="de-DE" sz="2600" dirty="0">
              <a:latin typeface="Arial" pitchFamily="34" charset="0"/>
              <a:cs typeface="Arial" pitchFamily="34" charset="0"/>
            </a:endParaRPr>
          </a:p>
        </p:txBody>
      </p:sp>
      <p:sp>
        <p:nvSpPr>
          <p:cNvPr id="11" name="Textfeld 10"/>
          <p:cNvSpPr txBox="1"/>
          <p:nvPr/>
        </p:nvSpPr>
        <p:spPr>
          <a:xfrm>
            <a:off x="249778" y="6321999"/>
            <a:ext cx="8715436" cy="400110"/>
          </a:xfrm>
          <a:prstGeom prst="rect">
            <a:avLst/>
          </a:prstGeom>
          <a:noFill/>
        </p:spPr>
        <p:txBody>
          <a:bodyPr wrap="square" rtlCol="0">
            <a:spAutoFit/>
          </a:bodyPr>
          <a:lstStyle/>
          <a:p>
            <a:pPr algn="ctr"/>
            <a:r>
              <a:rPr lang="sr-Latn-RS" sz="2000" dirty="0" err="1">
                <a:latin typeface="Arial" pitchFamily="34" charset="0"/>
                <a:cs typeface="Arial" pitchFamily="34" charset="0"/>
              </a:rPr>
              <a:t>Graz</a:t>
            </a:r>
            <a:r>
              <a:rPr lang="sr-Latn-RS" sz="2000" dirty="0">
                <a:latin typeface="Arial" pitchFamily="34" charset="0"/>
                <a:cs typeface="Arial" pitchFamily="34" charset="0"/>
              </a:rPr>
              <a:t>, </a:t>
            </a:r>
            <a:r>
              <a:rPr lang="de-AT" sz="2000" dirty="0">
                <a:latin typeface="Arial" pitchFamily="34" charset="0"/>
                <a:cs typeface="Arial" pitchFamily="34" charset="0"/>
              </a:rPr>
              <a:t>WS 2015/16</a:t>
            </a:r>
            <a:endParaRPr lang="sr-Latn-RS" sz="2000" dirty="0">
              <a:latin typeface="Arial" pitchFamily="34" charset="0"/>
              <a:cs typeface="Arial" pitchFamily="34" charset="0"/>
            </a:endParaRPr>
          </a:p>
        </p:txBody>
      </p:sp>
      <p:pic>
        <p:nvPicPr>
          <p:cNvPr id="2" name="Picture 2" descr="C:\Users\PC\Desktop\20171129_181315.jpg">
            <a:extLst>
              <a:ext uri="{FF2B5EF4-FFF2-40B4-BE49-F238E27FC236}">
                <a16:creationId xmlns:a16="http://schemas.microsoft.com/office/drawing/2014/main" id="{AA8B603F-D6FF-3092-7F81-9346DE3B94B4}"/>
              </a:ext>
            </a:extLst>
          </p:cNvPr>
          <p:cNvPicPr>
            <a:picLocks noChangeAspect="1" noChangeArrowheads="1"/>
          </p:cNvPicPr>
          <p:nvPr/>
        </p:nvPicPr>
        <p:blipFill>
          <a:blip r:embed="rId3" cstate="print"/>
          <a:srcRect/>
          <a:stretch>
            <a:fillRect/>
          </a:stretch>
        </p:blipFill>
        <p:spPr bwMode="auto">
          <a:xfrm>
            <a:off x="5849458" y="119260"/>
            <a:ext cx="3198842" cy="24715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584"/>
        </a:solidFill>
        <a:effectLst/>
      </p:bgPr>
    </p:bg>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04800" y="304799"/>
            <a:ext cx="3962400" cy="3976065"/>
          </a:xfrm>
          <a:prstGeom prst="rect">
            <a:avLst/>
          </a:prstGeom>
          <a:noFill/>
          <a:ln w="9525">
            <a:noFill/>
            <a:miter lim="800000"/>
            <a:headEnd/>
            <a:tailEnd/>
          </a:ln>
          <a:effectLst/>
        </p:spPr>
      </p:pic>
      <p:sp>
        <p:nvSpPr>
          <p:cNvPr id="4" name="TextBox 3"/>
          <p:cNvSpPr txBox="1"/>
          <p:nvPr/>
        </p:nvSpPr>
        <p:spPr>
          <a:xfrm>
            <a:off x="4419600" y="228600"/>
            <a:ext cx="4495800" cy="3477875"/>
          </a:xfrm>
          <a:prstGeom prst="rect">
            <a:avLst/>
          </a:prstGeom>
          <a:noFill/>
        </p:spPr>
        <p:txBody>
          <a:bodyPr wrap="square" rtlCol="0">
            <a:spAutoFit/>
          </a:bodyPr>
          <a:lstStyle/>
          <a:p>
            <a:pPr algn="just"/>
            <a:r>
              <a:rPr lang="de-AT" sz="2000" dirty="0">
                <a:latin typeface="Times New Roman" pitchFamily="18" charset="0"/>
                <a:cs typeface="Times New Roman" pitchFamily="18" charset="0"/>
              </a:rPr>
              <a:t>Uro</a:t>
            </a:r>
            <a:r>
              <a:rPr lang="sr-Latn-RS" sz="2000" dirty="0">
                <a:latin typeface="Times New Roman" pitchFamily="18" charset="0"/>
                <a:cs typeface="Times New Roman" pitchFamily="18" charset="0"/>
              </a:rPr>
              <a:t>š</a:t>
            </a:r>
            <a:r>
              <a:rPr lang="de-AT" sz="2000" dirty="0">
                <a:latin typeface="Times New Roman" pitchFamily="18" charset="0"/>
                <a:cs typeface="Times New Roman" pitchFamily="18" charset="0"/>
              </a:rPr>
              <a:t> Treći je sa Andronikom Trećim bio u veoma lošim odnosima, jer je, u ratu oko vizantijskog prestola između dede i unuka, bio na strani starog Andronika Drugog. Mladi Andronik je pobedio i postao car 1328. godine, pa je odmah našao saveznika protiv Srba u bugarskom caru Mihailu, sinu vidinskog kneza Šišmana. Stoga je Mihailo Šišman oterao ženu Anu, Uroševu sestru, i oženio se Teodorom, Andronikovom sestrom.</a:t>
            </a:r>
            <a:endParaRPr lang="en-US" sz="2000" dirty="0">
              <a:latin typeface="Times New Roman" pitchFamily="18" charset="0"/>
              <a:cs typeface="Times New Roman" pitchFamily="18" charset="0"/>
            </a:endParaRPr>
          </a:p>
        </p:txBody>
      </p:sp>
      <p:sp>
        <p:nvSpPr>
          <p:cNvPr id="6" name="TextBox 5"/>
          <p:cNvSpPr txBox="1"/>
          <p:nvPr/>
        </p:nvSpPr>
        <p:spPr>
          <a:xfrm>
            <a:off x="228600" y="4343400"/>
            <a:ext cx="8686800" cy="2246769"/>
          </a:xfrm>
          <a:prstGeom prst="rect">
            <a:avLst/>
          </a:prstGeom>
          <a:noFill/>
        </p:spPr>
        <p:txBody>
          <a:bodyPr wrap="square" rtlCol="0">
            <a:spAutoFit/>
          </a:bodyPr>
          <a:lstStyle/>
          <a:p>
            <a:pPr algn="just"/>
            <a:r>
              <a:rPr lang="de-AT" sz="2000" dirty="0">
                <a:latin typeface="Times New Roman" pitchFamily="18" charset="0"/>
                <a:cs typeface="Times New Roman" pitchFamily="18" charset="0"/>
              </a:rPr>
              <a:t>Dve vojske, jedna iz Bugarske a druga iz Vizantije, krenule su na Srbiju. Da bi preduhitrili njihovo spajanje, u subotu, 28. jula 1330. godine, oko podne, Srbi, pod vođstvom oba kralja, napali su bugarsku vojsku, naneli joj težak poraz, a poginuo je i sam car Mihailo. U tom boju posebno se istakao mladi Dušan, koji je neposredno komandovao i prednjačio u prvim borbenim redovima (kralj Uroš Treći je samo posmatrao bitku). Čuvši šta se zbilo s Bugarima, Vizantinci su brzo odstupili, što je smatrano za „bežanije cara grčeskago“.</a:t>
            </a:r>
            <a:endParaRPr lang="en-US" sz="2000" dirty="0">
              <a:latin typeface="Times New Roman" pitchFamily="18" charset="0"/>
              <a:cs typeface="Times New Roman" pitchFamily="18" charset="0"/>
            </a:endParaRPr>
          </a:p>
        </p:txBody>
      </p:sp>
      <p:sp>
        <p:nvSpPr>
          <p:cNvPr id="5" name="TextBox 4"/>
          <p:cNvSpPr txBox="1"/>
          <p:nvPr/>
        </p:nvSpPr>
        <p:spPr>
          <a:xfrm>
            <a:off x="4495800" y="3886200"/>
            <a:ext cx="2819400" cy="369332"/>
          </a:xfrm>
          <a:prstGeom prst="rect">
            <a:avLst/>
          </a:prstGeom>
          <a:noFill/>
          <a:ln w="38100">
            <a:solidFill>
              <a:srgbClr val="B08F04"/>
            </a:solidFill>
          </a:ln>
        </p:spPr>
        <p:txBody>
          <a:bodyPr wrap="square" rtlCol="0">
            <a:spAutoFit/>
          </a:bodyPr>
          <a:lstStyle/>
          <a:p>
            <a:r>
              <a:rPr lang="sr-Latn-RS" b="1" dirty="0">
                <a:latin typeface="Times New Roman" pitchFamily="18" charset="0"/>
                <a:cs typeface="Times New Roman" pitchFamily="18" charset="0"/>
              </a:rPr>
              <a:t>Novac Stefana Dečanskog</a:t>
            </a:r>
            <a:endParaRPr lang="en-US"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584"/>
        </a:solidFill>
        <a:effectLst/>
      </p:bgPr>
    </p:bg>
    <p:spTree>
      <p:nvGrpSpPr>
        <p:cNvPr id="1" name=""/>
        <p:cNvGrpSpPr/>
        <p:nvPr/>
      </p:nvGrpSpPr>
      <p:grpSpPr>
        <a:xfrm>
          <a:off x="0" y="0"/>
          <a:ext cx="0" cy="0"/>
          <a:chOff x="0" y="0"/>
          <a:chExt cx="0" cy="0"/>
        </a:xfrm>
      </p:grpSpPr>
      <p:sp>
        <p:nvSpPr>
          <p:cNvPr id="4" name="TextBox 3"/>
          <p:cNvSpPr txBox="1"/>
          <p:nvPr/>
        </p:nvSpPr>
        <p:spPr>
          <a:xfrm>
            <a:off x="457200" y="533400"/>
            <a:ext cx="8153400" cy="5940088"/>
          </a:xfrm>
          <a:prstGeom prst="rect">
            <a:avLst/>
          </a:prstGeom>
          <a:solidFill>
            <a:schemeClr val="bg1"/>
          </a:solidFill>
          <a:ln w="28575">
            <a:solidFill>
              <a:schemeClr val="accent1">
                <a:lumMod val="75000"/>
              </a:schemeClr>
            </a:solidFill>
          </a:ln>
        </p:spPr>
        <p:txBody>
          <a:bodyPr wrap="square" rtlCol="0">
            <a:spAutoFit/>
          </a:bodyPr>
          <a:lstStyle/>
          <a:p>
            <a:pPr algn="just"/>
            <a:r>
              <a:rPr lang="de-AT" sz="2000" b="1" dirty="0">
                <a:solidFill>
                  <a:schemeClr val="accent1">
                    <a:lumMod val="50000"/>
                  </a:schemeClr>
                </a:solidFill>
                <a:latin typeface="Times New Roman" pitchFamily="18" charset="0"/>
                <a:cs typeface="Times New Roman" pitchFamily="18" charset="0"/>
              </a:rPr>
              <a:t>Dakle, umesto da bude ponosan na sina, kralj se priklonio ženinom mišljenju i, u proleće 1331. godine, došao s vojskom pred Skadar, razorio Dušanov dvorac na obali Drimca, ali nije prešao preko Bojane. Pobojavši se za svoj život, Dušan je hteo sve da ostavi i ode u tuđinu, ali ga je njemu privržena vlastela nagovorila na rat. S malom, ali odlučnom vojskom, Dušan je iznenadio oca u dvorcu Nerodimlju, pa je Uroš jedva utekao u obližnji grad Petrič. Morao je da se preda i, po Dušanovom nalogu, bio je sproveden u tvrdi grad Zvečan.</a:t>
            </a:r>
            <a:endParaRPr lang="en-US" sz="2000" b="1" dirty="0">
              <a:solidFill>
                <a:schemeClr val="accent1">
                  <a:lumMod val="50000"/>
                </a:schemeClr>
              </a:solidFill>
              <a:latin typeface="Times New Roman" pitchFamily="18" charset="0"/>
              <a:cs typeface="Times New Roman" pitchFamily="18" charset="0"/>
            </a:endParaRPr>
          </a:p>
          <a:p>
            <a:pPr algn="just"/>
            <a:endParaRPr lang="sr-Latn-RS" sz="2000" b="1" dirty="0">
              <a:solidFill>
                <a:schemeClr val="accent1">
                  <a:lumMod val="50000"/>
                </a:schemeClr>
              </a:solidFill>
              <a:latin typeface="Times New Roman" pitchFamily="18" charset="0"/>
              <a:cs typeface="Times New Roman" pitchFamily="18" charset="0"/>
            </a:endParaRPr>
          </a:p>
          <a:p>
            <a:pPr algn="just"/>
            <a:r>
              <a:rPr lang="de-AT" sz="2000" b="1" dirty="0">
                <a:solidFill>
                  <a:schemeClr val="accent1">
                    <a:lumMod val="50000"/>
                  </a:schemeClr>
                </a:solidFill>
                <a:latin typeface="Times New Roman" pitchFamily="18" charset="0"/>
                <a:cs typeface="Times New Roman" pitchFamily="18" charset="0"/>
              </a:rPr>
              <a:t>Arhiepiskop Danilo Drugi je 8/9. septembra 1331. godine, po drugi put, svečano krunisao Stefana Dušana za kralja na državnom saboru u dvorcu Svrčinu. Dva meseca pošto je svrgnut s prestola, 11. novembra 1331. godine, umro je kralj Stefan Uroš Treći Dečanski Nemanjić. Dušan ga je svečano sahranio u manastiru Dečani, očevoj zadužbini.</a:t>
            </a:r>
            <a:endParaRPr lang="en-US" sz="2000" b="1" dirty="0">
              <a:solidFill>
                <a:schemeClr val="accent1">
                  <a:lumMod val="50000"/>
                </a:schemeClr>
              </a:solidFill>
              <a:latin typeface="Times New Roman" pitchFamily="18" charset="0"/>
              <a:cs typeface="Times New Roman" pitchFamily="18" charset="0"/>
            </a:endParaRPr>
          </a:p>
          <a:p>
            <a:pPr algn="just"/>
            <a:endParaRPr lang="sr-Latn-RS" sz="2000" b="1" dirty="0">
              <a:solidFill>
                <a:schemeClr val="accent1">
                  <a:lumMod val="50000"/>
                </a:schemeClr>
              </a:solidFill>
              <a:latin typeface="Times New Roman" pitchFamily="18" charset="0"/>
              <a:cs typeface="Times New Roman" pitchFamily="18" charset="0"/>
            </a:endParaRPr>
          </a:p>
          <a:p>
            <a:pPr algn="just"/>
            <a:r>
              <a:rPr lang="de-AT" sz="2000" b="1" dirty="0">
                <a:solidFill>
                  <a:schemeClr val="accent1">
                    <a:lumMod val="50000"/>
                  </a:schemeClr>
                </a:solidFill>
                <a:latin typeface="Times New Roman" pitchFamily="18" charset="0"/>
                <a:cs typeface="Times New Roman" pitchFamily="18" charset="0"/>
              </a:rPr>
              <a:t>Kralj Dušan je ponudio kraljici Mariji da ode u Solun. Ona se odlučila za manastir. U Deviču je postala monahinja Marta. Prema njoj je car Dušan bio sasvim korektan. Umrla je 7. aprila 1355. godine i sahranjena je u Skoplju.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t="4895" b="7544"/>
          <a:stretch>
            <a:fillRect/>
          </a:stretch>
        </p:blipFill>
        <p:spPr bwMode="auto">
          <a:xfrm>
            <a:off x="0" y="-32587"/>
            <a:ext cx="9144000" cy="6890587"/>
          </a:xfrm>
          <a:prstGeom prst="rect">
            <a:avLst/>
          </a:prstGeom>
          <a:noFill/>
          <a:ln w="9525">
            <a:noFill/>
            <a:miter lim="800000"/>
            <a:headEnd/>
            <a:tailEnd/>
          </a:ln>
          <a:effectLst/>
        </p:spPr>
      </p:pic>
      <p:sp>
        <p:nvSpPr>
          <p:cNvPr id="5" name="TextBox 4"/>
          <p:cNvSpPr txBox="1"/>
          <p:nvPr/>
        </p:nvSpPr>
        <p:spPr>
          <a:xfrm>
            <a:off x="381000" y="533400"/>
            <a:ext cx="2133600" cy="707886"/>
          </a:xfrm>
          <a:prstGeom prst="rect">
            <a:avLst/>
          </a:prstGeom>
          <a:solidFill>
            <a:srgbClr val="335885"/>
          </a:solidFill>
        </p:spPr>
        <p:txBody>
          <a:bodyPr wrap="square" rtlCol="0">
            <a:spAutoFit/>
          </a:bodyPr>
          <a:lstStyle/>
          <a:p>
            <a:r>
              <a:rPr lang="sr-Latn-RS" sz="2000" b="1" dirty="0">
                <a:solidFill>
                  <a:schemeClr val="accent6">
                    <a:lumMod val="20000"/>
                    <a:lumOff val="80000"/>
                  </a:schemeClr>
                </a:solidFill>
                <a:latin typeface="Times New Roman" pitchFamily="18" charset="0"/>
                <a:cs typeface="Times New Roman" pitchFamily="18" charset="0"/>
              </a:rPr>
              <a:t>Manastir</a:t>
            </a:r>
          </a:p>
          <a:p>
            <a:r>
              <a:rPr lang="sr-Latn-RS" sz="2000" b="1" dirty="0">
                <a:solidFill>
                  <a:schemeClr val="accent6">
                    <a:lumMod val="20000"/>
                    <a:lumOff val="80000"/>
                  </a:schemeClr>
                </a:solidFill>
                <a:latin typeface="Times New Roman" pitchFamily="18" charset="0"/>
                <a:cs typeface="Times New Roman" pitchFamily="18" charset="0"/>
              </a:rPr>
              <a:t>Visoki Dečani</a:t>
            </a:r>
            <a:endParaRPr lang="en-US" sz="20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4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1066800" y="2209800"/>
            <a:ext cx="3276600" cy="1446550"/>
          </a:xfrm>
          <a:prstGeom prst="rect">
            <a:avLst/>
          </a:prstGeom>
          <a:noFill/>
        </p:spPr>
        <p:txBody>
          <a:bodyPr wrap="square" rtlCol="0">
            <a:spAutoFit/>
          </a:bodyPr>
          <a:lstStyle/>
          <a:p>
            <a:r>
              <a:rPr lang="sr-Latn-RS" sz="4400" b="1" dirty="0">
                <a:solidFill>
                  <a:srgbClr val="421600"/>
                </a:solidFill>
                <a:effectLst>
                  <a:outerShdw blurRad="38100" dist="38100" dir="2700000" algn="tl">
                    <a:srgbClr val="000000">
                      <a:alpha val="43137"/>
                    </a:srgbClr>
                  </a:outerShdw>
                </a:effectLst>
                <a:latin typeface="Times New Roman" pitchFamily="18" charset="0"/>
                <a:cs typeface="Times New Roman" pitchFamily="18" charset="0"/>
              </a:rPr>
              <a:t>CARICA</a:t>
            </a:r>
          </a:p>
          <a:p>
            <a:r>
              <a:rPr lang="sr-Latn-RS" sz="4400" b="1" dirty="0">
                <a:solidFill>
                  <a:srgbClr val="421600"/>
                </a:solidFill>
                <a:effectLst>
                  <a:outerShdw blurRad="38100" dist="38100" dir="2700000" algn="tl">
                    <a:srgbClr val="000000">
                      <a:alpha val="43137"/>
                    </a:srgbClr>
                  </a:outerShdw>
                </a:effectLst>
                <a:latin typeface="Times New Roman" pitchFamily="18" charset="0"/>
                <a:cs typeface="Times New Roman" pitchFamily="18" charset="0"/>
              </a:rPr>
              <a:t>JELENA</a:t>
            </a:r>
            <a:endParaRPr lang="en-US" sz="4400" b="1" dirty="0">
              <a:solidFill>
                <a:srgbClr val="4216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717723" y="0"/>
            <a:ext cx="4426278" cy="6858000"/>
          </a:xfrm>
          <a:prstGeom prst="rect">
            <a:avLst/>
          </a:prstGeom>
          <a:noFill/>
          <a:ln w="9525">
            <a:noFill/>
            <a:miter lim="800000"/>
            <a:headEnd/>
            <a:tailEnd/>
          </a:ln>
          <a:effectLst/>
        </p:spPr>
      </p:pic>
      <p:sp>
        <p:nvSpPr>
          <p:cNvPr id="4" name="TextBox 3"/>
          <p:cNvSpPr txBox="1"/>
          <p:nvPr/>
        </p:nvSpPr>
        <p:spPr>
          <a:xfrm>
            <a:off x="381000" y="0"/>
            <a:ext cx="3962400" cy="6863417"/>
          </a:xfrm>
          <a:prstGeom prst="rect">
            <a:avLst/>
          </a:prstGeom>
          <a:noFill/>
          <a:ln w="28575">
            <a:solidFill>
              <a:srgbClr val="C39F05"/>
            </a:solidFill>
          </a:ln>
        </p:spPr>
        <p:txBody>
          <a:bodyPr wrap="square" rtlCol="0">
            <a:spAutoFit/>
          </a:bodyPr>
          <a:lstStyle/>
          <a:p>
            <a:pPr algn="just"/>
            <a:r>
              <a:rPr lang="de-AT" sz="2000" dirty="0">
                <a:latin typeface="Times New Roman" pitchFamily="18" charset="0"/>
                <a:cs typeface="Times New Roman" pitchFamily="18" charset="0"/>
              </a:rPr>
              <a:t>Prevrat u Srbiji, zbacivanje kralja Stefana Uroša Trećeg Dečanskog od strane sina Dušana, 1331. godine, odrazio se i kod Bugara. Boljari su proterali sestru dojučerašnjeg srpskog kralja, caricu Anu, sa sinovima, a na presto podigli sestrića cara Mihaila, Jovana Aleksandra Asena (1331-1371), sina despota Stracimira.</a:t>
            </a:r>
          </a:p>
          <a:p>
            <a:pPr algn="just"/>
            <a:endParaRPr lang="de-AT"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Cela Bugarska, pa i novi car Jovan znali su da se nije šaliti s mladim i energičnim srpskim kraljem. Da bi predupredio očekivanu srpsku odmazdu zbog progonstva Ane, Dušanove tetke, car Jovan novom kralju Srbije šalje specijalnog poklisara (izaslanika), u pratnji najboljih vitezova Bugarske. Bila je to rođena sestra bugarskog cara, Jelena.</a:t>
            </a:r>
          </a:p>
        </p:txBody>
      </p:sp>
      <p:sp>
        <p:nvSpPr>
          <p:cNvPr id="5" name="TextBox 4"/>
          <p:cNvSpPr txBox="1"/>
          <p:nvPr/>
        </p:nvSpPr>
        <p:spPr>
          <a:xfrm>
            <a:off x="7543800" y="5943600"/>
            <a:ext cx="1447800" cy="707886"/>
          </a:xfrm>
          <a:prstGeom prst="rect">
            <a:avLst/>
          </a:prstGeom>
          <a:noFill/>
        </p:spPr>
        <p:txBody>
          <a:bodyPr wrap="square" rtlCol="0">
            <a:spAutoFit/>
          </a:bodyPr>
          <a:lstStyle/>
          <a:p>
            <a:r>
              <a:rPr lang="sr-Latn-RS" sz="2000" b="1" dirty="0">
                <a:solidFill>
                  <a:schemeClr val="tx2">
                    <a:lumMod val="50000"/>
                  </a:schemeClr>
                </a:solidFill>
                <a:latin typeface="Times New Roman" pitchFamily="18" charset="0"/>
                <a:cs typeface="Times New Roman" pitchFamily="18" charset="0"/>
              </a:rPr>
              <a:t>Car Dušan,</a:t>
            </a:r>
          </a:p>
          <a:p>
            <a:r>
              <a:rPr lang="sr-Latn-RS" sz="2000" b="1" dirty="0">
                <a:solidFill>
                  <a:schemeClr val="tx2">
                    <a:lumMod val="50000"/>
                  </a:schemeClr>
                </a:solidFill>
                <a:latin typeface="Times New Roman" pitchFamily="18" charset="0"/>
                <a:cs typeface="Times New Roman" pitchFamily="18" charset="0"/>
              </a:rPr>
              <a:t>Lesnovo</a:t>
            </a:r>
            <a:endParaRPr lang="en-US" sz="2000"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6223" t="579" r="13976" b="666"/>
          <a:stretch>
            <a:fillRect/>
          </a:stretch>
        </p:blipFill>
        <p:spPr bwMode="auto">
          <a:xfrm>
            <a:off x="0" y="-30486"/>
            <a:ext cx="9144000" cy="6917668"/>
          </a:xfrm>
          <a:prstGeom prst="rect">
            <a:avLst/>
          </a:prstGeom>
          <a:noFill/>
          <a:ln w="28575">
            <a:solidFill>
              <a:srgbClr val="C39F05"/>
            </a:solidFill>
            <a:miter lim="800000"/>
            <a:headEnd/>
            <a:tailEnd/>
          </a:ln>
          <a:effectLst/>
        </p:spPr>
      </p:pic>
      <p:sp>
        <p:nvSpPr>
          <p:cNvPr id="4" name="TextBox 3"/>
          <p:cNvSpPr txBox="1"/>
          <p:nvPr/>
        </p:nvSpPr>
        <p:spPr>
          <a:xfrm>
            <a:off x="152400" y="6248400"/>
            <a:ext cx="2362200" cy="430887"/>
          </a:xfrm>
          <a:prstGeom prst="rect">
            <a:avLst/>
          </a:prstGeom>
          <a:noFill/>
          <a:ln w="28575">
            <a:solidFill>
              <a:schemeClr val="tx1">
                <a:lumMod val="85000"/>
                <a:lumOff val="15000"/>
              </a:schemeClr>
            </a:solidFill>
          </a:ln>
        </p:spPr>
        <p:txBody>
          <a:bodyPr wrap="square" rtlCol="0">
            <a:spAutoFit/>
          </a:bodyPr>
          <a:lstStyle/>
          <a:p>
            <a:r>
              <a:rPr lang="sr-Latn-RS" sz="2200" b="1" dirty="0">
                <a:latin typeface="Times New Roman" pitchFamily="18" charset="0"/>
                <a:cs typeface="Times New Roman" pitchFamily="18" charset="0"/>
              </a:rPr>
              <a:t>Dušanovo carstvo</a:t>
            </a:r>
            <a:endParaRPr lang="en-US" sz="22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047" t="1198" r="1047" b="1198"/>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990600" y="1828800"/>
            <a:ext cx="838200" cy="400110"/>
          </a:xfrm>
          <a:prstGeom prst="rect">
            <a:avLst/>
          </a:prstGeom>
          <a:noFill/>
        </p:spPr>
        <p:txBody>
          <a:bodyPr wrap="square" rtlCol="0">
            <a:spAutoFit/>
          </a:bodyPr>
          <a:lstStyle/>
          <a:p>
            <a:r>
              <a:rPr lang="sr-Latn-RS" sz="2000" b="1" dirty="0">
                <a:solidFill>
                  <a:schemeClr val="bg1"/>
                </a:solidFill>
                <a:latin typeface="Times New Roman" pitchFamily="18" charset="0"/>
                <a:cs typeface="Times New Roman" pitchFamily="18" charset="0"/>
              </a:rPr>
              <a:t>Uroš</a:t>
            </a:r>
            <a:endParaRPr lang="en-US" sz="2000" b="1" dirty="0">
              <a:solidFill>
                <a:schemeClr val="bg1"/>
              </a:solidFill>
              <a:latin typeface="Times New Roman" pitchFamily="18" charset="0"/>
              <a:cs typeface="Times New Roman" pitchFamily="18" charset="0"/>
            </a:endParaRPr>
          </a:p>
        </p:txBody>
      </p:sp>
      <p:sp>
        <p:nvSpPr>
          <p:cNvPr id="4" name="TextBox 3"/>
          <p:cNvSpPr txBox="1"/>
          <p:nvPr/>
        </p:nvSpPr>
        <p:spPr>
          <a:xfrm>
            <a:off x="2286000" y="228600"/>
            <a:ext cx="990600" cy="400110"/>
          </a:xfrm>
          <a:prstGeom prst="rect">
            <a:avLst/>
          </a:prstGeom>
          <a:noFill/>
        </p:spPr>
        <p:txBody>
          <a:bodyPr wrap="square" rtlCol="0">
            <a:spAutoFit/>
          </a:bodyPr>
          <a:lstStyle/>
          <a:p>
            <a:r>
              <a:rPr lang="sr-Latn-RS" sz="2000" b="1" dirty="0">
                <a:solidFill>
                  <a:schemeClr val="bg1"/>
                </a:solidFill>
                <a:latin typeface="Times New Roman" pitchFamily="18" charset="0"/>
                <a:cs typeface="Times New Roman" pitchFamily="18" charset="0"/>
              </a:rPr>
              <a:t>Dušan</a:t>
            </a:r>
            <a:endParaRPr lang="en-US" sz="2000" b="1" dirty="0">
              <a:solidFill>
                <a:schemeClr val="bg1"/>
              </a:solidFill>
              <a:latin typeface="Times New Roman" pitchFamily="18" charset="0"/>
              <a:cs typeface="Times New Roman" pitchFamily="18" charset="0"/>
            </a:endParaRPr>
          </a:p>
        </p:txBody>
      </p:sp>
      <p:sp>
        <p:nvSpPr>
          <p:cNvPr id="5" name="TextBox 4"/>
          <p:cNvSpPr txBox="1"/>
          <p:nvPr/>
        </p:nvSpPr>
        <p:spPr>
          <a:xfrm>
            <a:off x="8077200" y="533400"/>
            <a:ext cx="1066800" cy="400110"/>
          </a:xfrm>
          <a:prstGeom prst="rect">
            <a:avLst/>
          </a:prstGeom>
          <a:noFill/>
        </p:spPr>
        <p:txBody>
          <a:bodyPr wrap="square" rtlCol="0">
            <a:spAutoFit/>
          </a:bodyPr>
          <a:lstStyle/>
          <a:p>
            <a:r>
              <a:rPr lang="sr-Latn-RS" sz="2000" b="1" dirty="0">
                <a:solidFill>
                  <a:schemeClr val="bg1"/>
                </a:solidFill>
                <a:latin typeface="Times New Roman" pitchFamily="18" charset="0"/>
                <a:cs typeface="Times New Roman" pitchFamily="18" charset="0"/>
              </a:rPr>
              <a:t>Jelena</a:t>
            </a:r>
            <a:endParaRPr lang="en-US" sz="2000" b="1" dirty="0">
              <a:solidFill>
                <a:schemeClr val="bg1"/>
              </a:solidFill>
              <a:latin typeface="Times New Roman" pitchFamily="18" charset="0"/>
              <a:cs typeface="Times New Roman" pitchFamily="18" charset="0"/>
            </a:endParaRPr>
          </a:p>
        </p:txBody>
      </p:sp>
      <p:sp>
        <p:nvSpPr>
          <p:cNvPr id="6" name="TextBox 5"/>
          <p:cNvSpPr txBox="1"/>
          <p:nvPr/>
        </p:nvSpPr>
        <p:spPr>
          <a:xfrm>
            <a:off x="0" y="381000"/>
            <a:ext cx="1752600" cy="400110"/>
          </a:xfrm>
          <a:prstGeom prst="rect">
            <a:avLst/>
          </a:prstGeom>
          <a:noFill/>
        </p:spPr>
        <p:txBody>
          <a:bodyPr wrap="square" rtlCol="0">
            <a:spAutoFit/>
          </a:bodyPr>
          <a:lstStyle/>
          <a:p>
            <a:r>
              <a:rPr lang="sr-Latn-RS" sz="2000" b="1" dirty="0">
                <a:solidFill>
                  <a:schemeClr val="bg1"/>
                </a:solidFill>
                <a:latin typeface="Times New Roman" pitchFamily="18" charset="0"/>
                <a:cs typeface="Times New Roman" pitchFamily="18" charset="0"/>
              </a:rPr>
              <a:t>Visoki Dečani</a:t>
            </a:r>
            <a:endParaRPr lang="en-US" sz="2000" b="1" dirty="0">
              <a:solidFill>
                <a:schemeClr val="bg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l="2872" t="1169" r="2324" b="1796"/>
          <a:stretch>
            <a:fillRect/>
          </a:stretch>
        </p:blipFill>
        <p:spPr bwMode="auto">
          <a:xfrm>
            <a:off x="3938531" y="0"/>
            <a:ext cx="5205471" cy="6858000"/>
          </a:xfrm>
          <a:prstGeom prst="rect">
            <a:avLst/>
          </a:prstGeom>
          <a:noFill/>
          <a:ln w="9525">
            <a:noFill/>
            <a:miter lim="800000"/>
            <a:headEnd/>
            <a:tailEnd/>
          </a:ln>
          <a:effectLst/>
        </p:spPr>
      </p:pic>
      <p:sp>
        <p:nvSpPr>
          <p:cNvPr id="3" name="TextBox 2"/>
          <p:cNvSpPr txBox="1"/>
          <p:nvPr/>
        </p:nvSpPr>
        <p:spPr>
          <a:xfrm>
            <a:off x="152400" y="117693"/>
            <a:ext cx="3581400" cy="6740307"/>
          </a:xfrm>
          <a:prstGeom prst="rect">
            <a:avLst/>
          </a:prstGeom>
          <a:noFill/>
          <a:ln w="28575">
            <a:solidFill>
              <a:srgbClr val="E62C00"/>
            </a:solidFill>
          </a:ln>
        </p:spPr>
        <p:txBody>
          <a:bodyPr wrap="square" rtlCol="0">
            <a:spAutoFit/>
          </a:bodyPr>
          <a:lstStyle/>
          <a:p>
            <a:pPr algn="just"/>
            <a:r>
              <a:rPr lang="de-AT" dirty="0">
                <a:latin typeface="Times New Roman" pitchFamily="18" charset="0"/>
                <a:cs typeface="Times New Roman" pitchFamily="18" charset="0"/>
              </a:rPr>
              <a:t>U to vreme Dušan je nosio belo odelo, u znak žalosti za preminulim ocem. Pa ipak, nije ostao ravnodušan na pojavu bugarske princeze. Na to su Bugari i računali.</a:t>
            </a:r>
            <a:endParaRPr lang="en-US" dirty="0">
              <a:latin typeface="Times New Roman" pitchFamily="18" charset="0"/>
              <a:cs typeface="Times New Roman" pitchFamily="18" charset="0"/>
            </a:endParaRPr>
          </a:p>
          <a:p>
            <a:pPr algn="just"/>
            <a:endParaRPr lang="de-AT"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Stefan Uroš Četvrti Dušan Nemanjić kralj 1331-1346. i car 1346-1355. bio je visok, srazmerno razvijen i snažan, lepoga lica, blage, strpljive naravi i izuzetne hrabrosti. Rođen oko 1308. godine, kao dečak živeo je u progonstvu u Carigradu, zajedno sa oslepljenim ocem, majkom Teodorom i bratom Dušmanom (Dušicom). Imao je oko 13 godina kada je postao savladar svog oca (1321).</a:t>
            </a:r>
            <a:endParaRPr lang="en-US" dirty="0">
              <a:latin typeface="Times New Roman" pitchFamily="18" charset="0"/>
              <a:cs typeface="Times New Roman" pitchFamily="18" charset="0"/>
            </a:endParaRPr>
          </a:p>
          <a:p>
            <a:pPr algn="just"/>
            <a:endParaRPr lang="de-AT"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Od prvih mladićkih dana dokazivao se i dokazao u bojevima protiv Bugara, Grka i Bosanaca. Vrlo mlad, u 22. godini, postao je samostalni kralj Srbije.</a:t>
            </a:r>
            <a:endParaRPr lang="en-US" dirty="0">
              <a:latin typeface="Times New Roman" pitchFamily="18" charset="0"/>
              <a:cs typeface="Times New Roman" pitchFamily="18" charset="0"/>
            </a:endParaRPr>
          </a:p>
        </p:txBody>
      </p:sp>
      <p:sp>
        <p:nvSpPr>
          <p:cNvPr id="4" name="TextBox 3"/>
          <p:cNvSpPr txBox="1"/>
          <p:nvPr/>
        </p:nvSpPr>
        <p:spPr>
          <a:xfrm>
            <a:off x="4191000" y="6248400"/>
            <a:ext cx="1981200" cy="430887"/>
          </a:xfrm>
          <a:prstGeom prst="rect">
            <a:avLst/>
          </a:prstGeom>
          <a:noFill/>
        </p:spPr>
        <p:txBody>
          <a:bodyPr wrap="square" rtlCol="0">
            <a:spAutoFit/>
          </a:bodyPr>
          <a:lstStyle/>
          <a:p>
            <a:r>
              <a:rPr lang="sr-Latn-RS" sz="2200" b="1" dirty="0">
                <a:solidFill>
                  <a:srgbClr val="FCE584"/>
                </a:solidFill>
                <a:latin typeface="Times New Roman" pitchFamily="18" charset="0"/>
                <a:cs typeface="Times New Roman" pitchFamily="18" charset="0"/>
              </a:rPr>
              <a:t>Car Dušan</a:t>
            </a:r>
            <a:endParaRPr lang="en-US" sz="2200" b="1" dirty="0">
              <a:solidFill>
                <a:srgbClr val="FCE584"/>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584"/>
        </a:solidFill>
        <a:effectLst/>
      </p:bgPr>
    </p:bg>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l="1601" t="1934" b="2621"/>
          <a:stretch>
            <a:fillRect/>
          </a:stretch>
        </p:blipFill>
        <p:spPr bwMode="auto">
          <a:xfrm>
            <a:off x="1" y="0"/>
            <a:ext cx="9144000" cy="5105400"/>
          </a:xfrm>
          <a:prstGeom prst="rect">
            <a:avLst/>
          </a:prstGeom>
          <a:noFill/>
          <a:ln w="9525">
            <a:noFill/>
            <a:miter lim="800000"/>
            <a:headEnd/>
            <a:tailEnd/>
          </a:ln>
          <a:effectLst/>
        </p:spPr>
      </p:pic>
      <p:sp>
        <p:nvSpPr>
          <p:cNvPr id="3" name="TextBox 2"/>
          <p:cNvSpPr txBox="1"/>
          <p:nvPr/>
        </p:nvSpPr>
        <p:spPr>
          <a:xfrm>
            <a:off x="228600" y="5638800"/>
            <a:ext cx="8610600" cy="1015663"/>
          </a:xfrm>
          <a:prstGeom prst="rect">
            <a:avLst/>
          </a:prstGeom>
          <a:solidFill>
            <a:srgbClr val="DE9E58"/>
          </a:solidFill>
          <a:ln w="19050">
            <a:solidFill>
              <a:schemeClr val="tx2">
                <a:lumMod val="50000"/>
              </a:schemeClr>
            </a:solidFill>
          </a:ln>
        </p:spPr>
        <p:txBody>
          <a:bodyPr wrap="square" rtlCol="0">
            <a:spAutoFit/>
          </a:bodyPr>
          <a:lstStyle/>
          <a:p>
            <a:pPr algn="just"/>
            <a:r>
              <a:rPr lang="de-AT" sz="2000" dirty="0">
                <a:latin typeface="Times New Roman" pitchFamily="18" charset="0"/>
                <a:cs typeface="Times New Roman" pitchFamily="18" charset="0"/>
              </a:rPr>
              <a:t>Dušan je sklopio brak s princezom Jelenom o Uskrsu 1332. godine u Skoplju. Venčanje je održano u crkvi Svetog Đorđa. Za tu priliku sagrađen je novi most na reci Vardar, preko koga je prvo prešla Jelena.</a:t>
            </a:r>
          </a:p>
        </p:txBody>
      </p:sp>
      <p:sp>
        <p:nvSpPr>
          <p:cNvPr id="4" name="TextBox 3"/>
          <p:cNvSpPr txBox="1"/>
          <p:nvPr/>
        </p:nvSpPr>
        <p:spPr>
          <a:xfrm>
            <a:off x="0" y="5105400"/>
            <a:ext cx="9144000" cy="369332"/>
          </a:xfrm>
          <a:prstGeom prst="rect">
            <a:avLst/>
          </a:prstGeom>
          <a:solidFill>
            <a:srgbClr val="DE9E58"/>
          </a:solidFill>
          <a:ln w="19050">
            <a:solidFill>
              <a:srgbClr val="2B3616"/>
            </a:solidFill>
          </a:ln>
        </p:spPr>
        <p:txBody>
          <a:bodyPr wrap="square" rtlCol="0">
            <a:spAutoFit/>
          </a:bodyPr>
          <a:lstStyle/>
          <a:p>
            <a:pPr algn="ctr"/>
            <a:r>
              <a:rPr lang="sr-Latn-RS" b="1" dirty="0">
                <a:latin typeface="Times New Roman" pitchFamily="18" charset="0"/>
                <a:cs typeface="Times New Roman" pitchFamily="18" charset="0"/>
              </a:rPr>
              <a:t>Car Dušan s porodicom na bogosluženju, Visoki Dečani</a:t>
            </a:r>
            <a:endParaRPr lang="en-US"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2951" t="2222" r="5577" b="2222"/>
          <a:stretch>
            <a:fillRect/>
          </a:stretch>
        </p:blipFill>
        <p:spPr bwMode="auto">
          <a:xfrm>
            <a:off x="5715000" y="0"/>
            <a:ext cx="3429000" cy="6858000"/>
          </a:xfrm>
          <a:prstGeom prst="rect">
            <a:avLst/>
          </a:prstGeom>
          <a:noFill/>
          <a:ln w="28575">
            <a:solidFill>
              <a:srgbClr val="E4BA06"/>
            </a:solidFill>
            <a:miter lim="800000"/>
            <a:headEnd/>
            <a:tailEnd/>
          </a:ln>
          <a:effectLst/>
        </p:spPr>
      </p:pic>
      <p:sp>
        <p:nvSpPr>
          <p:cNvPr id="4" name="TextBox 3"/>
          <p:cNvSpPr txBox="1"/>
          <p:nvPr/>
        </p:nvSpPr>
        <p:spPr>
          <a:xfrm>
            <a:off x="381000" y="152400"/>
            <a:ext cx="5029200" cy="6524863"/>
          </a:xfrm>
          <a:prstGeom prst="rect">
            <a:avLst/>
          </a:prstGeom>
          <a:noFill/>
          <a:ln w="28575">
            <a:solidFill>
              <a:srgbClr val="C39F05"/>
            </a:solidFill>
          </a:ln>
        </p:spPr>
        <p:txBody>
          <a:bodyPr wrap="square" rtlCol="0">
            <a:spAutoFit/>
          </a:bodyPr>
          <a:lstStyle/>
          <a:p>
            <a:pPr algn="just"/>
            <a:endParaRPr lang="de-AT"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Brakom s bugarskom princezom Jelenom, Srbija i Bugarska postale su veliki prijatelji. Dušan se obavezao da neće pomagati očevu sestru Anu i njenog sina Jovana Stefana da povrate bugarski presto (utočište su našli u Dubrovniku), a Bugari su se obavezali da neće imati osvajačke pretenzije prema Makedoniji.</a:t>
            </a:r>
            <a:endParaRPr lang="en-US" sz="2000" dirty="0">
              <a:latin typeface="Times New Roman" pitchFamily="18" charset="0"/>
              <a:cs typeface="Times New Roman" pitchFamily="18" charset="0"/>
            </a:endParaRPr>
          </a:p>
          <a:p>
            <a:pPr algn="just"/>
            <a:endParaRPr lang="de-AT"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Kraljica Jelena bila je izuzetno lepa, stasita, ali i pametna, mudra i odlučna žena. Dušan je vrlo često koristio ove njene osobine. S njegovim dopuštenjem Jelena je neretko, a ponekad i presudno, uticala na njegove političke poteze. Naravno, ne sme se shvatiti da je bio zaslepljen svojom ženom kao njegov otac Stefan Dečanski, naprotiv. Na sastanku srpskog ratnog saveta, koji je održan u Prištini 1342. godine, većale su 24 velmože, a Jelenine reči bile su presudne.</a:t>
            </a:r>
            <a:endParaRPr lang="en-US" sz="2000" dirty="0">
              <a:latin typeface="Times New Roman" pitchFamily="18" charset="0"/>
              <a:cs typeface="Times New Roman" pitchFamily="18" charset="0"/>
            </a:endParaRPr>
          </a:p>
          <a:p>
            <a:pPr algn="just"/>
            <a:endParaRPr lang="en-US" dirty="0"/>
          </a:p>
        </p:txBody>
      </p:sp>
      <p:sp>
        <p:nvSpPr>
          <p:cNvPr id="5" name="TextBox 4"/>
          <p:cNvSpPr txBox="1"/>
          <p:nvPr/>
        </p:nvSpPr>
        <p:spPr>
          <a:xfrm>
            <a:off x="8153400" y="304800"/>
            <a:ext cx="1295400" cy="1015663"/>
          </a:xfrm>
          <a:prstGeom prst="rect">
            <a:avLst/>
          </a:prstGeom>
          <a:noFill/>
        </p:spPr>
        <p:txBody>
          <a:bodyPr wrap="square" rtlCol="0">
            <a:spAutoFit/>
          </a:bodyPr>
          <a:lstStyle/>
          <a:p>
            <a:r>
              <a:rPr lang="sr-Latn-RS" sz="2000" b="1"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  Carica </a:t>
            </a:r>
          </a:p>
          <a:p>
            <a:r>
              <a:rPr lang="sr-Latn-RS" sz="2000" b="1"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  Jelena,</a:t>
            </a:r>
          </a:p>
          <a:p>
            <a:r>
              <a:rPr lang="sr-Latn-RS" sz="2000" b="1"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Lesnovo</a:t>
            </a:r>
            <a:endParaRPr lang="en-US" sz="2000" b="1"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33400"/>
            <a:ext cx="3124200" cy="5909310"/>
          </a:xfrm>
          <a:prstGeom prst="rect">
            <a:avLst/>
          </a:prstGeom>
          <a:noFill/>
          <a:ln w="28575">
            <a:solidFill>
              <a:srgbClr val="DE9E58"/>
            </a:solidFill>
          </a:ln>
        </p:spPr>
        <p:txBody>
          <a:bodyPr wrap="square" rtlCol="0">
            <a:spAutoFit/>
          </a:bodyPr>
          <a:lstStyle/>
          <a:p>
            <a:pPr algn="ctr"/>
            <a:endParaRPr lang="sr-Latn-RS" dirty="0">
              <a:latin typeface="Times New Roman" pitchFamily="18" charset="0"/>
              <a:cs typeface="Times New Roman" pitchFamily="18" charset="0"/>
            </a:endParaRPr>
          </a:p>
          <a:p>
            <a:pPr algn="ctr"/>
            <a:r>
              <a:rPr lang="de-AT" dirty="0">
                <a:latin typeface="Times New Roman" pitchFamily="18" charset="0"/>
                <a:cs typeface="Times New Roman" pitchFamily="18" charset="0"/>
              </a:rPr>
              <a:t>CARICA NA SVETOJ GORI </a:t>
            </a:r>
          </a:p>
          <a:p>
            <a:pPr algn="just"/>
            <a:endParaRPr lang="de-AT"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Krajem 1348. godine, Evropu, pa i Balkan, zahvatila je kuga. Car Dušan je, zajedno sa sinom Urošem, ali i caricom Jelenom, otišao na izolovanu Svetu goru. Po svetogorskim pravilima, svim ženama, bez izuzetka, bio je zabranjen boravak na Atosu. Carica Jelena bila je izuzetak. Postoji, međutim, mišljenje da ni Jelena nije bila na Atosu, već da je za nju izgrađen poseban pirg. Prisustvo carice Jelene na Svetoj gori umnogome je uticalo, ili je čak bilo presudno da Crkva ne proglasi cara Dušana svetiteljem.</a:t>
            </a:r>
            <a:endParaRPr lang="en-US" dirty="0">
              <a:latin typeface="Times New Roman" pitchFamily="18" charset="0"/>
              <a:cs typeface="Times New Roman" pitchFamily="18" charset="0"/>
            </a:endParaRPr>
          </a:p>
          <a:p>
            <a:pPr algn="just"/>
            <a:endParaRPr lang="de-AT" dirty="0">
              <a:latin typeface="Times New Roman" pitchFamily="18" charset="0"/>
              <a:cs typeface="Times New Roman" pitchFamily="18" charset="0"/>
            </a:endParaRPr>
          </a:p>
        </p:txBody>
      </p:sp>
      <p:pic>
        <p:nvPicPr>
          <p:cNvPr id="4" name="Picture 3" descr="ManastirHilandar1ManastirHilandar1.jpg"/>
          <p:cNvPicPr>
            <a:picLocks noChangeAspect="1"/>
          </p:cNvPicPr>
          <p:nvPr/>
        </p:nvPicPr>
        <p:blipFill>
          <a:blip r:embed="rId2"/>
          <a:srcRect l="14035" r="6439"/>
          <a:stretch>
            <a:fillRect/>
          </a:stretch>
        </p:blipFill>
        <p:spPr>
          <a:xfrm>
            <a:off x="3469821" y="0"/>
            <a:ext cx="5674179" cy="6858000"/>
          </a:xfrm>
          <a:prstGeom prst="rect">
            <a:avLst/>
          </a:prstGeom>
        </p:spPr>
      </p:pic>
      <p:sp>
        <p:nvSpPr>
          <p:cNvPr id="5" name="TextBox 4"/>
          <p:cNvSpPr txBox="1"/>
          <p:nvPr/>
        </p:nvSpPr>
        <p:spPr>
          <a:xfrm>
            <a:off x="3581400" y="152400"/>
            <a:ext cx="3276600" cy="400110"/>
          </a:xfrm>
          <a:prstGeom prst="rect">
            <a:avLst/>
          </a:prstGeom>
          <a:noFill/>
        </p:spPr>
        <p:txBody>
          <a:bodyPr wrap="square" rtlCol="0">
            <a:spAutoFit/>
          </a:bodyPr>
          <a:lstStyle/>
          <a:p>
            <a:r>
              <a:rPr lang="sr-Latn-RS" sz="2000" b="1" dirty="0">
                <a:solidFill>
                  <a:srgbClr val="FFF5A7"/>
                </a:solidFill>
                <a:latin typeface="Times New Roman" pitchFamily="18" charset="0"/>
                <a:cs typeface="Times New Roman" pitchFamily="18" charset="0"/>
              </a:rPr>
              <a:t>Manastir Hilandar</a:t>
            </a:r>
            <a:endParaRPr lang="en-US" sz="2000" b="1" dirty="0">
              <a:solidFill>
                <a:srgbClr val="FFF5A7"/>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4724400" y="0"/>
            <a:ext cx="4419600" cy="6231868"/>
          </a:xfrm>
          <a:prstGeom prst="rect">
            <a:avLst/>
          </a:prstGeom>
          <a:noFill/>
          <a:ln w="28575">
            <a:noFill/>
            <a:miter lim="800000"/>
            <a:headEnd/>
            <a:tailEnd/>
          </a:ln>
          <a:effectLst/>
        </p:spPr>
      </p:pic>
      <p:sp>
        <p:nvSpPr>
          <p:cNvPr id="4" name="TextBox 3"/>
          <p:cNvSpPr txBox="1"/>
          <p:nvPr/>
        </p:nvSpPr>
        <p:spPr>
          <a:xfrm>
            <a:off x="0" y="0"/>
            <a:ext cx="4724400" cy="6863417"/>
          </a:xfrm>
          <a:prstGeom prst="rect">
            <a:avLst/>
          </a:prstGeom>
          <a:noFill/>
          <a:ln w="38100">
            <a:solidFill>
              <a:srgbClr val="B08F04"/>
            </a:solidFill>
          </a:ln>
        </p:spPr>
        <p:txBody>
          <a:bodyPr wrap="square" rtlCol="0">
            <a:spAutoFit/>
          </a:bodyPr>
          <a:lstStyle/>
          <a:p>
            <a:pPr algn="just"/>
            <a:r>
              <a:rPr lang="de-AT" sz="2000" dirty="0">
                <a:latin typeface="Times New Roman" pitchFamily="18" charset="0"/>
                <a:cs typeface="Times New Roman" pitchFamily="18" charset="0"/>
              </a:rPr>
              <a:t>Kada su nakon pet godina od venčanja dobili sina Uroša, 1337. godine, učvršćuje se i njihov brak. Jelena je nastojala da često bude uz muža. Prema memoarima Jovana Kantakuzina, pratila je muža i u ratnim pohodima.</a:t>
            </a:r>
            <a:endParaRPr lang="sr-Latn-RS" sz="2000" dirty="0">
              <a:latin typeface="Times New Roman" pitchFamily="18" charset="0"/>
              <a:cs typeface="Times New Roman" pitchFamily="18" charset="0"/>
            </a:endParaRPr>
          </a:p>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U više povelja Dušan pominje Jelenu kao hristoljubivu i blagodarovnu. Mnogo je čitala i monasi po manastirima su za nju prepisivali mnogobrojne knjige.</a:t>
            </a:r>
          </a:p>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Udvostručivši teritoriju svoje države, posle pobedonosnih osvajanja, Dušan je razmišljao da njegova kraljevina Srbija postane carevina. Bio je kralj Srbije, postao i kralj Albanije, zašto ne i Grčke? Na severu je učvrstio granice oko velikih reka, prodro je u Epir i Tesaliju. Vizantincima su ostali samo Trakija, Solun, Carigrad i Peloponez. Dakle, s pravom je mogao da se nazove i grčkim vladaocem.</a:t>
            </a:r>
            <a:endParaRPr lang="sr-Latn-RS" sz="2000" dirty="0">
              <a:latin typeface="Times New Roman" pitchFamily="18" charset="0"/>
              <a:cs typeface="Times New Roman" pitchFamily="18" charset="0"/>
            </a:endParaRPr>
          </a:p>
        </p:txBody>
      </p:sp>
      <p:sp>
        <p:nvSpPr>
          <p:cNvPr id="5" name="TextBox 4"/>
          <p:cNvSpPr txBox="1"/>
          <p:nvPr/>
        </p:nvSpPr>
        <p:spPr>
          <a:xfrm>
            <a:off x="4724400" y="6248400"/>
            <a:ext cx="4419600" cy="646331"/>
          </a:xfrm>
          <a:prstGeom prst="rect">
            <a:avLst/>
          </a:prstGeom>
          <a:noFill/>
          <a:ln w="28575">
            <a:solidFill>
              <a:srgbClr val="B08F04"/>
            </a:solidFill>
          </a:ln>
        </p:spPr>
        <p:txBody>
          <a:bodyPr wrap="square" rtlCol="0">
            <a:spAutoFit/>
          </a:bodyPr>
          <a:lstStyle/>
          <a:p>
            <a:pPr algn="ctr"/>
            <a:r>
              <a:rPr lang="sr-Latn-RS" b="1" dirty="0">
                <a:latin typeface="Times New Roman" pitchFamily="18" charset="0"/>
                <a:cs typeface="Times New Roman" pitchFamily="18" charset="0"/>
              </a:rPr>
              <a:t>Povelja cara Dušana manastiru Hilandaru, </a:t>
            </a:r>
          </a:p>
          <a:p>
            <a:pPr algn="ctr"/>
            <a:r>
              <a:rPr lang="sr-Latn-RS" b="1" dirty="0">
                <a:latin typeface="Times New Roman" pitchFamily="18" charset="0"/>
                <a:cs typeface="Times New Roman" pitchFamily="18" charset="0"/>
              </a:rPr>
              <a:t>1347/48. godine</a:t>
            </a:r>
            <a:endParaRPr lang="en-US"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l="1862" t="868" r="1862" b="1571"/>
          <a:stretch>
            <a:fillRect/>
          </a:stretch>
        </p:blipFill>
        <p:spPr bwMode="auto">
          <a:xfrm>
            <a:off x="3657600" y="-27214"/>
            <a:ext cx="5486400" cy="6885214"/>
          </a:xfrm>
          <a:prstGeom prst="rect">
            <a:avLst/>
          </a:prstGeom>
          <a:noFill/>
          <a:ln w="19050">
            <a:solidFill>
              <a:srgbClr val="E0B606"/>
            </a:solidFill>
            <a:miter lim="800000"/>
            <a:headEnd/>
            <a:tailEnd/>
          </a:ln>
          <a:effectLst/>
        </p:spPr>
      </p:pic>
      <p:sp>
        <p:nvSpPr>
          <p:cNvPr id="4" name="TextBox 3"/>
          <p:cNvSpPr txBox="1"/>
          <p:nvPr/>
        </p:nvSpPr>
        <p:spPr>
          <a:xfrm>
            <a:off x="304800" y="381000"/>
            <a:ext cx="3048000" cy="6247864"/>
          </a:xfrm>
          <a:prstGeom prst="rect">
            <a:avLst/>
          </a:prstGeom>
          <a:noFill/>
          <a:ln w="28575">
            <a:solidFill>
              <a:srgbClr val="E0B606"/>
            </a:solidFill>
          </a:ln>
        </p:spPr>
        <p:txBody>
          <a:bodyPr wrap="square" rtlCol="0">
            <a:spAutoFit/>
          </a:bodyPr>
          <a:lstStyle/>
          <a:p>
            <a:pPr algn="just"/>
            <a:r>
              <a:rPr lang="de-AT" sz="2000" dirty="0">
                <a:latin typeface="Times New Roman" pitchFamily="18" charset="0"/>
                <a:cs typeface="Times New Roman" pitchFamily="18" charset="0"/>
              </a:rPr>
              <a:t>Tako je Stefana Uroša Četvrtog Dušana, o Uskrsu, 16. aprila 1346. godine, na državnom saboru u Skoplju, za cara krunisao srpski patrijarh Joanikije (Janićije). Neposredno pre toga srpska arhiepiskopija podignuta je na stepen patrijaršije, a Joanikije je postao prvi srpski patrijarh. Krunisanje je izvršeno na srpskom, grčkom i latinskom jeziku. Venčava se rab Božji Dušan za cara Srbljem, Grkom i Arbanije, izgovorio je Joanikije. Kraljica Jelena krunisana je za caricu, a sin Uroš za kralja.</a:t>
            </a:r>
            <a:endParaRPr lang="en-US" sz="2000" dirty="0">
              <a:latin typeface="Times New Roman" pitchFamily="18" charset="0"/>
              <a:cs typeface="Times New Roman" pitchFamily="18" charset="0"/>
            </a:endParaRPr>
          </a:p>
        </p:txBody>
      </p:sp>
      <p:sp>
        <p:nvSpPr>
          <p:cNvPr id="5" name="TextBox 4"/>
          <p:cNvSpPr txBox="1"/>
          <p:nvPr/>
        </p:nvSpPr>
        <p:spPr>
          <a:xfrm>
            <a:off x="3886200" y="4114800"/>
            <a:ext cx="2133600" cy="400110"/>
          </a:xfrm>
          <a:prstGeom prst="rect">
            <a:avLst/>
          </a:prstGeom>
          <a:noFill/>
        </p:spPr>
        <p:txBody>
          <a:bodyPr wrap="square" rtlCol="0">
            <a:spAutoFit/>
          </a:bodyPr>
          <a:lstStyle/>
          <a:p>
            <a:r>
              <a:rPr lang="sr-Latn-RS" sz="2000" b="1" dirty="0">
                <a:latin typeface="Times New Roman" pitchFamily="18" charset="0"/>
                <a:cs typeface="Times New Roman" pitchFamily="18" charset="0"/>
              </a:rPr>
              <a:t>Krst cara Dušana</a:t>
            </a:r>
            <a:endParaRPr lang="en-US" sz="2000" b="1" dirty="0">
              <a:latin typeface="Times New Roman" pitchFamily="18" charset="0"/>
              <a:cs typeface="Times New Roman" pitchFamily="18" charset="0"/>
            </a:endParaRPr>
          </a:p>
        </p:txBody>
      </p:sp>
      <p:sp>
        <p:nvSpPr>
          <p:cNvPr id="6" name="TextBox 5"/>
          <p:cNvSpPr txBox="1"/>
          <p:nvPr/>
        </p:nvSpPr>
        <p:spPr>
          <a:xfrm>
            <a:off x="7391400" y="4724400"/>
            <a:ext cx="1752600" cy="400110"/>
          </a:xfrm>
          <a:prstGeom prst="rect">
            <a:avLst/>
          </a:prstGeom>
          <a:noFill/>
        </p:spPr>
        <p:txBody>
          <a:bodyPr wrap="square" rtlCol="0">
            <a:spAutoFit/>
          </a:bodyPr>
          <a:lstStyle/>
          <a:p>
            <a:r>
              <a:rPr lang="sr-Latn-RS" sz="2000" b="1" dirty="0">
                <a:latin typeface="Times New Roman" pitchFamily="18" charset="0"/>
                <a:cs typeface="Times New Roman" pitchFamily="18" charset="0"/>
              </a:rPr>
              <a:t>Visoki Dečani</a:t>
            </a:r>
            <a:endParaRPr lang="en-US" sz="20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l="4433" t="8575" r="12085" b="13415"/>
          <a:stretch>
            <a:fillRect/>
          </a:stretch>
        </p:blipFill>
        <p:spPr bwMode="auto">
          <a:xfrm>
            <a:off x="152400" y="152400"/>
            <a:ext cx="8839200" cy="6172200"/>
          </a:xfrm>
          <a:prstGeom prst="rect">
            <a:avLst/>
          </a:prstGeom>
          <a:noFill/>
          <a:ln w="38100">
            <a:solidFill>
              <a:srgbClr val="D60000"/>
            </a:solidFill>
            <a:miter lim="800000"/>
            <a:headEnd/>
            <a:tailEnd/>
          </a:ln>
          <a:effectLst/>
        </p:spPr>
      </p:pic>
      <p:sp>
        <p:nvSpPr>
          <p:cNvPr id="3" name="TextBox 2"/>
          <p:cNvSpPr txBox="1"/>
          <p:nvPr/>
        </p:nvSpPr>
        <p:spPr>
          <a:xfrm>
            <a:off x="0" y="6457890"/>
            <a:ext cx="9144000" cy="400110"/>
          </a:xfrm>
          <a:prstGeom prst="rect">
            <a:avLst/>
          </a:prstGeom>
          <a:noFill/>
        </p:spPr>
        <p:txBody>
          <a:bodyPr wrap="square" rtlCol="0">
            <a:spAutoFit/>
          </a:bodyPr>
          <a:lstStyle/>
          <a:p>
            <a:pPr algn="ctr"/>
            <a:r>
              <a:rPr lang="sr-Latn-R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Krunisanje cara Dušana</a:t>
            </a:r>
            <a:endParaRPr lang="en-US" sz="2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048518" y="0"/>
            <a:ext cx="5095482" cy="6858000"/>
          </a:xfrm>
          <a:prstGeom prst="rect">
            <a:avLst/>
          </a:prstGeom>
          <a:noFill/>
          <a:ln w="9525">
            <a:noFill/>
            <a:miter lim="800000"/>
            <a:headEnd/>
            <a:tailEnd/>
          </a:ln>
          <a:effectLst/>
        </p:spPr>
      </p:pic>
      <p:sp>
        <p:nvSpPr>
          <p:cNvPr id="3" name="TextBox 2"/>
          <p:cNvSpPr txBox="1"/>
          <p:nvPr/>
        </p:nvSpPr>
        <p:spPr>
          <a:xfrm>
            <a:off x="228600" y="381000"/>
            <a:ext cx="3505200" cy="4708981"/>
          </a:xfrm>
          <a:prstGeom prst="rect">
            <a:avLst/>
          </a:prstGeom>
          <a:noFill/>
          <a:ln w="28575">
            <a:solidFill>
              <a:schemeClr val="tx2"/>
            </a:solidFill>
          </a:ln>
        </p:spPr>
        <p:txBody>
          <a:bodyPr wrap="square" rtlCol="0">
            <a:spAutoFit/>
          </a:bodyPr>
          <a:lstStyle/>
          <a:p>
            <a:pPr algn="just"/>
            <a:endParaRPr lang="de-AT"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Proglas carstva započeo je tako što je car Stefan Uroš Četvrti Dušan Nemanjić uputio prekrasne i preobilne darovnice crkvama i manastirima, posebno svetogorskim, koji su se, od zauzimanja Sera, nalazili pod srpskom vrhovnom vlašću. Svečanost je trajala više dana, da bi na kraju, u Prizrenu, bio položen kamen-temeljac za Dušanovu zadužbinu - crkvu Svetih arhanđela.</a:t>
            </a:r>
          </a:p>
          <a:p>
            <a:pPr algn="just"/>
            <a:endParaRPr lang="en-US" sz="2000" dirty="0">
              <a:latin typeface="Times New Roman" pitchFamily="18" charset="0"/>
              <a:cs typeface="Times New Roman" pitchFamily="18" charset="0"/>
            </a:endParaRPr>
          </a:p>
        </p:txBody>
      </p:sp>
      <p:sp>
        <p:nvSpPr>
          <p:cNvPr id="4" name="TextBox 3"/>
          <p:cNvSpPr txBox="1"/>
          <p:nvPr/>
        </p:nvSpPr>
        <p:spPr>
          <a:xfrm>
            <a:off x="533400" y="5943600"/>
            <a:ext cx="2895600" cy="707886"/>
          </a:xfrm>
          <a:prstGeom prst="rect">
            <a:avLst/>
          </a:prstGeom>
          <a:noFill/>
          <a:ln w="28575">
            <a:solidFill>
              <a:schemeClr val="tx2"/>
            </a:solidFill>
          </a:ln>
        </p:spPr>
        <p:txBody>
          <a:bodyPr wrap="square" rtlCol="0">
            <a:spAutoFit/>
          </a:bodyPr>
          <a:lstStyle/>
          <a:p>
            <a:r>
              <a:rPr lang="en-US" sz="2000" dirty="0" err="1">
                <a:latin typeface="Times New Roman" pitchFamily="18" charset="0"/>
                <a:cs typeface="Times New Roman" pitchFamily="18" charset="0"/>
              </a:rPr>
              <a:t>Manastir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Svetih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arhangela</a:t>
            </a:r>
            <a:r>
              <a:rPr lang="en-US" sz="2000" dirty="0">
                <a:latin typeface="Times New Roman" pitchFamily="18" charset="0"/>
                <a:cs typeface="Times New Roman" pitchFamily="18" charset="0"/>
              </a:rPr>
              <a:t> </a:t>
            </a:r>
          </a:p>
          <a:p>
            <a:r>
              <a:rPr lang="en-US" sz="2000" dirty="0" err="1">
                <a:latin typeface="Times New Roman" pitchFamily="18" charset="0"/>
                <a:cs typeface="Times New Roman" pitchFamily="18" charset="0"/>
              </a:rPr>
              <a:t>kod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Prizrena</a:t>
            </a:r>
            <a:endParaRPr lang="en-US"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l="14054" t="2222" r="13487" b="2222"/>
          <a:stretch>
            <a:fillRect/>
          </a:stretch>
        </p:blipFill>
        <p:spPr bwMode="auto">
          <a:xfrm>
            <a:off x="4038600" y="0"/>
            <a:ext cx="5105400" cy="6858000"/>
          </a:xfrm>
          <a:prstGeom prst="rect">
            <a:avLst/>
          </a:prstGeom>
          <a:noFill/>
          <a:ln w="9525">
            <a:noFill/>
            <a:miter lim="800000"/>
            <a:headEnd/>
            <a:tailEnd/>
          </a:ln>
          <a:effectLst/>
        </p:spPr>
      </p:pic>
      <p:sp>
        <p:nvSpPr>
          <p:cNvPr id="5" name="TextBox 4"/>
          <p:cNvSpPr txBox="1"/>
          <p:nvPr/>
        </p:nvSpPr>
        <p:spPr>
          <a:xfrm>
            <a:off x="457200" y="304800"/>
            <a:ext cx="3124200" cy="6247864"/>
          </a:xfrm>
          <a:prstGeom prst="rect">
            <a:avLst/>
          </a:prstGeom>
          <a:noFill/>
          <a:ln w="28575">
            <a:solidFill>
              <a:schemeClr val="tx1">
                <a:lumMod val="75000"/>
                <a:lumOff val="25000"/>
              </a:schemeClr>
            </a:solidFill>
          </a:ln>
        </p:spPr>
        <p:txBody>
          <a:bodyPr wrap="square" rtlCol="0">
            <a:spAutoFit/>
          </a:bodyPr>
          <a:lstStyle/>
          <a:p>
            <a:pPr algn="just"/>
            <a:endParaRPr lang="de-AT"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U vreme najvećeg uspona, kada je Srbija bila najveća i najjača sila na Balkanu, i vojno i ekonomski, istorijski uzlet Srbije je naglo zaustavljen. Car Stefan Uroš Četvrti Dušan, s pravom nazivan Silnim, iznenada je umro, 20. decembra 1355. godine u 48, ili pre u 49. godini. Ne zna se ni gde, ni kako. Pretpostavlja se da je bio otrovan. Carica Jelena i sin Uroš, s vlastelom, sahranili su ga u njegovoj zadužbini, u velelepnom Arhanđelskom manastiru, u Prizrenu.</a:t>
            </a:r>
          </a:p>
          <a:p>
            <a:pPr algn="just"/>
            <a:endParaRPr lang="en-US" sz="2000" dirty="0">
              <a:latin typeface="Times New Roman" pitchFamily="18" charset="0"/>
              <a:cs typeface="Times New Roman" pitchFamily="18" charset="0"/>
            </a:endParaRPr>
          </a:p>
        </p:txBody>
      </p:sp>
      <p:sp>
        <p:nvSpPr>
          <p:cNvPr id="4" name="TextBox 3"/>
          <p:cNvSpPr txBox="1"/>
          <p:nvPr/>
        </p:nvSpPr>
        <p:spPr>
          <a:xfrm>
            <a:off x="4038600" y="5791200"/>
            <a:ext cx="2667000" cy="646331"/>
          </a:xfrm>
          <a:prstGeom prst="rect">
            <a:avLst/>
          </a:prstGeom>
          <a:noFill/>
        </p:spPr>
        <p:txBody>
          <a:bodyPr wrap="square" rtlCol="0">
            <a:spAutoFit/>
          </a:bodyPr>
          <a:lstStyle/>
          <a:p>
            <a:r>
              <a:rPr lang="sr-Latn-RS" b="1" dirty="0">
                <a:latin typeface="Times New Roman" pitchFamily="18" charset="0"/>
                <a:cs typeface="Times New Roman" pitchFamily="18" charset="0"/>
              </a:rPr>
              <a:t>Mač za jednu i po ruku,</a:t>
            </a:r>
          </a:p>
          <a:p>
            <a:r>
              <a:rPr lang="sr-Latn-RS" b="1" dirty="0">
                <a:latin typeface="Times New Roman" pitchFamily="18" charset="0"/>
                <a:cs typeface="Times New Roman" pitchFamily="18" charset="0"/>
              </a:rPr>
              <a:t>Srbija, XIV vek</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l="3021" t="1684" r="3021" b="2350"/>
          <a:stretch>
            <a:fillRect/>
          </a:stretch>
        </p:blipFill>
        <p:spPr bwMode="auto">
          <a:xfrm>
            <a:off x="3850105" y="0"/>
            <a:ext cx="5293895" cy="6858000"/>
          </a:xfrm>
          <a:prstGeom prst="rect">
            <a:avLst/>
          </a:prstGeom>
          <a:noFill/>
          <a:ln w="9525">
            <a:noFill/>
            <a:miter lim="800000"/>
            <a:headEnd/>
            <a:tailEnd/>
          </a:ln>
          <a:effectLst/>
        </p:spPr>
      </p:pic>
      <p:sp>
        <p:nvSpPr>
          <p:cNvPr id="4" name="TextBox 3"/>
          <p:cNvSpPr txBox="1"/>
          <p:nvPr/>
        </p:nvSpPr>
        <p:spPr>
          <a:xfrm>
            <a:off x="381000" y="228600"/>
            <a:ext cx="2971800" cy="6463308"/>
          </a:xfrm>
          <a:prstGeom prst="rect">
            <a:avLst/>
          </a:prstGeom>
          <a:noFill/>
          <a:ln w="28575">
            <a:solidFill>
              <a:schemeClr val="accent2">
                <a:lumMod val="75000"/>
              </a:schemeClr>
            </a:solidFill>
          </a:ln>
        </p:spPr>
        <p:txBody>
          <a:bodyPr wrap="square" rtlCol="0">
            <a:spAutoFit/>
          </a:bodyPr>
          <a:lstStyle/>
          <a:p>
            <a:pPr algn="just"/>
            <a:r>
              <a:rPr lang="de-AT" dirty="0">
                <a:latin typeface="Times New Roman" pitchFamily="18" charset="0"/>
                <a:cs typeface="Times New Roman" pitchFamily="18" charset="0"/>
              </a:rPr>
              <a:t>Nedugo posle smrti cara Dušana, carica Jelena se zamonašila kao monahinja Jelisaveta. I kao monahinja je bila politički aktivna. Tako je, aprila 1357. godine, bila prisutna i vrlo aktivna na državnom saboru u Skoplju, kada je, njenom zaslugom, Uroš dobio široku podršku vlastele, koja je podržala njega, a ne Simeona.</a:t>
            </a:r>
            <a:endParaRPr lang="en-U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Posle smrti sina Uroša, carica majka Jelena je, očekivano, izgubila svaku volju za životom. Odrekla se političke aktivnosti i podvrgla strogom isposničkom životu. Umrla je novembra meseca 1376. godine. Sahranjena je kraj cara Dušana, u njegovoj zadužbini, manastiru Sveti arhangeli kod Prizrena.</a:t>
            </a:r>
            <a:endParaRPr lang="en-US" dirty="0">
              <a:latin typeface="Times New Roman" pitchFamily="18" charset="0"/>
              <a:cs typeface="Times New Roman" pitchFamily="18" charset="0"/>
            </a:endParaRPr>
          </a:p>
        </p:txBody>
      </p:sp>
      <p:sp>
        <p:nvSpPr>
          <p:cNvPr id="5" name="TextBox 4"/>
          <p:cNvSpPr txBox="1"/>
          <p:nvPr/>
        </p:nvSpPr>
        <p:spPr>
          <a:xfrm>
            <a:off x="3810000" y="6457890"/>
            <a:ext cx="4495800" cy="400110"/>
          </a:xfrm>
          <a:prstGeom prst="rect">
            <a:avLst/>
          </a:prstGeom>
          <a:noFill/>
        </p:spPr>
        <p:txBody>
          <a:bodyPr wrap="square" rtlCol="0">
            <a:spAutoFit/>
          </a:bodyPr>
          <a:lstStyle/>
          <a:p>
            <a:r>
              <a:rPr lang="sr-Latn-RS" sz="2000" b="1" dirty="0">
                <a:solidFill>
                  <a:schemeClr val="accent2">
                    <a:lumMod val="50000"/>
                  </a:schemeClr>
                </a:solidFill>
                <a:latin typeface="Times New Roman" pitchFamily="18" charset="0"/>
                <a:cs typeface="Times New Roman" pitchFamily="18" charset="0"/>
              </a:rPr>
              <a:t>Carica Jelena sa decom, Visoki Dečani </a:t>
            </a:r>
            <a:endParaRPr lang="en-US" sz="2000" b="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381000"/>
            <a:ext cx="3886200" cy="2123658"/>
          </a:xfrm>
          <a:prstGeom prst="rect">
            <a:avLst/>
          </a:prstGeom>
          <a:noFill/>
          <a:ln>
            <a:noFill/>
          </a:ln>
        </p:spPr>
        <p:txBody>
          <a:bodyPr wrap="square" rtlCol="0">
            <a:spAutoFit/>
          </a:bodyPr>
          <a:lstStyle/>
          <a:p>
            <a:r>
              <a:rPr lang="sr-Latn-RS" sz="6600" b="1" dirty="0">
                <a:solidFill>
                  <a:schemeClr val="bg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CARICA</a:t>
            </a:r>
          </a:p>
          <a:p>
            <a:r>
              <a:rPr lang="sr-Latn-RS" sz="6600" b="1" dirty="0">
                <a:solidFill>
                  <a:schemeClr val="bg1">
                    <a:lumMod val="85000"/>
                  </a:schemeClr>
                </a:solidFill>
                <a:effectLst>
                  <a:outerShdw blurRad="38100" dist="38100" dir="2700000" algn="tl">
                    <a:srgbClr val="000000">
                      <a:alpha val="43137"/>
                    </a:srgbClr>
                  </a:outerShdw>
                </a:effectLst>
                <a:latin typeface="Times New Roman" pitchFamily="18" charset="0"/>
                <a:cs typeface="Times New Roman" pitchFamily="18" charset="0"/>
              </a:rPr>
              <a:t>ANA</a:t>
            </a:r>
            <a:endParaRPr lang="en-US" sz="6600" b="1" dirty="0">
              <a:solidFill>
                <a:schemeClr val="bg1">
                  <a:lumMod val="8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463308"/>
          </a:xfrm>
          <a:prstGeom prst="rect">
            <a:avLst/>
          </a:prstGeom>
          <a:noFill/>
          <a:ln w="28575">
            <a:solidFill>
              <a:schemeClr val="tx2">
                <a:lumMod val="50000"/>
              </a:schemeClr>
            </a:solidFill>
          </a:ln>
        </p:spPr>
        <p:txBody>
          <a:bodyPr wrap="square" rtlCol="0">
            <a:spAutoFit/>
          </a:bodyPr>
          <a:lstStyle/>
          <a:p>
            <a:pPr algn="just"/>
            <a:r>
              <a:rPr lang="de-AT" dirty="0">
                <a:latin typeface="Times New Roman" pitchFamily="18" charset="0"/>
                <a:cs typeface="Times New Roman" pitchFamily="18" charset="0"/>
              </a:rPr>
              <a:t>Prestolonaslednik Srbije Uroš bio bi najmlađi oženjeni dečak u Srbiji, sa svega pet-šest godina da je to, kojim slučajem bilo potrebno Srbiji i njenom vladaru, kao što je bilo Vizantiji i caru Jovanu Paleologu.</a:t>
            </a:r>
          </a:p>
          <a:p>
            <a:pPr algn="just"/>
            <a:endParaRPr lang="en-U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Za vladavine kralja, a potom i cara Dušana, ekspanziju Srbije pratilo je i teritorijalno širenje države na račun Vizantije. Kako je Srbija postala najjača sila na Balkanu, vojno i ekonomski, a Vizantija gubila ne samo grad za gradom već i čitave oblasti, a svaka je zauzimala ogromno prostranstvo koje je prelazilo u posed Srbije, vizantijska država tražila je neki način da zaustavi srpsko širenje i vlastito propadanje.</a:t>
            </a:r>
          </a:p>
          <a:p>
            <a:pPr algn="just"/>
            <a:endParaRPr lang="en-U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U nemogućnosti da oružjem zaustavi nepobedivu srpsku vojsku, mladi vizantijski car Jovan Paleolog, slično kao i Andronik Drugi, 43-44 godine pre toga, ponudio je srpskom vladaru, godine 1342. i 1343, svoju malu sestru za snahu, odnosno za ženu njegovom sinu Urošu, koji je tada imao pet-šest godina. Kralj Milutin je, u poodmaklim godinama, rado pristao da uzme ponuđenu petogodišnju devojčicu Simonidu, jer mu je mir s Vizantijom odgovarao. Dušanu nije bilo potrebno da ženi svog petogodišnjeg sina. Njegov krajnji cilj je bilo osvajanje grada na Bosforu, Carigrada, pa je, stoga, odbio ovaj predlog i nastavio osvajanje.</a:t>
            </a:r>
          </a:p>
          <a:p>
            <a:pPr algn="just"/>
            <a:endParaRPr lang="de-AT"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Kada je Uroš stasao u mladića, otac je dva puta pokušavao da ga oženi. Od bosanskog bana Stefana, za snahu je tražio njegovu kćer Jelisavetu. Želja da mu se sin oženi princezom srpskog roda nije ostvarena. Srpski vladar je za svog sina tražio i kćerku francuskog kralja Jovana. I ova prosidba je propala. U međuvremenu je car Dušan iznenada umro, a Uroš je ostao neoženjen.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7848600" cy="6247864"/>
          </a:xfrm>
          <a:prstGeom prst="rect">
            <a:avLst/>
          </a:prstGeom>
          <a:noFill/>
          <a:ln w="28575">
            <a:solidFill>
              <a:schemeClr val="accent1">
                <a:lumMod val="50000"/>
              </a:schemeClr>
            </a:solidFill>
          </a:ln>
        </p:spPr>
        <p:txBody>
          <a:bodyPr wrap="square" rtlCol="0">
            <a:spAutoFit/>
          </a:bodyPr>
          <a:lstStyle/>
          <a:p>
            <a:pPr algn="just"/>
            <a:r>
              <a:rPr lang="en-US" sz="2000" dirty="0">
                <a:latin typeface="Times New Roman" pitchFamily="18" charset="0"/>
                <a:cs typeface="Times New Roman" pitchFamily="18" charset="0"/>
              </a:rPr>
              <a:t>Car </a:t>
            </a:r>
            <a:r>
              <a:rPr lang="en-US" sz="2000" dirty="0" err="1">
                <a:latin typeface="Times New Roman" pitchFamily="18" charset="0"/>
                <a:cs typeface="Times New Roman" pitchFamily="18" charset="0"/>
              </a:rPr>
              <a:t>Uroš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Nemanjić</a:t>
            </a:r>
            <a:r>
              <a:rPr lang="en-US" sz="2000" dirty="0">
                <a:latin typeface="Times New Roman" pitchFamily="18" charset="0"/>
                <a:cs typeface="Times New Roman" pitchFamily="18" charset="0"/>
              </a:rPr>
              <a:t> (1355-1371) </a:t>
            </a:r>
            <a:r>
              <a:rPr lang="en-US" sz="2000" dirty="0" err="1">
                <a:latin typeface="Times New Roman" pitchFamily="18" charset="0"/>
                <a:cs typeface="Times New Roman" pitchFamily="18" charset="0"/>
              </a:rPr>
              <a:t>oženiće</a:t>
            </a:r>
            <a:r>
              <a:rPr lang="en-US" sz="2000" dirty="0">
                <a:latin typeface="Times New Roman" pitchFamily="18" charset="0"/>
                <a:cs typeface="Times New Roman" pitchFamily="18" charset="0"/>
              </a:rPr>
              <a:t> se pet </a:t>
            </a:r>
            <a:r>
              <a:rPr lang="en-US" sz="2000" dirty="0" err="1">
                <a:latin typeface="Times New Roman" pitchFamily="18" charset="0"/>
                <a:cs typeface="Times New Roman" pitchFamily="18" charset="0"/>
              </a:rPr>
              <a:t>godina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očevoj</a:t>
            </a:r>
            <a:r>
              <a:rPr lang="en-US" sz="2000" dirty="0">
                <a:latin typeface="Times New Roman" pitchFamily="18" charset="0"/>
                <a:cs typeface="Times New Roman" pitchFamily="18" charset="0"/>
              </a:rPr>
              <a:t> smrti. </a:t>
            </a:r>
            <a:r>
              <a:rPr lang="en-US" sz="2000" dirty="0" err="1">
                <a:latin typeface="Times New Roman" pitchFamily="18" charset="0"/>
                <a:cs typeface="Times New Roman" pitchFamily="18" charset="0"/>
              </a:rPr>
              <a:t>Srpska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carica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postaće</a:t>
            </a:r>
            <a:r>
              <a:rPr lang="en-US" sz="2000" dirty="0">
                <a:latin typeface="Times New Roman" pitchFamily="18" charset="0"/>
                <a:cs typeface="Times New Roman" pitchFamily="18" charset="0"/>
              </a:rPr>
              <a:t> Ana (</a:t>
            </a:r>
            <a:r>
              <a:rPr lang="en-US" sz="2000" dirty="0" err="1">
                <a:latin typeface="Times New Roman" pitchFamily="18" charset="0"/>
                <a:cs typeface="Times New Roman" pitchFamily="18" charset="0"/>
              </a:rPr>
              <a:t>Anka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kći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vlaškog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vojvode</a:t>
            </a:r>
            <a:r>
              <a:rPr lang="en-US" sz="2000" dirty="0">
                <a:latin typeface="Times New Roman" pitchFamily="18" charset="0"/>
                <a:cs typeface="Times New Roman" pitchFamily="18" charset="0"/>
              </a:rPr>
              <a:t> Aleksandra </a:t>
            </a:r>
            <a:r>
              <a:rPr lang="en-US" sz="2000" dirty="0" err="1">
                <a:latin typeface="Times New Roman" pitchFamily="18" charset="0"/>
                <a:cs typeface="Times New Roman" pitchFamily="18" charset="0"/>
              </a:rPr>
              <a:t>Basarabe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Bilo</a:t>
            </a:r>
            <a:r>
              <a:rPr lang="en-US" sz="2000" dirty="0">
                <a:latin typeface="Times New Roman" pitchFamily="18" charset="0"/>
                <a:cs typeface="Times New Roman" pitchFamily="18" charset="0"/>
              </a:rPr>
              <a:t> je to 1360. godine. Tom </a:t>
            </a:r>
            <a:r>
              <a:rPr lang="en-US" sz="2000" dirty="0" err="1">
                <a:latin typeface="Times New Roman" pitchFamily="18" charset="0"/>
                <a:cs typeface="Times New Roman" pitchFamily="18" charset="0"/>
              </a:rPr>
              <a:t>braku</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kumovala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lično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Uroševa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majka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carica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Jelena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monahinja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Jelisaveta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politički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vrlo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aktivna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Izbor</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pao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najverovatnije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stoga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što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Anina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sestra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udata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budućeg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bugarskog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cara</a:t>
            </a:r>
            <a:r>
              <a:rPr lang="en-US" sz="2000" dirty="0">
                <a:latin typeface="Times New Roman" pitchFamily="18" charset="0"/>
                <a:cs typeface="Times New Roman" pitchFamily="18" charset="0"/>
              </a:rPr>
              <a:t>, pa je to bio </a:t>
            </a:r>
            <a:r>
              <a:rPr lang="en-US" sz="2000" dirty="0" err="1">
                <a:latin typeface="Times New Roman" pitchFamily="18" charset="0"/>
                <a:cs typeface="Times New Roman" pitchFamily="18" charset="0"/>
              </a:rPr>
              <a:t>način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opet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učvrste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odnosi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srpske</a:t>
            </a:r>
            <a:r>
              <a:rPr lang="en-US" sz="2000" dirty="0">
                <a:latin typeface="Times New Roman" pitchFamily="18" charset="0"/>
                <a:cs typeface="Times New Roman" pitchFamily="18" charset="0"/>
              </a:rPr>
              <a:t> s </a:t>
            </a:r>
            <a:r>
              <a:rPr lang="en-US" sz="2000" dirty="0" err="1">
                <a:latin typeface="Times New Roman" pitchFamily="18" charset="0"/>
                <a:cs typeface="Times New Roman" pitchFamily="18" charset="0"/>
              </a:rPr>
              <a:t>bugarskom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carevinom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Jeleninim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rođacima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čelu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bugarske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države</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Teško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možemo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zamisliti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carica</a:t>
            </a:r>
            <a:r>
              <a:rPr lang="en-US" sz="2000" dirty="0">
                <a:latin typeface="Times New Roman" pitchFamily="18" charset="0"/>
                <a:cs typeface="Times New Roman" pitchFamily="18" charset="0"/>
              </a:rPr>
              <a:t> Ana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srećna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srpskom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dvoru</a:t>
            </a:r>
            <a:r>
              <a:rPr lang="en-US" sz="2000" dirty="0">
                <a:latin typeface="Times New Roman" pitchFamily="18" charset="0"/>
                <a:cs typeface="Times New Roman" pitchFamily="18" charset="0"/>
              </a:rPr>
              <a:t>. Pre </a:t>
            </a:r>
            <a:r>
              <a:rPr lang="en-US" sz="2000" dirty="0" err="1">
                <a:latin typeface="Times New Roman" pitchFamily="18" charset="0"/>
                <a:cs typeface="Times New Roman" pitchFamily="18" charset="0"/>
              </a:rPr>
              <a:t>će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sasvim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suprotno</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razloga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to je </a:t>
            </a:r>
            <a:r>
              <a:rPr lang="en-US" sz="2000" dirty="0" err="1">
                <a:latin typeface="Times New Roman" pitchFamily="18" charset="0"/>
                <a:cs typeface="Times New Roman" pitchFamily="18" charset="0"/>
              </a:rPr>
              <a:t>bilo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mnogo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Srpsko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carstvo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koje</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vreme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Dušana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dostiglo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neslućeni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razvoj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prostorno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zahvatajući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trećine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Balkanskog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poluostrva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carstvo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koje</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vođeno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čvrstom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snažnom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ličnošću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smrću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Silnoga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pod </a:t>
            </a:r>
            <a:r>
              <a:rPr lang="en-US" sz="2000" dirty="0" err="1">
                <a:latin typeface="Times New Roman" pitchFamily="18" charset="0"/>
                <a:cs typeface="Times New Roman" pitchFamily="18" charset="0"/>
              </a:rPr>
              <a:t>vladom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Nejakog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počelo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naglo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propada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Osetivši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slabost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ruke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drži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žezlo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moćni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srpski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velikaši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otkazuju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poslušnost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centralnoj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vlasti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Urošu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proglašavaju</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samostalne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gospodare</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svojim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oblastima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Urošu</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pomagala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majka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još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velikaši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među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kojima</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istakao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knez</a:t>
            </a:r>
            <a:r>
              <a:rPr lang="en-US" sz="2000" dirty="0">
                <a:latin typeface="Times New Roman" pitchFamily="18" charset="0"/>
                <a:cs typeface="Times New Roman" pitchFamily="18" charset="0"/>
              </a:rPr>
              <a:t> Lazar. Oni </a:t>
            </a:r>
            <a:r>
              <a:rPr lang="en-US" sz="2000" dirty="0" err="1">
                <a:latin typeface="Times New Roman" pitchFamily="18" charset="0"/>
                <a:cs typeface="Times New Roman" pitchFamily="18" charset="0"/>
              </a:rPr>
              <a:t>drugi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međutim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brojniji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jači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Nadjačala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srpska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nesloga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Prvi</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otpočeo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Dušanov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polubrat</a:t>
            </a:r>
            <a:r>
              <a:rPr lang="en-US" sz="2000" dirty="0">
                <a:latin typeface="Times New Roman" pitchFamily="18" charset="0"/>
                <a:cs typeface="Times New Roman" pitchFamily="18" charset="0"/>
              </a:rPr>
              <a:t> Simeon (</a:t>
            </a:r>
            <a:r>
              <a:rPr lang="en-US" sz="2000" dirty="0" err="1">
                <a:latin typeface="Times New Roman" pitchFamily="18" charset="0"/>
                <a:cs typeface="Times New Roman" pitchFamily="18" charset="0"/>
              </a:rPr>
              <a:t>Siniša</a:t>
            </a:r>
            <a:r>
              <a:rPr lang="en-US" sz="2000" dirty="0">
                <a:latin typeface="Times New Roman" pitchFamily="18"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2826" t="6358" r="53984" b="23981"/>
          <a:stretch>
            <a:fillRect/>
          </a:stretch>
        </p:blipFill>
        <p:spPr bwMode="auto">
          <a:xfrm>
            <a:off x="0" y="0"/>
            <a:ext cx="4529171" cy="6324600"/>
          </a:xfrm>
          <a:prstGeom prst="rect">
            <a:avLst/>
          </a:prstGeom>
          <a:noFill/>
          <a:ln w="9525">
            <a:noFill/>
            <a:miter lim="800000"/>
            <a:headEnd/>
            <a:tailEnd/>
          </a:ln>
          <a:effectLst/>
        </p:spPr>
      </p:pic>
      <p:sp>
        <p:nvSpPr>
          <p:cNvPr id="6" name="TextBox 5"/>
          <p:cNvSpPr txBox="1"/>
          <p:nvPr/>
        </p:nvSpPr>
        <p:spPr>
          <a:xfrm>
            <a:off x="0" y="6334780"/>
            <a:ext cx="4495800" cy="523220"/>
          </a:xfrm>
          <a:prstGeom prst="rect">
            <a:avLst/>
          </a:prstGeom>
          <a:solidFill>
            <a:schemeClr val="bg1"/>
          </a:solidFill>
        </p:spPr>
        <p:txBody>
          <a:bodyPr wrap="square" rtlCol="0">
            <a:spAutoFit/>
          </a:bodyPr>
          <a:lstStyle/>
          <a:p>
            <a:r>
              <a:rPr lang="sr-Latn-RS" sz="2800" dirty="0">
                <a:latin typeface="Times New Roman" pitchFamily="18" charset="0"/>
                <a:cs typeface="Times New Roman" pitchFamily="18" charset="0"/>
              </a:rPr>
              <a:t>        Stefan Uroš II Milutin</a:t>
            </a:r>
          </a:p>
        </p:txBody>
      </p:sp>
      <p:sp>
        <p:nvSpPr>
          <p:cNvPr id="9" name="TextBox 8"/>
          <p:cNvSpPr txBox="1"/>
          <p:nvPr/>
        </p:nvSpPr>
        <p:spPr>
          <a:xfrm>
            <a:off x="4876800" y="381000"/>
            <a:ext cx="3962400" cy="5940088"/>
          </a:xfrm>
          <a:prstGeom prst="rect">
            <a:avLst/>
          </a:prstGeom>
          <a:noFill/>
          <a:ln w="28575">
            <a:solidFill>
              <a:schemeClr val="bg1">
                <a:lumMod val="65000"/>
              </a:schemeClr>
            </a:solidFill>
          </a:ln>
        </p:spPr>
        <p:txBody>
          <a:bodyPr wrap="square" rtlCol="0">
            <a:spAutoFit/>
          </a:bodyPr>
          <a:lstStyle/>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O</a:t>
            </a:r>
            <a:r>
              <a:rPr lang="sr-Latn-RS" sz="2000" dirty="0">
                <a:latin typeface="Times New Roman" pitchFamily="18" charset="0"/>
                <a:cs typeface="Times New Roman" pitchFamily="18" charset="0"/>
              </a:rPr>
              <a:t>dmah</a:t>
            </a:r>
            <a:r>
              <a:rPr lang="de-AT" sz="2000" dirty="0">
                <a:latin typeface="Times New Roman" pitchFamily="18" charset="0"/>
                <a:cs typeface="Times New Roman" pitchFamily="18" charset="0"/>
              </a:rPr>
              <a:t> po iznenadnoj smrti kralja Milutina (29. oktobra 1321), u zemlji je nastao haos i potpuno bezvlašće. Na vest o kraljevoj smrti, po rečima arhiepiskopa Danila, nastao je silan metež i ne mala uzbuna i pometnja i rat i pljačkanje na sve strane. Pošto je opojano u Nerodimlju, telo kralja je, preko Kosova, poneto u njegovu glavnu zadužbinu, manastir Banjsku.</a:t>
            </a:r>
            <a:r>
              <a:rPr lang="sr-Latn-RS" sz="2000" dirty="0">
                <a:latin typeface="Times New Roman" pitchFamily="18" charset="0"/>
                <a:cs typeface="Times New Roman" pitchFamily="18" charset="0"/>
              </a:rPr>
              <a:t> </a:t>
            </a:r>
            <a:r>
              <a:rPr lang="de-AT" sz="2000" dirty="0">
                <a:latin typeface="Times New Roman" pitchFamily="18" charset="0"/>
                <a:cs typeface="Times New Roman" pitchFamily="18" charset="0"/>
              </a:rPr>
              <a:t>Za presto su se borili Vladislav, Dragutinov sin, Stefan, Milutinov sin iz prvog braka sa srpskom princezom Jelenom, i Konstantin, Milutinov sin iz braka s Anom Terter.</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191000" cy="6463308"/>
          </a:xfrm>
          <a:prstGeom prst="rect">
            <a:avLst/>
          </a:prstGeom>
          <a:noFill/>
          <a:ln w="28575">
            <a:solidFill>
              <a:srgbClr val="E19409"/>
            </a:solidFill>
          </a:ln>
        </p:spPr>
        <p:txBody>
          <a:bodyPr wrap="square" rtlCol="0">
            <a:spAutoFit/>
          </a:bodyPr>
          <a:lstStyle/>
          <a:p>
            <a:pPr algn="just"/>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VUKAŠINU TITULA KRALJA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Car </a:t>
            </a:r>
            <a:r>
              <a:rPr lang="en-US" dirty="0" err="1">
                <a:latin typeface="Times New Roman" pitchFamily="18" charset="0"/>
                <a:cs typeface="Times New Roman" pitchFamily="18" charset="0"/>
              </a:rPr>
              <a:t>Uroš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carica</a:t>
            </a:r>
            <a:r>
              <a:rPr lang="en-US" dirty="0">
                <a:latin typeface="Times New Roman" pitchFamily="18" charset="0"/>
                <a:cs typeface="Times New Roman" pitchFamily="18" charset="0"/>
              </a:rPr>
              <a:t> Ana </a:t>
            </a:r>
            <a:r>
              <a:rPr lang="en-US" dirty="0" err="1">
                <a:latin typeface="Times New Roman" pitchFamily="18" charset="0"/>
                <a:cs typeface="Times New Roman" pitchFamily="18" charset="0"/>
              </a:rPr>
              <a:t>nisu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dece</a:t>
            </a:r>
            <a:r>
              <a:rPr lang="en-US" dirty="0">
                <a:latin typeface="Times New Roman" pitchFamily="18" charset="0"/>
                <a:cs typeface="Times New Roman" pitchFamily="18" charset="0"/>
              </a:rPr>
              <a:t>. To je </a:t>
            </a:r>
            <a:r>
              <a:rPr lang="en-US" dirty="0" err="1">
                <a:latin typeface="Times New Roman" pitchFamily="18" charset="0"/>
                <a:cs typeface="Times New Roman" pitchFamily="18" charset="0"/>
              </a:rPr>
              <a:t>prisililo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naslednika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savladara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proglasi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moćnog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Vukašina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Mrnjavčevića</a:t>
            </a:r>
            <a:r>
              <a:rPr lang="en-US" dirty="0">
                <a:latin typeface="Times New Roman" pitchFamily="18" charset="0"/>
                <a:cs typeface="Times New Roman" pitchFamily="18" charset="0"/>
              </a:rPr>
              <a:t>. </a:t>
            </a:r>
            <a:r>
              <a:rPr lang="de-AT" dirty="0">
                <a:latin typeface="Times New Roman" pitchFamily="18" charset="0"/>
                <a:cs typeface="Times New Roman" pitchFamily="18" charset="0"/>
              </a:rPr>
              <a:t>Godine 1365. dodelio mu je titulu kralja. Možda je bolje reći - bio je prisiljen da ga prizna. To je trebalo da znači da će krunu Nemanjića ubuduće nositi Mrnjavčevići - Vukašin, potom, njegov sin Marko (Kraljević Marko) i tako redom. </a:t>
            </a:r>
            <a:r>
              <a:rPr lang="en-US" dirty="0" err="1">
                <a:latin typeface="Times New Roman" pitchFamily="18" charset="0"/>
                <a:cs typeface="Times New Roman" pitchFamily="18" charset="0"/>
              </a:rPr>
              <a:t>Međutim</a:t>
            </a:r>
            <a:r>
              <a:rPr lang="en-US" dirty="0">
                <a:latin typeface="Times New Roman" pitchFamily="18" charset="0"/>
                <a:cs typeface="Times New Roman" pitchFamily="18" charset="0"/>
              </a:rPr>
              <a:t>, to se </a:t>
            </a:r>
            <a:r>
              <a:rPr lang="en-US" dirty="0" err="1">
                <a:latin typeface="Times New Roman" pitchFamily="18" charset="0"/>
                <a:cs typeface="Times New Roman" pitchFamily="18" charset="0"/>
              </a:rPr>
              <a:t>neće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desiti</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Život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daleka</a:t>
            </a:r>
            <a:r>
              <a:rPr lang="en-US" dirty="0">
                <a:latin typeface="Times New Roman" pitchFamily="18" charset="0"/>
                <a:cs typeface="Times New Roman" pitchFamily="18" charset="0"/>
              </a:rPr>
              <a:t> se ne </a:t>
            </a:r>
            <a:r>
              <a:rPr lang="en-US" dirty="0" err="1">
                <a:latin typeface="Times New Roman" pitchFamily="18" charset="0"/>
                <a:cs typeface="Times New Roman" pitchFamily="18" charset="0"/>
              </a:rPr>
              <a:t>može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uporediti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životom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svekrve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prethodnica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Uroš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Ana </a:t>
            </a:r>
            <a:r>
              <a:rPr lang="en-US" dirty="0" err="1">
                <a:latin typeface="Times New Roman" pitchFamily="18" charset="0"/>
                <a:cs typeface="Times New Roman" pitchFamily="18" charset="0"/>
              </a:rPr>
              <a:t>carevali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ne </a:t>
            </a:r>
            <a:r>
              <a:rPr lang="en-US" dirty="0" err="1">
                <a:latin typeface="Times New Roman" pitchFamily="18" charset="0"/>
                <a:cs typeface="Times New Roman" pitchFamily="18" charset="0"/>
              </a:rPr>
              <a:t>velikim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carstvom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velikom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carstvu</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kome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pojedini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velikaši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priznavali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nominalno</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tek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vlastele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ih</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priznavao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vladare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više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postajali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vladarski</a:t>
            </a:r>
            <a:r>
              <a:rPr lang="en-US" dirty="0">
                <a:latin typeface="Times New Roman" pitchFamily="18" charset="0"/>
                <a:cs typeface="Times New Roman" pitchFamily="18" charset="0"/>
              </a:rPr>
              <a:t> par </a:t>
            </a:r>
            <a:r>
              <a:rPr lang="en-US" dirty="0" err="1">
                <a:latin typeface="Times New Roman" pitchFamily="18" charset="0"/>
                <a:cs typeface="Times New Roman" pitchFamily="18" charset="0"/>
              </a:rPr>
              <a:t>bez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zemlje</a:t>
            </a:r>
            <a:r>
              <a:rPr lang="en-US" dirty="0">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srcRect l="10711" t="9756" r="23568" b="20970"/>
          <a:stretch>
            <a:fillRect/>
          </a:stretch>
        </p:blipFill>
        <p:spPr bwMode="auto">
          <a:xfrm>
            <a:off x="4543063" y="0"/>
            <a:ext cx="4600937"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3886200" cy="5632311"/>
          </a:xfrm>
          <a:prstGeom prst="rect">
            <a:avLst/>
          </a:prstGeom>
          <a:noFill/>
          <a:ln w="28575">
            <a:solidFill>
              <a:srgbClr val="E0B606"/>
            </a:solidFill>
          </a:ln>
        </p:spPr>
        <p:txBody>
          <a:bodyPr wrap="square" rtlCol="0">
            <a:spAutoFit/>
          </a:bodyPr>
          <a:lstStyle/>
          <a:p>
            <a:pPr algn="just"/>
            <a:endParaRPr lang="en-U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Jedina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Anina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uteha</a:t>
            </a:r>
            <a:r>
              <a:rPr lang="en-US" sz="2000" dirty="0">
                <a:latin typeface="Times New Roman" pitchFamily="18" charset="0"/>
                <a:cs typeface="Times New Roman" pitchFamily="18" charset="0"/>
              </a:rPr>
              <a:t> bio je </a:t>
            </a:r>
            <a:r>
              <a:rPr lang="en-US" sz="2000" dirty="0" err="1">
                <a:latin typeface="Times New Roman" pitchFamily="18" charset="0"/>
                <a:cs typeface="Times New Roman" pitchFamily="18" charset="0"/>
              </a:rPr>
              <a:t>kontakt</a:t>
            </a:r>
            <a:r>
              <a:rPr lang="en-US" sz="2000" dirty="0">
                <a:latin typeface="Times New Roman" pitchFamily="18" charset="0"/>
                <a:cs typeface="Times New Roman" pitchFamily="18" charset="0"/>
              </a:rPr>
              <a:t> s </a:t>
            </a:r>
            <a:r>
              <a:rPr lang="en-US" sz="2000" dirty="0" err="1">
                <a:latin typeface="Times New Roman" pitchFamily="18" charset="0"/>
                <a:cs typeface="Times New Roman" pitchFamily="18" charset="0"/>
              </a:rPr>
              <a:t>njenom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porodicom</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Vlaškoj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Zna</a:t>
            </a:r>
            <a:r>
              <a:rPr lang="en-US" sz="2000" dirty="0">
                <a:latin typeface="Times New Roman" pitchFamily="18" charset="0"/>
                <a:cs typeface="Times New Roman" pitchFamily="18" charset="0"/>
              </a:rPr>
              <a:t> se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jedno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pismo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koje</a:t>
            </a:r>
            <a:r>
              <a:rPr lang="en-US" sz="2000" dirty="0">
                <a:latin typeface="Times New Roman" pitchFamily="18" charset="0"/>
                <a:cs typeface="Times New Roman" pitchFamily="18" charset="0"/>
              </a:rPr>
              <a:t> je papa Urban </a:t>
            </a:r>
            <a:r>
              <a:rPr lang="en-US" sz="2000" dirty="0" err="1">
                <a:latin typeface="Times New Roman" pitchFamily="18" charset="0"/>
                <a:cs typeface="Times New Roman" pitchFamily="18" charset="0"/>
              </a:rPr>
              <a:t>Peti</a:t>
            </a:r>
            <a:r>
              <a:rPr lang="en-US" sz="2000" dirty="0">
                <a:latin typeface="Times New Roman" pitchFamily="18" charset="0"/>
                <a:cs typeface="Times New Roman" pitchFamily="18" charset="0"/>
              </a:rPr>
              <a:t>, 14. </a:t>
            </a:r>
            <a:r>
              <a:rPr lang="en-US" sz="2000" dirty="0" err="1">
                <a:latin typeface="Times New Roman" pitchFamily="18" charset="0"/>
                <a:cs typeface="Times New Roman" pitchFamily="18" charset="0"/>
              </a:rPr>
              <a:t>februara</a:t>
            </a:r>
            <a:r>
              <a:rPr lang="en-US" sz="2000" dirty="0">
                <a:latin typeface="Times New Roman" pitchFamily="18" charset="0"/>
                <a:cs typeface="Times New Roman" pitchFamily="18" charset="0"/>
              </a:rPr>
              <a:t> 1370. </a:t>
            </a:r>
            <a:r>
              <a:rPr lang="en-US" sz="2000" dirty="0" err="1">
                <a:latin typeface="Times New Roman" pitchFamily="18" charset="0"/>
                <a:cs typeface="Times New Roman" pitchFamily="18" charset="0"/>
              </a:rPr>
              <a:t>godine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uputio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Aninoj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majci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Klari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udovici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kome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zahvaljuje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što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preokrenula</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katoličku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veru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svoju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kćerku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bugarsku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caricu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traži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isto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učini</a:t>
            </a:r>
            <a:r>
              <a:rPr lang="en-US" sz="2000" dirty="0">
                <a:latin typeface="Times New Roman" pitchFamily="18" charset="0"/>
                <a:cs typeface="Times New Roman" pitchFamily="18" charset="0"/>
              </a:rPr>
              <a:t> s </a:t>
            </a:r>
            <a:r>
              <a:rPr lang="en-US" sz="2000" dirty="0" err="1">
                <a:latin typeface="Times New Roman" pitchFamily="18" charset="0"/>
                <a:cs typeface="Times New Roman" pitchFamily="18" charset="0"/>
              </a:rPr>
              <a:t>drugom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kćerkom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srpskom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caricom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Anom</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r>
              <a:rPr lang="en-US" sz="2000" dirty="0" err="1">
                <a:latin typeface="Times New Roman" pitchFamily="18" charset="0"/>
                <a:cs typeface="Times New Roman" pitchFamily="18" charset="0"/>
              </a:rPr>
              <a:t>Carica</a:t>
            </a:r>
            <a:r>
              <a:rPr lang="en-US" sz="2000" dirty="0">
                <a:latin typeface="Times New Roman" pitchFamily="18" charset="0"/>
                <a:cs typeface="Times New Roman" pitchFamily="18" charset="0"/>
              </a:rPr>
              <a:t> Ana se </a:t>
            </a:r>
            <a:r>
              <a:rPr lang="en-US" sz="2000" dirty="0" err="1">
                <a:latin typeface="Times New Roman" pitchFamily="18" charset="0"/>
                <a:cs typeface="Times New Roman" pitchFamily="18" charset="0"/>
              </a:rPr>
              <a:t>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mešala</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politička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pitanja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države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Među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zavađenim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oholim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velikašima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kojih</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svaki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vukao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svoju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stranu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ona</a:t>
            </a:r>
            <a:r>
              <a:rPr lang="en-US" sz="2000" dirty="0">
                <a:latin typeface="Times New Roman" pitchFamily="18" charset="0"/>
                <a:cs typeface="Times New Roman" pitchFamily="18" charset="0"/>
              </a:rPr>
              <a:t> to </a:t>
            </a:r>
            <a:r>
              <a:rPr lang="en-US" sz="2000" dirty="0" err="1">
                <a:latin typeface="Times New Roman" pitchFamily="18" charset="0"/>
                <a:cs typeface="Times New Roman" pitchFamily="18" charset="0"/>
              </a:rPr>
              <a:t>nije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mogla</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pic>
        <p:nvPicPr>
          <p:cNvPr id="3" name="Content Placeholder 2"/>
          <p:cNvPicPr>
            <a:picLocks noGrp="1" noChangeAspect="1" noChangeArrowheads="1"/>
          </p:cNvPicPr>
          <p:nvPr>
            <p:ph idx="1"/>
          </p:nvPr>
        </p:nvPicPr>
        <p:blipFill>
          <a:blip r:embed="rId2"/>
          <a:srcRect l="6087" t="3367" r="3647" b="4034"/>
          <a:stretch>
            <a:fillRect/>
          </a:stretch>
        </p:blipFill>
        <p:spPr bwMode="auto">
          <a:xfrm>
            <a:off x="4530436" y="0"/>
            <a:ext cx="4613564" cy="6858000"/>
          </a:xfrm>
          <a:prstGeom prst="rect">
            <a:avLst/>
          </a:prstGeom>
          <a:noFill/>
          <a:ln w="9525">
            <a:noFill/>
            <a:miter lim="800000"/>
            <a:headEnd/>
            <a:tailEnd/>
          </a:ln>
          <a:effectLst/>
        </p:spPr>
      </p:pic>
      <p:sp>
        <p:nvSpPr>
          <p:cNvPr id="5" name="TextBox 4"/>
          <p:cNvSpPr txBox="1"/>
          <p:nvPr/>
        </p:nvSpPr>
        <p:spPr>
          <a:xfrm>
            <a:off x="381000" y="6248400"/>
            <a:ext cx="6400800" cy="400110"/>
          </a:xfrm>
          <a:prstGeom prst="rect">
            <a:avLst/>
          </a:prstGeom>
          <a:noFill/>
          <a:ln w="28575">
            <a:solidFill>
              <a:srgbClr val="E0B606"/>
            </a:solidFill>
          </a:ln>
        </p:spPr>
        <p:txBody>
          <a:bodyPr wrap="square" rtlCol="0">
            <a:spAutoFit/>
          </a:bodyPr>
          <a:lstStyle/>
          <a:p>
            <a:r>
              <a:rPr lang="en-US" sz="2000" b="1" dirty="0" err="1">
                <a:solidFill>
                  <a:schemeClr val="tx1">
                    <a:lumMod val="95000"/>
                    <a:lumOff val="5000"/>
                  </a:schemeClr>
                </a:solidFill>
                <a:latin typeface="Times New Roman" pitchFamily="18" charset="0"/>
                <a:cs typeface="Times New Roman" pitchFamily="18" charset="0"/>
              </a:rPr>
              <a:t>Za</a:t>
            </a:r>
            <a:r>
              <a:rPr lang="sr-Latn-RS" sz="2000" b="1" dirty="0">
                <a:solidFill>
                  <a:schemeClr val="tx1">
                    <a:lumMod val="95000"/>
                    <a:lumOff val="5000"/>
                  </a:schemeClr>
                </a:solidFill>
                <a:latin typeface="Times New Roman" pitchFamily="18" charset="0"/>
                <a:cs typeface="Times New Roman" pitchFamily="18" charset="0"/>
              </a:rPr>
              <a:t>štitno oružje turske vojske iz vremena Maričke bitke</a:t>
            </a:r>
            <a:endParaRPr lang="en-US" sz="20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876799" y="0"/>
            <a:ext cx="4267201" cy="6858000"/>
          </a:xfrm>
          <a:prstGeom prst="rect">
            <a:avLst/>
          </a:prstGeom>
          <a:noFill/>
          <a:ln w="19050">
            <a:solidFill>
              <a:srgbClr val="D9B105"/>
            </a:solidFill>
            <a:miter lim="800000"/>
            <a:headEnd/>
            <a:tailEnd/>
          </a:ln>
          <a:effectLst/>
        </p:spPr>
      </p:pic>
      <p:sp>
        <p:nvSpPr>
          <p:cNvPr id="3" name="TextBox 2"/>
          <p:cNvSpPr txBox="1"/>
          <p:nvPr/>
        </p:nvSpPr>
        <p:spPr>
          <a:xfrm>
            <a:off x="152400" y="0"/>
            <a:ext cx="4648200" cy="6740307"/>
          </a:xfrm>
          <a:prstGeom prst="rect">
            <a:avLst/>
          </a:prstGeom>
          <a:noFill/>
        </p:spPr>
        <p:txBody>
          <a:bodyPr wrap="square" rtlCol="0">
            <a:spAutoFit/>
          </a:bodyPr>
          <a:lstStyle/>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Turci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počinju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uznemiravaju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južne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oblasti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carstva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tj</a:t>
            </a:r>
            <a:r>
              <a:rPr lang="en-US" dirty="0">
                <a:latin typeface="Times New Roman" pitchFamily="18" charset="0"/>
                <a:cs typeface="Times New Roman" pitchFamily="18" charset="0"/>
              </a:rPr>
              <a:t>. one </a:t>
            </a:r>
            <a:r>
              <a:rPr lang="en-US" dirty="0" err="1">
                <a:latin typeface="Times New Roman" pitchFamily="18" charset="0"/>
                <a:cs typeface="Times New Roman" pitchFamily="18" charset="0"/>
              </a:rPr>
              <a:t>teritorije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vezuje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pojam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grčkih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zemalja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udaru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Serska</a:t>
            </a:r>
            <a:r>
              <a:rPr lang="en-US" dirty="0">
                <a:latin typeface="Times New Roman" pitchFamily="18" charset="0"/>
                <a:cs typeface="Times New Roman" pitchFamily="18" charset="0"/>
              </a:rPr>
              <a:t> oblast, oblast </a:t>
            </a:r>
            <a:r>
              <a:rPr lang="en-US" dirty="0" err="1">
                <a:latin typeface="Times New Roman" pitchFamily="18" charset="0"/>
                <a:cs typeface="Times New Roman" pitchFamily="18" charset="0"/>
              </a:rPr>
              <a:t>despota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Uglješe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koju</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carica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ustupila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Vukašinovom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Septembra</a:t>
            </a:r>
            <a:r>
              <a:rPr lang="en-US" dirty="0">
                <a:latin typeface="Times New Roman" pitchFamily="18" charset="0"/>
                <a:cs typeface="Times New Roman" pitchFamily="18" charset="0"/>
              </a:rPr>
              <a:t> 1371.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 pod </a:t>
            </a:r>
            <a:r>
              <a:rPr lang="en-US" dirty="0" err="1">
                <a:latin typeface="Times New Roman" pitchFamily="18" charset="0"/>
                <a:cs typeface="Times New Roman" pitchFamily="18" charset="0"/>
              </a:rPr>
              <a:t>dosta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nejasnim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okolnostima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došlo</a:t>
            </a:r>
            <a:r>
              <a:rPr lang="en-US" dirty="0">
                <a:latin typeface="Times New Roman" pitchFamily="18" charset="0"/>
                <a:cs typeface="Times New Roman" pitchFamily="18" charset="0"/>
              </a:rPr>
              <a:t> je do </a:t>
            </a:r>
            <a:r>
              <a:rPr lang="en-US" dirty="0" err="1">
                <a:latin typeface="Times New Roman" pitchFamily="18" charset="0"/>
                <a:cs typeface="Times New Roman" pitchFamily="18" charset="0"/>
              </a:rPr>
              <a:t>sukoba</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Turcima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Marici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pretrpela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težak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poraz</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obojica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Mrnjavčevića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izgubila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živote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meseca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kasnije</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ili</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decembra</a:t>
            </a:r>
            <a:r>
              <a:rPr lang="en-US" dirty="0">
                <a:latin typeface="Times New Roman" pitchFamily="18" charset="0"/>
                <a:cs typeface="Times New Roman" pitchFamily="18" charset="0"/>
              </a:rPr>
              <a:t> 1371.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preminuo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car </a:t>
            </a:r>
            <a:r>
              <a:rPr lang="en-US" dirty="0" err="1">
                <a:latin typeface="Times New Roman" pitchFamily="18" charset="0"/>
                <a:cs typeface="Times New Roman" pitchFamily="18" charset="0"/>
              </a:rPr>
              <a:t>Uroš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Njegovom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smrću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ugasila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blagorodna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dinastija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Nemanjića</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Ubrzo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Uroševe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smrti</a:t>
            </a:r>
            <a:r>
              <a:rPr lang="en-US" dirty="0">
                <a:latin typeface="Times New Roman" pitchFamily="18" charset="0"/>
                <a:cs typeface="Times New Roman" pitchFamily="18" charset="0"/>
              </a:rPr>
              <a:t>, Ana se </a:t>
            </a:r>
            <a:r>
              <a:rPr lang="en-US" dirty="0" err="1">
                <a:latin typeface="Times New Roman" pitchFamily="18" charset="0"/>
                <a:cs typeface="Times New Roman" pitchFamily="18" charset="0"/>
              </a:rPr>
              <a:t>zamonašila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monahinja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Ne </a:t>
            </a:r>
            <a:r>
              <a:rPr lang="en-US" dirty="0" err="1">
                <a:latin typeface="Times New Roman" pitchFamily="18" charset="0"/>
                <a:cs typeface="Times New Roman" pitchFamily="18" charset="0"/>
              </a:rPr>
              <a:t>zna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kada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umrla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Prilično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tiho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došla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Srbiju</a:t>
            </a:r>
            <a:r>
              <a:rPr lang="en-US" dirty="0">
                <a:latin typeface="Times New Roman" pitchFamily="18" charset="0"/>
                <a:cs typeface="Times New Roman" pitchFamily="18" charset="0"/>
              </a:rPr>
              <a:t>, a u </a:t>
            </a:r>
            <a:r>
              <a:rPr lang="en-US" dirty="0" err="1">
                <a:latin typeface="Times New Roman" pitchFamily="18" charset="0"/>
                <a:cs typeface="Times New Roman" pitchFamily="18" charset="0"/>
              </a:rPr>
              <a:t>apsolutnoj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manastirskoj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tišini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otišla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ovoga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sebe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ostavila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nikakvog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vidljivog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traga</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Ne </a:t>
            </a:r>
            <a:r>
              <a:rPr lang="en-US" dirty="0" err="1">
                <a:latin typeface="Times New Roman" pitchFamily="18" charset="0"/>
                <a:cs typeface="Times New Roman" pitchFamily="18" charset="0"/>
              </a:rPr>
              <a:t>računajući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Dušanovog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Simeona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jugu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proglasio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cara</a:t>
            </a:r>
            <a:r>
              <a:rPr lang="en-US" dirty="0">
                <a:latin typeface="Times New Roman" pitchFamily="18" charset="0"/>
                <a:cs typeface="Times New Roman" pitchFamily="18" charset="0"/>
              </a:rPr>
              <a:t>, Ana je </a:t>
            </a:r>
            <a:r>
              <a:rPr lang="en-US" dirty="0" err="1">
                <a:latin typeface="Times New Roman" pitchFamily="18" charset="0"/>
                <a:cs typeface="Times New Roman" pitchFamily="18" charset="0"/>
              </a:rPr>
              <a:t>bila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druga</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poslednja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carica</a:t>
            </a:r>
            <a:r>
              <a:rPr lang="en-US" dirty="0">
                <a:latin typeface="Times New Roman" pitchFamily="18" charset="0"/>
                <a:cs typeface="Times New Roman" pitchFamily="18"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V="1">
            <a:off x="5181600" y="3600450"/>
            <a:ext cx="914400" cy="438150"/>
          </a:xfrm>
        </p:spPr>
        <p:txBody>
          <a:bodyPr>
            <a:normAutofit fontScale="90000"/>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1" name="Picture 3"/>
          <p:cNvPicPr>
            <a:picLocks noChangeAspect="1" noChangeArrowheads="1"/>
          </p:cNvPicPr>
          <p:nvPr/>
        </p:nvPicPr>
        <p:blipFill>
          <a:blip r:embed="rId2"/>
          <a:srcRect l="442" t="16456" r="2597" b="24051"/>
          <a:stretch>
            <a:fillRect/>
          </a:stretch>
        </p:blipFill>
        <p:spPr bwMode="auto">
          <a:xfrm>
            <a:off x="1143000" y="533400"/>
            <a:ext cx="6858000" cy="556396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l="4867" t="4444" r="1327"/>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2"/>
          <p:cNvPicPr>
            <a:picLocks noChangeAspect="1" noChangeArrowheads="1"/>
          </p:cNvPicPr>
          <p:nvPr/>
        </p:nvPicPr>
        <p:blipFill>
          <a:blip r:embed="rId2"/>
          <a:srcRect l="3351" t="217" r="282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E22B6E-9AC0-EDDC-9FD8-3DB022FB4067}"/>
              </a:ext>
            </a:extLst>
          </p:cNvPr>
          <p:cNvSpPr>
            <a:spLocks noGrp="1"/>
          </p:cNvSpPr>
          <p:nvPr>
            <p:ph idx="1"/>
          </p:nvPr>
        </p:nvSpPr>
        <p:spPr>
          <a:xfrm>
            <a:off x="0" y="228600"/>
            <a:ext cx="9372600" cy="5897563"/>
          </a:xfrm>
        </p:spPr>
        <p:txBody>
          <a:bodyPr/>
          <a:lstStyle/>
          <a:p>
            <a:pPr marL="0" indent="0">
              <a:buNone/>
            </a:pPr>
            <a:endParaRPr lang="sr-Latn-RS" b="1" dirty="0"/>
          </a:p>
          <a:p>
            <a:pPr marL="0" indent="0">
              <a:buNone/>
            </a:pPr>
            <a:r>
              <a:rPr lang="sr-Latn-RS" sz="3500" b="1" dirty="0">
                <a:latin typeface="Times New Roman" panose="02020603050405020304" pitchFamily="18" charset="0"/>
                <a:cs typeface="Times New Roman" panose="02020603050405020304" pitchFamily="18" charset="0"/>
              </a:rPr>
              <a:t>Izvori:</a:t>
            </a:r>
          </a:p>
          <a:p>
            <a:pPr marL="0" indent="0">
              <a:buNone/>
            </a:pPr>
            <a:r>
              <a:rPr lang="sr-Latn-RS" sz="3500" b="1" dirty="0">
                <a:latin typeface="Times New Roman" panose="02020603050405020304" pitchFamily="18" charset="0"/>
                <a:cs typeface="Times New Roman" panose="02020603050405020304" pitchFamily="18" charset="0"/>
              </a:rPr>
              <a:t>	</a:t>
            </a:r>
            <a:r>
              <a:rPr lang="sr-Latn-RS" sz="3500" dirty="0">
                <a:latin typeface="Times New Roman" panose="02020603050405020304" pitchFamily="18" charset="0"/>
                <a:cs typeface="Times New Roman" panose="02020603050405020304" pitchFamily="18" charset="0"/>
              </a:rPr>
              <a:t>http://www.narodnimuzej.rs/srednji-vek/</a:t>
            </a:r>
          </a:p>
          <a:p>
            <a:pPr marL="0" indent="0">
              <a:buNone/>
            </a:pPr>
            <a:endParaRPr lang="sr-Latn-RS" sz="3500" dirty="0">
              <a:latin typeface="Times New Roman" panose="02020603050405020304" pitchFamily="18" charset="0"/>
              <a:cs typeface="Times New Roman" panose="02020603050405020304" pitchFamily="18" charset="0"/>
            </a:endParaRPr>
          </a:p>
          <a:p>
            <a:pPr marL="0" indent="0">
              <a:buNone/>
            </a:pPr>
            <a:endParaRPr lang="sr-Latn-RS" sz="3500" dirty="0">
              <a:latin typeface="Times New Roman" panose="02020603050405020304" pitchFamily="18" charset="0"/>
              <a:cs typeface="Times New Roman" panose="02020603050405020304" pitchFamily="18" charset="0"/>
            </a:endParaRPr>
          </a:p>
          <a:p>
            <a:pPr marL="0" indent="-457200">
              <a:buNone/>
            </a:pPr>
            <a:r>
              <a:rPr lang="sr-Latn-RS" sz="3500" b="1" dirty="0">
                <a:latin typeface="Times New Roman" panose="02020603050405020304" pitchFamily="18" charset="0"/>
                <a:cs typeface="Times New Roman" panose="02020603050405020304" pitchFamily="18" charset="0"/>
              </a:rPr>
              <a:t>Literatura:</a:t>
            </a:r>
          </a:p>
          <a:p>
            <a:pPr marL="0" indent="-457200">
              <a:buNone/>
            </a:pPr>
            <a:r>
              <a:rPr lang="sr-Latn-RS" sz="3500" dirty="0">
                <a:latin typeface="Times New Roman" panose="02020603050405020304" pitchFamily="18" charset="0"/>
                <a:cs typeface="Times New Roman" panose="02020603050405020304" pitchFamily="18" charset="0"/>
              </a:rPr>
              <a:t>	</a:t>
            </a:r>
            <a:r>
              <a:rPr lang="sr-Latn-RS" sz="3300" dirty="0">
                <a:latin typeface="Times New Roman" panose="02020603050405020304" pitchFamily="18" charset="0"/>
                <a:cs typeface="Times New Roman" panose="02020603050405020304" pitchFamily="18" charset="0"/>
              </a:rPr>
              <a:t>Simić 2010: Tomislav M. Simić </a:t>
            </a:r>
            <a:r>
              <a:rPr lang="sr-Latn-RS" sz="3300" dirty="0" err="1">
                <a:latin typeface="Times New Roman" panose="02020603050405020304" pitchFamily="18" charset="0"/>
                <a:cs typeface="Times New Roman" panose="02020603050405020304" pitchFamily="18" charset="0"/>
              </a:rPr>
              <a:t>Kalpački</a:t>
            </a:r>
            <a:r>
              <a:rPr lang="sr-Latn-RS" sz="3300" dirty="0">
                <a:latin typeface="Times New Roman" panose="02020603050405020304" pitchFamily="18" charset="0"/>
                <a:cs typeface="Times New Roman" panose="02020603050405020304" pitchFamily="18" charset="0"/>
              </a:rPr>
              <a:t>. 	</a:t>
            </a:r>
          </a:p>
          <a:p>
            <a:pPr marL="0" indent="-457200">
              <a:buNone/>
            </a:pPr>
            <a:r>
              <a:rPr lang="sr-Latn-RS" sz="3300" i="1" dirty="0">
                <a:latin typeface="Times New Roman" panose="02020603050405020304" pitchFamily="18" charset="0"/>
                <a:cs typeface="Times New Roman" panose="02020603050405020304" pitchFamily="18" charset="0"/>
              </a:rPr>
              <a:t>	Žene srpskih vladara</a:t>
            </a:r>
            <a:r>
              <a:rPr lang="sr-Latn-RS" sz="3300" dirty="0">
                <a:latin typeface="Times New Roman" panose="02020603050405020304" pitchFamily="18" charset="0"/>
                <a:cs typeface="Times New Roman" panose="02020603050405020304" pitchFamily="18" charset="0"/>
              </a:rPr>
              <a:t>. Beograd: Naša priča plus.</a:t>
            </a:r>
            <a:endParaRPr lang="de-AT"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881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B186B9-0334-5839-ECDF-6492725E25CE}"/>
              </a:ext>
            </a:extLst>
          </p:cNvPr>
          <p:cNvSpPr>
            <a:spLocks noGrp="1"/>
          </p:cNvSpPr>
          <p:nvPr>
            <p:ph idx="1"/>
          </p:nvPr>
        </p:nvSpPr>
        <p:spPr>
          <a:xfrm>
            <a:off x="762000" y="2590800"/>
            <a:ext cx="7924800" cy="3535363"/>
          </a:xfrm>
        </p:spPr>
        <p:txBody>
          <a:bodyPr>
            <a:normAutofit/>
          </a:bodyPr>
          <a:lstStyle/>
          <a:p>
            <a:pPr marL="0" indent="0">
              <a:buNone/>
            </a:pPr>
            <a:r>
              <a:rPr lang="sr-Latn-RS" sz="5000" dirty="0">
                <a:latin typeface="Times New Roman" panose="02020603050405020304" pitchFamily="18" charset="0"/>
                <a:cs typeface="Times New Roman" panose="02020603050405020304" pitchFamily="18" charset="0"/>
              </a:rPr>
              <a:t>	Zahvaljujem na pažnji!</a:t>
            </a:r>
            <a:endParaRPr lang="de-AT"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61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l="2110" t="1684" r="2110" b="2350"/>
          <a:stretch>
            <a:fillRect/>
          </a:stretch>
        </p:blipFill>
        <p:spPr bwMode="auto">
          <a:xfrm>
            <a:off x="4191000" y="1"/>
            <a:ext cx="4953000" cy="6858000"/>
          </a:xfrm>
          <a:prstGeom prst="rect">
            <a:avLst/>
          </a:prstGeom>
          <a:noFill/>
          <a:ln w="9525">
            <a:noFill/>
            <a:miter lim="800000"/>
            <a:headEnd/>
            <a:tailEnd/>
          </a:ln>
          <a:effectLst/>
        </p:spPr>
      </p:pic>
      <p:sp>
        <p:nvSpPr>
          <p:cNvPr id="3" name="TextBox 2"/>
          <p:cNvSpPr txBox="1"/>
          <p:nvPr/>
        </p:nvSpPr>
        <p:spPr>
          <a:xfrm>
            <a:off x="152400" y="381000"/>
            <a:ext cx="3962400" cy="6247864"/>
          </a:xfrm>
          <a:prstGeom prst="rect">
            <a:avLst/>
          </a:prstGeom>
          <a:noFill/>
          <a:ln w="28575">
            <a:solidFill>
              <a:srgbClr val="FCE584"/>
            </a:solidFill>
          </a:ln>
        </p:spPr>
        <p:txBody>
          <a:bodyPr wrap="square" rtlCol="0">
            <a:spAutoFit/>
          </a:bodyPr>
          <a:lstStyle/>
          <a:p>
            <a:pPr algn="just"/>
            <a:r>
              <a:rPr lang="de-AT" sz="2000" dirty="0">
                <a:latin typeface="Times New Roman" pitchFamily="18" charset="0"/>
                <a:cs typeface="Times New Roman" pitchFamily="18" charset="0"/>
              </a:rPr>
              <a:t>Oslobodivši se tamnice, Vladislav je na severu, u očevoj oblasti, dočekan s radošću i smatran je zakonitim naslednikom.</a:t>
            </a:r>
            <a:r>
              <a:rPr lang="sr-Latn-RS" sz="2000" dirty="0">
                <a:latin typeface="Times New Roman" pitchFamily="18" charset="0"/>
                <a:cs typeface="Times New Roman" pitchFamily="18" charset="0"/>
              </a:rPr>
              <a:t> </a:t>
            </a:r>
            <a:r>
              <a:rPr lang="de-AT" sz="2000" dirty="0">
                <a:latin typeface="Times New Roman" pitchFamily="18" charset="0"/>
                <a:cs typeface="Times New Roman" pitchFamily="18" charset="0"/>
              </a:rPr>
              <a:t>Konstantin se u Zeti proglasio za kralja, ali nije imao mnogo pristalica. U centralnoj Raškoj učvrstio se Stefan i to zahvaljujući „Božjem čudu“. Naime, zbog toga što je svojevremeno ustao protiv oca, Milutin je naredio da Stefan bude oslepljen. Međutim, u izgnanstvu u Carigradu, gde je boravio sa ženom i decom, Stefan je brižljivo krio pravo stanje, sve do očeve smrti, kada je mogao da objavi da je, božjim proviđenjem, povratio vid. Istina je, svakako, bila u tome što se dželat smilovao, pa su nesrećnom kralju samo kapci bili povređeni.</a:t>
            </a:r>
            <a:endParaRPr lang="en-US" sz="2000" dirty="0">
              <a:latin typeface="Times New Roman" pitchFamily="18" charset="0"/>
              <a:cs typeface="Times New Roman" pitchFamily="18" charset="0"/>
            </a:endParaRPr>
          </a:p>
        </p:txBody>
      </p:sp>
      <p:sp>
        <p:nvSpPr>
          <p:cNvPr id="4" name="TextBox 3"/>
          <p:cNvSpPr txBox="1"/>
          <p:nvPr/>
        </p:nvSpPr>
        <p:spPr>
          <a:xfrm>
            <a:off x="5562600" y="6457890"/>
            <a:ext cx="3581400" cy="400110"/>
          </a:xfrm>
          <a:prstGeom prst="rect">
            <a:avLst/>
          </a:prstGeom>
          <a:noFill/>
        </p:spPr>
        <p:txBody>
          <a:bodyPr wrap="square" rtlCol="0">
            <a:spAutoFit/>
          </a:bodyPr>
          <a:lstStyle/>
          <a:p>
            <a:r>
              <a:rPr lang="sr-Latn-RS" sz="2000" b="1" dirty="0">
                <a:solidFill>
                  <a:schemeClr val="bg1"/>
                </a:solidFill>
                <a:latin typeface="Times New Roman" pitchFamily="18" charset="0"/>
                <a:cs typeface="Times New Roman" pitchFamily="18" charset="0"/>
              </a:rPr>
              <a:t>Vraćanje vida Svetom Stefanu</a:t>
            </a:r>
            <a:endParaRPr lang="en-US" sz="2000" b="1" dirty="0">
              <a:solidFill>
                <a:schemeClr val="bg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srcRect l="54839" t="6735" r="11839" b="24237"/>
          <a:stretch>
            <a:fillRect/>
          </a:stretch>
        </p:blipFill>
        <p:spPr bwMode="auto">
          <a:xfrm>
            <a:off x="4103783" y="0"/>
            <a:ext cx="5040217" cy="6858000"/>
          </a:xfrm>
          <a:prstGeom prst="rect">
            <a:avLst/>
          </a:prstGeom>
          <a:noFill/>
          <a:ln w="9525">
            <a:noFill/>
            <a:miter lim="800000"/>
            <a:headEnd/>
            <a:tailEnd/>
          </a:ln>
          <a:effectLst/>
        </p:spPr>
      </p:pic>
      <p:sp>
        <p:nvSpPr>
          <p:cNvPr id="5" name="TextBox 4"/>
          <p:cNvSpPr txBox="1"/>
          <p:nvPr/>
        </p:nvSpPr>
        <p:spPr>
          <a:xfrm>
            <a:off x="304800" y="6172200"/>
            <a:ext cx="3505200" cy="400110"/>
          </a:xfrm>
          <a:prstGeom prst="rect">
            <a:avLst/>
          </a:prstGeom>
          <a:solidFill>
            <a:schemeClr val="bg1"/>
          </a:solidFill>
          <a:ln w="28575">
            <a:solidFill>
              <a:schemeClr val="bg1">
                <a:lumMod val="50000"/>
              </a:schemeClr>
            </a:solidFill>
          </a:ln>
        </p:spPr>
        <p:txBody>
          <a:bodyPr wrap="square" rtlCol="0">
            <a:spAutoFit/>
          </a:bodyPr>
          <a:lstStyle/>
          <a:p>
            <a:pPr algn="ctr"/>
            <a:r>
              <a:rPr lang="sr-Latn-RS" sz="2000" b="1" dirty="0">
                <a:latin typeface="Times New Roman" pitchFamily="18" charset="0"/>
                <a:cs typeface="Times New Roman" pitchFamily="18" charset="0"/>
              </a:rPr>
              <a:t>Stefan Uroš III Dečanski</a:t>
            </a:r>
          </a:p>
        </p:txBody>
      </p:sp>
      <p:sp>
        <p:nvSpPr>
          <p:cNvPr id="6" name="TextBox 5"/>
          <p:cNvSpPr txBox="1"/>
          <p:nvPr/>
        </p:nvSpPr>
        <p:spPr>
          <a:xfrm>
            <a:off x="304800" y="304800"/>
            <a:ext cx="3505200" cy="5324535"/>
          </a:xfrm>
          <a:prstGeom prst="rect">
            <a:avLst/>
          </a:prstGeom>
          <a:noFill/>
          <a:ln w="28575">
            <a:solidFill>
              <a:schemeClr val="bg1">
                <a:lumMod val="50000"/>
              </a:schemeClr>
            </a:solidFill>
          </a:ln>
        </p:spPr>
        <p:txBody>
          <a:bodyPr wrap="square" rtlCol="0">
            <a:spAutoFit/>
          </a:bodyPr>
          <a:lstStyle/>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U borbama sa braćom na kraju je Stefan trijumfovao. Iako na severu, Vladislav Drugi se, 1321. godine, proglasio za kralja Srbije. Smatrao je sebe kraljem do 1325. kada je, u odlučnoj bici sa Stefanovim trupama, bio potučen a njegove snage razbijene. Umro je u Ugarskoj kao prognanik 1326. ili 1336. godine. Stefan se s bratom Konstantinom brzo obračunao, tokom 1321. godine. Pobedio ga je u boju i Konstantin je ubijen u bekstvu.</a:t>
            </a:r>
          </a:p>
          <a:p>
            <a:pPr algn="just"/>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439" b="7670"/>
          <a:stretch>
            <a:fillRect/>
          </a:stretch>
        </p:blipFill>
        <p:spPr bwMode="auto">
          <a:xfrm>
            <a:off x="5257800" y="0"/>
            <a:ext cx="3886201" cy="6858000"/>
          </a:xfrm>
          <a:prstGeom prst="rect">
            <a:avLst/>
          </a:prstGeom>
          <a:noFill/>
          <a:ln w="28575">
            <a:solidFill>
              <a:srgbClr val="E0B606"/>
            </a:solidFill>
            <a:miter lim="800000"/>
            <a:headEnd/>
            <a:tailEnd/>
          </a:ln>
          <a:effectLst/>
        </p:spPr>
      </p:pic>
      <p:sp>
        <p:nvSpPr>
          <p:cNvPr id="3" name="TextBox 2"/>
          <p:cNvSpPr txBox="1"/>
          <p:nvPr/>
        </p:nvSpPr>
        <p:spPr>
          <a:xfrm>
            <a:off x="381000" y="381000"/>
            <a:ext cx="4495800" cy="5016758"/>
          </a:xfrm>
          <a:prstGeom prst="rect">
            <a:avLst/>
          </a:prstGeom>
          <a:noFill/>
          <a:ln w="28575">
            <a:solidFill>
              <a:srgbClr val="DAC000"/>
            </a:solidFill>
          </a:ln>
        </p:spPr>
        <p:txBody>
          <a:bodyPr wrap="square" rtlCol="0">
            <a:spAutoFit/>
          </a:bodyPr>
          <a:lstStyle/>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Stefan, kasnije prozvan Dečanski, zvanično je postao kralj 6. januara 1322. godine (po starom kalendaru). Svečano krunisanje obavio je arhiepiskop Nikodim, i Srbija je dobila kralja Stefana Uroša Trećeg, a njegov sin Dušan istovremeno je proglašen za savladara i postao Stefan Uroš Četvrti Dušan. </a:t>
            </a:r>
            <a:endParaRPr lang="sr-Latn-RS" sz="2000" dirty="0">
              <a:latin typeface="Times New Roman" pitchFamily="18" charset="0"/>
              <a:cs typeface="Times New Roman" pitchFamily="18" charset="0"/>
            </a:endParaRPr>
          </a:p>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Kralj Uroš Treći bio je u zrelim godinama kad je postao vladar. Bio je oženjen Teodorom, kćerkom bugarskog cara Smilca. S njom je imao dva sina: Dušana i Dušmana (Dušicu).</a:t>
            </a:r>
            <a:endParaRPr lang="sr-Latn-R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4" name="TextBox 3"/>
          <p:cNvSpPr txBox="1"/>
          <p:nvPr/>
        </p:nvSpPr>
        <p:spPr>
          <a:xfrm>
            <a:off x="2819400" y="5867400"/>
            <a:ext cx="2057400" cy="707886"/>
          </a:xfrm>
          <a:prstGeom prst="rect">
            <a:avLst/>
          </a:prstGeom>
          <a:noFill/>
          <a:ln w="28575">
            <a:solidFill>
              <a:srgbClr val="DAC000"/>
            </a:solidFill>
          </a:ln>
        </p:spPr>
        <p:txBody>
          <a:bodyPr wrap="square" rtlCol="0">
            <a:spAutoFit/>
          </a:bodyPr>
          <a:lstStyle/>
          <a:p>
            <a:r>
              <a:rPr lang="sr-Latn-RS" sz="2000" b="1" dirty="0">
                <a:solidFill>
                  <a:srgbClr val="B17407"/>
                </a:solidFill>
                <a:latin typeface="Times New Roman" pitchFamily="18" charset="0"/>
                <a:cs typeface="Times New Roman" pitchFamily="18" charset="0"/>
              </a:rPr>
              <a:t>Stefan Dečanski,</a:t>
            </a:r>
          </a:p>
          <a:p>
            <a:r>
              <a:rPr lang="sr-Latn-RS" sz="2000" b="1" dirty="0">
                <a:solidFill>
                  <a:srgbClr val="B17407"/>
                </a:solidFill>
                <a:latin typeface="Times New Roman" pitchFamily="18" charset="0"/>
                <a:cs typeface="Times New Roman" pitchFamily="18" charset="0"/>
              </a:rPr>
              <a:t>Visoki Dečani</a:t>
            </a:r>
            <a:endParaRPr lang="en-US" sz="2000" b="1" dirty="0">
              <a:solidFill>
                <a:srgbClr val="B17407"/>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29200" y="457200"/>
            <a:ext cx="3438525" cy="3019425"/>
          </a:xfrm>
          <a:prstGeom prst="rect">
            <a:avLst/>
          </a:prstGeom>
          <a:noFill/>
          <a:ln w="9525">
            <a:noFill/>
            <a:miter lim="800000"/>
            <a:headEnd/>
            <a:tailEnd/>
          </a:ln>
          <a:effectLst/>
        </p:spPr>
      </p:pic>
      <p:sp>
        <p:nvSpPr>
          <p:cNvPr id="3" name="TextBox 2"/>
          <p:cNvSpPr txBox="1"/>
          <p:nvPr/>
        </p:nvSpPr>
        <p:spPr>
          <a:xfrm>
            <a:off x="533400" y="381000"/>
            <a:ext cx="3886200" cy="3477875"/>
          </a:xfrm>
          <a:prstGeom prst="rect">
            <a:avLst/>
          </a:prstGeom>
          <a:noFill/>
        </p:spPr>
        <p:txBody>
          <a:bodyPr wrap="square" rtlCol="0">
            <a:spAutoFit/>
          </a:bodyPr>
          <a:lstStyle/>
          <a:p>
            <a:pPr algn="just"/>
            <a:r>
              <a:rPr lang="de-AT" sz="2000" dirty="0">
                <a:latin typeface="Times New Roman" pitchFamily="18" charset="0"/>
                <a:cs typeface="Times New Roman" pitchFamily="18" charset="0"/>
              </a:rPr>
              <a:t>Teodora, nažalost, nije bila srpska kraljica ni godinu dana. Umrla je oktobra 1322. godine. Sahranjena je u manastiru Banjska. Interesantno je da je, prilikom jednog arheološkog iskopavanja oko Banjske, u ruševinama pronađen prsten kraljice Teodore, na kome je bilo ugravirano: Ko ga nosi, pomogao mu Bog.</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4" name="TextBox 3"/>
          <p:cNvSpPr txBox="1"/>
          <p:nvPr/>
        </p:nvSpPr>
        <p:spPr>
          <a:xfrm>
            <a:off x="457200" y="3886200"/>
            <a:ext cx="8153400" cy="2554545"/>
          </a:xfrm>
          <a:prstGeom prst="rect">
            <a:avLst/>
          </a:prstGeom>
          <a:noFill/>
        </p:spPr>
        <p:txBody>
          <a:bodyPr wrap="square" rtlCol="0">
            <a:spAutoFit/>
          </a:bodyPr>
          <a:lstStyle/>
          <a:p>
            <a:pPr algn="just"/>
            <a:r>
              <a:rPr lang="de-AT" sz="2000" dirty="0">
                <a:latin typeface="Times New Roman" pitchFamily="18" charset="0"/>
                <a:cs typeface="Times New Roman" pitchFamily="18" charset="0"/>
              </a:rPr>
              <a:t>Državni interesi su nalagali kralju Urošu da se ponovo oženi. Godine 1324. kralj Uroš se ženi dvanaestogodišnjom Marijom Paleolog, kćerkom panipersevasta Jovana, sinovca cara Andronika Drugog. Njena majka Irina bila je kći Teodora Metohita, koji je u to vreme bio na dužnosti velikog logoteta. Marija Paleolog bila je bratanica bivše srpske kraljice Simonide.</a:t>
            </a:r>
            <a:endParaRPr lang="en-US" sz="2000" dirty="0">
              <a:latin typeface="Times New Roman" pitchFamily="18" charset="0"/>
              <a:cs typeface="Times New Roman" pitchFamily="18" charset="0"/>
            </a:endParaRPr>
          </a:p>
          <a:p>
            <a:pPr algn="just"/>
            <a:endParaRPr lang="sr-Latn-RS" sz="2000" dirty="0">
              <a:latin typeface="Times New Roman" pitchFamily="18" charset="0"/>
              <a:cs typeface="Times New Roman" pitchFamily="18" charset="0"/>
            </a:endParaRPr>
          </a:p>
          <a:p>
            <a:pPr algn="just"/>
            <a:r>
              <a:rPr lang="de-AT" sz="2000" dirty="0">
                <a:latin typeface="Times New Roman" pitchFamily="18" charset="0"/>
                <a:cs typeface="Times New Roman" pitchFamily="18" charset="0"/>
              </a:rPr>
              <a:t>Za razliku od Simonide, koja nije imala dece, Marija je, iako veoma mlada, kralju podarila sina Simeona (Sinišu) i kćerke Jelenu i Teodoru.</a:t>
            </a: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r="1506" b="12124"/>
          <a:stretch>
            <a:fillRect/>
          </a:stretch>
        </p:blipFill>
        <p:spPr bwMode="auto">
          <a:xfrm>
            <a:off x="1" y="1"/>
            <a:ext cx="9143999" cy="6858000"/>
          </a:xfrm>
          <a:prstGeom prst="rect">
            <a:avLst/>
          </a:prstGeom>
          <a:noFill/>
          <a:ln w="9525">
            <a:noFill/>
            <a:miter lim="800000"/>
            <a:headEnd/>
            <a:tailEnd/>
          </a:ln>
          <a:effectLst/>
        </p:spPr>
      </p:pic>
      <p:sp>
        <p:nvSpPr>
          <p:cNvPr id="5" name="TextBox 4"/>
          <p:cNvSpPr txBox="1"/>
          <p:nvPr/>
        </p:nvSpPr>
        <p:spPr>
          <a:xfrm>
            <a:off x="6705600" y="152400"/>
            <a:ext cx="2286000" cy="400110"/>
          </a:xfrm>
          <a:prstGeom prst="rect">
            <a:avLst/>
          </a:prstGeom>
          <a:noFill/>
        </p:spPr>
        <p:txBody>
          <a:bodyPr wrap="square" rtlCol="0">
            <a:spAutoFit/>
          </a:bodyPr>
          <a:lstStyle/>
          <a:p>
            <a:r>
              <a:rPr lang="sr-Latn-RS" sz="2000" b="1" dirty="0">
                <a:solidFill>
                  <a:schemeClr val="bg1">
                    <a:lumMod val="95000"/>
                  </a:schemeClr>
                </a:solidFill>
                <a:latin typeface="Times New Roman" pitchFamily="18" charset="0"/>
                <a:cs typeface="Times New Roman" pitchFamily="18" charset="0"/>
              </a:rPr>
              <a:t>Manastir Banjska</a:t>
            </a:r>
            <a:endParaRPr lang="en-US" sz="2000" b="1"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584"/>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67200" y="304800"/>
            <a:ext cx="4648199" cy="5715000"/>
          </a:xfrm>
          <a:prstGeom prst="rect">
            <a:avLst/>
          </a:prstGeom>
          <a:noFill/>
          <a:ln w="9525">
            <a:noFill/>
            <a:miter lim="800000"/>
            <a:headEnd/>
            <a:tailEnd/>
          </a:ln>
          <a:effectLst/>
        </p:spPr>
      </p:pic>
      <p:sp>
        <p:nvSpPr>
          <p:cNvPr id="5" name="TextBox 4"/>
          <p:cNvSpPr txBox="1"/>
          <p:nvPr/>
        </p:nvSpPr>
        <p:spPr>
          <a:xfrm>
            <a:off x="152400" y="228600"/>
            <a:ext cx="3886200" cy="6247864"/>
          </a:xfrm>
          <a:prstGeom prst="rect">
            <a:avLst/>
          </a:prstGeom>
          <a:solidFill>
            <a:schemeClr val="bg1"/>
          </a:solidFill>
          <a:ln w="28575">
            <a:solidFill>
              <a:schemeClr val="accent6">
                <a:lumMod val="60000"/>
                <a:lumOff val="40000"/>
              </a:schemeClr>
            </a:solidFill>
          </a:ln>
        </p:spPr>
        <p:txBody>
          <a:bodyPr wrap="square" rtlCol="0">
            <a:spAutoFit/>
          </a:bodyPr>
          <a:lstStyle/>
          <a:p>
            <a:pPr algn="just"/>
            <a:r>
              <a:rPr lang="de-AT" sz="2000" dirty="0">
                <a:latin typeface="Times New Roman" pitchFamily="18" charset="0"/>
                <a:cs typeface="Times New Roman" pitchFamily="18" charset="0"/>
              </a:rPr>
              <a:t>Vrlo brzo po udaji, na srpski dvor je došla Marijina majka Irina da živi u Srbiji, kraj kćerke i zeta. Dolazi i njen muž Jovan, čije su ambicije bile da uz pomoć srpskog kralja za sebe stvori nezavisnu državu u Makedoniji, sa sedištem u Solunu. Ali, ubrzo je umro u Skoplju.</a:t>
            </a:r>
            <a:r>
              <a:rPr lang="sr-Latn-RS" sz="2000" dirty="0">
                <a:latin typeface="Times New Roman" pitchFamily="18" charset="0"/>
                <a:cs typeface="Times New Roman" pitchFamily="18" charset="0"/>
              </a:rPr>
              <a:t> </a:t>
            </a:r>
            <a:r>
              <a:rPr lang="de-AT" sz="2000" dirty="0">
                <a:latin typeface="Times New Roman" pitchFamily="18" charset="0"/>
                <a:cs typeface="Times New Roman" pitchFamily="18" charset="0"/>
              </a:rPr>
              <a:t>Irina je svoju mladu kćer učila svim lukavstvima. Cilj je bio da se istisne Dušan, bez obzira na cenu, a Marijin sin Simeon proglasi za naslednika srpske krune. Po svemu sudeći, snažni uticaj žene bio je razlog da kralj Stefan Uroš Treći malog dečaka Simeona pretpostavi sakralju Stefanu Dušanu, inače veoma omiljenom među plemstvom i u narodu zbog pobedonosnih ratova koje je vodio.</a:t>
            </a:r>
            <a:endParaRPr lang="en-US" sz="2000" dirty="0">
              <a:latin typeface="Times New Roman" pitchFamily="18" charset="0"/>
              <a:cs typeface="Times New Roman" pitchFamily="18" charset="0"/>
            </a:endParaRPr>
          </a:p>
        </p:txBody>
      </p:sp>
      <p:sp>
        <p:nvSpPr>
          <p:cNvPr id="6" name="TextBox 5"/>
          <p:cNvSpPr txBox="1"/>
          <p:nvPr/>
        </p:nvSpPr>
        <p:spPr>
          <a:xfrm>
            <a:off x="4267200" y="6096000"/>
            <a:ext cx="4876800" cy="369332"/>
          </a:xfrm>
          <a:prstGeom prst="rect">
            <a:avLst/>
          </a:prstGeom>
          <a:noFill/>
        </p:spPr>
        <p:txBody>
          <a:bodyPr wrap="square" rtlCol="0">
            <a:spAutoFit/>
          </a:bodyPr>
          <a:lstStyle/>
          <a:p>
            <a:r>
              <a:rPr lang="sr-Latn-RS" b="1" dirty="0">
                <a:solidFill>
                  <a:schemeClr val="accent6">
                    <a:lumMod val="50000"/>
                  </a:schemeClr>
                </a:solidFill>
                <a:latin typeface="Times New Roman" pitchFamily="18" charset="0"/>
                <a:cs typeface="Times New Roman" pitchFamily="18" charset="0"/>
              </a:rPr>
              <a:t>Simeon, sin Stefana Dečanskog, Visoki Dečani</a:t>
            </a:r>
            <a:endParaRPr lang="en-US" b="1"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3367</Words>
  <Application>Microsoft Office PowerPoint</Application>
  <PresentationFormat>Bildschirmpräsentation (4:3)</PresentationFormat>
  <Paragraphs>133</Paragraphs>
  <Slides>37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Tijana</dc:creator>
  <cp:lastModifiedBy>Tijana Milenkovic</cp:lastModifiedBy>
  <cp:revision>311</cp:revision>
  <dcterms:created xsi:type="dcterms:W3CDTF">2015-10-04T16:12:54Z</dcterms:created>
  <dcterms:modified xsi:type="dcterms:W3CDTF">2022-12-05T02:16:42Z</dcterms:modified>
</cp:coreProperties>
</file>