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48"/>
  </p:notesMasterIdLst>
  <p:sldIdLst>
    <p:sldId id="489" r:id="rId2"/>
    <p:sldId id="267" r:id="rId3"/>
    <p:sldId id="398" r:id="rId4"/>
    <p:sldId id="272" r:id="rId5"/>
    <p:sldId id="268" r:id="rId6"/>
    <p:sldId id="263" r:id="rId7"/>
    <p:sldId id="269" r:id="rId8"/>
    <p:sldId id="290" r:id="rId9"/>
    <p:sldId id="289" r:id="rId10"/>
    <p:sldId id="271" r:id="rId11"/>
    <p:sldId id="297" r:id="rId12"/>
    <p:sldId id="307" r:id="rId13"/>
    <p:sldId id="299" r:id="rId14"/>
    <p:sldId id="306" r:id="rId15"/>
    <p:sldId id="374" r:id="rId16"/>
    <p:sldId id="273" r:id="rId17"/>
    <p:sldId id="259" r:id="rId18"/>
    <p:sldId id="260" r:id="rId19"/>
    <p:sldId id="282" r:id="rId20"/>
    <p:sldId id="300" r:id="rId21"/>
    <p:sldId id="275" r:id="rId22"/>
    <p:sldId id="279" r:id="rId23"/>
    <p:sldId id="281" r:id="rId24"/>
    <p:sldId id="278" r:id="rId25"/>
    <p:sldId id="280" r:id="rId26"/>
    <p:sldId id="277" r:id="rId27"/>
    <p:sldId id="309" r:id="rId28"/>
    <p:sldId id="311" r:id="rId29"/>
    <p:sldId id="283" r:id="rId30"/>
    <p:sldId id="284" r:id="rId31"/>
    <p:sldId id="285" r:id="rId32"/>
    <p:sldId id="286" r:id="rId33"/>
    <p:sldId id="261" r:id="rId34"/>
    <p:sldId id="288" r:id="rId35"/>
    <p:sldId id="262" r:id="rId36"/>
    <p:sldId id="266" r:id="rId37"/>
    <p:sldId id="312" r:id="rId38"/>
    <p:sldId id="314" r:id="rId39"/>
    <p:sldId id="313" r:id="rId40"/>
    <p:sldId id="315" r:id="rId41"/>
    <p:sldId id="316" r:id="rId42"/>
    <p:sldId id="317" r:id="rId43"/>
    <p:sldId id="319" r:id="rId44"/>
    <p:sldId id="318" r:id="rId45"/>
    <p:sldId id="487" r:id="rId46"/>
    <p:sldId id="49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105"/>
    <a:srgbClr val="FFF5A7"/>
    <a:srgbClr val="FFE209"/>
    <a:srgbClr val="DAC000"/>
    <a:srgbClr val="E0B606"/>
    <a:srgbClr val="FCE584"/>
    <a:srgbClr val="B08F04"/>
    <a:srgbClr val="FFFFCC"/>
    <a:srgbClr val="B17407"/>
    <a:srgbClr val="E1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24" autoAdjust="0"/>
  </p:normalViewPr>
  <p:slideViewPr>
    <p:cSldViewPr>
      <p:cViewPr varScale="1">
        <p:scale>
          <a:sx n="104" d="100"/>
          <a:sy n="104" d="100"/>
        </p:scale>
        <p:origin x="1284" y="76"/>
      </p:cViewPr>
      <p:guideLst>
        <p:guide orient="horz" pos="2160"/>
        <p:guide pos="2880"/>
      </p:guideLst>
    </p:cSldViewPr>
  </p:slideViewPr>
  <p:outlineViewPr>
    <p:cViewPr>
      <p:scale>
        <a:sx n="33" d="100"/>
        <a:sy n="33" d="100"/>
      </p:scale>
      <p:origin x="0" y="682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393309-9E86-44D4-A978-C2788772EAAD}" type="datetimeFigureOut">
              <a:rPr lang="en-US" smtClean="0"/>
              <a:pPr/>
              <a:t>12/5/2022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5BA7B5-217B-4791-ABF2-17043C87256E}" type="slidenum">
              <a:rPr lang="en-US" smtClean="0"/>
              <a:pPr/>
              <a:t>‹Nr.›</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F971EE5A-8108-4834-958D-EE2EEF77F05F}" type="slidenum">
              <a:rPr lang="de-DE" smtClean="0"/>
              <a:pPr/>
              <a:t>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BA7B5-217B-4791-ABF2-17043C87256E}"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BA7B5-217B-4791-ABF2-17043C87256E}"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E096A-786D-47EA-9417-FC16EC84897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1E096A-786D-47EA-9417-FC16EC848973}" type="datetimeFigureOut">
              <a:rPr lang="en-US" smtClean="0"/>
              <a:pPr/>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1E096A-786D-47EA-9417-FC16EC848973}" type="datetimeFigureOut">
              <a:rPr lang="en-US" smtClean="0"/>
              <a:pPr/>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E096A-786D-47EA-9417-FC16EC848973}" type="datetimeFigureOut">
              <a:rPr lang="en-US" smtClean="0"/>
              <a:pPr/>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1E096A-786D-47EA-9417-FC16EC84897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1E096A-786D-47EA-9417-FC16EC84897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096A-786D-47EA-9417-FC16EC848973}" type="datetimeFigureOut">
              <a:rPr lang="en-US" smtClean="0"/>
              <a:pPr/>
              <a:t>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37F87-C675-4972-86B7-356A83170B09}"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5700" y="142852"/>
            <a:ext cx="5695500" cy="492443"/>
          </a:xfrm>
          <a:prstGeom prst="rect">
            <a:avLst/>
          </a:prstGeom>
        </p:spPr>
        <p:txBody>
          <a:bodyPr wrap="square">
            <a:spAutoFit/>
          </a:bodyPr>
          <a:lstStyle/>
          <a:p>
            <a:pPr algn="ctr"/>
            <a:r>
              <a:rPr lang="sr-Latn-RS" sz="2600" b="1" dirty="0" err="1">
                <a:latin typeface="Arial" pitchFamily="34" charset="0"/>
                <a:cs typeface="Arial" pitchFamily="34" charset="0"/>
              </a:rPr>
              <a:t>Mag.phil</a:t>
            </a:r>
            <a:r>
              <a:rPr lang="sr-Latn-RS" sz="2600" b="1" dirty="0">
                <a:latin typeface="Arial" pitchFamily="34" charset="0"/>
                <a:cs typeface="Arial" pitchFamily="34" charset="0"/>
              </a:rPr>
              <a:t>. </a:t>
            </a:r>
            <a:r>
              <a:rPr lang="en-US" sz="2600" b="1" dirty="0">
                <a:latin typeface="Arial" pitchFamily="34" charset="0"/>
                <a:cs typeface="Arial" pitchFamily="34" charset="0"/>
              </a:rPr>
              <a:t>Tijana Mile</a:t>
            </a:r>
            <a:r>
              <a:rPr lang="sr-Latn-RS" sz="2600" b="1" dirty="0" err="1">
                <a:latin typeface="Arial" pitchFamily="34" charset="0"/>
                <a:cs typeface="Arial" pitchFamily="34" charset="0"/>
              </a:rPr>
              <a:t>nković</a:t>
            </a:r>
            <a:r>
              <a:rPr lang="sr-Latn-RS" sz="2600" b="1" dirty="0">
                <a:latin typeface="Arial" pitchFamily="34" charset="0"/>
                <a:cs typeface="Arial" pitchFamily="34" charset="0"/>
              </a:rPr>
              <a:t> </a:t>
            </a:r>
            <a:r>
              <a:rPr lang="sr-Latn-RS" sz="2600" dirty="0">
                <a:latin typeface="Arial" pitchFamily="34" charset="0"/>
                <a:cs typeface="Arial" pitchFamily="34" charset="0"/>
              </a:rPr>
              <a:t>(</a:t>
            </a:r>
            <a:r>
              <a:rPr lang="sr-Latn-RS" sz="2600" dirty="0" err="1">
                <a:latin typeface="Arial" pitchFamily="34" charset="0"/>
                <a:cs typeface="Arial" pitchFamily="34" charset="0"/>
              </a:rPr>
              <a:t>Graz</a:t>
            </a:r>
            <a:r>
              <a:rPr lang="sr-Latn-RS" sz="2600" dirty="0">
                <a:latin typeface="Arial" pitchFamily="34" charset="0"/>
                <a:cs typeface="Arial" pitchFamily="34" charset="0"/>
              </a:rPr>
              <a:t>)</a:t>
            </a:r>
            <a:endParaRPr lang="de-DE" sz="2600" dirty="0"/>
          </a:p>
        </p:txBody>
      </p:sp>
      <p:sp>
        <p:nvSpPr>
          <p:cNvPr id="6" name="Rechteck 5"/>
          <p:cNvSpPr/>
          <p:nvPr/>
        </p:nvSpPr>
        <p:spPr>
          <a:xfrm>
            <a:off x="0" y="1000108"/>
            <a:ext cx="5868144" cy="369332"/>
          </a:xfrm>
          <a:prstGeom prst="rect">
            <a:avLst/>
          </a:prstGeom>
        </p:spPr>
        <p:txBody>
          <a:bodyPr wrap="square">
            <a:spAutoFit/>
          </a:bodyPr>
          <a:lstStyle/>
          <a:p>
            <a:pPr algn="ctr"/>
            <a:r>
              <a:rPr lang="de-DE" altLang="sr-Latn-RS" u="none" dirty="0">
                <a:latin typeface="Arial" panose="020B0604020202020204" pitchFamily="34" charset="0"/>
                <a:cs typeface="Arial" panose="020B0604020202020204" pitchFamily="34" charset="0"/>
              </a:rPr>
              <a:t>I</a:t>
            </a:r>
            <a:r>
              <a:rPr lang="pl-PL" altLang="sr-Latn-RS" u="none" dirty="0">
                <a:latin typeface="Arial" panose="020B0604020202020204" pitchFamily="34" charset="0"/>
                <a:cs typeface="Arial" panose="020B0604020202020204" pitchFamily="34" charset="0"/>
              </a:rPr>
              <a:t>nstitut für Slawistik der </a:t>
            </a:r>
            <a:r>
              <a:rPr lang="de-AT" altLang="sr-Latn-RS" u="none" dirty="0">
                <a:latin typeface="Arial" panose="020B0604020202020204" pitchFamily="34" charset="0"/>
                <a:cs typeface="Arial" panose="020B0604020202020204" pitchFamily="34" charset="0"/>
              </a:rPr>
              <a:t>Karl-Franzens </a:t>
            </a:r>
            <a:r>
              <a:rPr lang="pl-PL" altLang="sr-Latn-RS" u="none" dirty="0">
                <a:latin typeface="Arial" panose="020B0604020202020204" pitchFamily="34" charset="0"/>
                <a:cs typeface="Arial" panose="020B0604020202020204" pitchFamily="34" charset="0"/>
              </a:rPr>
              <a:t>Universität Graz</a:t>
            </a:r>
            <a:endParaRPr lang="de-DE" dirty="0">
              <a:latin typeface="Arial" panose="020B0604020202020204" pitchFamily="34" charset="0"/>
              <a:cs typeface="Arial" pitchFamily="34" charset="0"/>
            </a:endParaRPr>
          </a:p>
        </p:txBody>
      </p:sp>
      <p:sp>
        <p:nvSpPr>
          <p:cNvPr id="7" name="TextBox 8"/>
          <p:cNvSpPr txBox="1"/>
          <p:nvPr/>
        </p:nvSpPr>
        <p:spPr>
          <a:xfrm>
            <a:off x="0" y="2300901"/>
            <a:ext cx="5715008" cy="369332"/>
          </a:xfrm>
          <a:prstGeom prst="rect">
            <a:avLst/>
          </a:prstGeom>
          <a:noFill/>
        </p:spPr>
        <p:txBody>
          <a:bodyPr wrap="square" rtlCol="0">
            <a:spAutoFit/>
          </a:bodyPr>
          <a:lstStyle/>
          <a:p>
            <a:pPr algn="ctr"/>
            <a:r>
              <a:rPr lang="sr-Latn-RS" dirty="0">
                <a:latin typeface="Arial" pitchFamily="34" charset="0"/>
                <a:cs typeface="Arial" pitchFamily="34" charset="0"/>
              </a:rPr>
              <a:t>tijana.milenkovic@uni-graz.at</a:t>
            </a:r>
          </a:p>
        </p:txBody>
      </p:sp>
      <p:sp>
        <p:nvSpPr>
          <p:cNvPr id="9" name="Textfeld 8"/>
          <p:cNvSpPr txBox="1"/>
          <p:nvPr/>
        </p:nvSpPr>
        <p:spPr>
          <a:xfrm>
            <a:off x="-20504" y="3061066"/>
            <a:ext cx="9180512" cy="1138773"/>
          </a:xfrm>
          <a:prstGeom prst="rect">
            <a:avLst/>
          </a:prstGeom>
          <a:noFill/>
        </p:spPr>
        <p:txBody>
          <a:bodyPr wrap="square" rtlCol="0">
            <a:spAutoFit/>
          </a:bodyPr>
          <a:lstStyle/>
          <a:p>
            <a:pPr algn="ctr"/>
            <a:r>
              <a:rPr lang="sr-Latn-RS" sz="3400" b="1" dirty="0">
                <a:solidFill>
                  <a:srgbClr val="DE0000"/>
                </a:solidFill>
                <a:latin typeface="Arial" pitchFamily="34" charset="0"/>
                <a:cs typeface="Arial" pitchFamily="34" charset="0"/>
              </a:rPr>
              <a:t>Srpske </a:t>
            </a:r>
            <a:r>
              <a:rPr lang="sr-Latn-RS" sz="3400" b="1" dirty="0" err="1">
                <a:solidFill>
                  <a:srgbClr val="DE0000"/>
                </a:solidFill>
                <a:latin typeface="Arial" pitchFamily="34" charset="0"/>
                <a:cs typeface="Arial" pitchFamily="34" charset="0"/>
              </a:rPr>
              <a:t>vladarke</a:t>
            </a:r>
            <a:r>
              <a:rPr lang="sr-Latn-RS" sz="3400" b="1" dirty="0">
                <a:solidFill>
                  <a:srgbClr val="DE0000"/>
                </a:solidFill>
                <a:latin typeface="Arial" pitchFamily="34" charset="0"/>
                <a:cs typeface="Arial" pitchFamily="34" charset="0"/>
              </a:rPr>
              <a:t> iz d</a:t>
            </a:r>
            <a:r>
              <a:rPr lang="en-US" sz="3400" b="1" dirty="0" err="1">
                <a:solidFill>
                  <a:srgbClr val="DE0000"/>
                </a:solidFill>
                <a:latin typeface="Arial" pitchFamily="34" charset="0"/>
                <a:cs typeface="Arial" pitchFamily="34" charset="0"/>
              </a:rPr>
              <a:t>inastij</a:t>
            </a:r>
            <a:r>
              <a:rPr lang="sr-Latn-RS" sz="3400" b="1" dirty="0">
                <a:solidFill>
                  <a:srgbClr val="DE0000"/>
                </a:solidFill>
                <a:latin typeface="Arial" pitchFamily="34" charset="0"/>
                <a:cs typeface="Arial" pitchFamily="34" charset="0"/>
              </a:rPr>
              <a:t>e</a:t>
            </a:r>
            <a:r>
              <a:rPr lang="en-US" sz="3400" b="1" dirty="0">
                <a:solidFill>
                  <a:srgbClr val="DE0000"/>
                </a:solidFill>
                <a:latin typeface="Arial" pitchFamily="34" charset="0"/>
                <a:cs typeface="Arial" pitchFamily="34" charset="0"/>
              </a:rPr>
              <a:t> </a:t>
            </a:r>
            <a:r>
              <a:rPr lang="en-US" sz="3400" b="1" dirty="0" err="1">
                <a:solidFill>
                  <a:srgbClr val="DE0000"/>
                </a:solidFill>
                <a:latin typeface="Arial" pitchFamily="34" charset="0"/>
                <a:cs typeface="Arial" pitchFamily="34" charset="0"/>
              </a:rPr>
              <a:t>Nemanji</a:t>
            </a:r>
            <a:r>
              <a:rPr lang="sr-Latn-RS" sz="3400" b="1" dirty="0" err="1">
                <a:solidFill>
                  <a:srgbClr val="DE0000"/>
                </a:solidFill>
                <a:latin typeface="Arial" pitchFamily="34" charset="0"/>
                <a:cs typeface="Arial" pitchFamily="34" charset="0"/>
              </a:rPr>
              <a:t>ća</a:t>
            </a:r>
            <a:endParaRPr lang="sr-Latn-RS" sz="3400" b="1" dirty="0">
              <a:solidFill>
                <a:srgbClr val="DE0000"/>
              </a:solidFill>
              <a:latin typeface="Arial" pitchFamily="34" charset="0"/>
              <a:cs typeface="Arial" pitchFamily="34" charset="0"/>
            </a:endParaRPr>
          </a:p>
          <a:p>
            <a:pPr algn="ctr"/>
            <a:r>
              <a:rPr lang="sr-Latn-RS" sz="3400" b="1" dirty="0">
                <a:solidFill>
                  <a:srgbClr val="DE0000"/>
                </a:solidFill>
                <a:latin typeface="Arial" pitchFamily="34" charset="0"/>
                <a:cs typeface="Arial" pitchFamily="34" charset="0"/>
              </a:rPr>
              <a:t>(XII-XIII vek)</a:t>
            </a:r>
            <a:endParaRPr lang="en-US" sz="3400" b="1" dirty="0">
              <a:solidFill>
                <a:srgbClr val="DE0000"/>
              </a:solidFill>
              <a:latin typeface="Arial" pitchFamily="34" charset="0"/>
              <a:cs typeface="Arial" pitchFamily="34" charset="0"/>
            </a:endParaRPr>
          </a:p>
        </p:txBody>
      </p:sp>
      <p:sp>
        <p:nvSpPr>
          <p:cNvPr id="10" name="Textfeld 9"/>
          <p:cNvSpPr txBox="1"/>
          <p:nvPr/>
        </p:nvSpPr>
        <p:spPr>
          <a:xfrm>
            <a:off x="-2248" y="4953000"/>
            <a:ext cx="9144000" cy="800219"/>
          </a:xfrm>
          <a:prstGeom prst="rect">
            <a:avLst/>
          </a:prstGeom>
          <a:noFill/>
        </p:spPr>
        <p:txBody>
          <a:bodyPr wrap="square" rtlCol="0">
            <a:spAutoFit/>
          </a:bodyPr>
          <a:lstStyle/>
          <a:p>
            <a:pPr algn="ctr">
              <a:buNone/>
            </a:pPr>
            <a:r>
              <a:rPr lang="de-AT" sz="2600" b="1" dirty="0">
                <a:latin typeface="Arial" pitchFamily="34" charset="0"/>
                <a:cs typeface="Arial" pitchFamily="34" charset="0"/>
              </a:rPr>
              <a:t>Vorlesung „B/K/S: Kultur-Schwerpunktthemen III“</a:t>
            </a:r>
            <a:endParaRPr lang="sr-Latn-RS" sz="2600" b="1" dirty="0">
              <a:latin typeface="Arial" pitchFamily="34" charset="0"/>
              <a:cs typeface="Arial" pitchFamily="34" charset="0"/>
            </a:endParaRPr>
          </a:p>
          <a:p>
            <a:pPr algn="ctr">
              <a:buNone/>
            </a:pPr>
            <a:r>
              <a:rPr lang="de-AT" sz="2000" dirty="0">
                <a:effectLst/>
                <a:latin typeface="Arial" panose="020B0604020202020204" pitchFamily="34" charset="0"/>
                <a:ea typeface="Calibri" panose="020F0502020204030204" pitchFamily="34" charset="0"/>
                <a:cs typeface="Arial" panose="020B0604020202020204" pitchFamily="34" charset="0"/>
              </a:rPr>
              <a:t>Institut für Theoretische und Angewandte Translationswissenschaft             </a:t>
            </a:r>
          </a:p>
        </p:txBody>
      </p:sp>
      <p:sp>
        <p:nvSpPr>
          <p:cNvPr id="11" name="Textfeld 10"/>
          <p:cNvSpPr txBox="1"/>
          <p:nvPr/>
        </p:nvSpPr>
        <p:spPr>
          <a:xfrm>
            <a:off x="249778" y="6321999"/>
            <a:ext cx="8715436" cy="400110"/>
          </a:xfrm>
          <a:prstGeom prst="rect">
            <a:avLst/>
          </a:prstGeom>
          <a:noFill/>
        </p:spPr>
        <p:txBody>
          <a:bodyPr wrap="square" rtlCol="0">
            <a:spAutoFit/>
          </a:bodyPr>
          <a:lstStyle/>
          <a:p>
            <a:pPr algn="ctr"/>
            <a:r>
              <a:rPr lang="sr-Latn-RS" sz="2000" dirty="0" err="1">
                <a:latin typeface="Arial" pitchFamily="34" charset="0"/>
                <a:cs typeface="Arial" pitchFamily="34" charset="0"/>
              </a:rPr>
              <a:t>Graz</a:t>
            </a:r>
            <a:r>
              <a:rPr lang="sr-Latn-RS" sz="2000" dirty="0">
                <a:latin typeface="Arial" pitchFamily="34" charset="0"/>
                <a:cs typeface="Arial" pitchFamily="34" charset="0"/>
              </a:rPr>
              <a:t>, </a:t>
            </a:r>
            <a:r>
              <a:rPr lang="de-AT" sz="2000" dirty="0">
                <a:latin typeface="Arial" pitchFamily="34" charset="0"/>
                <a:cs typeface="Arial" pitchFamily="34" charset="0"/>
              </a:rPr>
              <a:t>WS 2015/16</a:t>
            </a:r>
            <a:endParaRPr lang="sr-Latn-RS" sz="2000" dirty="0">
              <a:latin typeface="Arial" pitchFamily="34" charset="0"/>
              <a:cs typeface="Arial" pitchFamily="34" charset="0"/>
            </a:endParaRPr>
          </a:p>
        </p:txBody>
      </p:sp>
      <p:pic>
        <p:nvPicPr>
          <p:cNvPr id="2" name="Picture 2" descr="C:\Users\PC\Desktop\20171129_181315.jpg">
            <a:extLst>
              <a:ext uri="{FF2B5EF4-FFF2-40B4-BE49-F238E27FC236}">
                <a16:creationId xmlns:a16="http://schemas.microsoft.com/office/drawing/2014/main" id="{AA8B603F-D6FF-3092-7F81-9346DE3B94B4}"/>
              </a:ext>
            </a:extLst>
          </p:cNvPr>
          <p:cNvPicPr>
            <a:picLocks noChangeAspect="1" noChangeArrowheads="1"/>
          </p:cNvPicPr>
          <p:nvPr/>
        </p:nvPicPr>
        <p:blipFill>
          <a:blip r:embed="rId3" cstate="print"/>
          <a:srcRect/>
          <a:stretch>
            <a:fillRect/>
          </a:stretch>
        </p:blipFill>
        <p:spPr bwMode="auto">
          <a:xfrm>
            <a:off x="5849458" y="119260"/>
            <a:ext cx="3198842" cy="247154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3934" t="11876" r="65950" b="17778"/>
          <a:stretch>
            <a:fillRect/>
          </a:stretch>
        </p:blipFill>
        <p:spPr bwMode="auto">
          <a:xfrm>
            <a:off x="-1" y="0"/>
            <a:ext cx="3962401" cy="6870700"/>
          </a:xfrm>
          <a:prstGeom prst="rect">
            <a:avLst/>
          </a:prstGeom>
          <a:noFill/>
          <a:ln w="9525">
            <a:noFill/>
            <a:miter lim="800000"/>
            <a:headEnd/>
            <a:tailEnd/>
          </a:ln>
          <a:effectLst/>
        </p:spPr>
      </p:pic>
      <p:sp>
        <p:nvSpPr>
          <p:cNvPr id="6" name="TextBox 5"/>
          <p:cNvSpPr txBox="1"/>
          <p:nvPr/>
        </p:nvSpPr>
        <p:spPr>
          <a:xfrm>
            <a:off x="0" y="6488668"/>
            <a:ext cx="3962400" cy="369332"/>
          </a:xfrm>
          <a:prstGeom prst="rect">
            <a:avLst/>
          </a:prstGeom>
          <a:solidFill>
            <a:schemeClr val="accent2">
              <a:lumMod val="50000"/>
            </a:schemeClr>
          </a:solidFill>
          <a:ln w="28575">
            <a:solidFill>
              <a:schemeClr val="accent6">
                <a:lumMod val="20000"/>
                <a:lumOff val="80000"/>
              </a:schemeClr>
            </a:solidFill>
          </a:ln>
        </p:spPr>
        <p:txBody>
          <a:bodyPr wrap="square" rtlCol="0">
            <a:spAutoFit/>
          </a:bodyPr>
          <a:lstStyle/>
          <a:p>
            <a:pPr algn="ctr"/>
            <a:r>
              <a:rPr lang="sr-Latn-RS" b="1" dirty="0">
                <a:solidFill>
                  <a:schemeClr val="accent6">
                    <a:lumMod val="40000"/>
                    <a:lumOff val="60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Rastko Nemanjić, u monaštvu Sava</a:t>
            </a:r>
            <a:endParaRPr lang="sr-Cyrl-RS" b="1" dirty="0">
              <a:solidFill>
                <a:schemeClr val="accent6">
                  <a:lumMod val="40000"/>
                  <a:lumOff val="60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0" name="TextBox 9"/>
          <p:cNvSpPr txBox="1"/>
          <p:nvPr/>
        </p:nvSpPr>
        <p:spPr>
          <a:xfrm>
            <a:off x="3962400" y="-5417"/>
            <a:ext cx="5181600" cy="6863417"/>
          </a:xfrm>
          <a:prstGeom prst="rect">
            <a:avLst/>
          </a:prstGeom>
          <a:solidFill>
            <a:schemeClr val="accent6">
              <a:lumMod val="20000"/>
              <a:lumOff val="80000"/>
            </a:schemeClr>
          </a:solidFill>
        </p:spPr>
        <p:txBody>
          <a:bodyPr wrap="square" rtlCol="0">
            <a:spAutoFit/>
          </a:bodyPr>
          <a:lstStyle/>
          <a:p>
            <a:pPr algn="just"/>
            <a:r>
              <a:rPr lang="en-US" sz="2000" dirty="0" err="1">
                <a:latin typeface="Times New Roman" pitchFamily="18" charset="0"/>
                <a:cs typeface="Times New Roman" pitchFamily="18" charset="0"/>
              </a:rPr>
              <a:t>Nemanja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Ana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imali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šestoro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dece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Najpre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Vukana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Stefana</a:t>
            </a:r>
            <a:r>
              <a:rPr lang="en-US" sz="2000" dirty="0">
                <a:latin typeface="Times New Roman" pitchFamily="18" charset="0"/>
                <a:cs typeface="Times New Roman" pitchFamily="18" charset="0"/>
              </a:rPr>
              <a:t>), pa tri </a:t>
            </a:r>
            <a:r>
              <a:rPr lang="en-US" sz="2000" dirty="0" err="1">
                <a:latin typeface="Times New Roman" pitchFamily="18" charset="0"/>
                <a:cs typeface="Times New Roman" pitchFamily="18" charset="0"/>
              </a:rPr>
              <a:t>kćeri</a:t>
            </a:r>
            <a:r>
              <a:rPr lang="en-US" sz="2000" dirty="0">
                <a:latin typeface="Times New Roman" pitchFamily="18" charset="0"/>
                <a:cs typeface="Times New Roman" pitchFamily="18" charset="0"/>
              </a:rPr>
              <a:t>, od </a:t>
            </a:r>
            <a:r>
              <a:rPr lang="en-US" sz="2000" dirty="0" err="1">
                <a:latin typeface="Times New Roman" pitchFamily="18" charset="0"/>
                <a:cs typeface="Times New Roman" pitchFamily="18" charset="0"/>
              </a:rPr>
              <a:t>kojih</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zna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samo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najstarije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Vuka</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monaštvu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Efimija</a:t>
            </a:r>
            <a:r>
              <a:rPr lang="en-US" sz="2000" dirty="0">
                <a:latin typeface="Times New Roman" pitchFamily="18" charset="0"/>
                <a:cs typeface="Times New Roman" pitchFamily="18" charset="0"/>
              </a:rPr>
              <a:t>). Jedna od </a:t>
            </a:r>
            <a:r>
              <a:rPr lang="en-US" sz="2000" dirty="0" err="1">
                <a:latin typeface="Times New Roman" pitchFamily="18" charset="0"/>
                <a:cs typeface="Times New Roman" pitchFamily="18" charset="0"/>
              </a:rPr>
              <a:t>kćeri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kojima</a:t>
            </a:r>
            <a:r>
              <a:rPr lang="en-US" sz="2000" dirty="0">
                <a:latin typeface="Times New Roman" pitchFamily="18" charset="0"/>
                <a:cs typeface="Times New Roman" pitchFamily="18" charset="0"/>
              </a:rPr>
              <a:t> ne </a:t>
            </a:r>
            <a:r>
              <a:rPr lang="en-US" sz="2000" dirty="0" err="1">
                <a:latin typeface="Times New Roman" pitchFamily="18" charset="0"/>
                <a:cs typeface="Times New Roman" pitchFamily="18" charset="0"/>
              </a:rPr>
              <a:t>znamo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bila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udata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Manojla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brata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epirskog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Mihaila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Anđela</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druga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bugarskog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Konstantina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Asena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Najzad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oko</a:t>
            </a:r>
            <a:r>
              <a:rPr lang="en-US" sz="2000" dirty="0">
                <a:latin typeface="Times New Roman" pitchFamily="18" charset="0"/>
                <a:cs typeface="Times New Roman" pitchFamily="18" charset="0"/>
              </a:rPr>
              <a:t> 1175. godine,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dolazi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najmlađi</a:t>
            </a:r>
            <a:r>
              <a:rPr lang="en-US" sz="2000" dirty="0">
                <a:latin typeface="Times New Roman" pitchFamily="18" charset="0"/>
                <a:cs typeface="Times New Roman" pitchFamily="18" charset="0"/>
              </a:rPr>
              <a:t> sin, </a:t>
            </a:r>
            <a:r>
              <a:rPr lang="en-US" sz="2000" dirty="0" err="1">
                <a:latin typeface="Times New Roman" pitchFamily="18" charset="0"/>
                <a:cs typeface="Times New Roman" pitchFamily="18" charset="0"/>
              </a:rPr>
              <a:t>Rastko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potonji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večni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Sveti</a:t>
            </a:r>
            <a:r>
              <a:rPr lang="en-US" sz="2000" dirty="0">
                <a:latin typeface="Times New Roman" pitchFamily="18" charset="0"/>
                <a:cs typeface="Times New Roman" pitchFamily="18" charset="0"/>
              </a:rPr>
              <a:t> Sava.</a:t>
            </a:r>
            <a:endParaRPr lang="sr-Latn-R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Srbija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bila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siromašna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neizgrađena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prilično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varvarska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videli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Vizantinci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ne </a:t>
            </a:r>
            <a:r>
              <a:rPr lang="en-US" sz="2000" dirty="0" err="1">
                <a:latin typeface="Times New Roman" pitchFamily="18" charset="0"/>
                <a:cs typeface="Times New Roman" pitchFamily="18" charset="0"/>
              </a:rPr>
              <a:t>samo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Život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velike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županke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mnogo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razlikovao</a:t>
            </a:r>
            <a:r>
              <a:rPr lang="en-US" sz="2000" dirty="0">
                <a:latin typeface="Times New Roman" pitchFamily="18" charset="0"/>
                <a:cs typeface="Times New Roman" pitchFamily="18" charset="0"/>
              </a:rPr>
              <a:t> od </a:t>
            </a:r>
            <a:r>
              <a:rPr lang="en-US" sz="2000" dirty="0" err="1">
                <a:latin typeface="Times New Roman" pitchFamily="18" charset="0"/>
                <a:cs typeface="Times New Roman" pitchFamily="18" charset="0"/>
              </a:rPr>
              <a:t>života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ostalih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plemkinja</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ovih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opet</a:t>
            </a:r>
            <a:r>
              <a:rPr lang="en-US" sz="2000" dirty="0">
                <a:latin typeface="Times New Roman" pitchFamily="18" charset="0"/>
                <a:cs typeface="Times New Roman" pitchFamily="18" charset="0"/>
              </a:rPr>
              <a:t> od </a:t>
            </a:r>
            <a:r>
              <a:rPr lang="en-US" sz="2000" dirty="0" err="1">
                <a:latin typeface="Times New Roman" pitchFamily="18" charset="0"/>
                <a:cs typeface="Times New Roman" pitchFamily="18" charset="0"/>
              </a:rPr>
              <a:t>života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sebarki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seljanki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Muža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bodrila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podržavala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decu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vaspitavala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više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rasla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strepela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njih</a:t>
            </a:r>
            <a:r>
              <a:rPr lang="en-US" sz="2000" dirty="0">
                <a:latin typeface="Times New Roman" pitchFamily="18" charset="0"/>
                <a:cs typeface="Times New Roman" pitchFamily="18" charset="0"/>
              </a:rPr>
              <a:t>.</a:t>
            </a: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Rastko je bio njena posebna radost. Voleo je da razgovara s majkom, bio je ljubopitljiv, što je Ana podsticala. Već u 15. ili 16. godini mogla je biti ponosna na njegovu zrelost.</a:t>
            </a:r>
            <a:endParaRPr lang="en-US" sz="2000"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4953000" y="228600"/>
            <a:ext cx="3962400" cy="6524863"/>
          </a:xfrm>
          <a:prstGeom prst="rect">
            <a:avLst/>
          </a:prstGeom>
          <a:noFill/>
          <a:ln w="57150">
            <a:solidFill>
              <a:srgbClr val="F7C907"/>
            </a:solidFill>
          </a:ln>
        </p:spPr>
        <p:txBody>
          <a:bodyPr wrap="square" rtlCol="0">
            <a:spAutoFit/>
          </a:bodyPr>
          <a:lstStyle/>
          <a:p>
            <a:pPr algn="just"/>
            <a:endParaRPr lang="sr-Latn-RS" sz="2200" dirty="0">
              <a:solidFill>
                <a:schemeClr val="accent2">
                  <a:lumMod val="50000"/>
                </a:schemeClr>
              </a:solidFill>
              <a:latin typeface="Times New Roman" pitchFamily="18" charset="0"/>
              <a:cs typeface="Times New Roman" pitchFamily="18" charset="0"/>
            </a:endParaRPr>
          </a:p>
          <a:p>
            <a:pPr algn="just"/>
            <a:r>
              <a:rPr lang="de-AT" sz="2200" dirty="0">
                <a:solidFill>
                  <a:schemeClr val="accent2">
                    <a:lumMod val="50000"/>
                  </a:schemeClr>
                </a:solidFill>
                <a:latin typeface="Times New Roman" pitchFamily="18" charset="0"/>
                <a:cs typeface="Times New Roman" pitchFamily="18" charset="0"/>
              </a:rPr>
              <a:t>Kako li je velika županka Ana, uz strepnju, morala biti ponosna, na primer, kada su predstavnici te, po nekim susedima, „varvarske“ zemlje Raške, njen muž Nemanja s bratom Stracimirom i sinovima, u Nišu, 1189. godine, dočekali Fridriha Prvog Barbarosu, nemačkog cara, predvodnika krstaša!? Nepismeni Barbarosa mogao je samo da „zine od čuda“ videvši i pripitomljene jelene! Uzgred, Barbarosa je, prilikom jela, radije upotrebljavao svoj nož, nabadajući na njega meso, koje je jeo rukama, nego ponuđenu zlatnu viljušku.</a:t>
            </a:r>
            <a:endParaRPr lang="sr-Latn-RS" sz="2200" dirty="0">
              <a:solidFill>
                <a:schemeClr val="accent2">
                  <a:lumMod val="50000"/>
                </a:schemeClr>
              </a:solidFill>
              <a:latin typeface="Times New Roman" pitchFamily="18" charset="0"/>
              <a:cs typeface="Times New Roman" pitchFamily="18" charset="0"/>
            </a:endParaRPr>
          </a:p>
          <a:p>
            <a:pPr algn="just"/>
            <a:endParaRPr lang="sr-Latn-RS" sz="2200" dirty="0">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a:blip r:embed="rId2"/>
          <a:srcRect l="58562" t="20391" r="11136" b="47979"/>
          <a:stretch>
            <a:fillRect/>
          </a:stretch>
        </p:blipFill>
        <p:spPr bwMode="auto">
          <a:xfrm rot="10800000">
            <a:off x="228600" y="1981200"/>
            <a:ext cx="4543926" cy="3810001"/>
          </a:xfrm>
          <a:prstGeom prst="rect">
            <a:avLst/>
          </a:prstGeom>
          <a:noFill/>
          <a:ln w="57150">
            <a:solidFill>
              <a:srgbClr val="F7C907"/>
            </a:solidFill>
            <a:miter lim="800000"/>
            <a:headEnd/>
            <a:tailEnd/>
          </a:ln>
          <a:effectLst/>
        </p:spPr>
      </p:pic>
      <p:sp>
        <p:nvSpPr>
          <p:cNvPr id="5" name="TextBox 4"/>
          <p:cNvSpPr txBox="1"/>
          <p:nvPr/>
        </p:nvSpPr>
        <p:spPr>
          <a:xfrm>
            <a:off x="914400" y="990600"/>
            <a:ext cx="2971800" cy="707886"/>
          </a:xfrm>
          <a:prstGeom prst="rect">
            <a:avLst/>
          </a:prstGeom>
          <a:noFill/>
          <a:ln w="38100">
            <a:solidFill>
              <a:srgbClr val="F7C907"/>
            </a:solidFill>
          </a:ln>
        </p:spPr>
        <p:txBody>
          <a:bodyPr wrap="square" rtlCol="0">
            <a:spAutoFit/>
          </a:bodyPr>
          <a:lstStyle/>
          <a:p>
            <a:pPr algn="ctr"/>
            <a:r>
              <a:rPr lang="sr-Latn-RS" sz="2000" b="1" dirty="0">
                <a:solidFill>
                  <a:schemeClr val="accent2">
                    <a:lumMod val="50000"/>
                  </a:schemeClr>
                </a:solidFill>
                <a:latin typeface="Times New Roman" pitchFamily="18" charset="0"/>
                <a:cs typeface="Times New Roman" pitchFamily="18" charset="0"/>
              </a:rPr>
              <a:t>Naušnica, </a:t>
            </a:r>
          </a:p>
          <a:p>
            <a:pPr algn="ctr"/>
            <a:r>
              <a:rPr lang="sr-Latn-RS" sz="2000" b="1" dirty="0">
                <a:solidFill>
                  <a:schemeClr val="accent2">
                    <a:lumMod val="50000"/>
                  </a:schemeClr>
                </a:solidFill>
                <a:latin typeface="Times New Roman" pitchFamily="18" charset="0"/>
                <a:cs typeface="Times New Roman" pitchFamily="18" charset="0"/>
              </a:rPr>
              <a:t>Srbija, XII vek</a:t>
            </a:r>
            <a:endParaRPr lang="en-US" sz="2000" b="1" dirty="0">
              <a:solidFill>
                <a:schemeClr val="accent2">
                  <a:lumMod val="50000"/>
                </a:schemeClr>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b="5479"/>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3505200" y="0"/>
            <a:ext cx="5486400" cy="461665"/>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sr-Latn-RS" sz="2400" b="1" dirty="0">
                <a:ln>
                  <a:prstDash val="solid"/>
                </a:ln>
                <a:solidFill>
                  <a:schemeClr val="tx1">
                    <a:lumMod val="95000"/>
                    <a:lumOff val="5000"/>
                  </a:schemeClr>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Ostaci srednjovekovne prestonice Ras</a:t>
            </a:r>
            <a:endParaRPr lang="en-US" sz="2400" b="1" dirty="0">
              <a:ln>
                <a:prstDash val="solid"/>
              </a:ln>
              <a:solidFill>
                <a:schemeClr val="tx1">
                  <a:lumMod val="95000"/>
                  <a:lumOff val="5000"/>
                </a:schemeClr>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6248400"/>
            <a:ext cx="2812758" cy="338554"/>
          </a:xfrm>
          <a:prstGeom prst="rect">
            <a:avLst/>
          </a:prstGeom>
          <a:noFill/>
        </p:spPr>
        <p:txBody>
          <a:bodyPr wrap="none" rtlCol="0">
            <a:spAutoFit/>
          </a:bodyPr>
          <a:lstStyle/>
          <a:p>
            <a:r>
              <a:rPr lang="sr-Latn-RS" sz="1600" b="1" dirty="0">
                <a:solidFill>
                  <a:schemeClr val="bg1"/>
                </a:solidFill>
                <a:latin typeface="Times New Roman" pitchFamily="18" charset="0"/>
                <a:cs typeface="Times New Roman" pitchFamily="18" charset="0"/>
              </a:rPr>
              <a:t> </a:t>
            </a:r>
            <a:r>
              <a:rPr lang="sr-Cyrl-RS" sz="1600" b="1" dirty="0">
                <a:solidFill>
                  <a:schemeClr val="bg1"/>
                </a:solidFill>
                <a:latin typeface="Times New Roman" pitchFamily="18" charset="0"/>
                <a:cs typeface="Times New Roman" pitchFamily="18" charset="0"/>
              </a:rPr>
              <a:t>Наушница, Србија, </a:t>
            </a:r>
            <a:r>
              <a:rPr lang="sr-Latn-RS" sz="1600" b="1" dirty="0">
                <a:solidFill>
                  <a:schemeClr val="bg1"/>
                </a:solidFill>
                <a:latin typeface="Times New Roman" pitchFamily="18" charset="0"/>
                <a:cs typeface="Times New Roman" pitchFamily="18" charset="0"/>
              </a:rPr>
              <a:t>XII </a:t>
            </a:r>
            <a:r>
              <a:rPr lang="sr-Cyrl-RS" sz="1600" b="1" dirty="0">
                <a:solidFill>
                  <a:schemeClr val="bg1"/>
                </a:solidFill>
                <a:latin typeface="Times New Roman" pitchFamily="18" charset="0"/>
                <a:cs typeface="Times New Roman" pitchFamily="18" charset="0"/>
              </a:rPr>
              <a:t>век</a:t>
            </a:r>
            <a:endParaRPr lang="en-US" sz="1600" b="1" dirty="0">
              <a:solidFill>
                <a:schemeClr val="bg1"/>
              </a:solidFill>
              <a:latin typeface="Times New Roman" pitchFamily="18" charset="0"/>
              <a:cs typeface="Times New Roman" pitchFamily="18" charset="0"/>
            </a:endParaRPr>
          </a:p>
        </p:txBody>
      </p:sp>
      <p:sp>
        <p:nvSpPr>
          <p:cNvPr id="9" name="TextBox 8"/>
          <p:cNvSpPr txBox="1"/>
          <p:nvPr/>
        </p:nvSpPr>
        <p:spPr>
          <a:xfrm>
            <a:off x="7010400" y="6172200"/>
            <a:ext cx="1560042" cy="369332"/>
          </a:xfrm>
          <a:prstGeom prst="rect">
            <a:avLst/>
          </a:prstGeom>
          <a:solidFill>
            <a:schemeClr val="bg1"/>
          </a:solidFill>
        </p:spPr>
        <p:txBody>
          <a:bodyPr wrap="none" rtlCol="0">
            <a:spAutoFit/>
          </a:bodyPr>
          <a:lstStyle/>
          <a:p>
            <a:r>
              <a:rPr lang="sr-Latn-RS" dirty="0"/>
              <a:t>                          </a:t>
            </a:r>
            <a:endParaRPr lang="en-US" dirty="0"/>
          </a:p>
        </p:txBody>
      </p:sp>
      <p:sp>
        <p:nvSpPr>
          <p:cNvPr id="6" name="TextBox 5"/>
          <p:cNvSpPr txBox="1"/>
          <p:nvPr/>
        </p:nvSpPr>
        <p:spPr>
          <a:xfrm>
            <a:off x="2971800" y="228600"/>
            <a:ext cx="3047629" cy="461665"/>
          </a:xfrm>
          <a:prstGeom prst="rect">
            <a:avLst/>
          </a:prstGeom>
          <a:noFill/>
        </p:spPr>
        <p:txBody>
          <a:bodyPr wrap="none" rtlCol="0">
            <a:spAutoFit/>
          </a:bodyPr>
          <a:lstStyle/>
          <a:p>
            <a:pPr algn="ctr"/>
            <a:r>
              <a:rPr lang="sr-Latn-RS" sz="23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Od svetskog ka svetom</a:t>
            </a:r>
            <a:endParaRPr lang="en-US" sz="23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762000" y="948690"/>
            <a:ext cx="7848600" cy="5909310"/>
          </a:xfrm>
          <a:prstGeom prst="rect">
            <a:avLst/>
          </a:prstGeom>
          <a:noFill/>
          <a:ln w="38100">
            <a:solidFill>
              <a:srgbClr val="C00000"/>
            </a:solidFill>
          </a:ln>
        </p:spPr>
        <p:txBody>
          <a:bodyPr wrap="square" rtlCol="0">
            <a:spAutoFit/>
          </a:bodyPr>
          <a:lstStyle/>
          <a:p>
            <a:pPr algn="just"/>
            <a:r>
              <a:rPr lang="en-US" sz="2100" dirty="0" err="1">
                <a:latin typeface="Times New Roman" pitchFamily="18" charset="0"/>
                <a:cs typeface="Times New Roman" pitchFamily="18" charset="0"/>
              </a:rPr>
              <a:t>Iako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otac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majka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verovali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će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Rastko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biti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dobar</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knez</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Travunije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Trebinje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će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umesto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strica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kneza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Miroslava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vladati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Zahumljem</a:t>
            </a:r>
            <a:r>
              <a:rPr lang="en-US" sz="2100" dirty="0">
                <a:latin typeface="Times New Roman" pitchFamily="18" charset="0"/>
                <a:cs typeface="Times New Roman" pitchFamily="18" charset="0"/>
              </a:rPr>
              <a:t>, on je </a:t>
            </a:r>
            <a:r>
              <a:rPr lang="en-US" sz="2100" dirty="0" err="1">
                <a:latin typeface="Times New Roman" pitchFamily="18" charset="0"/>
                <a:cs typeface="Times New Roman" pitchFamily="18" charset="0"/>
              </a:rPr>
              <a:t>pobegao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Svetu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goru</a:t>
            </a:r>
            <a:r>
              <a:rPr lang="en-US" sz="2100" dirty="0">
                <a:latin typeface="Times New Roman" pitchFamily="18" charset="0"/>
                <a:cs typeface="Times New Roman" pitchFamily="18" charset="0"/>
              </a:rPr>
              <a:t>. Tada je Ana </a:t>
            </a:r>
            <a:r>
              <a:rPr lang="en-US" sz="2100" dirty="0" err="1">
                <a:latin typeface="Times New Roman" pitchFamily="18" charset="0"/>
                <a:cs typeface="Times New Roman" pitchFamily="18" charset="0"/>
              </a:rPr>
              <a:t>ispoljila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izuzetnu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odlučnost</a:t>
            </a:r>
            <a:r>
              <a:rPr lang="en-US" sz="2100" dirty="0">
                <a:latin typeface="Times New Roman" pitchFamily="18" charset="0"/>
                <a:cs typeface="Times New Roman" pitchFamily="18" charset="0"/>
              </a:rPr>
              <a:t> ne bi </a:t>
            </a:r>
            <a:r>
              <a:rPr lang="en-US" sz="2100" dirty="0" err="1">
                <a:latin typeface="Times New Roman" pitchFamily="18" charset="0"/>
                <a:cs typeface="Times New Roman" pitchFamily="18" charset="0"/>
              </a:rPr>
              <a:t>li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vratila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tražeći</a:t>
            </a:r>
            <a:r>
              <a:rPr lang="en-US" sz="2100" dirty="0">
                <a:latin typeface="Times New Roman" pitchFamily="18" charset="0"/>
                <a:cs typeface="Times New Roman" pitchFamily="18" charset="0"/>
              </a:rPr>
              <a:t> od </a:t>
            </a:r>
            <a:r>
              <a:rPr lang="en-US" sz="2100" dirty="0" err="1">
                <a:latin typeface="Times New Roman" pitchFamily="18" charset="0"/>
                <a:cs typeface="Times New Roman" pitchFamily="18" charset="0"/>
              </a:rPr>
              <a:t>Nemanje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organizuje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poteru</a:t>
            </a:r>
            <a:r>
              <a:rPr lang="en-US" sz="2100" dirty="0">
                <a:latin typeface="Times New Roman" pitchFamily="18" charset="0"/>
                <a:cs typeface="Times New Roman" pitchFamily="18" charset="0"/>
              </a:rPr>
              <a:t>. </a:t>
            </a:r>
            <a:r>
              <a:rPr lang="de-AT" sz="2100" dirty="0">
                <a:latin typeface="Times New Roman" pitchFamily="18" charset="0"/>
                <a:cs typeface="Times New Roman" pitchFamily="18" charset="0"/>
              </a:rPr>
              <a:t>Molila je Nemanju da pošalje najpouzdanije i najspretnije vojvode da ga stignu. Određenu pratnju – poteru gotovo je preklinjala da joj dovede sina. Na žalost roditelja (samo u tom trenutku), ali na slavu Gospoda i sreću i spasenje verujućeg roda srpskoga, knez Rastko je postao monah Sava. Svi istočni hrišćani imaju pravoslavlje, a Srbi još i svetosavlje</a:t>
            </a:r>
            <a:r>
              <a:rPr lang="en-US" sz="2100" dirty="0">
                <a:latin typeface="Times New Roman" pitchFamily="18" charset="0"/>
                <a:cs typeface="Times New Roman" pitchFamily="18" charset="0"/>
              </a:rPr>
              <a:t>!</a:t>
            </a:r>
            <a:endParaRPr lang="sr-Latn-RS" sz="2100" dirty="0">
              <a:latin typeface="Times New Roman" pitchFamily="18" charset="0"/>
              <a:cs typeface="Times New Roman" pitchFamily="18" charset="0"/>
            </a:endParaRPr>
          </a:p>
          <a:p>
            <a:pPr algn="just"/>
            <a:endParaRPr lang="sr-Latn-RS" sz="2100" dirty="0">
              <a:latin typeface="Times New Roman" pitchFamily="18" charset="0"/>
              <a:cs typeface="Times New Roman" pitchFamily="18" charset="0"/>
            </a:endParaRPr>
          </a:p>
          <a:p>
            <a:pPr algn="just"/>
            <a:r>
              <a:rPr lang="en-US" sz="2100" dirty="0">
                <a:latin typeface="Times New Roman" pitchFamily="18" charset="0"/>
                <a:cs typeface="Times New Roman" pitchFamily="18" charset="0"/>
              </a:rPr>
              <a:t>M</a:t>
            </a:r>
            <a:r>
              <a:rPr lang="sr-Latn-RS" sz="2100" dirty="0">
                <a:latin typeface="Times New Roman" pitchFamily="18" charset="0"/>
                <a:cs typeface="Times New Roman" pitchFamily="18" charset="0"/>
              </a:rPr>
              <a:t>nogo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vremena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Nemanja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a:t>
            </a:r>
            <a:r>
              <a:rPr lang="en-US" sz="2100" dirty="0">
                <a:latin typeface="Times New Roman" pitchFamily="18" charset="0"/>
                <a:cs typeface="Times New Roman" pitchFamily="18" charset="0"/>
              </a:rPr>
              <a:t> Ana </a:t>
            </a:r>
            <a:r>
              <a:rPr lang="en-US" sz="2100" dirty="0" err="1">
                <a:latin typeface="Times New Roman" pitchFamily="18" charset="0"/>
                <a:cs typeface="Times New Roman" pitchFamily="18" charset="0"/>
              </a:rPr>
              <a:t>posvetili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podizanju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crkava</a:t>
            </a:r>
            <a:r>
              <a:rPr lang="en-US" sz="2100" dirty="0">
                <a:latin typeface="Times New Roman" pitchFamily="18" charset="0"/>
                <a:cs typeface="Times New Roman" pitchFamily="18" charset="0"/>
              </a:rPr>
              <a:t>. U </a:t>
            </a:r>
            <a:r>
              <a:rPr lang="en-US" sz="2100" dirty="0" err="1">
                <a:latin typeface="Times New Roman" pitchFamily="18" charset="0"/>
                <a:cs typeface="Times New Roman" pitchFamily="18" charset="0"/>
              </a:rPr>
              <a:t>Toplici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kod</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Kuršumlije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podigao</a:t>
            </a:r>
            <a:r>
              <a:rPr lang="en-US" sz="2100" dirty="0">
                <a:latin typeface="Times New Roman" pitchFamily="18" charset="0"/>
                <a:cs typeface="Times New Roman" pitchFamily="18" charset="0"/>
              </a:rPr>
              <a:t> je </a:t>
            </a:r>
            <a:r>
              <a:rPr lang="en-US" sz="2100" dirty="0" err="1">
                <a:latin typeface="Times New Roman" pitchFamily="18" charset="0"/>
                <a:cs typeface="Times New Roman" pitchFamily="18" charset="0"/>
              </a:rPr>
              <a:t>manastire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Sv</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Nikole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Sv</a:t>
            </a:r>
            <a:r>
              <a:rPr lang="en-US" sz="2100" dirty="0">
                <a:latin typeface="Times New Roman" pitchFamily="18" charset="0"/>
                <a:cs typeface="Times New Roman" pitchFamily="18" charset="0"/>
              </a:rPr>
              <a:t>. Bogorodice. </a:t>
            </a:r>
            <a:r>
              <a:rPr lang="en-US" sz="2100" dirty="0" err="1">
                <a:latin typeface="Times New Roman" pitchFamily="18" charset="0"/>
                <a:cs typeface="Times New Roman" pitchFamily="18" charset="0"/>
              </a:rPr>
              <a:t>Kasnije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vladar</a:t>
            </a:r>
            <a:r>
              <a:rPr lang="en-US" sz="2100" dirty="0">
                <a:latin typeface="Times New Roman" pitchFamily="18" charset="0"/>
                <a:cs typeface="Times New Roman" pitchFamily="18" charset="0"/>
              </a:rPr>
              <a:t>, 1171. </a:t>
            </a:r>
            <a:r>
              <a:rPr lang="en-US" sz="2100" dirty="0" err="1">
                <a:latin typeface="Times New Roman" pitchFamily="18" charset="0"/>
                <a:cs typeface="Times New Roman" pitchFamily="18" charset="0"/>
              </a:rPr>
              <a:t>podiže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Đurđeve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stupove</a:t>
            </a:r>
            <a:r>
              <a:rPr lang="en-US" sz="2100" dirty="0">
                <a:latin typeface="Times New Roman" pitchFamily="18" charset="0"/>
                <a:cs typeface="Times New Roman" pitchFamily="18" charset="0"/>
              </a:rPr>
              <a:t> u </a:t>
            </a:r>
            <a:r>
              <a:rPr lang="en-US" sz="2100" dirty="0" err="1">
                <a:latin typeface="Times New Roman" pitchFamily="18" charset="0"/>
                <a:cs typeface="Times New Roman" pitchFamily="18" charset="0"/>
              </a:rPr>
              <a:t>Rasu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Svoj</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najznačajniji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uopšte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najznačajniji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srpski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hram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posvećen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Bogorodici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Dobrotvorki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podigao</a:t>
            </a:r>
            <a:r>
              <a:rPr lang="en-US" sz="2100" dirty="0">
                <a:latin typeface="Times New Roman" pitchFamily="18" charset="0"/>
                <a:cs typeface="Times New Roman" pitchFamily="18" charset="0"/>
              </a:rPr>
              <a:t> je </a:t>
            </a:r>
            <a:r>
              <a:rPr lang="en-US" sz="2100" dirty="0" err="1">
                <a:latin typeface="Times New Roman" pitchFamily="18" charset="0"/>
                <a:cs typeface="Times New Roman" pitchFamily="18" charset="0"/>
              </a:rPr>
              <a:t>na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reci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Studenici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gde</a:t>
            </a:r>
            <a:r>
              <a:rPr lang="en-US" sz="2100" dirty="0">
                <a:latin typeface="Times New Roman" pitchFamily="18" charset="0"/>
                <a:cs typeface="Times New Roman" pitchFamily="18" charset="0"/>
              </a:rPr>
              <a:t> je </a:t>
            </a:r>
            <a:r>
              <a:rPr lang="en-US" sz="2100" dirty="0" err="1">
                <a:latin typeface="Times New Roman" pitchFamily="18" charset="0"/>
                <a:cs typeface="Times New Roman" pitchFamily="18" charset="0"/>
              </a:rPr>
              <a:t>osnovan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manastir</a:t>
            </a:r>
            <a:r>
              <a:rPr lang="en-US" sz="2100" dirty="0">
                <a:latin typeface="Times New Roman" pitchFamily="18" charset="0"/>
                <a:cs typeface="Times New Roman" pitchFamily="18" charset="0"/>
              </a:rPr>
              <a:t>. Po </a:t>
            </a:r>
            <a:r>
              <a:rPr lang="en-US" sz="2100" dirty="0" err="1">
                <a:latin typeface="Times New Roman" pitchFamily="18" charset="0"/>
                <a:cs typeface="Times New Roman" pitchFamily="18" charset="0"/>
              </a:rPr>
              <a:t>povlačenju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iz</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svetovnog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života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zajedno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sinom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monahom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Savom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Svetoj</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gori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iz</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temelja</a:t>
            </a:r>
            <a:r>
              <a:rPr lang="en-US" sz="2100" dirty="0">
                <a:latin typeface="Times New Roman" pitchFamily="18" charset="0"/>
                <a:cs typeface="Times New Roman" pitchFamily="18" charset="0"/>
              </a:rPr>
              <a:t> je </a:t>
            </a:r>
            <a:r>
              <a:rPr lang="en-US" sz="2100" dirty="0" err="1">
                <a:latin typeface="Times New Roman" pitchFamily="18" charset="0"/>
                <a:cs typeface="Times New Roman" pitchFamily="18" charset="0"/>
              </a:rPr>
              <a:t>obnovio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zapu</a:t>
            </a:r>
            <a:r>
              <a:rPr lang="sr-Latn-RS" sz="2100" dirty="0">
                <a:latin typeface="Times New Roman" pitchFamily="18" charset="0"/>
                <a:cs typeface="Times New Roman" pitchFamily="18" charset="0"/>
              </a:rPr>
              <a:t>šteni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manastir</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Hilandar</a:t>
            </a:r>
            <a:r>
              <a:rPr lang="en-US" sz="2100" dirty="0">
                <a:latin typeface="Times New Roman" pitchFamily="18" charset="0"/>
                <a:cs typeface="Times New Roman" pitchFamily="18"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srcRect l="12569" t="617" r="12019" b="617"/>
          <a:stretch>
            <a:fillRect/>
          </a:stretch>
        </p:blipFill>
        <p:spPr bwMode="auto">
          <a:xfrm>
            <a:off x="0" y="0"/>
            <a:ext cx="9144000" cy="6477000"/>
          </a:xfrm>
          <a:prstGeom prst="rect">
            <a:avLst/>
          </a:prstGeom>
          <a:noFill/>
          <a:ln w="9525">
            <a:noFill/>
            <a:miter lim="800000"/>
            <a:headEnd/>
            <a:tailEnd/>
          </a:ln>
          <a:effectLst/>
        </p:spPr>
      </p:pic>
      <p:sp>
        <p:nvSpPr>
          <p:cNvPr id="5" name="TextBox 4"/>
          <p:cNvSpPr txBox="1"/>
          <p:nvPr/>
        </p:nvSpPr>
        <p:spPr>
          <a:xfrm>
            <a:off x="0" y="6457890"/>
            <a:ext cx="9144000" cy="400110"/>
          </a:xfrm>
          <a:prstGeom prst="rect">
            <a:avLst/>
          </a:prstGeom>
          <a:noFill/>
        </p:spPr>
        <p:txBody>
          <a:bodyPr wrap="square" rtlCol="0">
            <a:spAutoFit/>
          </a:bodyPr>
          <a:lstStyle/>
          <a:p>
            <a:pPr algn="ctr"/>
            <a:r>
              <a:rPr lang="sr-Latn-RS" sz="2000" b="1" dirty="0">
                <a:solidFill>
                  <a:schemeClr val="accent6">
                    <a:lumMod val="50000"/>
                  </a:schemeClr>
                </a:solidFill>
                <a:latin typeface="Times New Roman" pitchFamily="18" charset="0"/>
                <a:cs typeface="Times New Roman" pitchFamily="18" charset="0"/>
              </a:rPr>
              <a:t>Simeon Nemanja</a:t>
            </a:r>
            <a:r>
              <a:rPr lang="sr-Cyrl-RS" sz="2000" b="1" dirty="0">
                <a:solidFill>
                  <a:schemeClr val="accent6">
                    <a:lumMod val="50000"/>
                  </a:schemeClr>
                </a:solidFill>
                <a:latin typeface="Times New Roman" pitchFamily="18" charset="0"/>
                <a:cs typeface="Times New Roman" pitchFamily="18" charset="0"/>
              </a:rPr>
              <a:t>, </a:t>
            </a:r>
            <a:r>
              <a:rPr lang="sr-Latn-RS" sz="2000" b="1" dirty="0">
                <a:solidFill>
                  <a:schemeClr val="accent6">
                    <a:lumMod val="50000"/>
                  </a:schemeClr>
                </a:solidFill>
                <a:latin typeface="Times New Roman" pitchFamily="18" charset="0"/>
                <a:cs typeface="Times New Roman" pitchFamily="18" charset="0"/>
              </a:rPr>
              <a:t>Simon Nemanja i kralj Uroš, Sopoćani</a:t>
            </a:r>
            <a:endParaRPr lang="en-US" sz="2000" b="1"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l="1472" t="52222" r="62248" b="11944"/>
          <a:stretch>
            <a:fillRect/>
          </a:stretch>
        </p:blipFill>
        <p:spPr bwMode="auto">
          <a:xfrm>
            <a:off x="0" y="228600"/>
            <a:ext cx="5181600" cy="5943600"/>
          </a:xfrm>
          <a:prstGeom prst="rect">
            <a:avLst/>
          </a:prstGeom>
          <a:noFill/>
          <a:ln w="9525">
            <a:noFill/>
            <a:miter lim="800000"/>
            <a:headEnd/>
            <a:tailEnd/>
          </a:ln>
          <a:effectLst/>
        </p:spPr>
      </p:pic>
      <p:sp>
        <p:nvSpPr>
          <p:cNvPr id="6" name="TextBox 5"/>
          <p:cNvSpPr txBox="1"/>
          <p:nvPr/>
        </p:nvSpPr>
        <p:spPr>
          <a:xfrm>
            <a:off x="0" y="6150114"/>
            <a:ext cx="5181600" cy="707886"/>
          </a:xfrm>
          <a:prstGeom prst="rect">
            <a:avLst/>
          </a:prstGeom>
          <a:noFill/>
        </p:spPr>
        <p:txBody>
          <a:bodyPr wrap="square" rtlCol="0">
            <a:spAutoFit/>
          </a:bodyPr>
          <a:lstStyle/>
          <a:p>
            <a:pPr algn="ctr"/>
            <a:r>
              <a:rPr lang="sr-Latn-RS" sz="2000" b="1" dirty="0">
                <a:solidFill>
                  <a:srgbClr val="6B3305"/>
                </a:solidFill>
                <a:latin typeface="Times New Roman" pitchFamily="18" charset="0"/>
                <a:cs typeface="Times New Roman" pitchFamily="18" charset="0"/>
              </a:rPr>
              <a:t>Stefan Prvovenčani,</a:t>
            </a:r>
            <a:r>
              <a:rPr lang="en-US" sz="2000" b="1" dirty="0">
                <a:solidFill>
                  <a:srgbClr val="6B3305"/>
                </a:solidFill>
                <a:latin typeface="Times New Roman" pitchFamily="18" charset="0"/>
                <a:cs typeface="Times New Roman" pitchFamily="18" charset="0"/>
              </a:rPr>
              <a:t> </a:t>
            </a:r>
          </a:p>
          <a:p>
            <a:pPr algn="ctr"/>
            <a:r>
              <a:rPr lang="sr-Latn-RS" sz="2000" b="1" dirty="0">
                <a:solidFill>
                  <a:srgbClr val="6B3305"/>
                </a:solidFill>
                <a:latin typeface="Times New Roman" pitchFamily="18" charset="0"/>
                <a:cs typeface="Times New Roman" pitchFamily="18" charset="0"/>
              </a:rPr>
              <a:t>freska iz</a:t>
            </a:r>
            <a:r>
              <a:rPr lang="en-US" sz="2000" b="1" dirty="0">
                <a:solidFill>
                  <a:srgbClr val="6B3305"/>
                </a:solidFill>
                <a:latin typeface="Times New Roman" pitchFamily="18" charset="0"/>
                <a:cs typeface="Times New Roman" pitchFamily="18" charset="0"/>
              </a:rPr>
              <a:t> </a:t>
            </a:r>
            <a:r>
              <a:rPr lang="sr-Latn-RS" sz="2000" b="1" dirty="0">
                <a:solidFill>
                  <a:srgbClr val="6B3305"/>
                </a:solidFill>
                <a:latin typeface="Times New Roman" pitchFamily="18" charset="0"/>
                <a:cs typeface="Times New Roman" pitchFamily="18" charset="0"/>
              </a:rPr>
              <a:t>manastira</a:t>
            </a:r>
            <a:r>
              <a:rPr lang="en-US" sz="2000" b="1" dirty="0">
                <a:solidFill>
                  <a:srgbClr val="6B3305"/>
                </a:solidFill>
                <a:latin typeface="Times New Roman" pitchFamily="18" charset="0"/>
                <a:cs typeface="Times New Roman" pitchFamily="18" charset="0"/>
              </a:rPr>
              <a:t> </a:t>
            </a:r>
            <a:r>
              <a:rPr lang="sr-Latn-RS" sz="2000" b="1" dirty="0">
                <a:solidFill>
                  <a:srgbClr val="6B3305"/>
                </a:solidFill>
                <a:latin typeface="Times New Roman" pitchFamily="18" charset="0"/>
                <a:cs typeface="Times New Roman" pitchFamily="18" charset="0"/>
              </a:rPr>
              <a:t>Studenica</a:t>
            </a:r>
          </a:p>
        </p:txBody>
      </p:sp>
      <p:sp>
        <p:nvSpPr>
          <p:cNvPr id="7" name="TextBox 6"/>
          <p:cNvSpPr txBox="1"/>
          <p:nvPr/>
        </p:nvSpPr>
        <p:spPr>
          <a:xfrm>
            <a:off x="5181600" y="228600"/>
            <a:ext cx="3962400" cy="5940088"/>
          </a:xfrm>
          <a:prstGeom prst="rect">
            <a:avLst/>
          </a:prstGeom>
          <a:noFill/>
          <a:ln w="28575">
            <a:solidFill>
              <a:schemeClr val="accent6">
                <a:lumMod val="50000"/>
              </a:schemeClr>
            </a:solidFill>
          </a:ln>
        </p:spPr>
        <p:txBody>
          <a:bodyPr wrap="square" rtlCol="0">
            <a:spAutoFit/>
          </a:bodyPr>
          <a:lstStyle/>
          <a:p>
            <a:pPr algn="just"/>
            <a:endParaRPr lang="de-AT"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Na državnom zemaljskom Saboru u Rasu, 25. marta 1196. Nemanja se svojevoljno odrekao vlasti u korist srednjeg sina Stefana. </a:t>
            </a:r>
          </a:p>
          <a:p>
            <a:pPr algn="just"/>
            <a:endParaRPr lang="de-AT"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Dobro države bilo je iznad svega. Stefan je još ranije bio oženjen Evdokijom (Jevdokijom), kćerkom potonjeg cara Aleksija Trećeg Anđela, koji je, stupivši na tron, odlikovao Stefana dostojanstvom </a:t>
            </a:r>
          </a:p>
          <a:p>
            <a:pPr algn="just"/>
            <a:r>
              <a:rPr lang="de-AT" sz="2000" dirty="0">
                <a:latin typeface="Times New Roman" pitchFamily="18" charset="0"/>
                <a:cs typeface="Times New Roman" pitchFamily="18" charset="0"/>
              </a:rPr>
              <a:t>sevastokratora. </a:t>
            </a:r>
          </a:p>
          <a:p>
            <a:pPr algn="just"/>
            <a:endParaRPr lang="de-AT"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Najstariji sin Vukan (Vuk) dobio je, još za očeve vlade, s titulom veliki knez, tri oblasti: Duklju i Trebinje, Hvostno kod Peći i Toplicu.</a:t>
            </a:r>
          </a:p>
          <a:p>
            <a:pPr algn="just"/>
            <a:endParaRPr lang="de-AT" sz="20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43824" t="39375" r="13694" b="11111"/>
          <a:stretch>
            <a:fillRect/>
          </a:stretch>
        </p:blipFill>
        <p:spPr bwMode="auto">
          <a:xfrm>
            <a:off x="4419600" y="0"/>
            <a:ext cx="4724400" cy="6096000"/>
          </a:xfrm>
          <a:prstGeom prst="rect">
            <a:avLst/>
          </a:prstGeom>
          <a:noFill/>
          <a:ln w="38100">
            <a:solidFill>
              <a:schemeClr val="accent2">
                <a:lumMod val="50000"/>
              </a:schemeClr>
            </a:solidFill>
            <a:miter lim="800000"/>
            <a:headEnd/>
            <a:tailEnd/>
          </a:ln>
          <a:effectLst/>
        </p:spPr>
      </p:pic>
      <p:sp>
        <p:nvSpPr>
          <p:cNvPr id="5" name="TextBox 4"/>
          <p:cNvSpPr txBox="1"/>
          <p:nvPr/>
        </p:nvSpPr>
        <p:spPr>
          <a:xfrm>
            <a:off x="990600" y="6488668"/>
            <a:ext cx="343364" cy="369332"/>
          </a:xfrm>
          <a:prstGeom prst="rect">
            <a:avLst/>
          </a:prstGeom>
          <a:solidFill>
            <a:schemeClr val="bg1"/>
          </a:solidFill>
        </p:spPr>
        <p:txBody>
          <a:bodyPr wrap="none" rtlCol="0">
            <a:spAutoFit/>
          </a:bodyPr>
          <a:lstStyle/>
          <a:p>
            <a:r>
              <a:rPr lang="sr-Cyrl-RS" dirty="0"/>
              <a:t>   </a:t>
            </a:r>
            <a:endParaRPr lang="en-US" dirty="0"/>
          </a:p>
        </p:txBody>
      </p:sp>
      <p:sp>
        <p:nvSpPr>
          <p:cNvPr id="6" name="TextBox 5"/>
          <p:cNvSpPr txBox="1"/>
          <p:nvPr/>
        </p:nvSpPr>
        <p:spPr>
          <a:xfrm>
            <a:off x="4419600" y="6150114"/>
            <a:ext cx="4724400" cy="707886"/>
          </a:xfrm>
          <a:prstGeom prst="rect">
            <a:avLst/>
          </a:prstGeom>
          <a:solidFill>
            <a:schemeClr val="accent2">
              <a:lumMod val="20000"/>
              <a:lumOff val="80000"/>
            </a:schemeClr>
          </a:solidFill>
          <a:ln w="38100">
            <a:solidFill>
              <a:schemeClr val="accent4">
                <a:lumMod val="50000"/>
              </a:schemeClr>
            </a:solidFill>
          </a:ln>
        </p:spPr>
        <p:txBody>
          <a:bodyPr wrap="square" rtlCol="0">
            <a:spAutoFit/>
          </a:bodyPr>
          <a:lstStyle/>
          <a:p>
            <a:r>
              <a:rPr lang="sr-Latn-RS" sz="2000" b="1" dirty="0">
                <a:solidFill>
                  <a:srgbClr val="452103"/>
                </a:solidFill>
                <a:latin typeface="Times New Roman" pitchFamily="18" charset="0"/>
                <a:cs typeface="Times New Roman" pitchFamily="18" charset="0"/>
              </a:rPr>
              <a:t>Ana Nemanjina – monahinja Anastasija</a:t>
            </a:r>
            <a:r>
              <a:rPr lang="sr-Cyrl-RS" sz="2000" b="1" dirty="0">
                <a:solidFill>
                  <a:srgbClr val="452103"/>
                </a:solidFill>
                <a:latin typeface="Times New Roman" pitchFamily="18" charset="0"/>
                <a:cs typeface="Times New Roman" pitchFamily="18" charset="0"/>
              </a:rPr>
              <a:t>, </a:t>
            </a:r>
          </a:p>
          <a:p>
            <a:r>
              <a:rPr lang="sr-Latn-RS" sz="2000" b="1" dirty="0">
                <a:solidFill>
                  <a:srgbClr val="452103"/>
                </a:solidFill>
                <a:latin typeface="Times New Roman" pitchFamily="18" charset="0"/>
                <a:cs typeface="Times New Roman" pitchFamily="18" charset="0"/>
              </a:rPr>
              <a:t>Studentica</a:t>
            </a:r>
            <a:endParaRPr lang="sr-Cyrl-RS" sz="2000" b="1" dirty="0">
              <a:solidFill>
                <a:srgbClr val="452103"/>
              </a:solidFill>
              <a:latin typeface="Times New Roman" pitchFamily="18" charset="0"/>
              <a:cs typeface="Times New Roman" pitchFamily="18" charset="0"/>
            </a:endParaRPr>
          </a:p>
        </p:txBody>
      </p:sp>
      <p:sp>
        <p:nvSpPr>
          <p:cNvPr id="8" name="TextBox 7"/>
          <p:cNvSpPr txBox="1"/>
          <p:nvPr/>
        </p:nvSpPr>
        <p:spPr>
          <a:xfrm>
            <a:off x="685800" y="457200"/>
            <a:ext cx="3733800" cy="369332"/>
          </a:xfrm>
          <a:prstGeom prst="rect">
            <a:avLst/>
          </a:prstGeom>
          <a:noFill/>
        </p:spPr>
        <p:txBody>
          <a:bodyPr wrap="square" rtlCol="0">
            <a:spAutoFit/>
          </a:bodyPr>
          <a:lstStyle/>
          <a:p>
            <a:endParaRPr lang="en-US" dirty="0"/>
          </a:p>
        </p:txBody>
      </p:sp>
      <p:sp>
        <p:nvSpPr>
          <p:cNvPr id="9" name="TextBox 8"/>
          <p:cNvSpPr txBox="1"/>
          <p:nvPr/>
        </p:nvSpPr>
        <p:spPr>
          <a:xfrm>
            <a:off x="0" y="-5417"/>
            <a:ext cx="4419600" cy="6863417"/>
          </a:xfrm>
          <a:prstGeom prst="rect">
            <a:avLst/>
          </a:prstGeom>
          <a:solidFill>
            <a:schemeClr val="accent2">
              <a:lumMod val="20000"/>
              <a:lumOff val="80000"/>
            </a:schemeClr>
          </a:solidFill>
          <a:ln w="28575">
            <a:solidFill>
              <a:schemeClr val="accent4">
                <a:lumMod val="75000"/>
              </a:schemeClr>
            </a:solidFill>
          </a:ln>
        </p:spPr>
        <p:txBody>
          <a:bodyPr wrap="square" rtlCol="0">
            <a:spAutoFit/>
          </a:bodyPr>
          <a:lstStyle/>
          <a:p>
            <a:pPr algn="just"/>
            <a:r>
              <a:rPr lang="en-US" sz="2000" b="1" dirty="0">
                <a:solidFill>
                  <a:schemeClr val="accent2">
                    <a:lumMod val="50000"/>
                  </a:schemeClr>
                </a:solidFill>
                <a:latin typeface="Times New Roman" pitchFamily="18" charset="0"/>
                <a:cs typeface="Times New Roman" pitchFamily="18" charset="0"/>
              </a:rPr>
              <a:t>I </a:t>
            </a:r>
            <a:r>
              <a:rPr lang="en-US" sz="2000" b="1" dirty="0" err="1">
                <a:solidFill>
                  <a:schemeClr val="accent2">
                    <a:lumMod val="50000"/>
                  </a:schemeClr>
                </a:solidFill>
                <a:latin typeface="Times New Roman" pitchFamily="18" charset="0"/>
                <a:cs typeface="Times New Roman" pitchFamily="18" charset="0"/>
              </a:rPr>
              <a:t>Nemanja</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i</a:t>
            </a:r>
            <a:r>
              <a:rPr lang="en-US" sz="2000" b="1" dirty="0">
                <a:solidFill>
                  <a:schemeClr val="accent2">
                    <a:lumMod val="50000"/>
                  </a:schemeClr>
                </a:solidFill>
                <a:latin typeface="Times New Roman" pitchFamily="18" charset="0"/>
                <a:cs typeface="Times New Roman" pitchFamily="18" charset="0"/>
              </a:rPr>
              <a:t> Ana </a:t>
            </a:r>
            <a:r>
              <a:rPr lang="en-US" sz="2000" b="1" dirty="0" err="1">
                <a:solidFill>
                  <a:schemeClr val="accent2">
                    <a:lumMod val="50000"/>
                  </a:schemeClr>
                </a:solidFill>
                <a:latin typeface="Times New Roman" pitchFamily="18" charset="0"/>
                <a:cs typeface="Times New Roman" pitchFamily="18" charset="0"/>
              </a:rPr>
              <a:t>su</a:t>
            </a:r>
            <a:r>
              <a:rPr lang="en-US" sz="2000" b="1" dirty="0">
                <a:solidFill>
                  <a:schemeClr val="accent2">
                    <a:lumMod val="50000"/>
                  </a:schemeClr>
                </a:solidFill>
                <a:latin typeface="Times New Roman" pitchFamily="18" charset="0"/>
                <a:cs typeface="Times New Roman" pitchFamily="18" charset="0"/>
              </a:rPr>
              <a:t> se </a:t>
            </a:r>
            <a:r>
              <a:rPr lang="en-US" sz="2000" b="1" dirty="0" err="1">
                <a:solidFill>
                  <a:schemeClr val="accent2">
                    <a:lumMod val="50000"/>
                  </a:schemeClr>
                </a:solidFill>
                <a:latin typeface="Times New Roman" pitchFamily="18" charset="0"/>
                <a:cs typeface="Times New Roman" pitchFamily="18" charset="0"/>
              </a:rPr>
              <a:t>zamonašili</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Veliki</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župan</a:t>
            </a:r>
            <a:r>
              <a:rPr lang="en-US" sz="2000" b="1" dirty="0">
                <a:solidFill>
                  <a:schemeClr val="accent2">
                    <a:lumMod val="50000"/>
                  </a:schemeClr>
                </a:solidFill>
                <a:latin typeface="Times New Roman" pitchFamily="18" charset="0"/>
                <a:cs typeface="Times New Roman" pitchFamily="18" charset="0"/>
              </a:rPr>
              <a:t> Stefan </a:t>
            </a:r>
            <a:r>
              <a:rPr lang="en-US" sz="2000" b="1" dirty="0" err="1">
                <a:solidFill>
                  <a:schemeClr val="accent2">
                    <a:lumMod val="50000"/>
                  </a:schemeClr>
                </a:solidFill>
                <a:latin typeface="Times New Roman" pitchFamily="18" charset="0"/>
                <a:cs typeface="Times New Roman" pitchFamily="18" charset="0"/>
              </a:rPr>
              <a:t>postao</a:t>
            </a:r>
            <a:r>
              <a:rPr lang="en-US" sz="2000" b="1" dirty="0">
                <a:solidFill>
                  <a:schemeClr val="accent2">
                    <a:lumMod val="50000"/>
                  </a:schemeClr>
                </a:solidFill>
                <a:latin typeface="Times New Roman" pitchFamily="18" charset="0"/>
                <a:cs typeface="Times New Roman" pitchFamily="18" charset="0"/>
              </a:rPr>
              <a:t> je </a:t>
            </a:r>
            <a:r>
              <a:rPr lang="en-US" sz="2000" b="1" dirty="0" err="1">
                <a:solidFill>
                  <a:schemeClr val="accent2">
                    <a:lumMod val="50000"/>
                  </a:schemeClr>
                </a:solidFill>
                <a:latin typeface="Times New Roman" pitchFamily="18" charset="0"/>
                <a:cs typeface="Times New Roman" pitchFamily="18" charset="0"/>
              </a:rPr>
              <a:t>monah</a:t>
            </a:r>
            <a:r>
              <a:rPr lang="en-US" sz="2000" b="1" dirty="0">
                <a:solidFill>
                  <a:schemeClr val="accent2">
                    <a:lumMod val="50000"/>
                  </a:schemeClr>
                </a:solidFill>
                <a:latin typeface="Times New Roman" pitchFamily="18" charset="0"/>
                <a:cs typeface="Times New Roman" pitchFamily="18" charset="0"/>
              </a:rPr>
              <a:t> Simeon </a:t>
            </a:r>
            <a:r>
              <a:rPr lang="en-US" sz="2000" b="1" dirty="0" err="1">
                <a:solidFill>
                  <a:schemeClr val="accent2">
                    <a:lumMod val="50000"/>
                  </a:schemeClr>
                </a:solidFill>
                <a:latin typeface="Times New Roman" pitchFamily="18" charset="0"/>
                <a:cs typeface="Times New Roman" pitchFamily="18" charset="0"/>
              </a:rPr>
              <a:t>i</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povukao</a:t>
            </a:r>
            <a:r>
              <a:rPr lang="en-US" sz="2000" b="1" dirty="0">
                <a:solidFill>
                  <a:schemeClr val="accent2">
                    <a:lumMod val="50000"/>
                  </a:schemeClr>
                </a:solidFill>
                <a:latin typeface="Times New Roman" pitchFamily="18" charset="0"/>
                <a:cs typeface="Times New Roman" pitchFamily="18" charset="0"/>
              </a:rPr>
              <a:t> se u </a:t>
            </a:r>
            <a:r>
              <a:rPr lang="en-US" sz="2000" b="1" dirty="0" err="1">
                <a:solidFill>
                  <a:schemeClr val="accent2">
                    <a:lumMod val="50000"/>
                  </a:schemeClr>
                </a:solidFill>
                <a:latin typeface="Times New Roman" pitchFamily="18" charset="0"/>
                <a:cs typeface="Times New Roman" pitchFamily="18" charset="0"/>
              </a:rPr>
              <a:t>tek</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sagrađenu</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crkvu</a:t>
            </a:r>
            <a:r>
              <a:rPr lang="en-US" sz="2000" b="1" dirty="0">
                <a:solidFill>
                  <a:schemeClr val="accent2">
                    <a:lumMod val="50000"/>
                  </a:schemeClr>
                </a:solidFill>
                <a:latin typeface="Times New Roman" pitchFamily="18" charset="0"/>
                <a:cs typeface="Times New Roman" pitchFamily="18" charset="0"/>
              </a:rPr>
              <a:t> Svete Bogorodice, </a:t>
            </a:r>
            <a:r>
              <a:rPr lang="en-US" sz="2000" b="1" dirty="0" err="1">
                <a:solidFill>
                  <a:schemeClr val="accent2">
                    <a:lumMod val="50000"/>
                  </a:schemeClr>
                </a:solidFill>
                <a:latin typeface="Times New Roman" pitchFamily="18" charset="0"/>
                <a:cs typeface="Times New Roman" pitchFamily="18" charset="0"/>
              </a:rPr>
              <a:t>manastira</a:t>
            </a:r>
            <a:r>
              <a:rPr lang="en-US" sz="2000" b="1" dirty="0">
                <a:solidFill>
                  <a:schemeClr val="accent2">
                    <a:lumMod val="50000"/>
                  </a:schemeClr>
                </a:solidFill>
                <a:latin typeface="Times New Roman" pitchFamily="18" charset="0"/>
                <a:cs typeface="Times New Roman" pitchFamily="18" charset="0"/>
              </a:rPr>
              <a:t> u </a:t>
            </a:r>
            <a:r>
              <a:rPr lang="en-US" sz="2000" b="1" dirty="0" err="1">
                <a:solidFill>
                  <a:schemeClr val="accent2">
                    <a:lumMod val="50000"/>
                  </a:schemeClr>
                </a:solidFill>
                <a:latin typeface="Times New Roman" pitchFamily="18" charset="0"/>
                <a:cs typeface="Times New Roman" pitchFamily="18" charset="0"/>
              </a:rPr>
              <a:t>Studenici</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Velika</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županka</a:t>
            </a:r>
            <a:r>
              <a:rPr lang="en-US" sz="2000" b="1" dirty="0">
                <a:solidFill>
                  <a:schemeClr val="accent2">
                    <a:lumMod val="50000"/>
                  </a:schemeClr>
                </a:solidFill>
                <a:latin typeface="Times New Roman" pitchFamily="18" charset="0"/>
                <a:cs typeface="Times New Roman" pitchFamily="18" charset="0"/>
              </a:rPr>
              <a:t> Ana </a:t>
            </a:r>
            <a:r>
              <a:rPr lang="en-US" sz="2000" b="1" dirty="0" err="1">
                <a:solidFill>
                  <a:schemeClr val="accent2">
                    <a:lumMod val="50000"/>
                  </a:schemeClr>
                </a:solidFill>
                <a:latin typeface="Times New Roman" pitchFamily="18" charset="0"/>
                <a:cs typeface="Times New Roman" pitchFamily="18" charset="0"/>
              </a:rPr>
              <a:t>postala</a:t>
            </a:r>
            <a:r>
              <a:rPr lang="en-US" sz="2000" b="1" dirty="0">
                <a:solidFill>
                  <a:schemeClr val="accent2">
                    <a:lumMod val="50000"/>
                  </a:schemeClr>
                </a:solidFill>
                <a:latin typeface="Times New Roman" pitchFamily="18" charset="0"/>
                <a:cs typeface="Times New Roman" pitchFamily="18" charset="0"/>
              </a:rPr>
              <a:t> je </a:t>
            </a:r>
            <a:r>
              <a:rPr lang="en-US" sz="2000" b="1" dirty="0" err="1">
                <a:solidFill>
                  <a:schemeClr val="accent2">
                    <a:lumMod val="50000"/>
                  </a:schemeClr>
                </a:solidFill>
                <a:latin typeface="Times New Roman" pitchFamily="18" charset="0"/>
                <a:cs typeface="Times New Roman" pitchFamily="18" charset="0"/>
              </a:rPr>
              <a:t>monahinja</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Anastasija</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Živela</a:t>
            </a:r>
            <a:r>
              <a:rPr lang="en-US" sz="2000" b="1" dirty="0">
                <a:solidFill>
                  <a:schemeClr val="accent2">
                    <a:lumMod val="50000"/>
                  </a:schemeClr>
                </a:solidFill>
                <a:latin typeface="Times New Roman" pitchFamily="18" charset="0"/>
                <a:cs typeface="Times New Roman" pitchFamily="18" charset="0"/>
              </a:rPr>
              <a:t> je u </a:t>
            </a:r>
            <a:r>
              <a:rPr lang="en-US" sz="2000" b="1" dirty="0" err="1">
                <a:solidFill>
                  <a:schemeClr val="accent2">
                    <a:lumMod val="50000"/>
                  </a:schemeClr>
                </a:solidFill>
                <a:latin typeface="Times New Roman" pitchFamily="18" charset="0"/>
                <a:cs typeface="Times New Roman" pitchFamily="18" charset="0"/>
              </a:rPr>
              <a:t>Bogorodičinom</a:t>
            </a:r>
            <a:r>
              <a:rPr lang="en-US" sz="2000" b="1" dirty="0">
                <a:solidFill>
                  <a:schemeClr val="accent2">
                    <a:lumMod val="50000"/>
                  </a:schemeClr>
                </a:solidFill>
                <a:latin typeface="Times New Roman" pitchFamily="18" charset="0"/>
                <a:cs typeface="Times New Roman" pitchFamily="18" charset="0"/>
              </a:rPr>
              <a:t> manastiru u </a:t>
            </a:r>
            <a:r>
              <a:rPr lang="en-US" sz="2000" b="1" dirty="0" err="1">
                <a:solidFill>
                  <a:schemeClr val="accent2">
                    <a:lumMod val="50000"/>
                  </a:schemeClr>
                </a:solidFill>
                <a:latin typeface="Times New Roman" pitchFamily="18" charset="0"/>
                <a:cs typeface="Times New Roman" pitchFamily="18" charset="0"/>
              </a:rPr>
              <a:t>Pazaru</a:t>
            </a:r>
            <a:r>
              <a:rPr lang="en-US" sz="2000" b="1" dirty="0">
                <a:solidFill>
                  <a:schemeClr val="accent2">
                    <a:lumMod val="50000"/>
                  </a:schemeClr>
                </a:solidFill>
                <a:latin typeface="Times New Roman" pitchFamily="18" charset="0"/>
                <a:cs typeface="Times New Roman" pitchFamily="18" charset="0"/>
              </a:rPr>
              <a:t>. Po </a:t>
            </a:r>
            <a:r>
              <a:rPr lang="en-US" sz="2000" b="1" dirty="0" err="1">
                <a:solidFill>
                  <a:schemeClr val="accent2">
                    <a:lumMod val="50000"/>
                  </a:schemeClr>
                </a:solidFill>
                <a:latin typeface="Times New Roman" pitchFamily="18" charset="0"/>
                <a:cs typeface="Times New Roman" pitchFamily="18" charset="0"/>
              </a:rPr>
              <a:t>upokojenju</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nakon</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nekog</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vremena</a:t>
            </a:r>
            <a:r>
              <a:rPr lang="en-US" sz="2000" b="1" dirty="0">
                <a:solidFill>
                  <a:schemeClr val="accent2">
                    <a:lumMod val="50000"/>
                  </a:schemeClr>
                </a:solidFill>
                <a:latin typeface="Times New Roman" pitchFamily="18" charset="0"/>
                <a:cs typeface="Times New Roman" pitchFamily="18" charset="0"/>
              </a:rPr>
              <a:t>, </a:t>
            </a:r>
            <a:r>
              <a:rPr lang="en-US" sz="2000" b="1" dirty="0" err="1">
                <a:solidFill>
                  <a:schemeClr val="accent2">
                    <a:lumMod val="50000"/>
                  </a:schemeClr>
                </a:solidFill>
                <a:latin typeface="Times New Roman" pitchFamily="18" charset="0"/>
                <a:cs typeface="Times New Roman" pitchFamily="18" charset="0"/>
              </a:rPr>
              <a:t>sahranjena</a:t>
            </a:r>
            <a:r>
              <a:rPr lang="en-US" sz="2000" b="1" dirty="0">
                <a:solidFill>
                  <a:schemeClr val="accent2">
                    <a:lumMod val="50000"/>
                  </a:schemeClr>
                </a:solidFill>
                <a:latin typeface="Times New Roman" pitchFamily="18" charset="0"/>
                <a:cs typeface="Times New Roman" pitchFamily="18" charset="0"/>
              </a:rPr>
              <a:t> je u </a:t>
            </a:r>
            <a:r>
              <a:rPr lang="en-US" sz="2000" b="1" dirty="0" err="1">
                <a:solidFill>
                  <a:schemeClr val="accent2">
                    <a:lumMod val="50000"/>
                  </a:schemeClr>
                </a:solidFill>
                <a:latin typeface="Times New Roman" pitchFamily="18" charset="0"/>
                <a:cs typeface="Times New Roman" pitchFamily="18" charset="0"/>
              </a:rPr>
              <a:t>Studenici</a:t>
            </a:r>
            <a:r>
              <a:rPr lang="en-US" sz="2000" b="1" dirty="0">
                <a:solidFill>
                  <a:schemeClr val="accent2">
                    <a:lumMod val="50000"/>
                  </a:schemeClr>
                </a:solidFill>
                <a:latin typeface="Times New Roman" pitchFamily="18" charset="0"/>
                <a:cs typeface="Times New Roman" pitchFamily="18" charset="0"/>
              </a:rPr>
              <a:t>.</a:t>
            </a:r>
            <a:endParaRPr lang="sr-Latn-RS" sz="2000" b="1" dirty="0">
              <a:solidFill>
                <a:schemeClr val="accent2">
                  <a:lumMod val="50000"/>
                </a:schemeClr>
              </a:solidFill>
              <a:latin typeface="Times New Roman" pitchFamily="18" charset="0"/>
              <a:cs typeface="Times New Roman" pitchFamily="18" charset="0"/>
            </a:endParaRPr>
          </a:p>
          <a:p>
            <a:pPr algn="just"/>
            <a:endParaRPr lang="sr-Latn-RS" sz="2000" b="1" dirty="0">
              <a:solidFill>
                <a:schemeClr val="accent2">
                  <a:lumMod val="50000"/>
                </a:schemeClr>
              </a:solidFill>
              <a:latin typeface="Times New Roman" pitchFamily="18" charset="0"/>
              <a:cs typeface="Times New Roman" pitchFamily="18" charset="0"/>
            </a:endParaRPr>
          </a:p>
          <a:p>
            <a:pPr algn="just"/>
            <a:r>
              <a:rPr lang="sr-Latn-RS" sz="2000" b="1" dirty="0">
                <a:solidFill>
                  <a:schemeClr val="accent2">
                    <a:lumMod val="50000"/>
                  </a:schemeClr>
                </a:solidFill>
                <a:latin typeface="Times New Roman" pitchFamily="18" charset="0"/>
                <a:cs typeface="Times New Roman" pitchFamily="18" charset="0"/>
              </a:rPr>
              <a:t>Svake godine, poslednje nedelje juna meseca, pravoslavni vernici se okupljaju u Studenici. To je Dan svete mati Anastasije, prve srpske igumanije, a pre toga supruge župana, majke Svetog Save i drugih slavnih sinova i unuka. Narod Raške joj se moli za zdravlje, mir i slogu.</a:t>
            </a:r>
          </a:p>
          <a:p>
            <a:pPr algn="just"/>
            <a:endParaRPr lang="sr-Latn-RS" sz="2000" b="1" dirty="0">
              <a:solidFill>
                <a:schemeClr val="accent2">
                  <a:lumMod val="50000"/>
                </a:schemeClr>
              </a:solidFill>
              <a:latin typeface="Times New Roman" pitchFamily="18" charset="0"/>
              <a:cs typeface="Times New Roman" pitchFamily="18" charset="0"/>
            </a:endParaRPr>
          </a:p>
          <a:p>
            <a:pPr algn="just"/>
            <a:r>
              <a:rPr lang="sr-Latn-RS" sz="2000" b="1" dirty="0">
                <a:solidFill>
                  <a:schemeClr val="accent2">
                    <a:lumMod val="50000"/>
                  </a:schemeClr>
                </a:solidFill>
                <a:latin typeface="Times New Roman" pitchFamily="18" charset="0"/>
                <a:cs typeface="Times New Roman" pitchFamily="18" charset="0"/>
              </a:rPr>
              <a:t>U srpskom narodu se pamti i poštuje kao dobra majka, verna supruga i uzorna monahinja.</a:t>
            </a:r>
            <a:endParaRPr lang="en-US" sz="2000" b="1" dirty="0">
              <a:solidFill>
                <a:schemeClr val="accent2">
                  <a:lumMod val="50000"/>
                </a:schemeClr>
              </a:solidFill>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2051" name="Picture 3"/>
          <p:cNvPicPr>
            <a:picLocks noChangeAspect="1" noChangeArrowheads="1"/>
          </p:cNvPicPr>
          <p:nvPr/>
        </p:nvPicPr>
        <p:blipFill>
          <a:blip r:embed="rId2"/>
          <a:srcRect l="6999" t="16619" r="4913" b="1322"/>
          <a:stretch>
            <a:fillRect/>
          </a:stretch>
        </p:blipFill>
        <p:spPr bwMode="auto">
          <a:xfrm>
            <a:off x="1143000" y="0"/>
            <a:ext cx="6934200" cy="6858000"/>
          </a:xfrm>
          <a:prstGeom prst="rect">
            <a:avLst/>
          </a:prstGeom>
          <a:noFill/>
          <a:ln w="57150">
            <a:solidFill>
              <a:schemeClr val="accent3">
                <a:lumMod val="75000"/>
              </a:schemeClr>
            </a:solidFill>
            <a:miter lim="800000"/>
            <a:headEnd/>
            <a:tailEnd/>
          </a:ln>
          <a:effectLst/>
        </p:spPr>
      </p:pic>
      <p:sp>
        <p:nvSpPr>
          <p:cNvPr id="7" name="TextBox 6"/>
          <p:cNvSpPr txBox="1"/>
          <p:nvPr/>
        </p:nvSpPr>
        <p:spPr>
          <a:xfrm>
            <a:off x="1143000" y="0"/>
            <a:ext cx="6934200" cy="430887"/>
          </a:xfrm>
          <a:prstGeom prst="rect">
            <a:avLst/>
          </a:prstGeom>
          <a:solidFill>
            <a:schemeClr val="accent3">
              <a:lumMod val="50000"/>
            </a:schemeClr>
          </a:solidFill>
          <a:ln w="28575">
            <a:solidFill>
              <a:schemeClr val="accent3">
                <a:lumMod val="5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sr-Latn-R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Manastir Studenica</a:t>
            </a:r>
            <a:r>
              <a:rPr lang="sr-Cyrl-R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sr-Latn-R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zadužbina</a:t>
            </a:r>
            <a:r>
              <a:rPr lang="sr-Cyrl-R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sr-Latn-R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Stefana</a:t>
            </a:r>
            <a:r>
              <a:rPr lang="sr-Cyrl-R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sr-Latn-R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Nemanje</a:t>
            </a:r>
            <a:endParaRPr lang="en-U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3000" t="-1000" b="-6000"/>
          </a:stretch>
        </a:blipFill>
        <a:effectLst/>
      </p:bgPr>
    </p:bg>
    <p:spTree>
      <p:nvGrpSpPr>
        <p:cNvPr id="1" name=""/>
        <p:cNvGrpSpPr/>
        <p:nvPr/>
      </p:nvGrpSpPr>
      <p:grpSpPr>
        <a:xfrm>
          <a:off x="0" y="0"/>
          <a:ext cx="0" cy="0"/>
          <a:chOff x="0" y="0"/>
          <a:chExt cx="0" cy="0"/>
        </a:xfrm>
      </p:grpSpPr>
      <p:sp>
        <p:nvSpPr>
          <p:cNvPr id="6" name="Rectangle 5"/>
          <p:cNvSpPr/>
          <p:nvPr/>
        </p:nvSpPr>
        <p:spPr>
          <a:xfrm>
            <a:off x="3962400" y="3048000"/>
            <a:ext cx="5181600" cy="1938992"/>
          </a:xfrm>
          <a:prstGeom prst="rect">
            <a:avLst/>
          </a:prstGeom>
        </p:spPr>
        <p:txBody>
          <a:bodyPr wrap="square">
            <a:spAutoFit/>
          </a:bodyPr>
          <a:lstStyle/>
          <a:p>
            <a:pPr algn="ctr"/>
            <a:r>
              <a:rPr lang="sr-Latn-RS" sz="6000" b="1" dirty="0">
                <a:solidFill>
                  <a:srgbClr val="F4C25E"/>
                </a:solidFill>
                <a:latin typeface="Times New Roman" pitchFamily="18" charset="0"/>
                <a:cs typeface="Times New Roman" pitchFamily="18" charset="0"/>
              </a:rPr>
              <a:t>Žene Stefana </a:t>
            </a:r>
          </a:p>
          <a:p>
            <a:pPr algn="ctr"/>
            <a:r>
              <a:rPr lang="sr-Latn-RS" sz="6000" b="1" dirty="0">
                <a:solidFill>
                  <a:srgbClr val="F4C25E"/>
                </a:solidFill>
                <a:latin typeface="Times New Roman" pitchFamily="18" charset="0"/>
                <a:cs typeface="Times New Roman" pitchFamily="18" charset="0"/>
              </a:rPr>
              <a:t> Prvovenčanog</a:t>
            </a:r>
            <a:endParaRPr lang="en-US" sz="6000" dirty="0">
              <a:solidFill>
                <a:srgbClr val="F4C25E"/>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srcRect l="499" t="2222" r="408" b="2222"/>
          <a:stretch>
            <a:fillRect/>
          </a:stretch>
        </p:blipFill>
        <p:spPr bwMode="auto">
          <a:xfrm>
            <a:off x="0" y="0"/>
            <a:ext cx="5791200" cy="6858000"/>
          </a:xfrm>
          <a:prstGeom prst="rect">
            <a:avLst/>
          </a:prstGeom>
          <a:noFill/>
          <a:ln w="38100">
            <a:solidFill>
              <a:schemeClr val="accent3">
                <a:lumMod val="50000"/>
              </a:schemeClr>
            </a:solidFill>
            <a:miter lim="800000"/>
            <a:headEnd/>
            <a:tailEnd/>
          </a:ln>
          <a:effectLst/>
        </p:spPr>
      </p:pic>
      <p:sp>
        <p:nvSpPr>
          <p:cNvPr id="3" name="TextBox 2"/>
          <p:cNvSpPr txBox="1"/>
          <p:nvPr/>
        </p:nvSpPr>
        <p:spPr>
          <a:xfrm>
            <a:off x="6019800" y="2743200"/>
            <a:ext cx="2971800" cy="1569660"/>
          </a:xfrm>
          <a:prstGeom prst="rect">
            <a:avLst/>
          </a:prstGeom>
          <a:noFill/>
          <a:ln w="38100">
            <a:solidFill>
              <a:schemeClr val="accent3">
                <a:lumMod val="50000"/>
              </a:schemeClr>
            </a:solidFill>
          </a:ln>
        </p:spPr>
        <p:txBody>
          <a:bodyPr wrap="square" rtlCol="0">
            <a:spAutoFit/>
          </a:bodyPr>
          <a:lstStyle/>
          <a:p>
            <a:r>
              <a:rPr lang="sr-Latn-RS" sz="2400" b="1" dirty="0">
                <a:solidFill>
                  <a:schemeClr val="accent3">
                    <a:lumMod val="50000"/>
                  </a:schemeClr>
                </a:solidFill>
                <a:latin typeface="Times New Roman" pitchFamily="18" charset="0"/>
                <a:cs typeface="Times New Roman" pitchFamily="18" charset="0"/>
              </a:rPr>
              <a:t>Stefan Prvovenčani</a:t>
            </a:r>
            <a:r>
              <a:rPr lang="ru-RU" sz="2400" b="1" dirty="0">
                <a:solidFill>
                  <a:schemeClr val="accent3">
                    <a:lumMod val="50000"/>
                  </a:schemeClr>
                </a:solidFill>
                <a:latin typeface="Times New Roman" pitchFamily="18" charset="0"/>
                <a:cs typeface="Times New Roman" pitchFamily="18" charset="0"/>
              </a:rPr>
              <a:t>,</a:t>
            </a:r>
          </a:p>
          <a:p>
            <a:r>
              <a:rPr lang="sr-Latn-RS" sz="2400" b="1" dirty="0">
                <a:solidFill>
                  <a:schemeClr val="accent3">
                    <a:lumMod val="50000"/>
                  </a:schemeClr>
                </a:solidFill>
                <a:latin typeface="Times New Roman" pitchFamily="18" charset="0"/>
                <a:cs typeface="Times New Roman" pitchFamily="18" charset="0"/>
              </a:rPr>
              <a:t>freska iz manastirske</a:t>
            </a:r>
            <a:r>
              <a:rPr lang="ru-RU" sz="2400" b="1" dirty="0">
                <a:solidFill>
                  <a:schemeClr val="accent3">
                    <a:lumMod val="50000"/>
                  </a:schemeClr>
                </a:solidFill>
                <a:latin typeface="Times New Roman" pitchFamily="18" charset="0"/>
                <a:cs typeface="Times New Roman" pitchFamily="18" charset="0"/>
              </a:rPr>
              <a:t> </a:t>
            </a:r>
          </a:p>
          <a:p>
            <a:r>
              <a:rPr lang="sr-Latn-RS" sz="2400" b="1" dirty="0">
                <a:solidFill>
                  <a:schemeClr val="accent3">
                    <a:lumMod val="50000"/>
                  </a:schemeClr>
                </a:solidFill>
                <a:latin typeface="Times New Roman" pitchFamily="18" charset="0"/>
                <a:cs typeface="Times New Roman" pitchFamily="18" charset="0"/>
              </a:rPr>
              <a:t>crkve u Mileševi</a:t>
            </a:r>
            <a:r>
              <a:rPr lang="ru-RU" sz="2400" b="1" dirty="0">
                <a:solidFill>
                  <a:schemeClr val="accent3">
                    <a:lumMod val="50000"/>
                  </a:schemeClr>
                </a:solidFill>
                <a:latin typeface="Times New Roman" pitchFamily="18" charset="0"/>
                <a:cs typeface="Times New Roman" pitchFamily="18" charset="0"/>
              </a:rPr>
              <a:t>,</a:t>
            </a:r>
            <a:br>
              <a:rPr lang="ru-RU" sz="2400" b="1" dirty="0">
                <a:solidFill>
                  <a:schemeClr val="accent3">
                    <a:lumMod val="50000"/>
                  </a:schemeClr>
                </a:solidFill>
                <a:latin typeface="Times New Roman" pitchFamily="18" charset="0"/>
                <a:cs typeface="Times New Roman" pitchFamily="18" charset="0"/>
              </a:rPr>
            </a:br>
            <a:r>
              <a:rPr lang="sr-Latn-RS" sz="2400" b="1" dirty="0">
                <a:solidFill>
                  <a:schemeClr val="accent3">
                    <a:lumMod val="50000"/>
                  </a:schemeClr>
                </a:solidFill>
                <a:latin typeface="Times New Roman" pitchFamily="18" charset="0"/>
                <a:cs typeface="Times New Roman" pitchFamily="18" charset="0"/>
              </a:rPr>
              <a:t>oko 1234.</a:t>
            </a:r>
            <a:r>
              <a:rPr lang="ru-RU" sz="2400" b="1" dirty="0">
                <a:solidFill>
                  <a:schemeClr val="accent3">
                    <a:lumMod val="50000"/>
                  </a:schemeClr>
                </a:solidFill>
                <a:latin typeface="Times New Roman" pitchFamily="18" charset="0"/>
                <a:cs typeface="Times New Roman" pitchFamily="18" charset="0"/>
              </a:rPr>
              <a:t> </a:t>
            </a:r>
            <a:r>
              <a:rPr lang="sr-Latn-RS" sz="2400" b="1" dirty="0">
                <a:solidFill>
                  <a:schemeClr val="accent3">
                    <a:lumMod val="50000"/>
                  </a:schemeClr>
                </a:solidFill>
                <a:latin typeface="Times New Roman" pitchFamily="18" charset="0"/>
                <a:cs typeface="Times New Roman" pitchFamily="18" charset="0"/>
              </a:rPr>
              <a:t>godine</a:t>
            </a:r>
            <a:endParaRPr lang="ru-RU" sz="2400" b="1" dirty="0">
              <a:solidFill>
                <a:schemeClr val="accent3">
                  <a:lumMod val="50000"/>
                </a:schemeClr>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Autofit/>
          </a:bodyPr>
          <a:lstStyle/>
          <a:p>
            <a:r>
              <a:rPr lang="en-US" sz="3400" b="1" dirty="0">
                <a:solidFill>
                  <a:schemeClr val="accent6">
                    <a:lumMod val="50000"/>
                  </a:schemeClr>
                </a:solidFill>
                <a:latin typeface="Algerian" pitchFamily="82" charset="0"/>
              </a:rPr>
              <a:t>   </a:t>
            </a:r>
            <a:r>
              <a:rPr lang="en-US" sz="3300" b="1" dirty="0" err="1">
                <a:solidFill>
                  <a:schemeClr val="accent6">
                    <a:lumMod val="50000"/>
                  </a:schemeClr>
                </a:solidFill>
                <a:latin typeface="Algerian" pitchFamily="82" charset="0"/>
              </a:rPr>
              <a:t>Kultur</a:t>
            </a:r>
            <a:r>
              <a:rPr lang="en-US" sz="3300" b="1" dirty="0">
                <a:solidFill>
                  <a:schemeClr val="accent6">
                    <a:lumMod val="50000"/>
                  </a:schemeClr>
                </a:solidFill>
                <a:latin typeface="Algerian" pitchFamily="82" charset="0"/>
              </a:rPr>
              <a:t> - </a:t>
            </a:r>
            <a:r>
              <a:rPr lang="en-US" sz="3300" b="1" dirty="0" err="1">
                <a:solidFill>
                  <a:schemeClr val="accent6">
                    <a:lumMod val="50000"/>
                  </a:schemeClr>
                </a:solidFill>
                <a:latin typeface="Algerian" pitchFamily="82" charset="0"/>
              </a:rPr>
              <a:t>schwerpunktthemen</a:t>
            </a:r>
            <a:r>
              <a:rPr lang="en-US" sz="3400" b="1" dirty="0">
                <a:solidFill>
                  <a:schemeClr val="accent6">
                    <a:lumMod val="50000"/>
                  </a:schemeClr>
                </a:solidFill>
                <a:latin typeface="Algerian" pitchFamily="82" charset="0"/>
              </a:rPr>
              <a:t>  III</a:t>
            </a:r>
          </a:p>
        </p:txBody>
      </p:sp>
      <p:pic>
        <p:nvPicPr>
          <p:cNvPr id="1026" name="Picture 2"/>
          <p:cNvPicPr>
            <a:picLocks noGrp="1" noChangeAspect="1" noChangeArrowheads="1"/>
          </p:cNvPicPr>
          <p:nvPr>
            <p:ph idx="1"/>
          </p:nvPr>
        </p:nvPicPr>
        <p:blipFill>
          <a:blip r:embed="rId2"/>
          <a:srcRect l="28816" r="3396"/>
          <a:stretch>
            <a:fillRect/>
          </a:stretch>
        </p:blipFill>
        <p:spPr bwMode="auto">
          <a:xfrm>
            <a:off x="1371600" y="609600"/>
            <a:ext cx="6732754" cy="6248400"/>
          </a:xfrm>
          <a:prstGeom prst="rect">
            <a:avLst/>
          </a:prstGeom>
          <a:noFill/>
          <a:ln w="19050">
            <a:solidFill>
              <a:srgbClr val="FFC000"/>
            </a:solidFill>
            <a:miter lim="800000"/>
            <a:headEnd/>
            <a:tailEnd/>
          </a:ln>
          <a:effectLst>
            <a:glow rad="63500">
              <a:schemeClr val="accent6">
                <a:satMod val="175000"/>
                <a:alpha val="40000"/>
              </a:schemeClr>
            </a:glow>
            <a:outerShdw blurRad="50800" dist="38100" dir="16200000"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685800" y="457200"/>
            <a:ext cx="7772400" cy="5909310"/>
          </a:xfrm>
          <a:prstGeom prst="rect">
            <a:avLst/>
          </a:prstGeom>
          <a:solidFill>
            <a:srgbClr val="FFCC66"/>
          </a:solidFill>
          <a:ln>
            <a:solidFill>
              <a:schemeClr val="tx2">
                <a:lumMod val="75000"/>
              </a:schemeClr>
            </a:solidFill>
          </a:ln>
        </p:spPr>
        <p:txBody>
          <a:bodyPr wrap="square" rtlCol="0">
            <a:spAutoFit/>
          </a:bodyPr>
          <a:lstStyle/>
          <a:p>
            <a:pPr algn="just"/>
            <a:endParaRPr lang="sr-Latn-RS" sz="2000" b="1" dirty="0">
              <a:latin typeface="Times New Roman" pitchFamily="18" charset="0"/>
              <a:cs typeface="Times New Roman" pitchFamily="18" charset="0"/>
            </a:endParaRPr>
          </a:p>
          <a:p>
            <a:pPr algn="just"/>
            <a:r>
              <a:rPr lang="en-US" sz="2000" b="1" dirty="0">
                <a:latin typeface="Times New Roman" pitchFamily="18" charset="0"/>
                <a:cs typeface="Times New Roman" pitchFamily="18" charset="0"/>
              </a:rPr>
              <a:t>N</a:t>
            </a:r>
            <a:r>
              <a:rPr lang="sr-Latn-RS" sz="2000" b="1" dirty="0">
                <a:latin typeface="Times New Roman" pitchFamily="18" charset="0"/>
                <a:cs typeface="Times New Roman" pitchFamily="18" charset="0"/>
              </a:rPr>
              <a:t>aslednik </a:t>
            </a:r>
            <a:r>
              <a:rPr lang="en-US" sz="2000" b="1" dirty="0" err="1">
                <a:latin typeface="Times New Roman" pitchFamily="18" charset="0"/>
                <a:cs typeface="Times New Roman" pitchFamily="18" charset="0"/>
              </a:rPr>
              <a:t>Nemanjin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srednji</a:t>
            </a:r>
            <a:r>
              <a:rPr lang="en-US" sz="2000" b="1" dirty="0">
                <a:latin typeface="Times New Roman" pitchFamily="18" charset="0"/>
                <a:cs typeface="Times New Roman" pitchFamily="18" charset="0"/>
              </a:rPr>
              <a:t> sin Stefan, bio je </a:t>
            </a:r>
            <a:r>
              <a:rPr lang="en-US" sz="2000" b="1" dirty="0" err="1">
                <a:latin typeface="Times New Roman" pitchFamily="18" charset="0"/>
                <a:cs typeface="Times New Roman" pitchFamily="18" charset="0"/>
              </a:rPr>
              <a:t>mudar</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darovit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državnik</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vaspitan</a:t>
            </a:r>
            <a:r>
              <a:rPr lang="en-US" sz="2000" b="1" dirty="0">
                <a:latin typeface="Times New Roman" pitchFamily="18" charset="0"/>
                <a:cs typeface="Times New Roman" pitchFamily="18" charset="0"/>
              </a:rPr>
              <a:t> u </a:t>
            </a:r>
            <a:r>
              <a:rPr lang="en-US" sz="2000" b="1" dirty="0" err="1">
                <a:latin typeface="Times New Roman" pitchFamily="18" charset="0"/>
                <a:cs typeface="Times New Roman" pitchFamily="18" charset="0"/>
              </a:rPr>
              <a:t>vizantijskom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duhu</a:t>
            </a:r>
            <a:r>
              <a:rPr lang="en-US" sz="2000" b="1" dirty="0">
                <a:latin typeface="Times New Roman" pitchFamily="18" charset="0"/>
                <a:cs typeface="Times New Roman" pitchFamily="18" charset="0"/>
              </a:rPr>
              <a:t>. Kao </a:t>
            </a:r>
            <a:r>
              <a:rPr lang="en-US" sz="2000" b="1" dirty="0" err="1">
                <a:latin typeface="Times New Roman" pitchFamily="18" charset="0"/>
                <a:cs typeface="Times New Roman" pitchFamily="18" charset="0"/>
              </a:rPr>
              <a:t>snalažljiv</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diplomata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obazriv</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sračunat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vojskovođa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ktitor</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velelepne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Žiče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važio</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za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jednog</a:t>
            </a:r>
            <a:r>
              <a:rPr lang="en-US" sz="2000" b="1" dirty="0">
                <a:latin typeface="Times New Roman" pitchFamily="18" charset="0"/>
                <a:cs typeface="Times New Roman" pitchFamily="18" charset="0"/>
              </a:rPr>
              <a:t> od </a:t>
            </a:r>
            <a:r>
              <a:rPr lang="en-US" sz="2000" b="1" dirty="0" err="1">
                <a:latin typeface="Times New Roman" pitchFamily="18" charset="0"/>
                <a:cs typeface="Times New Roman" pitchFamily="18" charset="0"/>
              </a:rPr>
              <a:t>najdarovitijih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Nemanjića</a:t>
            </a:r>
            <a:r>
              <a:rPr lang="en-US" sz="2000" b="1" dirty="0">
                <a:latin typeface="Times New Roman" pitchFamily="18" charset="0"/>
                <a:cs typeface="Times New Roman" pitchFamily="18" charset="0"/>
              </a:rPr>
              <a:t>.</a:t>
            </a:r>
          </a:p>
          <a:p>
            <a:pPr algn="just"/>
            <a:endParaRPr lang="sr-Latn-RS" sz="2000" b="1" dirty="0">
              <a:latin typeface="Times New Roman" pitchFamily="18" charset="0"/>
              <a:cs typeface="Times New Roman" pitchFamily="18" charset="0"/>
            </a:endParaRPr>
          </a:p>
          <a:p>
            <a:pPr algn="just"/>
            <a:r>
              <a:rPr lang="en-US" sz="2000" b="1" dirty="0" err="1">
                <a:latin typeface="Times New Roman" pitchFamily="18" charset="0"/>
                <a:cs typeface="Times New Roman" pitchFamily="18" charset="0"/>
              </a:rPr>
              <a:t>Država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koju</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nasledio</a:t>
            </a:r>
            <a:r>
              <a:rPr lang="en-US" sz="2000" b="1" dirty="0">
                <a:latin typeface="Times New Roman" pitchFamily="18" charset="0"/>
                <a:cs typeface="Times New Roman" pitchFamily="18" charset="0"/>
              </a:rPr>
              <a:t> Stefan, </a:t>
            </a:r>
            <a:r>
              <a:rPr lang="en-US" sz="2000" b="1" dirty="0" err="1">
                <a:latin typeface="Times New Roman" pitchFamily="18" charset="0"/>
                <a:cs typeface="Times New Roman" pitchFamily="18" charset="0"/>
              </a:rPr>
              <a:t>još</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za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vlade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svog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oca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Stefana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Nemanje</a:t>
            </a:r>
            <a:r>
              <a:rPr lang="en-US" sz="2000" b="1" dirty="0">
                <a:latin typeface="Times New Roman" pitchFamily="18" charset="0"/>
                <a:cs typeface="Times New Roman" pitchFamily="18" charset="0"/>
              </a:rPr>
              <a:t> (1166-1196), </a:t>
            </a:r>
            <a:r>
              <a:rPr lang="en-US" sz="2000" b="1" dirty="0" err="1">
                <a:latin typeface="Times New Roman" pitchFamily="18" charset="0"/>
                <a:cs typeface="Times New Roman" pitchFamily="18" charset="0"/>
              </a:rPr>
              <a:t>znatno</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uznapredovala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kako</a:t>
            </a:r>
            <a:r>
              <a:rPr lang="en-US" sz="2000" b="1" dirty="0">
                <a:latin typeface="Times New Roman" pitchFamily="18" charset="0"/>
                <a:cs typeface="Times New Roman" pitchFamily="18" charset="0"/>
              </a:rPr>
              <a:t> u </a:t>
            </a:r>
            <a:r>
              <a:rPr lang="en-US" sz="2000" b="1" dirty="0" err="1">
                <a:latin typeface="Times New Roman" pitchFamily="18" charset="0"/>
                <a:cs typeface="Times New Roman" pitchFamily="18" charset="0"/>
              </a:rPr>
              <a:t>teritorijalnom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tako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u </a:t>
            </a:r>
            <a:r>
              <a:rPr lang="en-US" sz="2000" b="1" dirty="0" err="1">
                <a:latin typeface="Times New Roman" pitchFamily="18" charset="0"/>
                <a:cs typeface="Times New Roman" pitchFamily="18" charset="0"/>
              </a:rPr>
              <a:t>političkom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državotvornom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smislu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Iako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još</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varvarska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za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Vizantince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postala</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faktor</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koji</a:t>
            </a:r>
            <a:r>
              <a:rPr lang="en-US" sz="2000" b="1" dirty="0">
                <a:latin typeface="Times New Roman" pitchFamily="18" charset="0"/>
                <a:cs typeface="Times New Roman" pitchFamily="18" charset="0"/>
              </a:rPr>
              <a:t> se </a:t>
            </a:r>
            <a:r>
              <a:rPr lang="en-US" sz="2000" b="1" dirty="0" err="1">
                <a:latin typeface="Times New Roman" pitchFamily="18" charset="0"/>
                <a:cs typeface="Times New Roman" pitchFamily="18" charset="0"/>
              </a:rPr>
              <a:t>mora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računati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Strana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princeza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koja</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dovedena</a:t>
            </a:r>
            <a:r>
              <a:rPr lang="en-US" sz="2000" b="1" dirty="0">
                <a:latin typeface="Times New Roman" pitchFamily="18" charset="0"/>
                <a:cs typeface="Times New Roman" pitchFamily="18" charset="0"/>
              </a:rPr>
              <a:t> u </a:t>
            </a:r>
            <a:r>
              <a:rPr lang="en-US" sz="2000" b="1" dirty="0" err="1">
                <a:latin typeface="Times New Roman" pitchFamily="18" charset="0"/>
                <a:cs typeface="Times New Roman" pitchFamily="18" charset="0"/>
              </a:rPr>
              <a:t>Srbiju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došla</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upravo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iz</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Vizantije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Zvala</a:t>
            </a:r>
            <a:r>
              <a:rPr lang="en-US" sz="2000" b="1" dirty="0">
                <a:latin typeface="Times New Roman" pitchFamily="18" charset="0"/>
                <a:cs typeface="Times New Roman" pitchFamily="18" charset="0"/>
              </a:rPr>
              <a:t> se </a:t>
            </a:r>
            <a:r>
              <a:rPr lang="en-US" sz="2000" b="1" dirty="0" err="1">
                <a:latin typeface="Times New Roman" pitchFamily="18" charset="0"/>
                <a:cs typeface="Times New Roman" pitchFamily="18" charset="0"/>
              </a:rPr>
              <a:t>Evdokija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Jevdokija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sinovica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Isaka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Drugog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Anđela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kćerka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potonjeg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Aleksija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Trećeg</a:t>
            </a:r>
            <a:r>
              <a:rPr lang="en-US" sz="2000" b="1" dirty="0">
                <a:latin typeface="Times New Roman" pitchFamily="18" charset="0"/>
                <a:cs typeface="Times New Roman" pitchFamily="18" charset="0"/>
              </a:rPr>
              <a:t>.</a:t>
            </a:r>
          </a:p>
          <a:p>
            <a:pPr algn="just"/>
            <a:endParaRPr lang="sr-Latn-RS" sz="2000" b="1" dirty="0">
              <a:latin typeface="Times New Roman" pitchFamily="18" charset="0"/>
              <a:cs typeface="Times New Roman" pitchFamily="18" charset="0"/>
            </a:endParaRPr>
          </a:p>
          <a:p>
            <a:pPr algn="just"/>
            <a:r>
              <a:rPr lang="en-US" sz="2000" b="1" dirty="0" err="1">
                <a:latin typeface="Times New Roman" pitchFamily="18" charset="0"/>
                <a:cs typeface="Times New Roman" pitchFamily="18" charset="0"/>
              </a:rPr>
              <a:t>Brak</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princa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Stefana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Evdokijom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sklopljen</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po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svoj</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prilici</a:t>
            </a:r>
            <a:r>
              <a:rPr lang="en-US" sz="2000" b="1" dirty="0">
                <a:latin typeface="Times New Roman" pitchFamily="18" charset="0"/>
                <a:cs typeface="Times New Roman" pitchFamily="18" charset="0"/>
              </a:rPr>
              <a:t>, 1191. godine. </a:t>
            </a:r>
            <a:r>
              <a:rPr lang="en-US" sz="2000" b="1" dirty="0" err="1">
                <a:latin typeface="Times New Roman" pitchFamily="18" charset="0"/>
                <a:cs typeface="Times New Roman" pitchFamily="18" charset="0"/>
              </a:rPr>
              <a:t>Evdokija</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sa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svojom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pratnjom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pošla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iz</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Carigrada</a:t>
            </a:r>
            <a:r>
              <a:rPr lang="en-US" sz="2000" b="1" dirty="0">
                <a:latin typeface="Times New Roman" pitchFamily="18" charset="0"/>
                <a:cs typeface="Times New Roman" pitchFamily="18" charset="0"/>
              </a:rPr>
              <a:t> put </a:t>
            </a:r>
            <a:r>
              <a:rPr lang="en-US" sz="2000" b="1" dirty="0" err="1">
                <a:latin typeface="Times New Roman" pitchFamily="18" charset="0"/>
                <a:cs typeface="Times New Roman" pitchFamily="18" charset="0"/>
              </a:rPr>
              <a:t>Srbije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poznatim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rimskim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putem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Vija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Egnacija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Idući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prema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severu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došla</a:t>
            </a:r>
            <a:r>
              <a:rPr lang="en-US" sz="2000" b="1" dirty="0">
                <a:latin typeface="Times New Roman" pitchFamily="18" charset="0"/>
                <a:cs typeface="Times New Roman" pitchFamily="18" charset="0"/>
              </a:rPr>
              <a:t> je do </a:t>
            </a:r>
            <a:r>
              <a:rPr lang="en-US" sz="2000" b="1" dirty="0" err="1">
                <a:latin typeface="Times New Roman" pitchFamily="18" charset="0"/>
                <a:cs typeface="Times New Roman" pitchFamily="18" charset="0"/>
              </a:rPr>
              <a:t>Skoplja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ju</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dočekao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mladi</a:t>
            </a:r>
            <a:r>
              <a:rPr lang="en-US" sz="2000" b="1" dirty="0">
                <a:latin typeface="Times New Roman" pitchFamily="18" charset="0"/>
                <a:cs typeface="Times New Roman" pitchFamily="18" charset="0"/>
              </a:rPr>
              <a:t> Stefan.</a:t>
            </a:r>
          </a:p>
          <a:p>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ADAC8">
            <a:alpha val="3098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924800" cy="457200"/>
          </a:xfrm>
        </p:spPr>
        <p:txBody>
          <a:bodyPr>
            <a:noAutofit/>
          </a:bodyPr>
          <a:lstStyle/>
          <a:p>
            <a:r>
              <a:rPr lang="en-US" sz="2400" b="1" dirty="0">
                <a:latin typeface="Times New Roman" pitchFamily="18" charset="0"/>
                <a:cs typeface="Times New Roman" pitchFamily="18" charset="0"/>
              </a:rPr>
              <a:t>Dr</a:t>
            </a:r>
            <a:r>
              <a:rPr lang="sr-Latn-RS" sz="2400" b="1" dirty="0">
                <a:latin typeface="Times New Roman" pitchFamily="18" charset="0"/>
                <a:cs typeface="Times New Roman" pitchFamily="18" charset="0"/>
              </a:rPr>
              <a:t>žava kralja Stefana Prvovenčanog</a:t>
            </a:r>
            <a:endParaRPr lang="en-US" sz="2400" b="1" dirty="0">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en-US" dirty="0"/>
          </a:p>
        </p:txBody>
      </p:sp>
      <p:pic>
        <p:nvPicPr>
          <p:cNvPr id="8194" name="Picture 2"/>
          <p:cNvPicPr>
            <a:picLocks noChangeAspect="1" noChangeArrowheads="1"/>
          </p:cNvPicPr>
          <p:nvPr/>
        </p:nvPicPr>
        <p:blipFill>
          <a:blip r:embed="rId2"/>
          <a:srcRect l="3381" t="3748" r="13612" b="2438"/>
          <a:stretch>
            <a:fillRect/>
          </a:stretch>
        </p:blipFill>
        <p:spPr bwMode="auto">
          <a:xfrm>
            <a:off x="0" y="457201"/>
            <a:ext cx="9144000" cy="64008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6" name="TextBox 5"/>
          <p:cNvSpPr txBox="1"/>
          <p:nvPr/>
        </p:nvSpPr>
        <p:spPr>
          <a:xfrm>
            <a:off x="0" y="228600"/>
            <a:ext cx="4038600" cy="400110"/>
          </a:xfrm>
          <a:prstGeom prst="rect">
            <a:avLst/>
          </a:prstGeom>
          <a:solidFill>
            <a:srgbClr val="F7C907"/>
          </a:solidFill>
          <a:ln>
            <a:solidFill>
              <a:srgbClr val="C0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sr-Latn-RS" sz="2000" b="1" dirty="0">
                <a:solidFill>
                  <a:schemeClr val="tx1">
                    <a:lumMod val="75000"/>
                    <a:lumOff val="25000"/>
                  </a:schemeClr>
                </a:solidFill>
                <a:latin typeface="Times New Roman" pitchFamily="18" charset="0"/>
                <a:cs typeface="Times New Roman" pitchFamily="18" charset="0"/>
              </a:rPr>
              <a:t>DEOBA VLASTI</a:t>
            </a:r>
            <a:endParaRPr lang="en-US" sz="2000" b="1" dirty="0">
              <a:solidFill>
                <a:schemeClr val="tx1">
                  <a:lumMod val="75000"/>
                  <a:lumOff val="25000"/>
                </a:schemeClr>
              </a:solidFill>
              <a:latin typeface="Times New Roman" pitchFamily="18" charset="0"/>
              <a:cs typeface="Times New Roman" pitchFamily="18" charset="0"/>
            </a:endParaRPr>
          </a:p>
        </p:txBody>
      </p:sp>
      <p:sp>
        <p:nvSpPr>
          <p:cNvPr id="7" name="TextBox 6"/>
          <p:cNvSpPr txBox="1"/>
          <p:nvPr/>
        </p:nvSpPr>
        <p:spPr>
          <a:xfrm>
            <a:off x="838200" y="1371600"/>
            <a:ext cx="7696200" cy="369332"/>
          </a:xfrm>
          <a:prstGeom prst="rect">
            <a:avLst/>
          </a:prstGeom>
          <a:noFill/>
        </p:spPr>
        <p:txBody>
          <a:bodyPr wrap="square" rtlCol="0">
            <a:spAutoFit/>
          </a:bodyPr>
          <a:lstStyle/>
          <a:p>
            <a:endParaRPr lang="en-US" dirty="0"/>
          </a:p>
        </p:txBody>
      </p:sp>
      <p:sp>
        <p:nvSpPr>
          <p:cNvPr id="8" name="TextBox 7"/>
          <p:cNvSpPr txBox="1"/>
          <p:nvPr/>
        </p:nvSpPr>
        <p:spPr>
          <a:xfrm>
            <a:off x="4191000" y="228600"/>
            <a:ext cx="4953000" cy="6324600"/>
          </a:xfrm>
          <a:prstGeom prst="rect">
            <a:avLst/>
          </a:prstGeom>
          <a:solidFill>
            <a:srgbClr val="FFC000"/>
          </a:solidFill>
          <a:ln>
            <a:solidFill>
              <a:srgbClr val="C00000"/>
            </a:solidFill>
          </a:ln>
        </p:spPr>
        <p:txBody>
          <a:bodyPr wrap="square" rtlCol="0">
            <a:spAutoFit/>
          </a:bodyPr>
          <a:lstStyle/>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Dok</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kormilo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Raške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držao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svekar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Nemanja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pokušavala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meša</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poslove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države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Stefanu</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rodila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rođenog</a:t>
            </a:r>
            <a:r>
              <a:rPr lang="en-US" sz="2000" dirty="0">
                <a:latin typeface="Times New Roman" pitchFamily="18" charset="0"/>
                <a:cs typeface="Times New Roman" pitchFamily="18" charset="0"/>
              </a:rPr>
              <a:t> 1192,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kćerku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Komninu</a:t>
            </a:r>
            <a:r>
              <a:rPr lang="en-US" sz="2000" dirty="0">
                <a:latin typeface="Times New Roman" pitchFamily="18" charset="0"/>
                <a:cs typeface="Times New Roman" pitchFamily="18" charset="0"/>
              </a:rPr>
              <a:t>. </a:t>
            </a:r>
            <a:endParaRPr lang="sr-Latn-R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trenutka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kada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postala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velika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županka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počela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koristi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pravo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učestvuje</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vladanju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srpskom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državom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Čak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izgleda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Srbi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morali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pristati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stoji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zabeleženo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bude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učesnica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najviše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vlasti</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Raškoj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što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bile </a:t>
            </a:r>
            <a:r>
              <a:rPr lang="en-US" sz="2000" dirty="0" err="1">
                <a:latin typeface="Times New Roman" pitchFamily="18" charset="0"/>
                <a:cs typeface="Times New Roman" pitchFamily="18" charset="0"/>
              </a:rPr>
              <a:t>avguste</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Vizantiji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Sigurno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Nemanja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dobro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razmislio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kada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pristao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značajnu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ulogu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snahe</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slučaju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Stefan </a:t>
            </a:r>
            <a:r>
              <a:rPr lang="en-US" sz="2000" dirty="0" err="1">
                <a:latin typeface="Times New Roman" pitchFamily="18" charset="0"/>
                <a:cs typeface="Times New Roman" pitchFamily="18" charset="0"/>
              </a:rPr>
              <a:t>dođe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vlast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imala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uticaj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vaspitanje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dece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posebno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koji</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učen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naučen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više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oseća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Grk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nego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Srbin</a:t>
            </a:r>
            <a:r>
              <a:rPr lang="en-US" sz="2000" dirty="0">
                <a:latin typeface="Times New Roman" pitchFamily="18" charset="0"/>
                <a:cs typeface="Times New Roman" pitchFamily="18" charset="0"/>
              </a:rPr>
              <a:t>. To </a:t>
            </a:r>
            <a:r>
              <a:rPr lang="en-US" sz="2000" dirty="0" err="1">
                <a:latin typeface="Times New Roman" pitchFamily="18" charset="0"/>
                <a:cs typeface="Times New Roman" pitchFamily="18" charset="0"/>
              </a:rPr>
              <a:t>će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kasnije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skupo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koštati</a:t>
            </a:r>
            <a:r>
              <a:rPr lang="en-US" sz="2000" dirty="0">
                <a:latin typeface="Times New Roman" pitchFamily="18" charset="0"/>
                <a:cs typeface="Times New Roman" pitchFamily="18" charset="0"/>
              </a:rPr>
              <a:t>.</a:t>
            </a:r>
          </a:p>
          <a:p>
            <a:pPr algn="just"/>
            <a:endParaRPr lang="sr-Latn-RS" sz="2000" dirty="0">
              <a:latin typeface="Times New Roman" pitchFamily="18" charset="0"/>
              <a:cs typeface="Times New Roman" pitchFamily="18" charset="0"/>
            </a:endParaRPr>
          </a:p>
        </p:txBody>
      </p:sp>
      <p:pic>
        <p:nvPicPr>
          <p:cNvPr id="5" name="Picture 2"/>
          <p:cNvPicPr>
            <a:picLocks noGrp="1" noChangeAspect="1" noChangeArrowheads="1"/>
          </p:cNvPicPr>
          <p:nvPr>
            <p:ph idx="1"/>
          </p:nvPr>
        </p:nvPicPr>
        <p:blipFill>
          <a:blip r:embed="rId2"/>
          <a:srcRect l="53504" t="35474" r="10104" b="23555"/>
          <a:stretch>
            <a:fillRect/>
          </a:stretch>
        </p:blipFill>
        <p:spPr bwMode="auto">
          <a:xfrm>
            <a:off x="0" y="762000"/>
            <a:ext cx="4038600" cy="5410200"/>
          </a:xfrm>
          <a:prstGeom prst="rect">
            <a:avLst/>
          </a:prstGeom>
          <a:noFill/>
          <a:ln w="9525">
            <a:solidFill>
              <a:srgbClr val="C00000"/>
            </a:solidFill>
            <a:miter lim="800000"/>
            <a:headEnd/>
            <a:tailEnd/>
          </a:ln>
          <a:effectLst/>
        </p:spPr>
      </p:pic>
      <p:sp>
        <p:nvSpPr>
          <p:cNvPr id="10" name="TextBox 9"/>
          <p:cNvSpPr txBox="1"/>
          <p:nvPr/>
        </p:nvSpPr>
        <p:spPr>
          <a:xfrm>
            <a:off x="0" y="6248400"/>
            <a:ext cx="4038600" cy="338554"/>
          </a:xfrm>
          <a:prstGeom prst="rect">
            <a:avLst/>
          </a:prstGeom>
          <a:solidFill>
            <a:srgbClr val="FFC000"/>
          </a:solidFill>
          <a:ln w="12700">
            <a:solidFill>
              <a:srgbClr val="C00000"/>
            </a:solidFill>
          </a:ln>
        </p:spPr>
        <p:txBody>
          <a:bodyPr wrap="square" rtlCol="0">
            <a:spAutoFit/>
          </a:bodyPr>
          <a:lstStyle/>
          <a:p>
            <a:r>
              <a:rPr lang="sr-Latn-RS" sz="1600" b="1" dirty="0">
                <a:effectLst>
                  <a:outerShdw blurRad="38100" dist="38100" dir="2700000" algn="tl">
                    <a:srgbClr val="000000">
                      <a:alpha val="43137"/>
                    </a:srgbClr>
                  </a:outerShdw>
                </a:effectLst>
                <a:latin typeface="Times New Roman" pitchFamily="18" charset="0"/>
                <a:cs typeface="Times New Roman" pitchFamily="18" charset="0"/>
              </a:rPr>
              <a:t>Oružje u Srbiji</a:t>
            </a:r>
            <a:r>
              <a:rPr lang="sr-Cyrl-RS" sz="1600" b="1" dirty="0">
                <a:effectLst>
                  <a:outerShdw blurRad="38100" dist="38100" dir="2700000" algn="tl">
                    <a:srgbClr val="000000">
                      <a:alpha val="43137"/>
                    </a:srgbClr>
                  </a:outerShdw>
                </a:effectLst>
                <a:latin typeface="Times New Roman" pitchFamily="18" charset="0"/>
                <a:cs typeface="Times New Roman" pitchFamily="18" charset="0"/>
              </a:rPr>
              <a:t>,</a:t>
            </a:r>
            <a:r>
              <a:rPr lang="sr-Latn-RS" sz="1600" b="1" dirty="0">
                <a:effectLst>
                  <a:outerShdw blurRad="38100" dist="38100" dir="2700000" algn="tl">
                    <a:srgbClr val="000000">
                      <a:alpha val="43137"/>
                    </a:srgbClr>
                  </a:outerShdw>
                </a:effectLst>
                <a:latin typeface="Times New Roman" pitchFamily="18" charset="0"/>
                <a:cs typeface="Times New Roman" pitchFamily="18" charset="0"/>
              </a:rPr>
              <a:t> vrhovi koplja</a:t>
            </a:r>
            <a:r>
              <a:rPr lang="sr-Cyrl-RS" sz="1600" b="1" dirty="0">
                <a:effectLst>
                  <a:outerShdw blurRad="38100" dist="38100" dir="2700000" algn="tl">
                    <a:srgbClr val="000000">
                      <a:alpha val="43137"/>
                    </a:srgbClr>
                  </a:outerShdw>
                </a:effectLst>
                <a:latin typeface="Times New Roman" pitchFamily="18" charset="0"/>
                <a:cs typeface="Times New Roman" pitchFamily="18" charset="0"/>
              </a:rPr>
              <a:t>,</a:t>
            </a:r>
            <a:r>
              <a:rPr lang="sr-Latn-RS" sz="1600" b="1" dirty="0">
                <a:effectLst>
                  <a:outerShdw blurRad="38100" dist="38100" dir="2700000" algn="tl">
                    <a:srgbClr val="000000">
                      <a:alpha val="43137"/>
                    </a:srgbClr>
                  </a:outerShdw>
                </a:effectLst>
                <a:latin typeface="Times New Roman" pitchFamily="18" charset="0"/>
                <a:cs typeface="Times New Roman" pitchFamily="18" charset="0"/>
              </a:rPr>
              <a:t> srednji vek</a:t>
            </a:r>
            <a:endParaRPr lang="sr-Cyrl-RS" sz="1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038600" cy="304800"/>
          </a:xfrm>
          <a:solidFill>
            <a:schemeClr val="accent2">
              <a:lumMod val="20000"/>
              <a:lumOff val="80000"/>
            </a:schemeClr>
          </a:solidFill>
        </p:spPr>
        <p:txBody>
          <a:bodyPr>
            <a:noAutofit/>
          </a:bodyPr>
          <a:lstStyle/>
          <a:p>
            <a:pPr algn="l"/>
            <a:br>
              <a:rPr lang="sr-Cyrl-RS" sz="1800" dirty="0">
                <a:latin typeface="Times New Roman" pitchFamily="18" charset="0"/>
                <a:cs typeface="Times New Roman" pitchFamily="18" charset="0"/>
              </a:rPr>
            </a:br>
            <a:r>
              <a:rPr lang="sr-Latn-RS" sz="1800" b="1" dirty="0">
                <a:latin typeface="Times New Roman" pitchFamily="18" charset="0"/>
                <a:cs typeface="Times New Roman" pitchFamily="18" charset="0"/>
              </a:rPr>
              <a:t>Veliki knez Vukan</a:t>
            </a:r>
            <a:r>
              <a:rPr lang="sr-Cyrl-RS" sz="1800" b="1" dirty="0">
                <a:latin typeface="Times New Roman" pitchFamily="18" charset="0"/>
                <a:cs typeface="Times New Roman" pitchFamily="18" charset="0"/>
              </a:rPr>
              <a:t>, </a:t>
            </a:r>
            <a:r>
              <a:rPr lang="sr-Latn-RS" sz="1800" b="1" dirty="0">
                <a:latin typeface="Times New Roman" pitchFamily="18" charset="0"/>
                <a:cs typeface="Times New Roman" pitchFamily="18" charset="0"/>
              </a:rPr>
              <a:t>Studenica</a:t>
            </a:r>
            <a:br>
              <a:rPr lang="sr-Cyrl-RS" sz="1800" dirty="0">
                <a:latin typeface="Times New Roman" pitchFamily="18" charset="0"/>
                <a:cs typeface="Times New Roman" pitchFamily="18" charset="0"/>
              </a:rPr>
            </a:br>
            <a:endParaRPr lang="en-US" sz="1800" dirty="0">
              <a:latin typeface="Times New Roman" pitchFamily="18" charset="0"/>
              <a:cs typeface="Times New Roman" pitchFamily="18" charset="0"/>
            </a:endParaRPr>
          </a:p>
        </p:txBody>
      </p:sp>
      <p:pic>
        <p:nvPicPr>
          <p:cNvPr id="14338" name="Picture 2"/>
          <p:cNvPicPr>
            <a:picLocks noGrp="1" noChangeAspect="1" noChangeArrowheads="1"/>
          </p:cNvPicPr>
          <p:nvPr>
            <p:ph idx="1"/>
          </p:nvPr>
        </p:nvPicPr>
        <p:blipFill>
          <a:blip r:embed="rId2"/>
          <a:srcRect l="909" r="941"/>
          <a:stretch>
            <a:fillRect/>
          </a:stretch>
        </p:blipFill>
        <p:spPr bwMode="auto">
          <a:xfrm>
            <a:off x="304800" y="304800"/>
            <a:ext cx="8458200" cy="6172200"/>
          </a:xfrm>
          <a:prstGeom prst="rect">
            <a:avLst/>
          </a:prstGeom>
          <a:noFill/>
          <a:ln w="9525">
            <a:noFill/>
            <a:miter lim="800000"/>
            <a:headEnd/>
            <a:tailEnd/>
          </a:ln>
          <a:effectLst/>
        </p:spPr>
      </p:pic>
      <p:sp>
        <p:nvSpPr>
          <p:cNvPr id="5" name="TextBox 4"/>
          <p:cNvSpPr txBox="1"/>
          <p:nvPr/>
        </p:nvSpPr>
        <p:spPr>
          <a:xfrm>
            <a:off x="4343400" y="6488668"/>
            <a:ext cx="4419600" cy="369332"/>
          </a:xfrm>
          <a:prstGeom prst="rect">
            <a:avLst/>
          </a:prstGeom>
          <a:solidFill>
            <a:schemeClr val="accent2">
              <a:lumMod val="20000"/>
              <a:lumOff val="80000"/>
            </a:schemeClr>
          </a:solidFill>
        </p:spPr>
        <p:txBody>
          <a:bodyPr wrap="square" rtlCol="0">
            <a:spAutoFit/>
          </a:bodyPr>
          <a:lstStyle/>
          <a:p>
            <a:r>
              <a:rPr lang="sr-Latn-RS" b="1" dirty="0">
                <a:latin typeface="Times New Roman" pitchFamily="18" charset="0"/>
                <a:cs typeface="Times New Roman" pitchFamily="18" charset="0"/>
              </a:rPr>
              <a:t>Stefan Prvovenčani</a:t>
            </a:r>
            <a:r>
              <a:rPr lang="sr-Cyrl-RS" b="1" dirty="0">
                <a:latin typeface="Times New Roman" pitchFamily="18" charset="0"/>
                <a:cs typeface="Times New Roman" pitchFamily="18" charset="0"/>
              </a:rPr>
              <a:t>, </a:t>
            </a:r>
            <a:r>
              <a:rPr lang="sr-Latn-RS" b="1" dirty="0">
                <a:latin typeface="Times New Roman" pitchFamily="18" charset="0"/>
                <a:cs typeface="Times New Roman" pitchFamily="18" charset="0"/>
              </a:rPr>
              <a:t>Mileševa</a:t>
            </a:r>
            <a:endParaRPr lang="sr-Cyrl-RS" b="1"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l="42875" t="32183" r="9874" b="21840"/>
          <a:stretch>
            <a:fillRect/>
          </a:stretch>
        </p:blipFill>
        <p:spPr bwMode="auto">
          <a:xfrm>
            <a:off x="228600" y="1371600"/>
            <a:ext cx="4011930" cy="3429000"/>
          </a:xfrm>
          <a:prstGeom prst="rect">
            <a:avLst/>
          </a:prstGeom>
          <a:noFill/>
          <a:ln w="38100">
            <a:solidFill>
              <a:schemeClr val="tx1">
                <a:lumMod val="95000"/>
                <a:lumOff val="5000"/>
              </a:schemeClr>
            </a:solidFill>
            <a:miter lim="800000"/>
            <a:headEnd/>
            <a:tailEnd/>
          </a:ln>
          <a:effectLst/>
        </p:spPr>
      </p:pic>
      <p:sp>
        <p:nvSpPr>
          <p:cNvPr id="5" name="TextBox 4"/>
          <p:cNvSpPr txBox="1"/>
          <p:nvPr/>
        </p:nvSpPr>
        <p:spPr>
          <a:xfrm>
            <a:off x="228600" y="5257800"/>
            <a:ext cx="4038600" cy="984885"/>
          </a:xfrm>
          <a:prstGeom prst="rect">
            <a:avLst/>
          </a:prstGeom>
          <a:solidFill>
            <a:schemeClr val="tx1"/>
          </a:solidFill>
          <a:ln w="28575">
            <a:solidFill>
              <a:schemeClr val="bg1"/>
            </a:solidFill>
          </a:ln>
        </p:spPr>
        <p:txBody>
          <a:bodyPr wrap="square" rtlCol="0">
            <a:spAutoFit/>
          </a:bodyPr>
          <a:lstStyle/>
          <a:p>
            <a:pPr algn="ctr"/>
            <a:endParaRPr lang="sr-Latn-RS" sz="2000" b="1" dirty="0">
              <a:solidFill>
                <a:schemeClr val="bg1"/>
              </a:solidFill>
              <a:latin typeface="Times New Roman" pitchFamily="18" charset="0"/>
              <a:cs typeface="Times New Roman" pitchFamily="18" charset="0"/>
            </a:endParaRPr>
          </a:p>
          <a:p>
            <a:pPr algn="ctr"/>
            <a:r>
              <a:rPr lang="sr-Latn-RS" sz="2000" b="1" dirty="0">
                <a:solidFill>
                  <a:schemeClr val="accent6">
                    <a:lumMod val="20000"/>
                    <a:lumOff val="80000"/>
                  </a:schemeClr>
                </a:solidFill>
                <a:latin typeface="Times New Roman" pitchFamily="18" charset="0"/>
                <a:cs typeface="Times New Roman" pitchFamily="18" charset="0"/>
              </a:rPr>
              <a:t>Par naušnica s jagodom, XIII vek</a:t>
            </a:r>
            <a:endParaRPr lang="sr-Cyrl-RS" sz="2000" b="1" dirty="0">
              <a:solidFill>
                <a:schemeClr val="accent6">
                  <a:lumMod val="20000"/>
                  <a:lumOff val="80000"/>
                </a:schemeClr>
              </a:solidFill>
              <a:latin typeface="Times New Roman" pitchFamily="18" charset="0"/>
              <a:cs typeface="Times New Roman" pitchFamily="18" charset="0"/>
            </a:endParaRPr>
          </a:p>
          <a:p>
            <a:endParaRPr lang="en-US" b="1" dirty="0">
              <a:solidFill>
                <a:srgbClr val="FFC000"/>
              </a:solidFill>
              <a:latin typeface="Times New Roman" pitchFamily="18" charset="0"/>
              <a:cs typeface="Times New Roman" pitchFamily="18" charset="0"/>
            </a:endParaRPr>
          </a:p>
        </p:txBody>
      </p:sp>
      <p:sp>
        <p:nvSpPr>
          <p:cNvPr id="7" name="TextBox 6"/>
          <p:cNvSpPr txBox="1"/>
          <p:nvPr/>
        </p:nvSpPr>
        <p:spPr>
          <a:xfrm>
            <a:off x="3200400" y="304800"/>
            <a:ext cx="2590800" cy="430887"/>
          </a:xfrm>
          <a:prstGeom prst="rect">
            <a:avLst/>
          </a:prstGeom>
          <a:solidFill>
            <a:schemeClr val="tx1"/>
          </a:solidFill>
        </p:spPr>
        <p:txBody>
          <a:bodyPr wrap="square" rtlCol="0">
            <a:spAutoFit/>
          </a:bodyPr>
          <a:lstStyle/>
          <a:p>
            <a:pPr algn="ctr"/>
            <a:r>
              <a:rPr lang="sr-Latn-RS" sz="2200" b="1" dirty="0">
                <a:solidFill>
                  <a:schemeClr val="accent6">
                    <a:lumMod val="20000"/>
                    <a:lumOff val="80000"/>
                  </a:schemeClr>
                </a:solidFill>
                <a:latin typeface="Times New Roman" pitchFamily="18" charset="0"/>
                <a:cs typeface="Times New Roman" pitchFamily="18" charset="0"/>
              </a:rPr>
              <a:t>NEVERSTVO</a:t>
            </a:r>
            <a:endParaRPr lang="sr-Cyrl-RS" sz="2200" b="1" dirty="0">
              <a:solidFill>
                <a:schemeClr val="accent6">
                  <a:lumMod val="20000"/>
                  <a:lumOff val="80000"/>
                </a:schemeClr>
              </a:solidFill>
              <a:latin typeface="Times New Roman" pitchFamily="18" charset="0"/>
              <a:cs typeface="Times New Roman" pitchFamily="18" charset="0"/>
            </a:endParaRPr>
          </a:p>
        </p:txBody>
      </p:sp>
      <p:sp>
        <p:nvSpPr>
          <p:cNvPr id="6" name="TextBox 5"/>
          <p:cNvSpPr txBox="1"/>
          <p:nvPr/>
        </p:nvSpPr>
        <p:spPr>
          <a:xfrm>
            <a:off x="4724400" y="1295400"/>
            <a:ext cx="4267200" cy="5016758"/>
          </a:xfrm>
          <a:prstGeom prst="rect">
            <a:avLst/>
          </a:prstGeom>
          <a:solidFill>
            <a:schemeClr val="accent6">
              <a:lumMod val="20000"/>
              <a:lumOff val="80000"/>
            </a:schemeClr>
          </a:solidFill>
          <a:ln w="28575">
            <a:solidFill>
              <a:schemeClr val="tx1">
                <a:lumMod val="95000"/>
                <a:lumOff val="5000"/>
              </a:schemeClr>
            </a:solidFill>
          </a:ln>
        </p:spPr>
        <p:txBody>
          <a:bodyPr wrap="square" rtlCol="0">
            <a:spAutoFit/>
          </a:bodyPr>
          <a:lstStyle/>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bi se </a:t>
            </a:r>
            <a:r>
              <a:rPr lang="en-US" sz="2000" dirty="0" err="1">
                <a:latin typeface="Times New Roman" pitchFamily="18" charset="0"/>
                <a:cs typeface="Times New Roman" pitchFamily="18" charset="0"/>
              </a:rPr>
              <a:t>osvetila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mužu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navodna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neverstva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Evdokija</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upustila</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bračne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prevare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Postoje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izvori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kažu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ju</a:t>
            </a:r>
            <a:r>
              <a:rPr lang="en-US" sz="2000" dirty="0">
                <a:latin typeface="Times New Roman" pitchFamily="18" charset="0"/>
                <a:cs typeface="Times New Roman" pitchFamily="18" charset="0"/>
              </a:rPr>
              <a:t> je Stefan </a:t>
            </a:r>
            <a:r>
              <a:rPr lang="en-US" sz="2000" dirty="0" err="1">
                <a:latin typeface="Times New Roman" pitchFamily="18" charset="0"/>
                <a:cs typeface="Times New Roman" pitchFamily="18" charset="0"/>
              </a:rPr>
              <a:t>uhvatio</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neverstvu</a:t>
            </a:r>
            <a:r>
              <a:rPr lang="en-US" sz="2000" dirty="0">
                <a:latin typeface="Times New Roman" pitchFamily="18" charset="0"/>
                <a:cs typeface="Times New Roman" pitchFamily="18" charset="0"/>
              </a:rPr>
              <a:t>, pa je </a:t>
            </a:r>
            <a:r>
              <a:rPr lang="en-US" sz="2000" dirty="0" err="1">
                <a:latin typeface="Times New Roman" pitchFamily="18" charset="0"/>
                <a:cs typeface="Times New Roman" pitchFamily="18" charset="0"/>
              </a:rPr>
              <a:t>zbog</a:t>
            </a:r>
            <a:r>
              <a:rPr lang="en-US" sz="2000" dirty="0">
                <a:latin typeface="Times New Roman" pitchFamily="18" charset="0"/>
                <a:cs typeface="Times New Roman" pitchFamily="18" charset="0"/>
              </a:rPr>
              <a:t> toga </a:t>
            </a:r>
            <a:r>
              <a:rPr lang="en-US" sz="2000" dirty="0" err="1">
                <a:latin typeface="Times New Roman" pitchFamily="18" charset="0"/>
                <a:cs typeface="Times New Roman" pitchFamily="18" charset="0"/>
              </a:rPr>
              <a:t>naredio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joj</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skinu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haljine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nagu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samo</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košulji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oterao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iz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Srbije</a:t>
            </a:r>
            <a:r>
              <a:rPr lang="en-US" sz="2000" dirty="0">
                <a:latin typeface="Times New Roman" pitchFamily="18" charset="0"/>
                <a:cs typeface="Times New Roman" pitchFamily="18" charset="0"/>
              </a:rPr>
              <a:t>. </a:t>
            </a:r>
            <a:r>
              <a:rPr lang="de-AT" sz="2000" dirty="0">
                <a:latin typeface="Times New Roman" pitchFamily="18" charset="0"/>
                <a:cs typeface="Times New Roman" pitchFamily="18" charset="0"/>
              </a:rPr>
              <a:t>Ima i onih zapisa u kojima se tvrdi da je Evdokija bila bolesna. Navodi se da je imala šugu. Bilo kako bilo, tek, Evdokija je, ne računajući njenu svekrvu Anu, bila prva vizantijska princeza na dvoru Nemanjića, ali i prva žena koja je morala da napusti Srbiju.</a:t>
            </a:r>
            <a:endParaRPr lang="sr-Latn-R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381000"/>
            <a:ext cx="7696200" cy="6247864"/>
          </a:xfrm>
          <a:prstGeom prst="rect">
            <a:avLst/>
          </a:prstGeom>
          <a:solidFill>
            <a:schemeClr val="accent6">
              <a:lumMod val="20000"/>
              <a:lumOff val="80000"/>
            </a:schemeClr>
          </a:solidFill>
          <a:ln w="28575">
            <a:solidFill>
              <a:schemeClr val="tx1">
                <a:lumMod val="95000"/>
                <a:lumOff val="5000"/>
              </a:schemeClr>
            </a:solidFill>
          </a:ln>
        </p:spPr>
        <p:txBody>
          <a:bodyPr wrap="square" rtlCol="0">
            <a:spAutoFit/>
          </a:bodyPr>
          <a:lstStyle/>
          <a:p>
            <a:pPr algn="just"/>
            <a:r>
              <a:rPr lang="de-AT" sz="2000" dirty="0">
                <a:latin typeface="Times New Roman" pitchFamily="18" charset="0"/>
                <a:cs typeface="Times New Roman" pitchFamily="18" charset="0"/>
              </a:rPr>
              <a:t>Su</a:t>
            </a:r>
            <a:r>
              <a:rPr lang="sr-Latn-RS" sz="2000" dirty="0">
                <a:latin typeface="Times New Roman" pitchFamily="18" charset="0"/>
                <a:cs typeface="Times New Roman" pitchFamily="18" charset="0"/>
              </a:rPr>
              <a:t>š</a:t>
            </a:r>
            <a:r>
              <a:rPr lang="de-AT" sz="2000" dirty="0">
                <a:latin typeface="Times New Roman" pitchFamily="18" charset="0"/>
                <a:cs typeface="Times New Roman" pitchFamily="18" charset="0"/>
              </a:rPr>
              <a:t>tina tog kraha ipak je bila političke prirode. U to vreme, Stefan je bio u sukobu sa starijim bratom Vukanom. Započela je bitka za vlast koja je Raškoj donela glad, bolesti i pogibiju mnogih ljudi. Vukan je, doduše samo zakratko (od 1202. do kraja 1204), uz pomoć ugarskog kralja Emerika i drugih katoličkih krugova, zbacio Stefana s vlasti. Prognani Stefan koristi ugarsko-bugarsko neprijateljstvo, te, uz pomoć bugarskog cara Kolojana, uspeva da povrati presto. Valja istaći da su, od vremena mešanja ugarskog kralja Emerika u srpske poslove, svi ugarski vladari, sve do 1918. godine, u svoju titulu unosili i Srbiju. To je započeto od samog Emerika, koji je, zbog učinjene pomoći Vukanu, smatrao da je i ova zemlja pod njegovom vrhovnom vlašću.</a:t>
            </a:r>
            <a:endParaRPr lang="en-U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Promućurni Stefan i sam se počeo okretati prema zapadu. Zašto? Princeza s Bosfora bila je potrebna u vreme sklapanja mira s Vizantijom. </a:t>
            </a:r>
            <a:r>
              <a:rPr lang="en-US" sz="2000" dirty="0">
                <a:latin typeface="Times New Roman" pitchFamily="18" charset="0"/>
                <a:cs typeface="Times New Roman" pitchFamily="18" charset="0"/>
              </a:rPr>
              <a:t>To je </a:t>
            </a:r>
            <a:r>
              <a:rPr lang="en-US" sz="2000" dirty="0" err="1">
                <a:latin typeface="Times New Roman" pitchFamily="18" charset="0"/>
                <a:cs typeface="Times New Roman" pitchFamily="18" charset="0"/>
              </a:rPr>
              <a:t>odgovaralo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jednoj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drugoj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strani</a:t>
            </a:r>
            <a:r>
              <a:rPr lang="en-US" sz="2000" dirty="0">
                <a:latin typeface="Times New Roman" pitchFamily="18" charset="0"/>
                <a:cs typeface="Times New Roman" pitchFamily="18" charset="0"/>
              </a:rPr>
              <a:t>. Ali, </a:t>
            </a:r>
            <a:r>
              <a:rPr lang="en-US" sz="2000" dirty="0" err="1">
                <a:latin typeface="Times New Roman" pitchFamily="18" charset="0"/>
                <a:cs typeface="Times New Roman" pitchFamily="18" charset="0"/>
              </a:rPr>
              <a:t>ugled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Vizantije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naglo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opadali</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Latini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približavali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Carigradu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sada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postala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smetnja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nove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odnose</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Latinima</a:t>
            </a:r>
            <a:r>
              <a:rPr lang="en-US" sz="2000" dirty="0">
                <a:latin typeface="Times New Roman" pitchFamily="18" charset="0"/>
                <a:cs typeface="Times New Roman" pitchFamily="18" charset="0"/>
              </a:rPr>
              <a:t>.</a:t>
            </a:r>
          </a:p>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Nakon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deset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godina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zajedničkog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života</a:t>
            </a:r>
            <a:r>
              <a:rPr lang="en-US" sz="2000" dirty="0">
                <a:latin typeface="Times New Roman" pitchFamily="18" charset="0"/>
                <a:cs typeface="Times New Roman" pitchFamily="18" charset="0"/>
              </a:rPr>
              <a:t>, Stefan je, 1201. godine, </a:t>
            </a:r>
            <a:r>
              <a:rPr lang="en-US" sz="2000" dirty="0" err="1">
                <a:latin typeface="Times New Roman" pitchFamily="18" charset="0"/>
                <a:cs typeface="Times New Roman" pitchFamily="18" charset="0"/>
              </a:rPr>
              <a:t>oterao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Carigradska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crkva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razrešila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njihov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brak</a:t>
            </a:r>
            <a:r>
              <a:rPr lang="en-US" sz="2000" dirty="0">
                <a:latin typeface="Times New Roman" pitchFamily="18" charset="0"/>
                <a:cs typeface="Times New Roman" pitchFamily="18" charset="0"/>
              </a:rPr>
              <a:t> 1201/1202.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C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381000"/>
          </a:xfrm>
        </p:spPr>
        <p:txBody>
          <a:bodyPr>
            <a:normAutofit lnSpcReduction="10000"/>
          </a:bodyPr>
          <a:lstStyle/>
          <a:p>
            <a:r>
              <a:rPr lang="sr-Latn-RS" sz="2000" b="1" dirty="0">
                <a:solidFill>
                  <a:schemeClr val="bg2">
                    <a:lumMod val="50000"/>
                  </a:schemeClr>
                </a:solidFill>
                <a:latin typeface="Times New Roman" pitchFamily="18" charset="0"/>
                <a:cs typeface="Times New Roman" pitchFamily="18" charset="0"/>
              </a:rPr>
              <a:t>Manastir Žiča</a:t>
            </a:r>
            <a:r>
              <a:rPr lang="sr-Cyrl-RS" sz="2000" b="1" dirty="0">
                <a:solidFill>
                  <a:schemeClr val="bg2">
                    <a:lumMod val="50000"/>
                  </a:schemeClr>
                </a:solidFill>
                <a:latin typeface="Times New Roman" pitchFamily="18" charset="0"/>
                <a:cs typeface="Times New Roman" pitchFamily="18" charset="0"/>
              </a:rPr>
              <a:t>, </a:t>
            </a:r>
            <a:r>
              <a:rPr lang="sr-Latn-RS" sz="2000" b="1" dirty="0">
                <a:solidFill>
                  <a:schemeClr val="bg2">
                    <a:lumMod val="50000"/>
                  </a:schemeClr>
                </a:solidFill>
                <a:latin typeface="Times New Roman" pitchFamily="18" charset="0"/>
                <a:cs typeface="Times New Roman" pitchFamily="18" charset="0"/>
              </a:rPr>
              <a:t>zadužbina Stefana Prvovenčanog, početak XIII veka</a:t>
            </a:r>
            <a:endParaRPr lang="en-US" sz="2000" b="1" dirty="0">
              <a:solidFill>
                <a:schemeClr val="bg2">
                  <a:lumMod val="50000"/>
                </a:schemeClr>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srcRect/>
          <a:stretch>
            <a:fillRect/>
          </a:stretch>
        </p:blipFill>
        <p:spPr bwMode="auto">
          <a:xfrm>
            <a:off x="1447800" y="381000"/>
            <a:ext cx="6096000" cy="6477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43800" y="2057400"/>
            <a:ext cx="838200" cy="369332"/>
          </a:xfrm>
          <a:prstGeom prst="rect">
            <a:avLst/>
          </a:prstGeom>
          <a:solidFill>
            <a:schemeClr val="bg1"/>
          </a:solidFill>
        </p:spPr>
        <p:txBody>
          <a:bodyPr wrap="square" rtlCol="0">
            <a:spAutoFit/>
          </a:bodyPr>
          <a:lstStyle/>
          <a:p>
            <a:r>
              <a:rPr lang="sr-Cyrl-RS" dirty="0"/>
              <a:t>                  </a:t>
            </a:r>
            <a:endParaRPr lang="en-US" dirty="0"/>
          </a:p>
        </p:txBody>
      </p:sp>
      <p:sp>
        <p:nvSpPr>
          <p:cNvPr id="9" name="TextBox 8"/>
          <p:cNvSpPr txBox="1"/>
          <p:nvPr/>
        </p:nvSpPr>
        <p:spPr>
          <a:xfrm>
            <a:off x="8305800" y="2057400"/>
            <a:ext cx="228600" cy="369332"/>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1981200" y="152400"/>
            <a:ext cx="5181600" cy="523220"/>
          </a:xfrm>
          <a:prstGeom prst="rect">
            <a:avLst/>
          </a:prstGeom>
          <a:noFill/>
        </p:spPr>
        <p:txBody>
          <a:bodyPr wrap="square" rtlCol="0">
            <a:spAutoFit/>
          </a:bodyPr>
          <a:lstStyle/>
          <a:p>
            <a:pPr algn="ctr"/>
            <a:r>
              <a:rPr lang="sr-Latn-RS" sz="2800" b="1" dirty="0">
                <a:solidFill>
                  <a:srgbClr val="F7C907"/>
                </a:solidFill>
                <a:effectLst>
                  <a:outerShdw blurRad="38100" dist="38100" dir="2700000" algn="tl">
                    <a:srgbClr val="000000">
                      <a:alpha val="43137"/>
                    </a:srgbClr>
                  </a:outerShdw>
                </a:effectLst>
                <a:latin typeface="Times New Roman" pitchFamily="18" charset="0"/>
                <a:cs typeface="Times New Roman" pitchFamily="18" charset="0"/>
              </a:rPr>
              <a:t>Nove udaje</a:t>
            </a:r>
            <a:endParaRPr lang="en-US" sz="2800" b="1" dirty="0">
              <a:solidFill>
                <a:srgbClr val="F7C907"/>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990600" y="762000"/>
            <a:ext cx="7239000" cy="5940088"/>
          </a:xfrm>
          <a:prstGeom prst="rect">
            <a:avLst/>
          </a:prstGeom>
          <a:noFill/>
          <a:ln w="28575">
            <a:solidFill>
              <a:srgbClr val="F7C907"/>
            </a:solidFill>
          </a:ln>
        </p:spPr>
        <p:txBody>
          <a:bodyPr wrap="square" rtlCol="0">
            <a:spAutoFit/>
          </a:bodyPr>
          <a:lstStyle/>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Neverstvo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Evdokijino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obzira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druge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okolnosti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ostavilo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traga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Stefanovoj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lako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podneo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sramotu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zbog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ženinog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neverstva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potvrđuju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reči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koje</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kasnije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zapisao</a:t>
            </a:r>
            <a:r>
              <a:rPr lang="en-US" sz="2000" dirty="0">
                <a:latin typeface="Times New Roman" pitchFamily="18" charset="0"/>
                <a:cs typeface="Times New Roman" pitchFamily="18" charset="0"/>
              </a:rPr>
              <a:t>: </a:t>
            </a:r>
            <a:r>
              <a:rPr lang="en-US" sz="2000" i="1" dirty="0" err="1">
                <a:latin typeface="Times New Roman" pitchFamily="18" charset="0"/>
                <a:cs typeface="Times New Roman" pitchFamily="18" charset="0"/>
              </a:rPr>
              <a:t>Časna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žena</a:t>
            </a:r>
            <a:r>
              <a:rPr lang="en-US" sz="2000" i="1" dirty="0">
                <a:latin typeface="Times New Roman" pitchFamily="18" charset="0"/>
                <a:cs typeface="Times New Roman" pitchFamily="18" charset="0"/>
              </a:rPr>
              <a:t> u </a:t>
            </a:r>
            <a:r>
              <a:rPr lang="en-US" sz="2000" i="1" dirty="0" err="1">
                <a:latin typeface="Times New Roman" pitchFamily="18" charset="0"/>
                <a:cs typeface="Times New Roman" pitchFamily="18" charset="0"/>
              </a:rPr>
              <a:t>domu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muža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svoga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draža</a:t>
            </a:r>
            <a:r>
              <a:rPr lang="en-US" sz="2000" i="1" dirty="0">
                <a:latin typeface="Times New Roman" pitchFamily="18" charset="0"/>
                <a:cs typeface="Times New Roman" pitchFamily="18" charset="0"/>
              </a:rPr>
              <a:t> je od </a:t>
            </a:r>
            <a:r>
              <a:rPr lang="en-US" sz="2000" i="1" dirty="0" err="1">
                <a:latin typeface="Times New Roman" pitchFamily="18" charset="0"/>
                <a:cs typeface="Times New Roman" pitchFamily="18" charset="0"/>
              </a:rPr>
              <a:t>svakoga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bisera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dragoga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kamena</a:t>
            </a:r>
            <a:r>
              <a:rPr lang="en-US" sz="2000" i="1" dirty="0">
                <a:latin typeface="Times New Roman" pitchFamily="18" charset="0"/>
                <a:cs typeface="Times New Roman" pitchFamily="18" charset="0"/>
              </a:rPr>
              <a:t>.</a:t>
            </a:r>
            <a:endParaRPr lang="sr-Latn-RS" sz="2000" i="1" dirty="0">
              <a:latin typeface="Times New Roman" pitchFamily="18" charset="0"/>
              <a:cs typeface="Times New Roman" pitchFamily="18" charset="0"/>
            </a:endParaRPr>
          </a:p>
          <a:p>
            <a:pPr algn="just"/>
            <a:endParaRPr lang="sr-Latn-RS" sz="2000" i="1" dirty="0">
              <a:latin typeface="Times New Roman" pitchFamily="18" charset="0"/>
              <a:cs typeface="Times New Roman" pitchFamily="18" charset="0"/>
            </a:endParaRPr>
          </a:p>
          <a:p>
            <a:pPr algn="just"/>
            <a:r>
              <a:rPr lang="sr-Latn-RS" sz="2000" dirty="0">
                <a:latin typeface="Times New Roman" pitchFamily="18" charset="0"/>
                <a:cs typeface="Times New Roman" pitchFamily="18" charset="0"/>
              </a:rPr>
              <a:t>Evdokija udavase još dva puta, ali joj se te udaje nisu posrećile. Drugi brak joj je trajao samo dve godine, a njen muž je oslepljen i bačen sa visokog stuba na pločnik. Sve je ukazivalo da je Evdokijin otac kriv za oslepljivanje njenog supruga. Zbog toga je Evdokija </a:t>
            </a:r>
            <a:r>
              <a:rPr lang="sr-Latn-RS" sz="2000" i="1" dirty="0">
                <a:latin typeface="Times New Roman" pitchFamily="18" charset="0"/>
                <a:cs typeface="Times New Roman" pitchFamily="18" charset="0"/>
              </a:rPr>
              <a:t>zasipala oca uvredama, a on nju grdio zbog bestidnosti i raskalašne ljubavi.</a:t>
            </a:r>
            <a:r>
              <a:rPr lang="sr-Latn-RS" sz="2000" dirty="0">
                <a:latin typeface="Times New Roman" pitchFamily="18" charset="0"/>
                <a:cs typeface="Times New Roman" pitchFamily="18" charset="0"/>
              </a:rPr>
              <a:t>To nije smetalo Evdokiji da se ponovo uda, ali je njen treći suprug posle izgubljene bitke odlučio da se oduzme život. Očajan zbog poraza uzjahao je konja i strmoglavio  se u bezdan.</a:t>
            </a:r>
          </a:p>
          <a:p>
            <a:pPr algn="just"/>
            <a:endParaRPr lang="sr-Latn-RS" sz="2000" dirty="0">
              <a:latin typeface="Times New Roman" pitchFamily="18" charset="0"/>
              <a:cs typeface="Times New Roman" pitchFamily="18" charset="0"/>
            </a:endParaRPr>
          </a:p>
          <a:p>
            <a:pPr algn="just"/>
            <a:r>
              <a:rPr lang="sr-Latn-RS" sz="2000" dirty="0">
                <a:latin typeface="Times New Roman" pitchFamily="18" charset="0"/>
                <a:cs typeface="Times New Roman" pitchFamily="18" charset="0"/>
              </a:rPr>
              <a:t>Poslednji trag o Evdokiji datira iz 1219. godine, kada je, u Nikeji, prisustvovala ustoličenju svog bivšeg devera, monaha i arhimandrita Save u čin arhiepiskopa.</a:t>
            </a:r>
          </a:p>
          <a:p>
            <a:pPr algn="just"/>
            <a:endParaRPr lang="en-US" sz="20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descr="http://www.serbia.com/wp-content/uploads/2013/06/sveti-sava.jpg"/>
          <p:cNvPicPr>
            <a:picLocks noChangeAspect="1" noChangeArrowheads="1"/>
          </p:cNvPicPr>
          <p:nvPr/>
        </p:nvPicPr>
        <p:blipFill>
          <a:blip r:embed="rId2"/>
          <a:srcRect/>
          <a:stretch>
            <a:fillRect/>
          </a:stretch>
        </p:blipFill>
        <p:spPr bwMode="auto">
          <a:xfrm>
            <a:off x="0" y="304800"/>
            <a:ext cx="9144000" cy="61722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C66">
            <a:alpha val="85000"/>
          </a:srgbClr>
        </a:solidFill>
        <a:effectLst/>
      </p:bgPr>
    </p:bg>
    <p:spTree>
      <p:nvGrpSpPr>
        <p:cNvPr id="1" name=""/>
        <p:cNvGrpSpPr/>
        <p:nvPr/>
      </p:nvGrpSpPr>
      <p:grpSpPr>
        <a:xfrm>
          <a:off x="0" y="0"/>
          <a:ext cx="0" cy="0"/>
          <a:chOff x="0" y="0"/>
          <a:chExt cx="0" cy="0"/>
        </a:xfrm>
      </p:grpSpPr>
      <p:pic>
        <p:nvPicPr>
          <p:cNvPr id="16387" name="Picture 3"/>
          <p:cNvPicPr>
            <a:picLocks noGrp="1" noChangeAspect="1" noChangeArrowheads="1"/>
          </p:cNvPicPr>
          <p:nvPr>
            <p:ph idx="1"/>
          </p:nvPr>
        </p:nvPicPr>
        <p:blipFill>
          <a:blip r:embed="rId3"/>
          <a:srcRect t="2632" r="44118" b="11842"/>
          <a:stretch>
            <a:fillRect/>
          </a:stretch>
        </p:blipFill>
        <p:spPr bwMode="auto">
          <a:xfrm>
            <a:off x="0" y="0"/>
            <a:ext cx="5257800" cy="6344653"/>
          </a:xfrm>
          <a:prstGeom prst="rect">
            <a:avLst/>
          </a:prstGeom>
          <a:noFill/>
          <a:ln w="9525">
            <a:solidFill>
              <a:schemeClr val="tx1"/>
            </a:solidFill>
            <a:miter lim="800000"/>
            <a:headEnd/>
            <a:tailEnd/>
          </a:ln>
          <a:effectLst/>
        </p:spPr>
      </p:pic>
      <p:sp>
        <p:nvSpPr>
          <p:cNvPr id="6" name="TextBox 5"/>
          <p:cNvSpPr txBox="1"/>
          <p:nvPr/>
        </p:nvSpPr>
        <p:spPr>
          <a:xfrm>
            <a:off x="0" y="6400800"/>
            <a:ext cx="5257800" cy="400110"/>
          </a:xfrm>
          <a:prstGeom prst="rect">
            <a:avLst/>
          </a:prstGeom>
          <a:solidFill>
            <a:schemeClr val="accent6">
              <a:lumMod val="50000"/>
            </a:schemeClr>
          </a:solidFill>
          <a:ln w="12700">
            <a:solidFill>
              <a:schemeClr val="accent2">
                <a:lumMod val="50000"/>
              </a:schemeClr>
            </a:solidFill>
          </a:ln>
        </p:spPr>
        <p:txBody>
          <a:bodyPr wrap="square" rtlCol="0">
            <a:spAutoFit/>
          </a:bodyPr>
          <a:lstStyle/>
          <a:p>
            <a:r>
              <a:rPr lang="sr-Latn-RS" sz="2000" b="1" dirty="0">
                <a:solidFill>
                  <a:srgbClr val="FFCC66"/>
                </a:solidFill>
                <a:latin typeface="Times New Roman" pitchFamily="18" charset="0"/>
                <a:cs typeface="Times New Roman" pitchFamily="18" charset="0"/>
              </a:rPr>
              <a:t>Stefan Prvovenčani i Uroš, Pećka patrijaršija</a:t>
            </a:r>
            <a:endParaRPr lang="en-US" sz="2000" b="1" dirty="0">
              <a:solidFill>
                <a:srgbClr val="FFCC66"/>
              </a:solidFill>
              <a:latin typeface="Times New Roman" pitchFamily="18" charset="0"/>
              <a:cs typeface="Times New Roman" pitchFamily="18" charset="0"/>
            </a:endParaRPr>
          </a:p>
        </p:txBody>
      </p:sp>
      <p:sp>
        <p:nvSpPr>
          <p:cNvPr id="5" name="TextBox 4"/>
          <p:cNvSpPr txBox="1"/>
          <p:nvPr/>
        </p:nvSpPr>
        <p:spPr>
          <a:xfrm>
            <a:off x="5562600" y="152400"/>
            <a:ext cx="3276600" cy="400110"/>
          </a:xfrm>
          <a:prstGeom prst="rect">
            <a:avLst/>
          </a:prstGeom>
          <a:solidFill>
            <a:srgbClr val="FFCC66"/>
          </a:solidFill>
          <a:ln w="28575">
            <a:solidFill>
              <a:schemeClr val="accent6">
                <a:lumMod val="50000"/>
              </a:schemeClr>
            </a:solidFill>
          </a:ln>
        </p:spPr>
        <p:txBody>
          <a:bodyPr wrap="square" rtlCol="0">
            <a:spAutoFit/>
          </a:bodyPr>
          <a:lstStyle/>
          <a:p>
            <a:pPr algn="ctr"/>
            <a:r>
              <a:rPr lang="sr-Latn-RS" sz="2000" b="1" dirty="0">
                <a:solidFill>
                  <a:schemeClr val="bg2">
                    <a:lumMod val="10000"/>
                  </a:schemeClr>
                </a:solidFill>
                <a:latin typeface="Times New Roman" pitchFamily="18" charset="0"/>
                <a:cs typeface="Times New Roman" pitchFamily="18" charset="0"/>
              </a:rPr>
              <a:t>NOVE ŽENIDBE</a:t>
            </a:r>
            <a:endParaRPr lang="en-US" sz="2000" b="1" dirty="0">
              <a:solidFill>
                <a:schemeClr val="bg2">
                  <a:lumMod val="10000"/>
                </a:schemeClr>
              </a:solidFill>
              <a:latin typeface="Times New Roman" pitchFamily="18" charset="0"/>
              <a:cs typeface="Times New Roman" pitchFamily="18" charset="0"/>
            </a:endParaRPr>
          </a:p>
        </p:txBody>
      </p:sp>
      <p:sp>
        <p:nvSpPr>
          <p:cNvPr id="7" name="TextBox 6"/>
          <p:cNvSpPr txBox="1"/>
          <p:nvPr/>
        </p:nvSpPr>
        <p:spPr>
          <a:xfrm>
            <a:off x="5334000" y="609600"/>
            <a:ext cx="3581400" cy="6232475"/>
          </a:xfrm>
          <a:prstGeom prst="rect">
            <a:avLst/>
          </a:prstGeom>
          <a:noFill/>
        </p:spPr>
        <p:txBody>
          <a:bodyPr wrap="square" rtlCol="0">
            <a:spAutoFit/>
          </a:bodyPr>
          <a:lstStyle/>
          <a:p>
            <a:pPr algn="just"/>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Stefan se tri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puta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ženio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ali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sve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tri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njegove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žene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bile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samo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velike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županke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nijedna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kraljica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a:t>
            </a:r>
            <a:r>
              <a:rPr lang="sr-Latn-R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Zbog</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sukoba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s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bratom</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Vukanom</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koga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podržavali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Ugri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Stefan je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tražio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saveznika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našao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ga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u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Bugarskoj</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I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Bugari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bili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neprijatelji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Ugara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Ugovor</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o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prijateljstvu</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je,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kako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se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čini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potvrđen</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tako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što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se Stefan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oženio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bliskom</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rođakom</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cara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Kolojana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Lepi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Jovan).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Ona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je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Stefanu</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rodila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sina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Vladislava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koji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će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postati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treći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kralj</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Predislava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koji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se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rano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zamonašio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bio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zahumski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episkop</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potom</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arhiepiskop</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srpski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Sava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Drugi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Ova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žena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je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umrla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10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godina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posle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venčanja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Stefanom</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Da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li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je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umrla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od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tuge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jer</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je Stefan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i</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nju</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posle</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nekoliko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godina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braka</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900"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oterao</a:t>
            </a:r>
            <a:r>
              <a:rPr lang="en-US" sz="1900"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5B58"/>
        </a:solidFill>
        <a:effectLst/>
      </p:bgPr>
    </p:bg>
    <p:spTree>
      <p:nvGrpSpPr>
        <p:cNvPr id="1" name=""/>
        <p:cNvGrpSpPr/>
        <p:nvPr/>
      </p:nvGrpSpPr>
      <p:grpSpPr>
        <a:xfrm>
          <a:off x="0" y="0"/>
          <a:ext cx="0" cy="0"/>
          <a:chOff x="0" y="0"/>
          <a:chExt cx="0" cy="0"/>
        </a:xfrm>
      </p:grpSpPr>
      <p:sp>
        <p:nvSpPr>
          <p:cNvPr id="4" name="TextBox 3"/>
          <p:cNvSpPr txBox="1"/>
          <p:nvPr/>
        </p:nvSpPr>
        <p:spPr>
          <a:xfrm>
            <a:off x="381000" y="381000"/>
            <a:ext cx="8382000" cy="6124754"/>
          </a:xfrm>
          <a:prstGeom prst="rect">
            <a:avLst/>
          </a:prstGeom>
          <a:solidFill>
            <a:srgbClr val="FFCC9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buNone/>
            </a:pPr>
            <a:r>
              <a:rPr lang="en-US" sz="2800" b="1" dirty="0">
                <a:solidFill>
                  <a:schemeClr val="accent2"/>
                </a:solidFill>
                <a:latin typeface="Times New Roman" pitchFamily="18" charset="0"/>
                <a:ea typeface="Arial Unicode MS" pitchFamily="34" charset="-128"/>
                <a:cs typeface="Times New Roman" pitchFamily="18" charset="0"/>
              </a:rPr>
              <a:t>Rasko</a:t>
            </a:r>
            <a:r>
              <a:rPr lang="sr-Latn-RS" sz="2800" b="1" dirty="0">
                <a:solidFill>
                  <a:schemeClr val="accent2"/>
                </a:solidFill>
                <a:latin typeface="Times New Roman" pitchFamily="18" charset="0"/>
                <a:ea typeface="Arial Unicode MS" pitchFamily="34" charset="-128"/>
                <a:cs typeface="Times New Roman" pitchFamily="18" charset="0"/>
              </a:rPr>
              <a:t>š, glamur, prezir, pakost, obožavanja, intrige, mržnja, buran život, laskanje, zavist, netrpeljivost, autoritet ... Mi obični smrtnici se divimo i mislimo da je lako nositi krunu na glavi. Istorija nam govori da nije tako! </a:t>
            </a:r>
            <a:r>
              <a:rPr lang="en-US" sz="2800" b="1" dirty="0">
                <a:solidFill>
                  <a:schemeClr val="accent2"/>
                </a:solidFill>
                <a:latin typeface="Times New Roman" pitchFamily="18" charset="0"/>
                <a:ea typeface="Arial Unicode MS" pitchFamily="34" charset="-128"/>
                <a:cs typeface="Times New Roman" pitchFamily="18" charset="0"/>
              </a:rPr>
              <a:t>S</a:t>
            </a:r>
            <a:r>
              <a:rPr lang="sr-Latn-RS" sz="2800" b="1" dirty="0">
                <a:solidFill>
                  <a:schemeClr val="accent2"/>
                </a:solidFill>
                <a:latin typeface="Times New Roman" pitchFamily="18" charset="0"/>
                <a:ea typeface="Arial Unicode MS" pitchFamily="34" charset="-128"/>
                <a:cs typeface="Times New Roman" pitchFamily="18" charset="0"/>
              </a:rPr>
              <a:t>vaka je bila supruga (sa krunom ili bez nje), stajala pored vladara i nosila svoje breme.</a:t>
            </a:r>
            <a:r>
              <a:rPr lang="ru-RU" sz="2800" b="1" dirty="0">
                <a:solidFill>
                  <a:schemeClr val="accent2"/>
                </a:solidFill>
                <a:latin typeface="Times New Roman" pitchFamily="18" charset="0"/>
                <a:ea typeface="Arial Unicode MS" pitchFamily="34" charset="-128"/>
                <a:cs typeface="Times New Roman" pitchFamily="18" charset="0"/>
              </a:rPr>
              <a:t> </a:t>
            </a:r>
            <a:r>
              <a:rPr lang="sr-Latn-RS" sz="2800" b="1" dirty="0">
                <a:solidFill>
                  <a:schemeClr val="accent2"/>
                </a:solidFill>
                <a:latin typeface="Times New Roman" pitchFamily="18" charset="0"/>
                <a:ea typeface="Arial Unicode MS" pitchFamily="34" charset="-128"/>
                <a:cs typeface="Times New Roman" pitchFamily="18" charset="0"/>
              </a:rPr>
              <a:t>Odbačene, voljene i nevoljene, nevaljale ili prevarene, razočarane; one koje su doživele teška stradanja, zaboravljene, osramoćene i same, u siromaštvu i daleko od svoje domovine.</a:t>
            </a:r>
            <a:r>
              <a:rPr lang="ru-RU" sz="2800" b="1" dirty="0">
                <a:solidFill>
                  <a:schemeClr val="accent2"/>
                </a:solidFill>
                <a:latin typeface="Times New Roman" pitchFamily="18" charset="0"/>
                <a:ea typeface="Arial Unicode MS" pitchFamily="34" charset="-128"/>
                <a:cs typeface="Times New Roman" pitchFamily="18" charset="0"/>
              </a:rPr>
              <a:t> </a:t>
            </a:r>
            <a:r>
              <a:rPr lang="sr-Latn-RS" sz="2800" b="1" dirty="0">
                <a:solidFill>
                  <a:schemeClr val="accent2"/>
                </a:solidFill>
                <a:latin typeface="Times New Roman" pitchFamily="18" charset="0"/>
                <a:ea typeface="Arial Unicode MS" pitchFamily="34" charset="-128"/>
                <a:cs typeface="Times New Roman" pitchFamily="18" charset="0"/>
              </a:rPr>
              <a:t>Sve one bile su čelične dame, supruge, majke, sestre, ljubavnice, gospodarice. Rame uz rame sa svojim muževima delile su dobro i zlo, bile svedoci, krojile i pisale istoriju.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304800"/>
            <a:ext cx="7924800" cy="6247864"/>
          </a:xfrm>
          <a:prstGeom prst="rect">
            <a:avLst/>
          </a:prstGeom>
          <a:solidFill>
            <a:schemeClr val="accent6">
              <a:lumMod val="20000"/>
              <a:lumOff val="80000"/>
            </a:schemeClr>
          </a:solidFill>
          <a:ln w="28575">
            <a:solidFill>
              <a:schemeClr val="tx1"/>
            </a:solidFill>
          </a:ln>
        </p:spPr>
        <p:txBody>
          <a:bodyPr wrap="square" rtlCol="0">
            <a:spAutoFit/>
          </a:bodyPr>
          <a:lstStyle/>
          <a:p>
            <a:pPr algn="just"/>
            <a:endParaRPr lang="sr-Latn-RS" sz="2000" b="1" dirty="0">
              <a:solidFill>
                <a:schemeClr val="accent6">
                  <a:lumMod val="50000"/>
                </a:schemeClr>
              </a:solidFill>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bi </a:t>
            </a:r>
            <a:r>
              <a:rPr lang="en-US" sz="2000" dirty="0" err="1">
                <a:latin typeface="Times New Roman" pitchFamily="18" charset="0"/>
                <a:cs typeface="Times New Roman" pitchFamily="18" charset="0"/>
              </a:rPr>
              <a:t>ostvario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cilj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mudri</a:t>
            </a:r>
            <a:r>
              <a:rPr lang="en-US" sz="2000" dirty="0">
                <a:latin typeface="Times New Roman" pitchFamily="18" charset="0"/>
                <a:cs typeface="Times New Roman" pitchFamily="18" charset="0"/>
              </a:rPr>
              <a:t> Stefan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birao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sredstva</a:t>
            </a:r>
            <a:r>
              <a:rPr lang="en-US" sz="2000" dirty="0">
                <a:latin typeface="Times New Roman" pitchFamily="18" charset="0"/>
                <a:cs typeface="Times New Roman" pitchFamily="18" charset="0"/>
              </a:rPr>
              <a:t>. Od </a:t>
            </a:r>
            <a:r>
              <a:rPr lang="en-US" sz="2000" dirty="0" err="1">
                <a:latin typeface="Times New Roman" pitchFamily="18" charset="0"/>
                <a:cs typeface="Times New Roman" pitchFamily="18" charset="0"/>
              </a:rPr>
              <a:t>pape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Inoćentija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Trećeg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tražio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kraljevsku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krunu</a:t>
            </a:r>
            <a:r>
              <a:rPr lang="en-US" sz="2000" dirty="0">
                <a:latin typeface="Times New Roman" pitchFamily="18" charset="0"/>
                <a:cs typeface="Times New Roman" pitchFamily="18" charset="0"/>
              </a:rPr>
              <a:t>. </a:t>
            </a:r>
            <a:r>
              <a:rPr lang="de-AT" sz="2000" dirty="0">
                <a:latin typeface="Times New Roman" pitchFamily="18" charset="0"/>
                <a:cs typeface="Times New Roman" pitchFamily="18" charset="0"/>
              </a:rPr>
              <a:t>Zbog protivljenja Ugarske, papa je odbio da mu dodeli kraljevsko dostojanstvo. Ali, Stefan ne odustaje. Kako je Venecija imala priličnog uticaja na političke prilike zemalja na Balkanu, Stefan se zbližio s porodicom mletačkih duždeva. Mletačka princeza Ana Dandolo postaje njegova treća žena.</a:t>
            </a:r>
            <a:endParaRPr lang="en-U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Stefanov brat Sava, čovek božji, znao je da je ženidba s katolikinjom značila početak saradnje s papom. A kora papinog hleba je tvrda i nije za nas Srbe, govorio je najveći srpski podvižnik i bogoljubac. Brak sa Anom sklopljen je 1207/08. godine. Žena je Stefana nagovarala i on je načelno prihvatio da se odrekne pravoslavne vere, ali to obećanje nije ispunio.</a:t>
            </a:r>
            <a:endParaRPr lang="en-U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Novi papa Honorije Treći poslao mu je, 1217. godine, zlatnu kraljevsku krunu. Stefan Nemanjić postao je prvi kralj Srbije, prvovenčani kralj.</a:t>
            </a:r>
            <a:endParaRPr lang="en-U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Ali, iako mnogo mlađa, ni Ana Dandolo nije doživela da postane kraljica. Umrla je pre krunisanja. Stefanu je ostavila sina Uroša, budućeg četvrtog kralja, i kćerku Renijeru.</a:t>
            </a:r>
            <a:endParaRPr lang="en-US" sz="2000" dirty="0">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81000" y="457200"/>
            <a:ext cx="8305800" cy="5940088"/>
          </a:xfrm>
          <a:prstGeom prst="rect">
            <a:avLst/>
          </a:prstGeom>
          <a:solidFill>
            <a:srgbClr val="FEF2DA"/>
          </a:solidFill>
          <a:ln w="38100">
            <a:solidFill>
              <a:schemeClr val="accent6">
                <a:lumMod val="50000"/>
              </a:schemeClr>
            </a:solidFill>
          </a:ln>
        </p:spPr>
        <p:txBody>
          <a:bodyPr wrap="square" rtlCol="0">
            <a:spAutoFit/>
          </a:bodyPr>
          <a:lstStyle/>
          <a:p>
            <a:pPr algn="just"/>
            <a:endParaRPr lang="sr-Latn-RS" sz="2000" b="1" dirty="0">
              <a:solidFill>
                <a:schemeClr val="accent6">
                  <a:lumMod val="50000"/>
                </a:schemeClr>
              </a:solidFill>
              <a:latin typeface="Times New Roman" pitchFamily="18" charset="0"/>
              <a:cs typeface="Times New Roman" pitchFamily="18" charset="0"/>
            </a:endParaRPr>
          </a:p>
          <a:p>
            <a:pPr algn="just"/>
            <a:r>
              <a:rPr lang="sr-Latn-RS" sz="2000" b="1" dirty="0">
                <a:solidFill>
                  <a:schemeClr val="accent6">
                    <a:lumMod val="50000"/>
                  </a:schemeClr>
                </a:solidFill>
                <a:latin typeface="Times New Roman" pitchFamily="18" charset="0"/>
                <a:cs typeface="Times New Roman" pitchFamily="18" charset="0"/>
              </a:rPr>
              <a:t>U vreme nastanka manastira Sopoćani upokojila se Ana Dandolo, treća žena Stefana Prvovenčanog i majka kralja Uroša Prvog. Mladi kralj naložio je da se taj događaj ovekoveči freskom i sopoćanski umetnici su oko 1265. prikazali njen pogreb u vizantijsko-pravoslavnom stilu. </a:t>
            </a:r>
            <a:r>
              <a:rPr lang="en-US" sz="2000" b="1" dirty="0">
                <a:solidFill>
                  <a:schemeClr val="accent6">
                    <a:lumMod val="50000"/>
                  </a:schemeClr>
                </a:solidFill>
                <a:latin typeface="Times New Roman" pitchFamily="18" charset="0"/>
                <a:cs typeface="Times New Roman" pitchFamily="18" charset="0"/>
              </a:rPr>
              <a:t>O</a:t>
            </a:r>
            <a:r>
              <a:rPr lang="sr-Latn-RS" sz="2000" b="1" dirty="0">
                <a:solidFill>
                  <a:schemeClr val="accent6">
                    <a:lumMod val="50000"/>
                  </a:schemeClr>
                </a:solidFill>
                <a:latin typeface="Times New Roman" pitchFamily="18" charset="0"/>
                <a:cs typeface="Times New Roman" pitchFamily="18" charset="0"/>
              </a:rPr>
              <a:t>ko odra Ane Dandolo okupljeni su sin Uroš Prvi, snaha Jelena Anžujska, unuci, budući kraljevi Dragutin i Milutin, arhiepiskop Sava Drugi, rodbina i plemstvo. </a:t>
            </a:r>
          </a:p>
          <a:p>
            <a:pPr algn="just"/>
            <a:endParaRPr lang="sr-Latn-RS" sz="2000" b="1" dirty="0">
              <a:solidFill>
                <a:schemeClr val="accent6">
                  <a:lumMod val="50000"/>
                </a:schemeClr>
              </a:solidFill>
              <a:latin typeface="Times New Roman" pitchFamily="18" charset="0"/>
              <a:cs typeface="Times New Roman" pitchFamily="18" charset="0"/>
            </a:endParaRPr>
          </a:p>
          <a:p>
            <a:pPr algn="just"/>
            <a:r>
              <a:rPr lang="sr-Latn-RS" sz="2000" b="1" dirty="0">
                <a:solidFill>
                  <a:schemeClr val="accent6">
                    <a:lumMod val="50000"/>
                  </a:schemeClr>
                </a:solidFill>
                <a:latin typeface="Times New Roman" pitchFamily="18" charset="0"/>
                <a:cs typeface="Times New Roman" pitchFamily="18" charset="0"/>
              </a:rPr>
              <a:t>Među ožalošćenima izdvajaju se dve figure čijim se naglašenim prisustvom pojačava značaj pokojnice, ali i ističe ideja jedinstva države i Crkve na zidnom slikarstvu XIII veka. Prva je figura Hrista koji je prikazan kako prisustvuje sahrani, dok je druga figura anđela koji stoji nad Aninom glavom i prima njenu dušu prikazanu kao odojče.</a:t>
            </a:r>
          </a:p>
          <a:p>
            <a:pPr algn="just"/>
            <a:endParaRPr lang="sr-Latn-RS" sz="2000" b="1" dirty="0">
              <a:solidFill>
                <a:schemeClr val="accent6">
                  <a:lumMod val="50000"/>
                </a:schemeClr>
              </a:solidFill>
              <a:latin typeface="Times New Roman" pitchFamily="18" charset="0"/>
              <a:cs typeface="Times New Roman" pitchFamily="18" charset="0"/>
            </a:endParaRPr>
          </a:p>
          <a:p>
            <a:pPr algn="just"/>
            <a:r>
              <a:rPr lang="sr-Latn-RS" sz="2000" b="1" dirty="0">
                <a:solidFill>
                  <a:schemeClr val="accent6">
                    <a:lumMod val="50000"/>
                  </a:schemeClr>
                </a:solidFill>
                <a:latin typeface="Times New Roman" pitchFamily="18" charset="0"/>
                <a:cs typeface="Times New Roman" pitchFamily="18" charset="0"/>
              </a:rPr>
              <a:t>Ktitoru Sopoćana, Urošu Prvom, i njegovoj obrazovanoj sredini pripisuje se i izuzetno visok duhovni nivo, kao i to što se od sredine XIII veka loza Nemanjića naziva “svetorodnom”.</a:t>
            </a:r>
          </a:p>
          <a:p>
            <a:pPr algn="just"/>
            <a:endParaRPr lang="en-US" sz="2000" b="1"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C5"/>
        </a:solidFill>
        <a:effectLst/>
      </p:bgPr>
    </p:bg>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38100">
            <a:solidFill>
              <a:schemeClr val="accent6">
                <a:lumMod val="50000"/>
              </a:schemeClr>
            </a:solidFill>
            <a:miter lim="800000"/>
            <a:headEnd/>
            <a:tailEnd/>
          </a:ln>
          <a:effectLst/>
        </p:spPr>
      </p:pic>
      <p:sp>
        <p:nvSpPr>
          <p:cNvPr id="5" name="TextBox 4"/>
          <p:cNvSpPr txBox="1"/>
          <p:nvPr/>
        </p:nvSpPr>
        <p:spPr>
          <a:xfrm>
            <a:off x="4267200" y="6248400"/>
            <a:ext cx="4662302" cy="430887"/>
          </a:xfrm>
          <a:prstGeom prst="rect">
            <a:avLst/>
          </a:prstGeom>
          <a:solidFill>
            <a:schemeClr val="bg2">
              <a:lumMod val="75000"/>
            </a:schemeClr>
          </a:solidFill>
          <a:ln>
            <a:solidFill>
              <a:schemeClr val="accent6">
                <a:lumMod val="50000"/>
              </a:schemeClr>
            </a:solid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sr-Latn-RS" sz="2200" b="1" dirty="0">
                <a:solidFill>
                  <a:srgbClr val="6B3305"/>
                </a:solidFill>
                <a:effectLst>
                  <a:outerShdw blurRad="38100" dist="38100" dir="2700000" algn="tl">
                    <a:srgbClr val="000000">
                      <a:alpha val="43137"/>
                    </a:srgbClr>
                  </a:outerShdw>
                </a:effectLst>
                <a:latin typeface="Times New Roman" pitchFamily="18" charset="0"/>
                <a:cs typeface="Times New Roman" pitchFamily="18" charset="0"/>
              </a:rPr>
              <a:t>Smrt kraljice Ane Dandolo</a:t>
            </a:r>
            <a:r>
              <a:rPr lang="sr-Cyrl-RS" sz="2200" b="1" dirty="0">
                <a:solidFill>
                  <a:srgbClr val="6B3305"/>
                </a:solidFill>
                <a:effectLst>
                  <a:outerShdw blurRad="38100" dist="38100" dir="2700000" algn="tl">
                    <a:srgbClr val="000000">
                      <a:alpha val="43137"/>
                    </a:srgbClr>
                  </a:outerShdw>
                </a:effectLst>
                <a:latin typeface="Times New Roman" pitchFamily="18" charset="0"/>
                <a:cs typeface="Times New Roman" pitchFamily="18" charset="0"/>
              </a:rPr>
              <a:t>, </a:t>
            </a:r>
            <a:r>
              <a:rPr lang="sr-Latn-RS" sz="2200" b="1" dirty="0">
                <a:solidFill>
                  <a:srgbClr val="6B3305"/>
                </a:solidFill>
                <a:effectLst>
                  <a:outerShdw blurRad="38100" dist="38100" dir="2700000" algn="tl">
                    <a:srgbClr val="000000">
                      <a:alpha val="43137"/>
                    </a:srgbClr>
                  </a:outerShdw>
                </a:effectLst>
                <a:latin typeface="Times New Roman" pitchFamily="18" charset="0"/>
                <a:cs typeface="Times New Roman" pitchFamily="18" charset="0"/>
              </a:rPr>
              <a:t>Sopoćani</a:t>
            </a:r>
            <a:endParaRPr lang="en-US" sz="2200" b="1" dirty="0">
              <a:solidFill>
                <a:srgbClr val="6B3305"/>
              </a:solidFill>
              <a:effectLst>
                <a:outerShdw blurRad="38100" dist="38100" dir="2700000" algn="tl">
                  <a:srgbClr val="000000">
                    <a:alpha val="43137"/>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1295400" y="2590800"/>
            <a:ext cx="6248400" cy="1938992"/>
          </a:xfrm>
          <a:prstGeom prst="rect">
            <a:avLst/>
          </a:prstGeom>
          <a:noFill/>
          <a:ln w="38100">
            <a:noFill/>
          </a:ln>
        </p:spPr>
        <p:txBody>
          <a:bodyPr wrap="square" rtlCol="0">
            <a:spAutoFit/>
          </a:bodyPr>
          <a:lstStyle/>
          <a:p>
            <a:pPr algn="ctr"/>
            <a:r>
              <a:rPr lang="sr-Latn-RS" sz="6000" dirty="0">
                <a:solidFill>
                  <a:srgbClr val="552462"/>
                </a:solidFill>
                <a:latin typeface="Times New Roman" pitchFamily="18" charset="0"/>
                <a:cs typeface="Times New Roman" pitchFamily="18" charset="0"/>
              </a:rPr>
              <a:t>Radoslavljeva</a:t>
            </a:r>
          </a:p>
          <a:p>
            <a:pPr algn="ctr"/>
            <a:r>
              <a:rPr lang="sr-Latn-RS" sz="6000" dirty="0">
                <a:solidFill>
                  <a:srgbClr val="552462"/>
                </a:solidFill>
                <a:latin typeface="Times New Roman" pitchFamily="18" charset="0"/>
                <a:cs typeface="Times New Roman" pitchFamily="18" charset="0"/>
              </a:rPr>
              <a:t>Epirka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7848600" cy="5940088"/>
          </a:xfrm>
          <a:prstGeom prst="rect">
            <a:avLst/>
          </a:prstGeom>
          <a:noFill/>
          <a:ln w="28575">
            <a:solidFill>
              <a:srgbClr val="E4BA06"/>
            </a:solidFill>
          </a:ln>
        </p:spPr>
        <p:txBody>
          <a:bodyPr wrap="square" rtlCol="0">
            <a:spAutoFit/>
          </a:bodyPr>
          <a:lstStyle/>
          <a:p>
            <a:pPr algn="just"/>
            <a:r>
              <a:rPr lang="sr-Latn-RS" sz="2000" dirty="0">
                <a:latin typeface="Times New Roman" pitchFamily="18" charset="0"/>
                <a:cs typeface="Times New Roman" pitchFamily="18" charset="0"/>
              </a:rPr>
              <a:t>Od kada </a:t>
            </a:r>
            <a:r>
              <a:rPr lang="de-AT" sz="2000" dirty="0">
                <a:latin typeface="Times New Roman" pitchFamily="18" charset="0"/>
                <a:cs typeface="Times New Roman" pitchFamily="18" charset="0"/>
              </a:rPr>
              <a:t>su Latini osvojili Carigrad (1204) i uspostavili Latinsko carstvo, među državama na Balkanskom poluostrvu vladali su prilično zamršeni odnosi. Na krajnjem severozapadu vizantijske teritorije, na Balkanu, održao se grčki uticaj. Najpre pod Mihailom Anđelom, a posebno pod vladavinom njegovog brata Teodora, koji ga je nasledio, Epirska despotovina beleži veliki napredak. Rastom moći epirske države rastu i izgledi za obnavljanje Vizantijskog carstva.</a:t>
            </a:r>
            <a:endParaRPr lang="en-U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Epirski despot Teodor, krajem 1224. godine, osvaja Solun. Nestajanjem Solunske kraljevine, latinske tvorevine, prekida se veza između Latinskog carstva u Carigradu i francuskih kneževina u srednjoj Grčkoj i na Peloponezu. Mudri Stefan Nemanjić, prvovenčani kralj, kao da je sve ovo predvideo i, nakon uspešnog i korisnog oslanjanja na zapad, nastojao je da Srbiju što čvršće veže za epirsku državu. Stefan, stoga, nastoji, već 1216. godine, da svog prvenca, sina Radoslava, naslednika prestola, oženi Teodorom, kćerkom preminulog despota Mihaila. Sve bi bilo u redu da se nije usprotivila Crkva, odnosno Ohridska arhiepiskopija, jer su ovo dvoje mladih bili u krvnom srodstvu sedmog stepena. Tako taj brak nije realizovan.</a:t>
            </a:r>
            <a:endParaRPr lang="en-US" sz="2000"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2130425"/>
            <a:ext cx="2362200" cy="1450975"/>
          </a:xfrm>
        </p:spPr>
        <p:txBody>
          <a:bodyPr/>
          <a:lstStyle/>
          <a:p>
            <a:endParaRPr lang="en-US" dirty="0"/>
          </a:p>
        </p:txBody>
      </p:sp>
      <p:pic>
        <p:nvPicPr>
          <p:cNvPr id="5123" name="Picture 3"/>
          <p:cNvPicPr>
            <a:picLocks noChangeAspect="1" noChangeArrowheads="1"/>
          </p:cNvPicPr>
          <p:nvPr/>
        </p:nvPicPr>
        <p:blipFill>
          <a:blip r:embed="rId2"/>
          <a:srcRect l="3522" t="1904" r="1394" b="9574"/>
          <a:stretch>
            <a:fillRect/>
          </a:stretch>
        </p:blipFill>
        <p:spPr bwMode="auto">
          <a:xfrm>
            <a:off x="1447800" y="0"/>
            <a:ext cx="5943600" cy="6477001"/>
          </a:xfrm>
          <a:prstGeom prst="rect">
            <a:avLst/>
          </a:prstGeom>
          <a:noFill/>
          <a:ln w="12700">
            <a:solidFill>
              <a:srgbClr val="B00000"/>
            </a:solidFill>
            <a:miter lim="800000"/>
            <a:headEnd/>
            <a:tailEnd/>
          </a:ln>
          <a:effectLst>
            <a:outerShdw blurRad="50800" dist="38100" dir="13500000" algn="br" rotWithShape="0">
              <a:prstClr val="black">
                <a:alpha val="40000"/>
              </a:prstClr>
            </a:outerShdw>
          </a:effectLst>
        </p:spPr>
      </p:pic>
      <p:sp>
        <p:nvSpPr>
          <p:cNvPr id="8" name="TextBox 7"/>
          <p:cNvSpPr txBox="1"/>
          <p:nvPr/>
        </p:nvSpPr>
        <p:spPr>
          <a:xfrm>
            <a:off x="0" y="6457890"/>
            <a:ext cx="9144000" cy="400110"/>
          </a:xfrm>
          <a:prstGeom prst="rect">
            <a:avLst/>
          </a:prstGeom>
          <a:solidFill>
            <a:srgbClr val="FFCC66"/>
          </a:solidFill>
          <a:ln>
            <a:solidFill>
              <a:srgbClr val="B00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sr-Cyrl-RS" sz="2000" b="1" dirty="0">
                <a:ln w="12700">
                  <a:no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sr-Latn-RS" sz="2000" b="1" dirty="0">
                <a:ln w="12700">
                  <a:noFill/>
                  <a:prstDash val="solid"/>
                </a:ln>
                <a:solidFill>
                  <a:srgbClr val="B00000"/>
                </a:solidFill>
                <a:effectLst>
                  <a:outerShdw blurRad="41275" dist="20320" dir="1800000" algn="tl" rotWithShape="0">
                    <a:srgbClr val="000000">
                      <a:alpha val="40000"/>
                    </a:srgbClr>
                  </a:outerShdw>
                </a:effectLst>
                <a:latin typeface="Times New Roman" pitchFamily="18" charset="0"/>
                <a:cs typeface="Times New Roman" pitchFamily="18" charset="0"/>
              </a:rPr>
              <a:t>Kralj Radoslav</a:t>
            </a:r>
            <a:r>
              <a:rPr lang="sr-Cyrl-RS" sz="2000" b="1" dirty="0">
                <a:ln w="12700">
                  <a:noFill/>
                  <a:prstDash val="solid"/>
                </a:ln>
                <a:solidFill>
                  <a:srgbClr val="B0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sr-Latn-RS" sz="2000" b="1" dirty="0">
                <a:ln w="12700">
                  <a:noFill/>
                  <a:prstDash val="solid"/>
                </a:ln>
                <a:solidFill>
                  <a:srgbClr val="B00000"/>
                </a:solidFill>
                <a:effectLst>
                  <a:outerShdw blurRad="41275" dist="20320" dir="1800000" algn="tl" rotWithShape="0">
                    <a:srgbClr val="000000">
                      <a:alpha val="40000"/>
                    </a:srgbClr>
                  </a:outerShdw>
                </a:effectLst>
                <a:latin typeface="Times New Roman" pitchFamily="18" charset="0"/>
                <a:cs typeface="Times New Roman" pitchFamily="18" charset="0"/>
              </a:rPr>
              <a:t>Studenica</a:t>
            </a:r>
            <a:endParaRPr lang="en-US" sz="2000" b="1" dirty="0">
              <a:ln w="12700">
                <a:noFill/>
                <a:prstDash val="solid"/>
              </a:ln>
              <a:solidFill>
                <a:srgbClr val="B0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Grp="1" noChangeAspect="1" noChangeArrowheads="1"/>
          </p:cNvPicPr>
          <p:nvPr>
            <p:ph idx="1"/>
          </p:nvPr>
        </p:nvPicPr>
        <p:blipFill>
          <a:blip r:embed="rId2"/>
          <a:srcRect l="42389" t="11111" r="13735" b="16667"/>
          <a:stretch>
            <a:fillRect/>
          </a:stretch>
        </p:blipFill>
        <p:spPr bwMode="auto">
          <a:xfrm>
            <a:off x="4038599" y="304800"/>
            <a:ext cx="4910797" cy="5410200"/>
          </a:xfrm>
          <a:prstGeom prst="rect">
            <a:avLst/>
          </a:prstGeom>
          <a:noFill/>
          <a:ln w="9525">
            <a:noFill/>
            <a:miter lim="800000"/>
            <a:headEnd/>
            <a:tailEnd/>
          </a:ln>
          <a:effectLst/>
        </p:spPr>
      </p:pic>
      <p:sp>
        <p:nvSpPr>
          <p:cNvPr id="4" name="TextBox 3"/>
          <p:cNvSpPr txBox="1"/>
          <p:nvPr/>
        </p:nvSpPr>
        <p:spPr>
          <a:xfrm>
            <a:off x="304800" y="914400"/>
            <a:ext cx="3429000" cy="5324535"/>
          </a:xfrm>
          <a:prstGeom prst="rect">
            <a:avLst/>
          </a:prstGeom>
          <a:noFill/>
        </p:spPr>
        <p:txBody>
          <a:bodyPr wrap="square" rtlCol="0">
            <a:spAutoFit/>
          </a:bodyPr>
          <a:lstStyle/>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Politički razlozi bili su jači od kanonskog prava, pa je ipak došlo do ženidbe između Radoslava i Ane, bez obzira na krvno srodstvo. I sam epirski despot želeo je da ima podršku Srbije, kao što je Stefan nastojao da se zbliži sa ovim moćnim vladarem. Krajem 1219. ili početkom 1220. godine, princ Radoslav oženio se Anom, kćerkom epirskog despota, kasnije vizantijskog cara Teodora Prvog Anđela Duke Komnina (1215-1230).</a:t>
            </a:r>
            <a:endParaRPr lang="en-US" sz="2000" dirty="0">
              <a:latin typeface="Times New Roman" pitchFamily="18" charset="0"/>
              <a:cs typeface="Times New Roman" pitchFamily="18" charset="0"/>
            </a:endParaRPr>
          </a:p>
          <a:p>
            <a:pPr algn="just"/>
            <a:endParaRPr lang="en-US" sz="2000" dirty="0"/>
          </a:p>
        </p:txBody>
      </p:sp>
      <p:sp>
        <p:nvSpPr>
          <p:cNvPr id="5" name="TextBox 4"/>
          <p:cNvSpPr txBox="1"/>
          <p:nvPr/>
        </p:nvSpPr>
        <p:spPr>
          <a:xfrm>
            <a:off x="381000" y="228600"/>
            <a:ext cx="3200400" cy="769441"/>
          </a:xfrm>
          <a:prstGeom prst="rect">
            <a:avLst/>
          </a:prstGeom>
          <a:noFill/>
        </p:spPr>
        <p:txBody>
          <a:bodyPr wrap="square" rtlCol="0">
            <a:spAutoFit/>
          </a:bodyPr>
          <a:lstStyle/>
          <a:p>
            <a:pPr algn="ctr"/>
            <a:r>
              <a:rPr lang="sr-Latn-RS" sz="2200" b="1" dirty="0">
                <a:latin typeface="Times New Roman" pitchFamily="18" charset="0"/>
                <a:cs typeface="Times New Roman" pitchFamily="18" charset="0"/>
              </a:rPr>
              <a:t>ANA DUKENA KOMNINA</a:t>
            </a:r>
            <a:endParaRPr lang="en-US" sz="2200" b="1" dirty="0">
              <a:latin typeface="Times New Roman" pitchFamily="18" charset="0"/>
              <a:cs typeface="Times New Roman" pitchFamily="18" charset="0"/>
            </a:endParaRPr>
          </a:p>
        </p:txBody>
      </p:sp>
      <p:sp>
        <p:nvSpPr>
          <p:cNvPr id="6" name="TextBox 5"/>
          <p:cNvSpPr txBox="1"/>
          <p:nvPr/>
        </p:nvSpPr>
        <p:spPr>
          <a:xfrm>
            <a:off x="4191000" y="6019800"/>
            <a:ext cx="4648200" cy="400110"/>
          </a:xfrm>
          <a:prstGeom prst="rect">
            <a:avLst/>
          </a:prstGeom>
          <a:noFill/>
          <a:ln w="28575">
            <a:solidFill>
              <a:srgbClr val="E4BA06"/>
            </a:solidFill>
          </a:ln>
        </p:spPr>
        <p:txBody>
          <a:bodyPr wrap="square" rtlCol="0">
            <a:spAutoFit/>
          </a:bodyPr>
          <a:lstStyle/>
          <a:p>
            <a:pPr algn="ctr"/>
            <a:r>
              <a:rPr lang="sr-Latn-RS" sz="2000" b="1" dirty="0">
                <a:latin typeface="Times New Roman" pitchFamily="18" charset="0"/>
                <a:cs typeface="Times New Roman" pitchFamily="18" charset="0"/>
              </a:rPr>
              <a:t>Zlatni prsten kraljevića Radoslava</a:t>
            </a:r>
            <a:endParaRPr lang="en-US" sz="2000" b="1"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457200"/>
            <a:ext cx="8229600" cy="5940088"/>
          </a:xfrm>
          <a:prstGeom prst="rect">
            <a:avLst/>
          </a:prstGeom>
          <a:noFill/>
          <a:ln w="28575">
            <a:solidFill>
              <a:srgbClr val="E4BA06"/>
            </a:solidFill>
          </a:ln>
        </p:spPr>
        <p:txBody>
          <a:bodyPr wrap="square" rtlCol="0">
            <a:spAutoFit/>
          </a:bodyPr>
          <a:lstStyle/>
          <a:p>
            <a:pPr algn="just"/>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princ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prestolonaslednik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dočekao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svoju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nevestu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očevom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dvoru</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Paunima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Uroševca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gde</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obavljena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svadba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Potom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mladenci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otišli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medeni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mesec</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Zetu</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kraljevski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dvor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ispod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grada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Skadra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Interesantno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sačuvan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njihov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verenički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prsten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kome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grčkim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pismom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stoji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napisano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Verenički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prsten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Stefana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izdanka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loze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primi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rukama</a:t>
            </a:r>
            <a:r>
              <a:rPr lang="en-US" sz="2000" dirty="0">
                <a:latin typeface="Times New Roman" pitchFamily="18" charset="0"/>
                <a:cs typeface="Times New Roman" pitchFamily="18" charset="0"/>
              </a:rPr>
              <a:t> Ana, </a:t>
            </a:r>
            <a:r>
              <a:rPr lang="en-US" sz="2000" dirty="0" err="1">
                <a:latin typeface="Times New Roman" pitchFamily="18" charset="0"/>
                <a:cs typeface="Times New Roman" pitchFamily="18" charset="0"/>
              </a:rPr>
              <a:t>iz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roda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Komnina</a:t>
            </a:r>
            <a:r>
              <a:rPr lang="en-US" sz="2000" dirty="0">
                <a:latin typeface="Times New Roman" pitchFamily="18" charset="0"/>
                <a:cs typeface="Times New Roman" pitchFamily="18" charset="0"/>
              </a:rPr>
              <a:t>.</a:t>
            </a:r>
            <a:endParaRPr lang="sr-Latn-R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Prvi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Raške</a:t>
            </a:r>
            <a:r>
              <a:rPr lang="en-US" sz="2000" dirty="0">
                <a:latin typeface="Times New Roman" pitchFamily="18" charset="0"/>
                <a:cs typeface="Times New Roman" pitchFamily="18" charset="0"/>
              </a:rPr>
              <a:t>, Stefan </a:t>
            </a:r>
            <a:r>
              <a:rPr lang="en-US" sz="2000" dirty="0" err="1">
                <a:latin typeface="Times New Roman" pitchFamily="18" charset="0"/>
                <a:cs typeface="Times New Roman" pitchFamily="18" charset="0"/>
              </a:rPr>
              <a:t>Nemanjić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umro</a:t>
            </a:r>
            <a:r>
              <a:rPr lang="en-US" sz="2000" dirty="0">
                <a:latin typeface="Times New Roman" pitchFamily="18" charset="0"/>
                <a:cs typeface="Times New Roman" pitchFamily="18" charset="0"/>
              </a:rPr>
              <a:t> je 24. </a:t>
            </a:r>
            <a:r>
              <a:rPr lang="en-US" sz="2000" dirty="0" err="1">
                <a:latin typeface="Times New Roman" pitchFamily="18" charset="0"/>
                <a:cs typeface="Times New Roman" pitchFamily="18" charset="0"/>
              </a:rPr>
              <a:t>septembra</a:t>
            </a:r>
            <a:r>
              <a:rPr lang="en-US" sz="2000" dirty="0">
                <a:latin typeface="Times New Roman" pitchFamily="18" charset="0"/>
                <a:cs typeface="Times New Roman" pitchFamily="18" charset="0"/>
              </a:rPr>
              <a:t> 1228. </a:t>
            </a:r>
            <a:r>
              <a:rPr lang="en-US" sz="2000" dirty="0" err="1">
                <a:latin typeface="Times New Roman" pitchFamily="18" charset="0"/>
                <a:cs typeface="Times New Roman" pitchFamily="18" charset="0"/>
              </a:rPr>
              <a:t>godine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monah</a:t>
            </a:r>
            <a:r>
              <a:rPr lang="en-US" sz="2000" dirty="0">
                <a:latin typeface="Times New Roman" pitchFamily="18" charset="0"/>
                <a:cs typeface="Times New Roman" pitchFamily="18" charset="0"/>
              </a:rPr>
              <a:t> Simon, </a:t>
            </a:r>
            <a:r>
              <a:rPr lang="en-US" sz="2000" dirty="0" err="1">
                <a:latin typeface="Times New Roman" pitchFamily="18" charset="0"/>
                <a:cs typeface="Times New Roman" pitchFamily="18" charset="0"/>
              </a:rPr>
              <a:t>jer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pred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smrt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zamonašio</a:t>
            </a:r>
            <a:r>
              <a:rPr lang="en-US" sz="2000" dirty="0">
                <a:latin typeface="Times New Roman" pitchFamily="18" charset="0"/>
                <a:cs typeface="Times New Roman" pitchFamily="18" charset="0"/>
              </a:rPr>
              <a:t> brat Sava. </a:t>
            </a:r>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tada</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(1228-1233) </a:t>
            </a:r>
            <a:r>
              <a:rPr lang="en-US" sz="2000" dirty="0" err="1">
                <a:latin typeface="Times New Roman" pitchFamily="18" charset="0"/>
                <a:cs typeface="Times New Roman" pitchFamily="18" charset="0"/>
              </a:rPr>
              <a:t>sve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više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vezuje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oslanja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moćnog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tasta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Osvajanjem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bolje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reći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oslobađanjem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Soluna</a:t>
            </a:r>
            <a:r>
              <a:rPr lang="en-US" sz="2000" dirty="0">
                <a:latin typeface="Times New Roman" pitchFamily="18" charset="0"/>
                <a:cs typeface="Times New Roman" pitchFamily="18" charset="0"/>
              </a:rPr>
              <a:t> 1224. </a:t>
            </a:r>
            <a:r>
              <a:rPr lang="en-US" sz="2000" dirty="0" err="1">
                <a:latin typeface="Times New Roman" pitchFamily="18" charset="0"/>
                <a:cs typeface="Times New Roman" pitchFamily="18" charset="0"/>
              </a:rPr>
              <a:t>godine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Teodor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postaje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najmoćniji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vladar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Balkanu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Drugoj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redu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srpskoj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kraljici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prelepoj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bilo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nimalo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teško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muža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navede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grčku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vodu</a:t>
            </a:r>
            <a:r>
              <a:rPr lang="en-US" sz="2000" dirty="0">
                <a:latin typeface="Times New Roman" pitchFamily="18" charset="0"/>
                <a:cs typeface="Times New Roman" pitchFamily="18" charset="0"/>
              </a:rPr>
              <a:t>". To je, u </a:t>
            </a:r>
            <a:r>
              <a:rPr lang="en-US" sz="2000" dirty="0" err="1">
                <a:latin typeface="Times New Roman" pitchFamily="18" charset="0"/>
                <a:cs typeface="Times New Roman" pitchFamily="18" charset="0"/>
              </a:rPr>
              <a:t>stvari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učinila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njegova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majka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grčka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princeza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Evdokija</a:t>
            </a:r>
            <a:r>
              <a:rPr lang="en-US" sz="2000" dirty="0">
                <a:latin typeface="Times New Roman" pitchFamily="18" charset="0"/>
                <a:cs typeface="Times New Roman" pitchFamily="18" charset="0"/>
              </a:rPr>
              <a:t>. Kao </a:t>
            </a:r>
            <a:r>
              <a:rPr lang="en-US" sz="2000" dirty="0" err="1">
                <a:latin typeface="Times New Roman" pitchFamily="18" charset="0"/>
                <a:cs typeface="Times New Roman" pitchFamily="18" charset="0"/>
              </a:rPr>
              <a:t>dečak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vaspitavan</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vizantijskom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je bio </a:t>
            </a:r>
            <a:r>
              <a:rPr lang="en-US" sz="2000" dirty="0" err="1">
                <a:latin typeface="Times New Roman" pitchFamily="18" charset="0"/>
                <a:cs typeface="Times New Roman" pitchFamily="18" charset="0"/>
              </a:rPr>
              <a:t>ponosan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grčko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poreklo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mala </a:t>
            </a:r>
            <a:r>
              <a:rPr lang="en-US" sz="2000" dirty="0" err="1">
                <a:latin typeface="Times New Roman" pitchFamily="18" charset="0"/>
                <a:cs typeface="Times New Roman" pitchFamily="18" charset="0"/>
              </a:rPr>
              <a:t>stvar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unuk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vizantijskog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Aleksije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Treći</a:t>
            </a:r>
            <a:r>
              <a:rPr lang="en-US" sz="2000" dirty="0">
                <a:latin typeface="Times New Roman" pitchFamily="18" charset="0"/>
                <a:cs typeface="Times New Roman" pitchFamily="18" charset="0"/>
              </a:rPr>
              <a:t>, 1195-1203)! </a:t>
            </a:r>
            <a:r>
              <a:rPr lang="en-US" sz="2000" dirty="0" err="1">
                <a:latin typeface="Times New Roman" pitchFamily="18" charset="0"/>
                <a:cs typeface="Times New Roman" pitchFamily="18" charset="0"/>
              </a:rPr>
              <a:t>Zato</a:t>
            </a:r>
            <a:r>
              <a:rPr lang="en-US" sz="2000" dirty="0">
                <a:latin typeface="Times New Roman" pitchFamily="18" charset="0"/>
                <a:cs typeface="Times New Roman" pitchFamily="18" charset="0"/>
              </a:rPr>
              <a:t> ne </a:t>
            </a:r>
            <a:r>
              <a:rPr lang="en-US" sz="2000" dirty="0" err="1">
                <a:latin typeface="Times New Roman" pitchFamily="18" charset="0"/>
                <a:cs typeface="Times New Roman" pitchFamily="18" charset="0"/>
              </a:rPr>
              <a:t>čudi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činjenica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nekim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srpskim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poveljama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potpisivao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grčki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kao</a:t>
            </a:r>
            <a:r>
              <a:rPr lang="en-US" sz="2000" dirty="0">
                <a:latin typeface="Times New Roman" pitchFamily="18" charset="0"/>
                <a:cs typeface="Times New Roman" pitchFamily="18" charset="0"/>
              </a:rPr>
              <a:t> Stefan </a:t>
            </a:r>
            <a:r>
              <a:rPr lang="en-US" sz="2000" dirty="0" err="1">
                <a:latin typeface="Times New Roman" pitchFamily="18" charset="0"/>
                <a:cs typeface="Times New Roman" pitchFamily="18" charset="0"/>
              </a:rPr>
              <a:t>Duka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Možemo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slobodno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reći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je bio </a:t>
            </a:r>
            <a:r>
              <a:rPr lang="en-US" sz="2000" dirty="0" err="1">
                <a:latin typeface="Times New Roman" pitchFamily="18" charset="0"/>
                <a:cs typeface="Times New Roman" pitchFamily="18" charset="0"/>
              </a:rPr>
              <a:t>veći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Vizantinac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svojih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savremenika</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Vizantiji</a:t>
            </a:r>
            <a:r>
              <a:rPr lang="en-US" sz="2000" dirty="0">
                <a:latin typeface="Times New Roman" pitchFamily="18" charset="0"/>
                <a:cs typeface="Times New Roman" pitchFamily="18" charset="0"/>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00000"/>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l="3841" t="1085" r="16939" b="16434"/>
          <a:stretch>
            <a:fillRect/>
          </a:stretch>
        </p:blipFill>
        <p:spPr bwMode="auto">
          <a:xfrm>
            <a:off x="0" y="0"/>
            <a:ext cx="9144000" cy="5990897"/>
          </a:xfrm>
          <a:prstGeom prst="rect">
            <a:avLst/>
          </a:prstGeom>
          <a:noFill/>
          <a:ln w="9525">
            <a:noFill/>
            <a:miter lim="800000"/>
            <a:headEnd/>
            <a:tailEnd/>
          </a:ln>
          <a:effectLst/>
        </p:spPr>
      </p:pic>
      <p:sp>
        <p:nvSpPr>
          <p:cNvPr id="5" name="TextBox 4"/>
          <p:cNvSpPr txBox="1"/>
          <p:nvPr/>
        </p:nvSpPr>
        <p:spPr>
          <a:xfrm>
            <a:off x="533400" y="6172200"/>
            <a:ext cx="8001358" cy="430887"/>
          </a:xfrm>
          <a:prstGeom prst="rect">
            <a:avLst/>
          </a:prstGeom>
          <a:noFill/>
        </p:spPr>
        <p:txBody>
          <a:bodyPr wrap="none" rtlCol="0">
            <a:spAutoFit/>
          </a:bodyPr>
          <a:lstStyle/>
          <a:p>
            <a:pPr algn="ctr"/>
            <a:r>
              <a:rPr lang="sr-Latn-RS" sz="2200" b="1" dirty="0">
                <a:solidFill>
                  <a:srgbClr val="E8E8E8"/>
                </a:solidFill>
                <a:latin typeface="Times New Roman" pitchFamily="18" charset="0"/>
                <a:cs typeface="Times New Roman" pitchFamily="18" charset="0"/>
              </a:rPr>
              <a:t>Kralj Radoslav i kraljica Ana</a:t>
            </a:r>
            <a:r>
              <a:rPr lang="sr-Cyrl-RS" sz="2200" b="1" dirty="0">
                <a:solidFill>
                  <a:srgbClr val="E8E8E8"/>
                </a:solidFill>
                <a:latin typeface="Times New Roman" pitchFamily="18" charset="0"/>
                <a:cs typeface="Times New Roman" pitchFamily="18" charset="0"/>
              </a:rPr>
              <a:t>, </a:t>
            </a:r>
            <a:r>
              <a:rPr lang="sr-Latn-RS" sz="2200" b="1" dirty="0">
                <a:solidFill>
                  <a:srgbClr val="E8E8E8"/>
                </a:solidFill>
                <a:latin typeface="Times New Roman" pitchFamily="18" charset="0"/>
                <a:cs typeface="Times New Roman" pitchFamily="18" charset="0"/>
              </a:rPr>
              <a:t>Studenica</a:t>
            </a:r>
            <a:r>
              <a:rPr lang="sr-Cyrl-RS" sz="2200" b="1" dirty="0">
                <a:solidFill>
                  <a:srgbClr val="E8E8E8"/>
                </a:solidFill>
                <a:latin typeface="Times New Roman" pitchFamily="18" charset="0"/>
                <a:cs typeface="Times New Roman" pitchFamily="18" charset="0"/>
              </a:rPr>
              <a:t>, </a:t>
            </a:r>
            <a:r>
              <a:rPr lang="sr-Latn-RS" sz="2200" b="1" dirty="0">
                <a:solidFill>
                  <a:srgbClr val="E8E8E8"/>
                </a:solidFill>
                <a:latin typeface="Times New Roman" pitchFamily="18" charset="0"/>
                <a:cs typeface="Times New Roman" pitchFamily="18" charset="0"/>
              </a:rPr>
              <a:t>Radoslavljeva priprata</a:t>
            </a:r>
            <a:endParaRPr lang="en-US" sz="2200" b="1" dirty="0">
              <a:solidFill>
                <a:srgbClr val="E8E8E8"/>
              </a:solidFill>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66562" name="Picture 2"/>
          <p:cNvPicPr>
            <a:picLocks noChangeAspect="1" noChangeArrowheads="1"/>
          </p:cNvPicPr>
          <p:nvPr/>
        </p:nvPicPr>
        <p:blipFill>
          <a:blip r:embed="rId2"/>
          <a:srcRect t="34884" r="8209"/>
          <a:stretch>
            <a:fillRect/>
          </a:stretch>
        </p:blipFill>
        <p:spPr bwMode="auto">
          <a:xfrm>
            <a:off x="0" y="2590800"/>
            <a:ext cx="9144000" cy="4267200"/>
          </a:xfrm>
          <a:prstGeom prst="rect">
            <a:avLst/>
          </a:prstGeom>
          <a:noFill/>
          <a:ln w="38100">
            <a:solidFill>
              <a:srgbClr val="E4BA06"/>
            </a:solidFill>
            <a:miter lim="800000"/>
            <a:headEnd/>
            <a:tailEnd/>
          </a:ln>
          <a:effectLst/>
        </p:spPr>
      </p:pic>
      <p:sp>
        <p:nvSpPr>
          <p:cNvPr id="5" name="TextBox 4"/>
          <p:cNvSpPr txBox="1"/>
          <p:nvPr/>
        </p:nvSpPr>
        <p:spPr>
          <a:xfrm>
            <a:off x="6324600" y="3429000"/>
            <a:ext cx="2438400" cy="2554545"/>
          </a:xfrm>
          <a:prstGeom prst="rect">
            <a:avLst/>
          </a:prstGeom>
          <a:solidFill>
            <a:schemeClr val="accent3">
              <a:lumMod val="50000"/>
            </a:schemeClr>
          </a:solidFill>
          <a:ln>
            <a:solidFill>
              <a:srgbClr val="E4BA06"/>
            </a:solidFill>
          </a:ln>
        </p:spPr>
        <p:txBody>
          <a:bodyPr wrap="square" rtlCol="0">
            <a:spAutoFit/>
          </a:bodyPr>
          <a:lstStyle/>
          <a:p>
            <a:r>
              <a:rPr lang="sr-Latn-RS" sz="2000" b="1" dirty="0">
                <a:solidFill>
                  <a:srgbClr val="FFFBC5"/>
                </a:solidFill>
                <a:latin typeface="Times New Roman" pitchFamily="18" charset="0"/>
                <a:cs typeface="Times New Roman" pitchFamily="18" charset="0"/>
              </a:rPr>
              <a:t>Radoslavljev </a:t>
            </a:r>
            <a:endParaRPr lang="sr-Cyrl-RS" sz="2000" b="1" dirty="0">
              <a:solidFill>
                <a:srgbClr val="FFFBC5"/>
              </a:solidFill>
              <a:latin typeface="Times New Roman" pitchFamily="18" charset="0"/>
              <a:cs typeface="Times New Roman" pitchFamily="18" charset="0"/>
            </a:endParaRPr>
          </a:p>
          <a:p>
            <a:r>
              <a:rPr lang="sr-Latn-RS" sz="2000" b="1" dirty="0">
                <a:solidFill>
                  <a:srgbClr val="FFFBC5"/>
                </a:solidFill>
                <a:latin typeface="Times New Roman" pitchFamily="18" charset="0"/>
                <a:cs typeface="Times New Roman" pitchFamily="18" charset="0"/>
              </a:rPr>
              <a:t>srebrni trahej</a:t>
            </a:r>
            <a:r>
              <a:rPr lang="sr-Cyrl-RS" sz="2000" b="1" dirty="0">
                <a:solidFill>
                  <a:srgbClr val="FFFBC5"/>
                </a:solidFill>
                <a:latin typeface="Times New Roman" pitchFamily="18" charset="0"/>
                <a:cs typeface="Times New Roman" pitchFamily="18" charset="0"/>
              </a:rPr>
              <a:t>,</a:t>
            </a:r>
          </a:p>
          <a:p>
            <a:r>
              <a:rPr lang="sr-Latn-RS" sz="2000" b="1" dirty="0">
                <a:solidFill>
                  <a:srgbClr val="FFFBC5"/>
                </a:solidFill>
                <a:latin typeface="Times New Roman" pitchFamily="18" charset="0"/>
                <a:cs typeface="Times New Roman" pitchFamily="18" charset="0"/>
              </a:rPr>
              <a:t>s</a:t>
            </a:r>
            <a:r>
              <a:rPr lang="sr-Cyrl-RS" sz="2000" b="1" dirty="0">
                <a:solidFill>
                  <a:srgbClr val="FFFBC5"/>
                </a:solidFill>
                <a:latin typeface="Times New Roman" pitchFamily="18" charset="0"/>
                <a:cs typeface="Times New Roman" pitchFamily="18" charset="0"/>
              </a:rPr>
              <a:t> </a:t>
            </a:r>
            <a:r>
              <a:rPr lang="sr-Latn-RS" sz="2000" b="1" dirty="0">
                <a:solidFill>
                  <a:srgbClr val="FFFBC5"/>
                </a:solidFill>
                <a:latin typeface="Times New Roman" pitchFamily="18" charset="0"/>
                <a:cs typeface="Times New Roman" pitchFamily="18" charset="0"/>
              </a:rPr>
              <a:t>jedne</a:t>
            </a:r>
            <a:r>
              <a:rPr lang="sr-Cyrl-RS" sz="2000" b="1" dirty="0">
                <a:solidFill>
                  <a:srgbClr val="FFFBC5"/>
                </a:solidFill>
                <a:latin typeface="Times New Roman" pitchFamily="18" charset="0"/>
                <a:cs typeface="Times New Roman" pitchFamily="18" charset="0"/>
              </a:rPr>
              <a:t> </a:t>
            </a:r>
            <a:r>
              <a:rPr lang="sr-Latn-RS" sz="2000" b="1" dirty="0">
                <a:solidFill>
                  <a:srgbClr val="FFFBC5"/>
                </a:solidFill>
                <a:latin typeface="Times New Roman" pitchFamily="18" charset="0"/>
                <a:cs typeface="Times New Roman" pitchFamily="18" charset="0"/>
              </a:rPr>
              <a:t>strane</a:t>
            </a:r>
            <a:endParaRPr lang="sr-Cyrl-RS" sz="2000" b="1" dirty="0">
              <a:solidFill>
                <a:srgbClr val="FFFBC5"/>
              </a:solidFill>
              <a:latin typeface="Times New Roman" pitchFamily="18" charset="0"/>
              <a:cs typeface="Times New Roman" pitchFamily="18" charset="0"/>
            </a:endParaRPr>
          </a:p>
          <a:p>
            <a:r>
              <a:rPr lang="sr-Latn-RS" sz="2000" b="1" dirty="0">
                <a:solidFill>
                  <a:srgbClr val="FFFBC5"/>
                </a:solidFill>
                <a:latin typeface="Times New Roman" pitchFamily="18" charset="0"/>
                <a:cs typeface="Times New Roman" pitchFamily="18" charset="0"/>
              </a:rPr>
              <a:t>prikazani su</a:t>
            </a:r>
            <a:endParaRPr lang="sr-Cyrl-RS" sz="2000" b="1" dirty="0">
              <a:solidFill>
                <a:srgbClr val="FFFBC5"/>
              </a:solidFill>
              <a:latin typeface="Times New Roman" pitchFamily="18" charset="0"/>
              <a:cs typeface="Times New Roman" pitchFamily="18" charset="0"/>
            </a:endParaRPr>
          </a:p>
          <a:p>
            <a:r>
              <a:rPr lang="sr-Latn-RS" sz="2000" b="1" dirty="0">
                <a:solidFill>
                  <a:srgbClr val="FFFBC5"/>
                </a:solidFill>
                <a:latin typeface="Times New Roman" pitchFamily="18" charset="0"/>
                <a:cs typeface="Times New Roman" pitchFamily="18" charset="0"/>
              </a:rPr>
              <a:t>kralj i Hristos</a:t>
            </a:r>
            <a:endParaRPr lang="sr-Cyrl-RS" sz="2000" b="1" dirty="0">
              <a:solidFill>
                <a:srgbClr val="FFFBC5"/>
              </a:solidFill>
              <a:latin typeface="Times New Roman" pitchFamily="18" charset="0"/>
              <a:cs typeface="Times New Roman" pitchFamily="18" charset="0"/>
            </a:endParaRPr>
          </a:p>
          <a:p>
            <a:r>
              <a:rPr lang="sr-Latn-RS" sz="2000" b="1" dirty="0">
                <a:solidFill>
                  <a:srgbClr val="FFFBC5"/>
                </a:solidFill>
                <a:latin typeface="Times New Roman" pitchFamily="18" charset="0"/>
                <a:cs typeface="Times New Roman" pitchFamily="18" charset="0"/>
              </a:rPr>
              <a:t>koji ga blagosilja</a:t>
            </a:r>
            <a:r>
              <a:rPr lang="sr-Cyrl-RS" sz="2000" b="1" dirty="0">
                <a:solidFill>
                  <a:srgbClr val="FFFBC5"/>
                </a:solidFill>
                <a:latin typeface="Times New Roman" pitchFamily="18" charset="0"/>
                <a:cs typeface="Times New Roman" pitchFamily="18" charset="0"/>
              </a:rPr>
              <a:t>,</a:t>
            </a:r>
          </a:p>
          <a:p>
            <a:r>
              <a:rPr lang="sr-Latn-RS" sz="2000" b="1" dirty="0">
                <a:solidFill>
                  <a:srgbClr val="FFFBC5"/>
                </a:solidFill>
                <a:latin typeface="Times New Roman" pitchFamily="18" charset="0"/>
                <a:cs typeface="Times New Roman" pitchFamily="18" charset="0"/>
              </a:rPr>
              <a:t>a s druge Arhangel</a:t>
            </a:r>
            <a:endParaRPr lang="sr-Cyrl-RS" sz="2000" b="1" dirty="0">
              <a:solidFill>
                <a:srgbClr val="FFFBC5"/>
              </a:solidFill>
              <a:latin typeface="Times New Roman" pitchFamily="18" charset="0"/>
              <a:cs typeface="Times New Roman" pitchFamily="18" charset="0"/>
            </a:endParaRPr>
          </a:p>
          <a:p>
            <a:r>
              <a:rPr lang="sr-Latn-RS" sz="2000" b="1" dirty="0">
                <a:solidFill>
                  <a:srgbClr val="FFFBC5"/>
                </a:solidFill>
                <a:latin typeface="Times New Roman" pitchFamily="18" charset="0"/>
                <a:cs typeface="Times New Roman" pitchFamily="18" charset="0"/>
              </a:rPr>
              <a:t>Mihailo</a:t>
            </a:r>
            <a:endParaRPr lang="en-US" sz="2000" b="1" dirty="0">
              <a:solidFill>
                <a:srgbClr val="FFFBC5"/>
              </a:solidFill>
              <a:latin typeface="Times New Roman" pitchFamily="18" charset="0"/>
              <a:cs typeface="Times New Roman" pitchFamily="18" charset="0"/>
            </a:endParaRPr>
          </a:p>
        </p:txBody>
      </p:sp>
      <p:sp>
        <p:nvSpPr>
          <p:cNvPr id="6" name="TextBox 5"/>
          <p:cNvSpPr txBox="1"/>
          <p:nvPr/>
        </p:nvSpPr>
        <p:spPr>
          <a:xfrm>
            <a:off x="533400" y="304800"/>
            <a:ext cx="7772400" cy="1938992"/>
          </a:xfrm>
          <a:prstGeom prst="rect">
            <a:avLst/>
          </a:prstGeom>
          <a:noFill/>
        </p:spPr>
        <p:txBody>
          <a:bodyPr wrap="square" rtlCol="0">
            <a:spAutoFit/>
          </a:bodyPr>
          <a:lstStyle/>
          <a:p>
            <a:pPr algn="just"/>
            <a:r>
              <a:rPr lang="en-US" sz="2000" dirty="0">
                <a:latin typeface="Times New Roman" pitchFamily="18" charset="0"/>
                <a:cs typeface="Times New Roman" pitchFamily="18" charset="0"/>
              </a:rPr>
              <a:t>Po </a:t>
            </a:r>
            <a:r>
              <a:rPr lang="en-US" sz="2000" dirty="0" err="1">
                <a:latin typeface="Times New Roman" pitchFamily="18" charset="0"/>
                <a:cs typeface="Times New Roman" pitchFamily="18" charset="0"/>
              </a:rPr>
              <a:t>Teodosiju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koga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citiraju</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neki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osporavaju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posebno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Mihailo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Laskaris</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što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razumljivo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je u </a:t>
            </a:r>
            <a:r>
              <a:rPr lang="en-US" sz="2000" dirty="0" err="1">
                <a:latin typeface="Times New Roman" pitchFamily="18" charset="0"/>
                <a:cs typeface="Times New Roman" pitchFamily="18" charset="0"/>
              </a:rPr>
              <a:t>početku</a:t>
            </a:r>
            <a:r>
              <a:rPr lang="en-US" sz="2000" dirty="0">
                <a:latin typeface="Times New Roman" pitchFamily="18" charset="0"/>
                <a:cs typeface="Times New Roman" pitchFamily="18" charset="0"/>
              </a:rPr>
              <a:t> bio </a:t>
            </a:r>
            <a:r>
              <a:rPr lang="en-US" sz="2000" dirty="0" err="1">
                <a:latin typeface="Times New Roman" pitchFamily="18" charset="0"/>
                <a:cs typeface="Times New Roman" pitchFamily="18" charset="0"/>
              </a:rPr>
              <a:t>dobar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vladar</a:t>
            </a:r>
            <a:r>
              <a:rPr lang="en-US" sz="2000" dirty="0">
                <a:latin typeface="Times New Roman" pitchFamily="18" charset="0"/>
                <a:cs typeface="Times New Roman" pitchFamily="18" charset="0"/>
              </a:rPr>
              <a:t>. </a:t>
            </a:r>
            <a:r>
              <a:rPr lang="en-US" sz="2000" i="1" dirty="0" err="1">
                <a:latin typeface="Times New Roman" pitchFamily="18" charset="0"/>
                <a:cs typeface="Times New Roman" pitchFamily="18" charset="0"/>
              </a:rPr>
              <a:t>Bejaše</a:t>
            </a:r>
            <a:r>
              <a:rPr lang="en-US" sz="2000" i="1" dirty="0">
                <a:latin typeface="Times New Roman" pitchFamily="18" charset="0"/>
                <a:cs typeface="Times New Roman" pitchFamily="18" charset="0"/>
              </a:rPr>
              <a:t> u </a:t>
            </a:r>
            <a:r>
              <a:rPr lang="en-US" sz="2000" i="1" dirty="0" err="1">
                <a:latin typeface="Times New Roman" pitchFamily="18" charset="0"/>
                <a:cs typeface="Times New Roman" pitchFamily="18" charset="0"/>
              </a:rPr>
              <a:t>svem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za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pohvalu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izvrstan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ali</a:t>
            </a:r>
            <a:r>
              <a:rPr lang="en-US" sz="2000" i="1" dirty="0">
                <a:latin typeface="Times New Roman" pitchFamily="18" charset="0"/>
                <a:cs typeface="Times New Roman" pitchFamily="18" charset="0"/>
              </a:rPr>
              <a:t> se </a:t>
            </a:r>
            <a:r>
              <a:rPr lang="en-US" sz="2000" i="1" dirty="0" err="1">
                <a:latin typeface="Times New Roman" pitchFamily="18" charset="0"/>
                <a:cs typeface="Times New Roman" pitchFamily="18" charset="0"/>
              </a:rPr>
              <a:t>posle</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pokori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ženi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radi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koje</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postrada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umom</a:t>
            </a:r>
            <a:r>
              <a:rPr lang="en-US" sz="2000" i="1" dirty="0">
                <a:latin typeface="Times New Roman" pitchFamily="18" charset="0"/>
                <a:cs typeface="Times New Roman" pitchFamily="18" charset="0"/>
              </a:rPr>
              <a:t>. A </a:t>
            </a:r>
            <a:r>
              <a:rPr lang="en-US" sz="2000" i="1" dirty="0" err="1">
                <a:latin typeface="Times New Roman" pitchFamily="18" charset="0"/>
                <a:cs typeface="Times New Roman" pitchFamily="18" charset="0"/>
              </a:rPr>
              <a:t>vlastela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uznegodovavši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zbog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maloumlja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njegova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odstupiše</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od</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njega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priđoše</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mlađemu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bratu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njegovu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Vladislavu</a:t>
            </a:r>
            <a:r>
              <a:rPr lang="en-US" sz="2000" i="1" dirty="0">
                <a:latin typeface="Times New Roman" pitchFamily="18" charset="0"/>
                <a:cs typeface="Times New Roman" pitchFamily="18" charset="0"/>
              </a:rPr>
              <a:t>.</a:t>
            </a:r>
          </a:p>
          <a:p>
            <a:pPr algn="just"/>
            <a:endParaRPr lang="en-US" sz="20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05000" y="1676400"/>
            <a:ext cx="5181600" cy="3277820"/>
          </a:xfrm>
          <a:prstGeom prst="rect">
            <a:avLst/>
          </a:prstGeom>
        </p:spPr>
        <p:txBody>
          <a:bodyPr wrap="square">
            <a:spAutoFit/>
          </a:bodyPr>
          <a:lstStyle/>
          <a:p>
            <a:pPr algn="ctr"/>
            <a:r>
              <a:rPr lang="sr-Latn-RS" sz="6800" b="1" dirty="0">
                <a:effectLst>
                  <a:outerShdw blurRad="38100" dist="38100" dir="2700000" algn="tl">
                    <a:srgbClr val="000000">
                      <a:alpha val="43137"/>
                    </a:srgbClr>
                  </a:outerShdw>
                </a:effectLst>
                <a:latin typeface="Times New Roman" pitchFamily="18" charset="0"/>
                <a:cs typeface="Times New Roman" pitchFamily="18" charset="0"/>
              </a:rPr>
              <a:t>Supruge, </a:t>
            </a:r>
          </a:p>
          <a:p>
            <a:pPr algn="ctr"/>
            <a:r>
              <a:rPr lang="sr-Latn-RS" sz="6800" b="1" dirty="0">
                <a:effectLst>
                  <a:outerShdw blurRad="38100" dist="38100" dir="2700000" algn="tl">
                    <a:srgbClr val="000000">
                      <a:alpha val="43137"/>
                    </a:srgbClr>
                  </a:outerShdw>
                </a:effectLst>
                <a:latin typeface="Times New Roman" pitchFamily="18" charset="0"/>
                <a:cs typeface="Times New Roman" pitchFamily="18" charset="0"/>
              </a:rPr>
              <a:t>često i </a:t>
            </a:r>
          </a:p>
          <a:p>
            <a:pPr algn="ctr"/>
            <a:r>
              <a:rPr lang="sr-Latn-RS" sz="6800" b="1" dirty="0">
                <a:effectLst>
                  <a:outerShdw blurRad="38100" dist="38100" dir="2700000" algn="tl">
                    <a:srgbClr val="000000">
                      <a:alpha val="43137"/>
                    </a:srgbClr>
                  </a:outerShdw>
                </a:effectLst>
                <a:latin typeface="Times New Roman" pitchFamily="18" charset="0"/>
                <a:cs typeface="Times New Roman" pitchFamily="18" charset="0"/>
              </a:rPr>
              <a:t>vladarice</a:t>
            </a:r>
            <a:endParaRPr lang="en-US" sz="6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762000"/>
            <a:ext cx="7848600" cy="5940088"/>
          </a:xfrm>
          <a:prstGeom prst="rect">
            <a:avLst/>
          </a:prstGeom>
          <a:noFill/>
          <a:ln w="28575">
            <a:solidFill>
              <a:srgbClr val="E4BA06"/>
            </a:solidFill>
          </a:ln>
        </p:spPr>
        <p:txBody>
          <a:bodyPr wrap="square" rtlCol="0">
            <a:spAutoFit/>
          </a:bodyPr>
          <a:lstStyle/>
          <a:p>
            <a:pPr algn="just"/>
            <a:r>
              <a:rPr lang="sr-Latn-RS" sz="2000" dirty="0">
                <a:latin typeface="Times New Roman" pitchFamily="18" charset="0"/>
                <a:cs typeface="Times New Roman" pitchFamily="18" charset="0"/>
              </a:rPr>
              <a:t>Kralj Radoslav je bio prvi srpski vladar koji je kovao svoj novac. Na njemu grčkim slovima piše: </a:t>
            </a:r>
            <a:r>
              <a:rPr lang="sr-Latn-RS" sz="2000" i="1" dirty="0">
                <a:latin typeface="Times New Roman" pitchFamily="18" charset="0"/>
                <a:cs typeface="Times New Roman" pitchFamily="18" charset="0"/>
              </a:rPr>
              <a:t>Stefan Duka kralj </a:t>
            </a:r>
            <a:r>
              <a:rPr lang="sr-Latn-RS" sz="2000" dirty="0">
                <a:latin typeface="Times New Roman" pitchFamily="18" charset="0"/>
                <a:cs typeface="Times New Roman" pitchFamily="18" charset="0"/>
              </a:rPr>
              <a:t>i </a:t>
            </a:r>
            <a:r>
              <a:rPr lang="sr-Latn-RS" sz="2000" i="1" dirty="0">
                <a:latin typeface="Times New Roman" pitchFamily="18" charset="0"/>
                <a:cs typeface="Times New Roman" pitchFamily="18" charset="0"/>
              </a:rPr>
              <a:t>Sveti Konstantin</a:t>
            </a:r>
            <a:r>
              <a:rPr lang="sr-Latn-RS" sz="2000" dirty="0">
                <a:latin typeface="Times New Roman" pitchFamily="18" charset="0"/>
                <a:cs typeface="Times New Roman" pitchFamily="18" charset="0"/>
              </a:rPr>
              <a:t>. </a:t>
            </a:r>
            <a:r>
              <a:rPr lang="en-US" sz="2000" dirty="0">
                <a:latin typeface="Times New Roman" pitchFamily="18" charset="0"/>
                <a:cs typeface="Times New Roman" pitchFamily="18" charset="0"/>
              </a:rPr>
              <a:t>P</a:t>
            </a:r>
            <a:r>
              <a:rPr lang="sr-Latn-RS" sz="2000" dirty="0">
                <a:latin typeface="Times New Roman" pitchFamily="18" charset="0"/>
                <a:cs typeface="Times New Roman" pitchFamily="18" charset="0"/>
              </a:rPr>
              <a:t>o ugledu na svog dedu po majci, i na Radoslavljevom novcu, pored njegovog lika, prikazan je sveti Konstantin. Imajući i ovu činjenicu u vidu, možemo primetiti da se Ana pre ponašala kao grčka nego kao srpska kraljica. To, međutim, neće trajati dugo.</a:t>
            </a:r>
            <a:endParaRPr lang="en-U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Kod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Klokotnice</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proleće</a:t>
            </a:r>
            <a:r>
              <a:rPr lang="en-US" sz="2000" dirty="0">
                <a:latin typeface="Times New Roman" pitchFamily="18" charset="0"/>
                <a:cs typeface="Times New Roman" pitchFamily="18" charset="0"/>
              </a:rPr>
              <a:t> 1230. </a:t>
            </a:r>
            <a:r>
              <a:rPr lang="en-US" sz="2000" dirty="0" err="1">
                <a:latin typeface="Times New Roman" pitchFamily="18" charset="0"/>
                <a:cs typeface="Times New Roman" pitchFamily="18" charset="0"/>
              </a:rPr>
              <a:t>godine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bugarski</a:t>
            </a:r>
            <a:r>
              <a:rPr lang="en-US" sz="2000" dirty="0">
                <a:latin typeface="Times New Roman" pitchFamily="18" charset="0"/>
                <a:cs typeface="Times New Roman" pitchFamily="18" charset="0"/>
              </a:rPr>
              <a:t> car </a:t>
            </a:r>
            <a:r>
              <a:rPr lang="en-US" sz="2000" dirty="0" err="1">
                <a:latin typeface="Times New Roman" pitchFamily="18" charset="0"/>
                <a:cs typeface="Times New Roman" pitchFamily="18" charset="0"/>
              </a:rPr>
              <a:t>Asen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Drugi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potukao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zarobio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Teodora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Anđela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kraljice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Osvajanjem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prostranih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oblasti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Aninog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bugarski</a:t>
            </a:r>
            <a:r>
              <a:rPr lang="en-US" sz="2000" dirty="0">
                <a:latin typeface="Times New Roman" pitchFamily="18" charset="0"/>
                <a:cs typeface="Times New Roman" pitchFamily="18" charset="0"/>
              </a:rPr>
              <a:t> car </a:t>
            </a:r>
            <a:r>
              <a:rPr lang="en-US" sz="2000" dirty="0" err="1">
                <a:latin typeface="Times New Roman" pitchFamily="18" charset="0"/>
                <a:cs typeface="Times New Roman" pitchFamily="18" charset="0"/>
              </a:rPr>
              <a:t>postaje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najmoćniji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vladar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Balkanu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Nezadovoljna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vlastela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koristi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priliku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više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prilazi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kraljevom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bratu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Vladislavu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Ana </a:t>
            </a:r>
            <a:r>
              <a:rPr lang="en-US" sz="2000" dirty="0" err="1">
                <a:latin typeface="Times New Roman" pitchFamily="18" charset="0"/>
                <a:cs typeface="Times New Roman" pitchFamily="18" charset="0"/>
              </a:rPr>
              <a:t>ostaju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usamljeni</a:t>
            </a:r>
            <a:r>
              <a:rPr lang="en-US" sz="2000" dirty="0">
                <a:latin typeface="Times New Roman" pitchFamily="18" charset="0"/>
                <a:cs typeface="Times New Roman" pitchFamily="18" charset="0"/>
              </a:rPr>
              <a:t>.</a:t>
            </a:r>
          </a:p>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Osetivši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šta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sprema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izgovarajući</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žele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zimu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provedu</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toplijem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Primorju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kraljevski</a:t>
            </a:r>
            <a:r>
              <a:rPr lang="en-US" sz="2000" dirty="0">
                <a:latin typeface="Times New Roman" pitchFamily="18" charset="0"/>
                <a:cs typeface="Times New Roman" pitchFamily="18" charset="0"/>
              </a:rPr>
              <a:t> par </a:t>
            </a:r>
            <a:r>
              <a:rPr lang="en-US" sz="2000" dirty="0" err="1">
                <a:latin typeface="Times New Roman" pitchFamily="18" charset="0"/>
                <a:cs typeface="Times New Roman" pitchFamily="18" charset="0"/>
              </a:rPr>
              <a:t>beži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zemlje</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malom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pratnjom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Teodosiju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a:t>
            </a:r>
            <a:r>
              <a:rPr lang="en-US" sz="2000" dirty="0">
                <a:latin typeface="Times New Roman" pitchFamily="18" charset="0"/>
                <a:cs typeface="Times New Roman" pitchFamily="18" charset="0"/>
              </a:rPr>
              <a:t> to </a:t>
            </a:r>
            <a:r>
              <a:rPr lang="en-US" sz="2000" dirty="0" err="1">
                <a:latin typeface="Times New Roman" pitchFamily="18" charset="0"/>
                <a:cs typeface="Times New Roman" pitchFamily="18" charset="0"/>
              </a:rPr>
              <a:t>bila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kriva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Radoslavljeva</a:t>
            </a:r>
            <a:r>
              <a:rPr lang="en-US" sz="2000" dirty="0">
                <a:latin typeface="Times New Roman" pitchFamily="18" charset="0"/>
                <a:cs typeface="Times New Roman" pitchFamily="18" charset="0"/>
              </a:rPr>
              <a:t> </a:t>
            </a:r>
            <a:r>
              <a:rPr lang="en-US" sz="2000" i="1" dirty="0" err="1">
                <a:latin typeface="Times New Roman" pitchFamily="18" charset="0"/>
                <a:cs typeface="Times New Roman" pitchFamily="18" charset="0"/>
              </a:rPr>
              <a:t>zlonamerna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lukava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žena</a:t>
            </a:r>
            <a:r>
              <a:rPr lang="en-US" sz="2000" dirty="0">
                <a:latin typeface="Times New Roman" pitchFamily="18" charset="0"/>
                <a:cs typeface="Times New Roman" pitchFamily="18" charset="0"/>
              </a:rPr>
              <a:t>. </a:t>
            </a:r>
            <a:r>
              <a:rPr lang="en-US" sz="2000" i="1" dirty="0" err="1">
                <a:latin typeface="Times New Roman" pitchFamily="18" charset="0"/>
                <a:cs typeface="Times New Roman" pitchFamily="18" charset="0"/>
              </a:rPr>
              <a:t>Jer</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beše</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druga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Dalida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kao</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prva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Samsonu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dodaje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kaluđer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zimu</a:t>
            </a:r>
            <a:r>
              <a:rPr lang="en-US" sz="2000" dirty="0">
                <a:latin typeface="Times New Roman" pitchFamily="18" charset="0"/>
                <a:cs typeface="Times New Roman" pitchFamily="18" charset="0"/>
              </a:rPr>
              <a:t> 1233. </a:t>
            </a:r>
            <a:r>
              <a:rPr lang="en-US" sz="2000" dirty="0" err="1">
                <a:latin typeface="Times New Roman" pitchFamily="18" charset="0"/>
                <a:cs typeface="Times New Roman" pitchFamily="18" charset="0"/>
              </a:rPr>
              <a:t>godine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zbačen</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prestola</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nezadovoljna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srpska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vlastela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uzdigla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njegovog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mlađeg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brata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Vladislava</a:t>
            </a:r>
            <a:r>
              <a:rPr lang="en-US" sz="2000" dirty="0">
                <a:latin typeface="Times New Roman" pitchFamily="18" charset="0"/>
                <a:cs typeface="Times New Roman" pitchFamily="18" charset="0"/>
              </a:rPr>
              <a:t>.</a:t>
            </a:r>
          </a:p>
        </p:txBody>
      </p:sp>
      <p:sp>
        <p:nvSpPr>
          <p:cNvPr id="11" name="TextBox 10"/>
          <p:cNvSpPr txBox="1"/>
          <p:nvPr/>
        </p:nvSpPr>
        <p:spPr>
          <a:xfrm>
            <a:off x="3048000" y="228600"/>
            <a:ext cx="2895600" cy="400110"/>
          </a:xfrm>
          <a:prstGeom prst="rect">
            <a:avLst/>
          </a:prstGeom>
          <a:noFill/>
        </p:spPr>
        <p:txBody>
          <a:bodyPr wrap="square" rtlCol="0">
            <a:spAutoFit/>
          </a:bodyPr>
          <a:lstStyle/>
          <a:p>
            <a:r>
              <a:rPr lang="sr-Latn-RS" sz="2000" b="1" dirty="0">
                <a:solidFill>
                  <a:srgbClr val="E4BA06"/>
                </a:solidFill>
                <a:effectLst>
                  <a:outerShdw blurRad="38100" dist="38100" dir="2700000" algn="tl">
                    <a:srgbClr val="000000">
                      <a:alpha val="43137"/>
                    </a:srgbClr>
                  </a:outerShdw>
                </a:effectLst>
                <a:latin typeface="Times New Roman" pitchFamily="18" charset="0"/>
                <a:cs typeface="Times New Roman" pitchFamily="18" charset="0"/>
              </a:rPr>
              <a:t>PRVI SRPSKI NOVAC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Grp="1" noChangeAspect="1" noChangeArrowheads="1"/>
          </p:cNvPicPr>
          <p:nvPr>
            <p:ph idx="1"/>
          </p:nvPr>
        </p:nvPicPr>
        <p:blipFill>
          <a:blip r:embed="rId2"/>
          <a:srcRect l="11860" t="777" r="16791" b="2350"/>
          <a:stretch>
            <a:fillRect/>
          </a:stretch>
        </p:blipFill>
        <p:spPr bwMode="auto">
          <a:xfrm>
            <a:off x="-1" y="0"/>
            <a:ext cx="9144001" cy="6858000"/>
          </a:xfrm>
          <a:prstGeom prst="rect">
            <a:avLst/>
          </a:prstGeom>
          <a:noFill/>
          <a:ln w="9525">
            <a:noFill/>
            <a:miter lim="800000"/>
            <a:headEnd/>
            <a:tailEnd/>
          </a:ln>
          <a:effectLst/>
        </p:spPr>
      </p:pic>
      <p:sp>
        <p:nvSpPr>
          <p:cNvPr id="5" name="TextBox 4"/>
          <p:cNvSpPr txBox="1"/>
          <p:nvPr/>
        </p:nvSpPr>
        <p:spPr>
          <a:xfrm>
            <a:off x="1" y="6488668"/>
            <a:ext cx="9144000" cy="369332"/>
          </a:xfrm>
          <a:prstGeom prst="rect">
            <a:avLst/>
          </a:prstGeom>
          <a:solidFill>
            <a:srgbClr val="FFCC66"/>
          </a:solidFill>
          <a:ln>
            <a:solidFill>
              <a:srgbClr val="111111"/>
            </a:solidFill>
          </a:ln>
        </p:spPr>
        <p:txBody>
          <a:bodyPr wrap="square" rtlCol="0">
            <a:spAutoFit/>
          </a:bodyPr>
          <a:lstStyle/>
          <a:p>
            <a:pPr algn="ctr"/>
            <a:r>
              <a:rPr lang="sr-Latn-RS" b="1" dirty="0">
                <a:latin typeface="Times New Roman" pitchFamily="18" charset="0"/>
                <a:cs typeface="Times New Roman" pitchFamily="18" charset="0"/>
              </a:rPr>
              <a:t>Portreti Nemanjića u Manastiru Mileševa </a:t>
            </a:r>
            <a:r>
              <a:rPr lang="sr-Cyrl-RS" b="1" dirty="0">
                <a:latin typeface="Times New Roman" pitchFamily="18" charset="0"/>
                <a:cs typeface="Times New Roman" pitchFamily="18" charset="0"/>
              </a:rPr>
              <a:t>– </a:t>
            </a:r>
            <a:r>
              <a:rPr lang="sr-Latn-RS" b="1" dirty="0">
                <a:latin typeface="Times New Roman" pitchFamily="18" charset="0"/>
                <a:cs typeface="Times New Roman" pitchFamily="18" charset="0"/>
              </a:rPr>
              <a:t>Vladislav</a:t>
            </a:r>
            <a:r>
              <a:rPr lang="sr-Cyrl-RS" b="1" dirty="0">
                <a:latin typeface="Times New Roman" pitchFamily="18" charset="0"/>
                <a:cs typeface="Times New Roman" pitchFamily="18" charset="0"/>
              </a:rPr>
              <a:t>,</a:t>
            </a:r>
            <a:r>
              <a:rPr lang="sr-Latn-RS" b="1" dirty="0">
                <a:latin typeface="Times New Roman" pitchFamily="18" charset="0"/>
                <a:cs typeface="Times New Roman" pitchFamily="18" charset="0"/>
              </a:rPr>
              <a:t> Radoslav</a:t>
            </a:r>
            <a:r>
              <a:rPr lang="sr-Cyrl-RS" b="1" dirty="0">
                <a:latin typeface="Times New Roman" pitchFamily="18" charset="0"/>
                <a:cs typeface="Times New Roman" pitchFamily="18" charset="0"/>
              </a:rPr>
              <a:t> </a:t>
            </a:r>
            <a:r>
              <a:rPr lang="sr-Latn-RS" b="1" dirty="0">
                <a:latin typeface="Times New Roman" pitchFamily="18" charset="0"/>
                <a:cs typeface="Times New Roman" pitchFamily="18" charset="0"/>
              </a:rPr>
              <a:t>i</a:t>
            </a:r>
            <a:r>
              <a:rPr lang="sr-Cyrl-RS" b="1" dirty="0">
                <a:latin typeface="Times New Roman" pitchFamily="18" charset="0"/>
                <a:cs typeface="Times New Roman" pitchFamily="18" charset="0"/>
              </a:rPr>
              <a:t> </a:t>
            </a:r>
            <a:r>
              <a:rPr lang="sr-Latn-RS" b="1" dirty="0">
                <a:latin typeface="Times New Roman" pitchFamily="18" charset="0"/>
                <a:cs typeface="Times New Roman" pitchFamily="18" charset="0"/>
              </a:rPr>
              <a:t>Stefan</a:t>
            </a:r>
            <a:r>
              <a:rPr lang="sr-Cyrl-RS" b="1" dirty="0">
                <a:latin typeface="Times New Roman" pitchFamily="18" charset="0"/>
                <a:cs typeface="Times New Roman" pitchFamily="18" charset="0"/>
              </a:rPr>
              <a:t> </a:t>
            </a:r>
            <a:r>
              <a:rPr lang="sr-Latn-RS" b="1" dirty="0">
                <a:latin typeface="Times New Roman" pitchFamily="18" charset="0"/>
                <a:cs typeface="Times New Roman" pitchFamily="18" charset="0"/>
              </a:rPr>
              <a:t>Prvovenčani</a:t>
            </a:r>
            <a:endParaRPr lang="en-US" b="1" dirty="0">
              <a:latin typeface="Papyrus" pitchFamily="66"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304800"/>
            <a:ext cx="5943600" cy="400110"/>
          </a:xfrm>
          <a:prstGeom prst="rect">
            <a:avLst/>
          </a:prstGeom>
          <a:noFill/>
        </p:spPr>
        <p:txBody>
          <a:bodyPr wrap="square" rtlCol="0">
            <a:spAutoFit/>
          </a:bodyPr>
          <a:lstStyle/>
          <a:p>
            <a:pPr algn="ctr"/>
            <a:r>
              <a:rPr lang="sr-Latn-RS" sz="2000" b="1" dirty="0">
                <a:solidFill>
                  <a:srgbClr val="E4BA06"/>
                </a:solidFill>
                <a:effectLst>
                  <a:outerShdw blurRad="38100" dist="38100" dir="2700000" algn="tl">
                    <a:srgbClr val="000000">
                      <a:alpha val="43137"/>
                    </a:srgbClr>
                  </a:outerShdw>
                </a:effectLst>
                <a:latin typeface="Times New Roman" pitchFamily="18" charset="0"/>
                <a:cs typeface="Times New Roman" pitchFamily="18" charset="0"/>
              </a:rPr>
              <a:t>ANINO NEVERSTVO</a:t>
            </a:r>
            <a:endParaRPr lang="en-US" sz="2000" b="1" dirty="0">
              <a:solidFill>
                <a:srgbClr val="E4BA0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457200" y="914400"/>
            <a:ext cx="8077200" cy="5632311"/>
          </a:xfrm>
          <a:prstGeom prst="rect">
            <a:avLst/>
          </a:prstGeom>
          <a:noFill/>
          <a:ln w="28575">
            <a:solidFill>
              <a:srgbClr val="E4BA06"/>
            </a:solidFill>
          </a:ln>
        </p:spPr>
        <p:txBody>
          <a:bodyPr wrap="square" rtlCol="0">
            <a:spAutoFit/>
          </a:bodyPr>
          <a:lstStyle/>
          <a:p>
            <a:pPr algn="just"/>
            <a:r>
              <a:rPr lang="en-US" sz="2000" dirty="0" err="1">
                <a:latin typeface="Times New Roman" pitchFamily="18" charset="0"/>
                <a:cs typeface="Times New Roman" pitchFamily="18" charset="0"/>
              </a:rPr>
              <a:t>Mada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svrgnuti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vladarski</a:t>
            </a:r>
            <a:r>
              <a:rPr lang="en-US" sz="2000" dirty="0">
                <a:latin typeface="Times New Roman" pitchFamily="18" charset="0"/>
                <a:cs typeface="Times New Roman" pitchFamily="18" charset="0"/>
              </a:rPr>
              <a:t> par </a:t>
            </a:r>
            <a:r>
              <a:rPr lang="en-US" sz="2000" dirty="0" err="1">
                <a:latin typeface="Times New Roman" pitchFamily="18" charset="0"/>
                <a:cs typeface="Times New Roman" pitchFamily="18" charset="0"/>
              </a:rPr>
              <a:t>beži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Srbije</a:t>
            </a:r>
            <a:r>
              <a:rPr lang="en-US" sz="2000" dirty="0">
                <a:latin typeface="Times New Roman" pitchFamily="18" charset="0"/>
                <a:cs typeface="Times New Roman" pitchFamily="18" charset="0"/>
              </a:rPr>
              <a:t> u Dubrovnik, </a:t>
            </a:r>
            <a:r>
              <a:rPr lang="en-US" sz="2000" dirty="0" err="1">
                <a:latin typeface="Times New Roman" pitchFamily="18" charset="0"/>
                <a:cs typeface="Times New Roman" pitchFamily="18" charset="0"/>
              </a:rPr>
              <a:t>dubrovačka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vlastela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priređuje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svečani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doček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to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pobrinuli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zamenici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dubrovačkog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kneza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Jovana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Dandola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odnosno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potkneževi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Petar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Belosavić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Todor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Krusić</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nemogućnosti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duže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zadrži</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Dubrovniku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dobio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lađu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ženom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otplovio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Drač</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ovom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arnautskom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kraju</a:t>
            </a:r>
            <a:r>
              <a:rPr lang="en-US" sz="2000" dirty="0">
                <a:latin typeface="Times New Roman" pitchFamily="18" charset="0"/>
                <a:cs typeface="Times New Roman" pitchFamily="18" charset="0"/>
              </a:rPr>
              <a:t> Ana se, </a:t>
            </a:r>
            <a:r>
              <a:rPr lang="en-US" sz="2000" dirty="0" err="1">
                <a:latin typeface="Times New Roman" pitchFamily="18" charset="0"/>
                <a:cs typeface="Times New Roman" pitchFamily="18" charset="0"/>
              </a:rPr>
              <a:t>kako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beleži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Teodosije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predaje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čarima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jednog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stranca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izvesnog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Fruga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koji</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verovatno</a:t>
            </a:r>
            <a:r>
              <a:rPr lang="en-US" sz="2000" dirty="0">
                <a:latin typeface="Times New Roman" pitchFamily="18" charset="0"/>
                <a:cs typeface="Times New Roman" pitchFamily="18" charset="0"/>
              </a:rPr>
              <a:t> bio </a:t>
            </a:r>
            <a:r>
              <a:rPr lang="en-US" sz="2000" dirty="0" err="1">
                <a:latin typeface="Times New Roman" pitchFamily="18" charset="0"/>
                <a:cs typeface="Times New Roman" pitchFamily="18" charset="0"/>
              </a:rPr>
              <a:t>latinski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najamnik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možda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Arbanas</a:t>
            </a:r>
            <a:r>
              <a:rPr lang="en-US" sz="2000" dirty="0">
                <a:latin typeface="Times New Roman" pitchFamily="18" charset="0"/>
                <a:cs typeface="Times New Roman" pitchFamily="18" charset="0"/>
              </a:rPr>
              <a:t>.</a:t>
            </a:r>
          </a:p>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Bežeći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mača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kojim</a:t>
            </a:r>
            <a:r>
              <a:rPr lang="en-US" sz="2000" dirty="0">
                <a:latin typeface="Times New Roman" pitchFamily="18" charset="0"/>
                <a:cs typeface="Times New Roman" pitchFamily="18" charset="0"/>
              </a:rPr>
              <a:t> mu je </a:t>
            </a:r>
            <a:r>
              <a:rPr lang="en-US" sz="2000" dirty="0" err="1">
                <a:latin typeface="Times New Roman" pitchFamily="18" charset="0"/>
                <a:cs typeface="Times New Roman" pitchFamily="18" charset="0"/>
              </a:rPr>
              <a:t>ovaj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pretio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poniženi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razočarani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vraća</a:t>
            </a:r>
            <a:r>
              <a:rPr lang="en-US" sz="2000" dirty="0">
                <a:latin typeface="Times New Roman" pitchFamily="18" charset="0"/>
                <a:cs typeface="Times New Roman" pitchFamily="18" charset="0"/>
              </a:rPr>
              <a:t> se u </a:t>
            </a:r>
            <a:r>
              <a:rPr lang="en-US" sz="2000" dirty="0" err="1">
                <a:latin typeface="Times New Roman" pitchFamily="18" charset="0"/>
                <a:cs typeface="Times New Roman" pitchFamily="18" charset="0"/>
              </a:rPr>
              <a:t>Srbiju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strica</a:t>
            </a:r>
            <a:r>
              <a:rPr lang="en-US" sz="2000" dirty="0">
                <a:latin typeface="Times New Roman" pitchFamily="18" charset="0"/>
                <a:cs typeface="Times New Roman" pitchFamily="18" charset="0"/>
              </a:rPr>
              <a:t> Save </a:t>
            </a:r>
            <a:r>
              <a:rPr lang="en-US" sz="2000" dirty="0" err="1">
                <a:latin typeface="Times New Roman" pitchFamily="18" charset="0"/>
                <a:cs typeface="Times New Roman" pitchFamily="18" charset="0"/>
              </a:rPr>
              <a:t>moli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oproštaj</a:t>
            </a:r>
            <a:r>
              <a:rPr lang="en-US" sz="2000" dirty="0">
                <a:latin typeface="Times New Roman" pitchFamily="18" charset="0"/>
                <a:cs typeface="Times New Roman" pitchFamily="18" charset="0"/>
              </a:rPr>
              <a:t>. Ne </a:t>
            </a:r>
            <a:r>
              <a:rPr lang="en-US" sz="2000" dirty="0" err="1">
                <a:latin typeface="Times New Roman" pitchFamily="18" charset="0"/>
                <a:cs typeface="Times New Roman" pitchFamily="18" charset="0"/>
              </a:rPr>
              <a:t>traži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krunu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monašku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rizu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Arhiepiskop</a:t>
            </a:r>
            <a:r>
              <a:rPr lang="en-US" sz="2000" dirty="0">
                <a:latin typeface="Times New Roman" pitchFamily="18" charset="0"/>
                <a:cs typeface="Times New Roman" pitchFamily="18" charset="0"/>
              </a:rPr>
              <a:t> Sava </a:t>
            </a:r>
            <a:r>
              <a:rPr lang="en-US" sz="2000" dirty="0" err="1">
                <a:latin typeface="Times New Roman" pitchFamily="18" charset="0"/>
                <a:cs typeface="Times New Roman" pitchFamily="18" charset="0"/>
              </a:rPr>
              <a:t>ga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zamonašio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postaje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monah</a:t>
            </a:r>
            <a:r>
              <a:rPr lang="en-US" sz="2000" dirty="0">
                <a:latin typeface="Times New Roman" pitchFamily="18" charset="0"/>
                <a:cs typeface="Times New Roman" pitchFamily="18" charset="0"/>
              </a:rPr>
              <a:t> Jovan. Kao </a:t>
            </a:r>
            <a:r>
              <a:rPr lang="en-US" sz="2000" dirty="0" err="1">
                <a:latin typeface="Times New Roman" pitchFamily="18" charset="0"/>
                <a:cs typeface="Times New Roman" pitchFamily="18" charset="0"/>
              </a:rPr>
              <a:t>monah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sazidao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pripratu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crkvi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svete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Bogorodice</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Studenici</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kojoj</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kasnije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sahranjen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Umro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posle</a:t>
            </a:r>
            <a:r>
              <a:rPr lang="en-US" sz="2000" dirty="0">
                <a:latin typeface="Times New Roman" pitchFamily="18" charset="0"/>
                <a:cs typeface="Times New Roman" pitchFamily="18" charset="0"/>
              </a:rPr>
              <a:t> 1235. </a:t>
            </a:r>
            <a:r>
              <a:rPr lang="en-US" sz="2000" dirty="0" err="1">
                <a:latin typeface="Times New Roman" pitchFamily="18" charset="0"/>
                <a:cs typeface="Times New Roman" pitchFamily="18" charset="0"/>
              </a:rPr>
              <a:t>godine</a:t>
            </a:r>
            <a:r>
              <a:rPr lang="en-US" sz="2000" dirty="0">
                <a:latin typeface="Times New Roman" pitchFamily="18" charset="0"/>
                <a:cs typeface="Times New Roman" pitchFamily="18" charset="0"/>
              </a:rPr>
              <a:t>.</a:t>
            </a:r>
            <a:endParaRPr lang="sr-Latn-R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br>
              <a:rPr lang="en-US" sz="2000" dirty="0">
                <a:latin typeface="Times New Roman" pitchFamily="18" charset="0"/>
                <a:cs typeface="Times New Roman" pitchFamily="18" charset="0"/>
              </a:rPr>
            </a:br>
            <a:r>
              <a:rPr lang="en-US" sz="2000" dirty="0">
                <a:latin typeface="Times New Roman" pitchFamily="18" charset="0"/>
                <a:cs typeface="Times New Roman" pitchFamily="18" charset="0"/>
              </a:rPr>
              <a:t>A</a:t>
            </a:r>
            <a:r>
              <a:rPr lang="sr-Latn-RS" sz="2000" dirty="0">
                <a:latin typeface="Times New Roman" pitchFamily="18" charset="0"/>
                <a:cs typeface="Times New Roman" pitchFamily="18" charset="0"/>
              </a:rPr>
              <a:t>nina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veza</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Frugom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dugo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trajala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Posle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avanture</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Draču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mogla</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Solun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ionako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skrhanom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oslepljenom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ocu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posredovanje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sestre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Irine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koja</a:t>
            </a:r>
            <a:r>
              <a:rPr lang="en-US" sz="2000" dirty="0">
                <a:latin typeface="Times New Roman" pitchFamily="18" charset="0"/>
                <a:cs typeface="Times New Roman" pitchFamily="18" charset="0"/>
              </a:rPr>
              <a:t> je u </a:t>
            </a:r>
            <a:r>
              <a:rPr lang="en-US" sz="2000" dirty="0" err="1">
                <a:latin typeface="Times New Roman" pitchFamily="18" charset="0"/>
                <a:cs typeface="Times New Roman" pitchFamily="18" charset="0"/>
              </a:rPr>
              <a:t>međuvremenu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postala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bugarska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carica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Vladislav</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Ani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dozvolio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povratak</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Srbiju</a:t>
            </a:r>
            <a:r>
              <a:rPr lang="en-US" sz="2000" dirty="0">
                <a:latin typeface="Times New Roman" pitchFamily="18" charset="0"/>
                <a:cs typeface="Times New Roman" pitchFamily="18" charset="0"/>
              </a:rPr>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762000"/>
            <a:ext cx="7391400" cy="5940088"/>
          </a:xfrm>
          <a:prstGeom prst="rect">
            <a:avLst/>
          </a:prstGeom>
          <a:noFill/>
          <a:ln w="28575">
            <a:solidFill>
              <a:srgbClr val="E4BA06"/>
            </a:solidFill>
          </a:ln>
        </p:spPr>
        <p:txBody>
          <a:bodyPr wrap="square" rtlCol="0">
            <a:spAutoFit/>
          </a:bodyPr>
          <a:lstStyle/>
          <a:p>
            <a:pPr algn="just"/>
            <a:endParaRPr lang="sr-Latn-RS" sz="2000" dirty="0">
              <a:latin typeface="Times New Roman" pitchFamily="18" charset="0"/>
              <a:cs typeface="Times New Roman" pitchFamily="18" charset="0"/>
            </a:endParaRPr>
          </a:p>
          <a:p>
            <a:pPr algn="just"/>
            <a:r>
              <a:rPr lang="sr-Latn-RS" sz="2000" dirty="0">
                <a:latin typeface="Times New Roman" pitchFamily="18" charset="0"/>
                <a:cs typeface="Times New Roman" pitchFamily="18" charset="0"/>
              </a:rPr>
              <a:t>U </a:t>
            </a:r>
            <a:r>
              <a:rPr lang="en-US" sz="2000" dirty="0" err="1">
                <a:latin typeface="Times New Roman" pitchFamily="18" charset="0"/>
                <a:cs typeface="Times New Roman" pitchFamily="18" charset="0"/>
              </a:rPr>
              <a:t>mladosti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lepotica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razmažena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ponosita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Grkinja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konačno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našla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spokoj</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nekom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manastira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Srbije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Verovatno</a:t>
            </a:r>
            <a:r>
              <a:rPr lang="en-US" sz="2000" dirty="0">
                <a:latin typeface="Times New Roman" pitchFamily="18" charset="0"/>
                <a:cs typeface="Times New Roman" pitchFamily="18" charset="0"/>
              </a:rPr>
              <a:t> ne </a:t>
            </a:r>
            <a:r>
              <a:rPr lang="en-US" sz="2000" dirty="0" err="1">
                <a:latin typeface="Times New Roman" pitchFamily="18" charset="0"/>
                <a:cs typeface="Times New Roman" pitchFamily="18" charset="0"/>
              </a:rPr>
              <a:t>uzimajući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ozbiljno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Teodosijevu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tvrdnju</a:t>
            </a:r>
            <a:r>
              <a:rPr lang="en-US" sz="2000" dirty="0">
                <a:latin typeface="Times New Roman" pitchFamily="18" charset="0"/>
                <a:cs typeface="Times New Roman" pitchFamily="18" charset="0"/>
              </a:rPr>
              <a:t> o </a:t>
            </a:r>
            <a:r>
              <a:rPr lang="en-US" sz="2000" dirty="0" err="1">
                <a:latin typeface="Times New Roman" pitchFamily="18" charset="0"/>
                <a:cs typeface="Times New Roman" pitchFamily="18" charset="0"/>
              </a:rPr>
              <a:t>njoj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Frugu</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nekim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našim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pomenicima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spominje</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kao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monahinja</a:t>
            </a:r>
            <a:r>
              <a:rPr lang="en-US" sz="2000" dirty="0">
                <a:latin typeface="Times New Roman" pitchFamily="18" charset="0"/>
                <a:cs typeface="Times New Roman" pitchFamily="18" charset="0"/>
              </a:rPr>
              <a:t> Ana, </a:t>
            </a:r>
            <a:r>
              <a:rPr lang="en-US" sz="2000" dirty="0" err="1">
                <a:latin typeface="Times New Roman" pitchFamily="18" charset="0"/>
                <a:cs typeface="Times New Roman" pitchFamily="18" charset="0"/>
              </a:rPr>
              <a:t>koja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nekada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potonjeg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monaha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Jovana</a:t>
            </a:r>
            <a:r>
              <a:rPr lang="en-US" sz="2000" dirty="0">
                <a:latin typeface="Times New Roman" pitchFamily="18" charset="0"/>
                <a:cs typeface="Times New Roman" pitchFamily="18" charset="0"/>
              </a:rPr>
              <a:t>.</a:t>
            </a:r>
            <a:endParaRPr lang="sr-Latn-R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sr-Latn-RS" sz="2000" dirty="0">
                <a:latin typeface="Times New Roman" pitchFamily="18" charset="0"/>
                <a:cs typeface="Times New Roman" pitchFamily="18" charset="0"/>
              </a:rPr>
              <a:t>Zvanična istorija ne beleži da su Radoslav i Ana, za trinaest godina braka, imali dece. Zapravo, imali su najmanje dvoje, ali su ta deca umrla kao mala. Ona se sećala, stoji na jednom mestu, svoje male dece i njihovih grobova u Srbiji.</a:t>
            </a:r>
          </a:p>
          <a:p>
            <a:pPr algn="just"/>
            <a:endParaRPr lang="sr-Latn-RS" sz="2000" dirty="0">
              <a:latin typeface="Times New Roman" pitchFamily="18" charset="0"/>
              <a:cs typeface="Times New Roman" pitchFamily="18" charset="0"/>
            </a:endParaRPr>
          </a:p>
          <a:p>
            <a:pPr algn="just"/>
            <a:r>
              <a:rPr lang="sr-Latn-RS" sz="2000" dirty="0">
                <a:latin typeface="Times New Roman" pitchFamily="18" charset="0"/>
                <a:cs typeface="Times New Roman" pitchFamily="18" charset="0"/>
              </a:rPr>
              <a:t>Bez obzira na “slučaj Frug”, anin odnos prema Radoslavu ne može se oceniti kao pozitivan. </a:t>
            </a:r>
            <a:r>
              <a:rPr lang="en-US" sz="2000" dirty="0">
                <a:latin typeface="Times New Roman" pitchFamily="18" charset="0"/>
                <a:cs typeface="Times New Roman" pitchFamily="18" charset="0"/>
              </a:rPr>
              <a:t>Z</a:t>
            </a:r>
            <a:r>
              <a:rPr lang="sr-Latn-RS" sz="2000" dirty="0">
                <a:latin typeface="Times New Roman" pitchFamily="18" charset="0"/>
                <a:cs typeface="Times New Roman" pitchFamily="18" charset="0"/>
              </a:rPr>
              <a:t>bog prevelikog oslanjanja na grčki uticaj i ženu, kralj Rdaoslav je i ostao bez krune. Među snahama Nemanjića Ana je bila izuzetno moćna. Uticala je na mnoge odluke koje je morao da donosi njen muž. Možemo je svrstati među one supruge srpskih vladara koje su imale prilično negativan uticaj.</a:t>
            </a:r>
          </a:p>
          <a:p>
            <a:pPr algn="just"/>
            <a:endParaRPr lang="en-US" sz="2000" dirty="0">
              <a:latin typeface="Times New Roman" pitchFamily="18" charset="0"/>
              <a:cs typeface="Times New Roman" pitchFamily="18" charset="0"/>
            </a:endParaRPr>
          </a:p>
        </p:txBody>
      </p:sp>
      <p:sp>
        <p:nvSpPr>
          <p:cNvPr id="6" name="TextBox 5"/>
          <p:cNvSpPr txBox="1"/>
          <p:nvPr/>
        </p:nvSpPr>
        <p:spPr>
          <a:xfrm>
            <a:off x="1905000" y="152400"/>
            <a:ext cx="5181600" cy="400110"/>
          </a:xfrm>
          <a:prstGeom prst="rect">
            <a:avLst/>
          </a:prstGeom>
          <a:noFill/>
        </p:spPr>
        <p:txBody>
          <a:bodyPr wrap="square" rtlCol="0">
            <a:spAutoFit/>
          </a:bodyPr>
          <a:lstStyle/>
          <a:p>
            <a:pPr algn="ctr"/>
            <a:r>
              <a:rPr lang="sr-Latn-RS" sz="2000" b="1" dirty="0">
                <a:solidFill>
                  <a:srgbClr val="E4BA06"/>
                </a:solidFill>
                <a:effectLst>
                  <a:outerShdw blurRad="38100" dist="38100" dir="2700000" algn="tl">
                    <a:srgbClr val="000000">
                      <a:alpha val="43137"/>
                    </a:srgbClr>
                  </a:outerShdw>
                </a:effectLst>
                <a:latin typeface="Times New Roman" pitchFamily="18" charset="0"/>
                <a:cs typeface="Times New Roman" pitchFamily="18" charset="0"/>
              </a:rPr>
              <a:t>ANA MONAHINJA</a:t>
            </a:r>
            <a:endParaRPr lang="en-US" sz="2000" b="1" dirty="0">
              <a:solidFill>
                <a:srgbClr val="E4BA06"/>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0658" name="Picture 2"/>
          <p:cNvPicPr>
            <a:picLocks noChangeAspect="1" noChangeArrowheads="1"/>
          </p:cNvPicPr>
          <p:nvPr/>
        </p:nvPicPr>
        <p:blipFill>
          <a:blip r:embed="rId2"/>
          <a:srcRect t="5150" r="4859" b="9155"/>
          <a:stretch>
            <a:fillRect/>
          </a:stretch>
        </p:blipFill>
        <p:spPr bwMode="auto">
          <a:xfrm>
            <a:off x="0" y="0"/>
            <a:ext cx="9144000" cy="6858001"/>
          </a:xfrm>
          <a:prstGeom prst="rect">
            <a:avLst/>
          </a:prstGeom>
          <a:noFill/>
          <a:ln w="9525">
            <a:noFill/>
            <a:miter lim="800000"/>
            <a:headEnd/>
            <a:tailEnd/>
          </a:ln>
          <a:effectLst/>
        </p:spPr>
      </p:pic>
      <p:sp>
        <p:nvSpPr>
          <p:cNvPr id="5" name="TextBox 4"/>
          <p:cNvSpPr txBox="1"/>
          <p:nvPr/>
        </p:nvSpPr>
        <p:spPr>
          <a:xfrm>
            <a:off x="990600" y="228600"/>
            <a:ext cx="2971800" cy="707886"/>
          </a:xfrm>
          <a:prstGeom prst="rect">
            <a:avLst/>
          </a:prstGeom>
          <a:solidFill>
            <a:schemeClr val="bg1"/>
          </a:solidFill>
        </p:spPr>
        <p:txBody>
          <a:bodyPr wrap="square" rtlCol="0">
            <a:spAutoFit/>
          </a:bodyPr>
          <a:lstStyle/>
          <a:p>
            <a:r>
              <a:rPr lang="sr-Latn-RS" sz="2000" b="1" dirty="0">
                <a:solidFill>
                  <a:schemeClr val="accent4">
                    <a:lumMod val="50000"/>
                  </a:schemeClr>
                </a:solidFill>
                <a:latin typeface="Times New Roman" pitchFamily="18" charset="0"/>
                <a:cs typeface="Times New Roman" pitchFamily="18" charset="0"/>
              </a:rPr>
              <a:t>Radoslavljeva priprata,</a:t>
            </a:r>
          </a:p>
          <a:p>
            <a:r>
              <a:rPr lang="sr-Latn-RS" sz="2000" b="1" dirty="0">
                <a:solidFill>
                  <a:schemeClr val="accent4">
                    <a:lumMod val="50000"/>
                  </a:schemeClr>
                </a:solidFill>
                <a:latin typeface="Times New Roman" pitchFamily="18" charset="0"/>
                <a:cs typeface="Times New Roman" pitchFamily="18" charset="0"/>
              </a:rPr>
              <a:t>manastir Studenica</a:t>
            </a:r>
            <a:endParaRPr lang="en-US" sz="2000" b="1" dirty="0">
              <a:solidFill>
                <a:schemeClr val="accent4">
                  <a:lumMod val="50000"/>
                </a:schemeClr>
              </a:solidFill>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E22B6E-9AC0-EDDC-9FD8-3DB022FB4067}"/>
              </a:ext>
            </a:extLst>
          </p:cNvPr>
          <p:cNvSpPr>
            <a:spLocks noGrp="1"/>
          </p:cNvSpPr>
          <p:nvPr>
            <p:ph idx="1"/>
          </p:nvPr>
        </p:nvSpPr>
        <p:spPr>
          <a:xfrm>
            <a:off x="0" y="228600"/>
            <a:ext cx="9372600" cy="5897563"/>
          </a:xfrm>
        </p:spPr>
        <p:txBody>
          <a:bodyPr/>
          <a:lstStyle/>
          <a:p>
            <a:pPr marL="0" indent="0">
              <a:buNone/>
            </a:pPr>
            <a:endParaRPr lang="sr-Latn-RS" b="1" dirty="0"/>
          </a:p>
          <a:p>
            <a:pPr marL="0" indent="0">
              <a:buNone/>
            </a:pPr>
            <a:r>
              <a:rPr lang="sr-Latn-RS" sz="3500" b="1" dirty="0">
                <a:latin typeface="Times New Roman" panose="02020603050405020304" pitchFamily="18" charset="0"/>
                <a:cs typeface="Times New Roman" panose="02020603050405020304" pitchFamily="18" charset="0"/>
              </a:rPr>
              <a:t>Izvori:</a:t>
            </a:r>
          </a:p>
          <a:p>
            <a:pPr marL="0" indent="0">
              <a:buNone/>
            </a:pPr>
            <a:r>
              <a:rPr lang="sr-Latn-RS" sz="3500" b="1" dirty="0">
                <a:latin typeface="Times New Roman" panose="02020603050405020304" pitchFamily="18" charset="0"/>
                <a:cs typeface="Times New Roman" panose="02020603050405020304" pitchFamily="18" charset="0"/>
              </a:rPr>
              <a:t>	</a:t>
            </a:r>
            <a:r>
              <a:rPr lang="sr-Latn-RS" sz="3500" dirty="0">
                <a:latin typeface="Times New Roman" panose="02020603050405020304" pitchFamily="18" charset="0"/>
                <a:cs typeface="Times New Roman" panose="02020603050405020304" pitchFamily="18" charset="0"/>
              </a:rPr>
              <a:t>http://www.narodnimuzej.rs/srednji-vek/</a:t>
            </a:r>
          </a:p>
          <a:p>
            <a:pPr marL="0" indent="0">
              <a:buNone/>
            </a:pPr>
            <a:endParaRPr lang="sr-Latn-RS" sz="3500" dirty="0">
              <a:latin typeface="Times New Roman" panose="02020603050405020304" pitchFamily="18" charset="0"/>
              <a:cs typeface="Times New Roman" panose="02020603050405020304" pitchFamily="18" charset="0"/>
            </a:endParaRPr>
          </a:p>
          <a:p>
            <a:pPr marL="0" indent="0">
              <a:buNone/>
            </a:pPr>
            <a:endParaRPr lang="sr-Latn-RS" sz="3500" dirty="0">
              <a:latin typeface="Times New Roman" panose="02020603050405020304" pitchFamily="18" charset="0"/>
              <a:cs typeface="Times New Roman" panose="02020603050405020304" pitchFamily="18" charset="0"/>
            </a:endParaRPr>
          </a:p>
          <a:p>
            <a:pPr marL="0" indent="-457200">
              <a:buNone/>
            </a:pPr>
            <a:r>
              <a:rPr lang="sr-Latn-RS" sz="3500" b="1" dirty="0">
                <a:latin typeface="Times New Roman" panose="02020603050405020304" pitchFamily="18" charset="0"/>
                <a:cs typeface="Times New Roman" panose="02020603050405020304" pitchFamily="18" charset="0"/>
              </a:rPr>
              <a:t>Literatura:</a:t>
            </a:r>
          </a:p>
          <a:p>
            <a:pPr marL="0" indent="-457200">
              <a:buNone/>
            </a:pPr>
            <a:r>
              <a:rPr lang="sr-Latn-RS" sz="3500" dirty="0">
                <a:latin typeface="Times New Roman" panose="02020603050405020304" pitchFamily="18" charset="0"/>
                <a:cs typeface="Times New Roman" panose="02020603050405020304" pitchFamily="18" charset="0"/>
              </a:rPr>
              <a:t>	</a:t>
            </a:r>
            <a:r>
              <a:rPr lang="sr-Latn-RS" sz="3300" dirty="0">
                <a:latin typeface="Times New Roman" panose="02020603050405020304" pitchFamily="18" charset="0"/>
                <a:cs typeface="Times New Roman" panose="02020603050405020304" pitchFamily="18" charset="0"/>
              </a:rPr>
              <a:t>Simić 2010: Tomislav M. Simić </a:t>
            </a:r>
            <a:r>
              <a:rPr lang="sr-Latn-RS" sz="3300" dirty="0" err="1">
                <a:latin typeface="Times New Roman" panose="02020603050405020304" pitchFamily="18" charset="0"/>
                <a:cs typeface="Times New Roman" panose="02020603050405020304" pitchFamily="18" charset="0"/>
              </a:rPr>
              <a:t>Kalpački</a:t>
            </a:r>
            <a:r>
              <a:rPr lang="sr-Latn-RS" sz="3300" dirty="0">
                <a:latin typeface="Times New Roman" panose="02020603050405020304" pitchFamily="18" charset="0"/>
                <a:cs typeface="Times New Roman" panose="02020603050405020304" pitchFamily="18" charset="0"/>
              </a:rPr>
              <a:t>. 	</a:t>
            </a:r>
          </a:p>
          <a:p>
            <a:pPr marL="0" indent="-457200">
              <a:buNone/>
            </a:pPr>
            <a:r>
              <a:rPr lang="sr-Latn-RS" sz="3300" i="1" dirty="0">
                <a:latin typeface="Times New Roman" panose="02020603050405020304" pitchFamily="18" charset="0"/>
                <a:cs typeface="Times New Roman" panose="02020603050405020304" pitchFamily="18" charset="0"/>
              </a:rPr>
              <a:t>	Žene srpskih vladara</a:t>
            </a:r>
            <a:r>
              <a:rPr lang="sr-Latn-RS" sz="3300" dirty="0">
                <a:latin typeface="Times New Roman" panose="02020603050405020304" pitchFamily="18" charset="0"/>
                <a:cs typeface="Times New Roman" panose="02020603050405020304" pitchFamily="18" charset="0"/>
              </a:rPr>
              <a:t>. Beograd: Naša priča plus.</a:t>
            </a:r>
            <a:endParaRPr lang="de-AT"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881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B186B9-0334-5839-ECDF-6492725E25CE}"/>
              </a:ext>
            </a:extLst>
          </p:cNvPr>
          <p:cNvSpPr>
            <a:spLocks noGrp="1"/>
          </p:cNvSpPr>
          <p:nvPr>
            <p:ph idx="1"/>
          </p:nvPr>
        </p:nvSpPr>
        <p:spPr>
          <a:xfrm>
            <a:off x="762000" y="2590800"/>
            <a:ext cx="7924800" cy="3535363"/>
          </a:xfrm>
        </p:spPr>
        <p:txBody>
          <a:bodyPr>
            <a:normAutofit/>
          </a:bodyPr>
          <a:lstStyle/>
          <a:p>
            <a:pPr marL="0" indent="0">
              <a:buNone/>
            </a:pPr>
            <a:r>
              <a:rPr lang="sr-Latn-RS" sz="5000" dirty="0">
                <a:latin typeface="Times New Roman" panose="02020603050405020304" pitchFamily="18" charset="0"/>
                <a:cs typeface="Times New Roman" panose="02020603050405020304" pitchFamily="18" charset="0"/>
              </a:rPr>
              <a:t>	Zahvaljujem na pažnji!</a:t>
            </a:r>
            <a:endParaRPr lang="de-AT"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61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57200" y="0"/>
            <a:ext cx="8077200" cy="6863417"/>
          </a:xfrm>
          <a:prstGeom prst="rect">
            <a:avLst/>
          </a:prstGeom>
          <a:solidFill>
            <a:srgbClr val="FFCC66"/>
          </a:solidFill>
          <a:effectLst>
            <a:outerShdw blurRad="63500" sx="102000" sy="102000" algn="ctr" rotWithShape="0">
              <a:prstClr val="black">
                <a:alpha val="40000"/>
              </a:prstClr>
            </a:outerShdw>
          </a:effectLst>
        </p:spPr>
        <p:txBody>
          <a:bodyPr wrap="square" rtlCol="0">
            <a:spAutoFit/>
          </a:bodyPr>
          <a:lstStyle/>
          <a:p>
            <a:pPr algn="just"/>
            <a:r>
              <a:rPr lang="sr-Latn-RS" sz="2000" b="1" dirty="0">
                <a:solidFill>
                  <a:srgbClr val="FFFF99"/>
                </a:solidFill>
                <a:latin typeface="Times New Roman" pitchFamily="18" charset="0"/>
                <a:cs typeface="Times New Roman" pitchFamily="18" charset="0"/>
              </a:rPr>
              <a:t>	</a:t>
            </a:r>
            <a:r>
              <a:rPr lang="en-US" sz="2000" b="1" dirty="0">
                <a:latin typeface="Times New Roman" pitchFamily="18" charset="0"/>
                <a:cs typeface="Times New Roman" pitchFamily="18" charset="0"/>
              </a:rPr>
              <a:t>O </a:t>
            </a:r>
            <a:r>
              <a:rPr lang="en-US" sz="2000" b="1" dirty="0" err="1">
                <a:latin typeface="Times New Roman" pitchFamily="18" charset="0"/>
                <a:cs typeface="Times New Roman" pitchFamily="18" charset="0"/>
              </a:rPr>
              <a:t>srednjovekovnim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vladarima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Srbije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župani</a:t>
            </a:r>
            <a:r>
              <a:rPr lang="sr-Latn-RS" sz="2000" b="1" dirty="0">
                <a:latin typeface="Times New Roman" pitchFamily="18" charset="0"/>
                <a:cs typeface="Times New Roman" pitchFamily="18" charset="0"/>
              </a:rPr>
              <a:t>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kraljevi</a:t>
            </a:r>
            <a:r>
              <a:rPr lang="sr-Latn-RS" sz="2000" b="1" dirty="0">
                <a:latin typeface="Times New Roman" pitchFamily="18" charset="0"/>
                <a:cs typeface="Times New Roman" pitchFamily="18" charset="0"/>
              </a:rPr>
              <a:t>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carevi</a:t>
            </a:r>
            <a:r>
              <a:rPr lang="sr-Latn-RS" sz="2000" b="1" dirty="0">
                <a:latin typeface="Times New Roman" pitchFamily="18" charset="0"/>
                <a:cs typeface="Times New Roman" pitchFamily="18" charset="0"/>
              </a:rPr>
              <a:t>ma</a:t>
            </a:r>
            <a:r>
              <a:rPr lang="en-US" sz="2000" b="1" dirty="0">
                <a:latin typeface="Times New Roman" pitchFamily="18" charset="0"/>
                <a:cs typeface="Times New Roman" pitchFamily="18" charset="0"/>
              </a:rPr>
              <a:t>,</a:t>
            </a:r>
            <a:r>
              <a:rPr lang="sr-Latn-RS" sz="2000" b="1" dirty="0">
                <a:latin typeface="Times New Roman" pitchFamily="18" charset="0"/>
                <a:cs typeface="Times New Roman" pitchFamily="18" charset="0"/>
              </a:rPr>
              <a:t> 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potom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knezovi</a:t>
            </a:r>
            <a:r>
              <a:rPr lang="sr-Latn-RS" sz="2000" b="1" dirty="0">
                <a:latin typeface="Times New Roman" pitchFamily="18" charset="0"/>
                <a:cs typeface="Times New Roman" pitchFamily="18" charset="0"/>
              </a:rPr>
              <a:t>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despoti</a:t>
            </a:r>
            <a:r>
              <a:rPr lang="sr-Latn-RS" sz="2000" b="1" dirty="0">
                <a:latin typeface="Times New Roman" pitchFamily="18" charset="0"/>
                <a:cs typeface="Times New Roman" pitchFamily="18" charset="0"/>
              </a:rPr>
              <a:t>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istorija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uglavnom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obiluje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podacima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Neretko</a:t>
            </a:r>
            <a:r>
              <a:rPr lang="en-US" sz="2000" b="1" dirty="0">
                <a:latin typeface="Times New Roman" pitchFamily="18" charset="0"/>
                <a:cs typeface="Times New Roman" pitchFamily="18" charset="0"/>
              </a:rPr>
              <a:t> se </a:t>
            </a:r>
            <a:r>
              <a:rPr lang="en-US" sz="2000" b="1" dirty="0" err="1">
                <a:latin typeface="Times New Roman" pitchFamily="18" charset="0"/>
                <a:cs typeface="Times New Roman" pitchFamily="18" charset="0"/>
              </a:rPr>
              <a:t>znaju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detalji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Međutim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kada</a:t>
            </a:r>
            <a:r>
              <a:rPr lang="en-US" sz="2000" b="1" dirty="0">
                <a:latin typeface="Times New Roman" pitchFamily="18" charset="0"/>
                <a:cs typeface="Times New Roman" pitchFamily="18" charset="0"/>
              </a:rPr>
              <a:t> je </a:t>
            </a:r>
            <a:r>
              <a:rPr lang="en-US" sz="2000" b="1" dirty="0" err="1">
                <a:latin typeface="Times New Roman" pitchFamily="18" charset="0"/>
                <a:cs typeface="Times New Roman" pitchFamily="18" charset="0"/>
              </a:rPr>
              <a:t>reč</a:t>
            </a:r>
            <a:r>
              <a:rPr lang="en-US" sz="2000" b="1" dirty="0">
                <a:latin typeface="Times New Roman" pitchFamily="18" charset="0"/>
                <a:cs typeface="Times New Roman" pitchFamily="18" charset="0"/>
              </a:rPr>
              <a:t> o </a:t>
            </a:r>
            <a:r>
              <a:rPr lang="en-US" sz="2000" b="1" dirty="0" err="1">
                <a:latin typeface="Times New Roman" pitchFamily="18" charset="0"/>
                <a:cs typeface="Times New Roman" pitchFamily="18" charset="0"/>
              </a:rPr>
              <a:t>njihovim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ženama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podaci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veoma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veoma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oskudni</a:t>
            </a:r>
            <a:r>
              <a:rPr lang="en-US" sz="2000" b="1" dirty="0">
                <a:latin typeface="Times New Roman" pitchFamily="18" charset="0"/>
                <a:cs typeface="Times New Roman" pitchFamily="18" charset="0"/>
              </a:rPr>
              <a:t>. Pa </a:t>
            </a:r>
            <a:r>
              <a:rPr lang="en-US" sz="2000" b="1" dirty="0" err="1">
                <a:latin typeface="Times New Roman" pitchFamily="18" charset="0"/>
                <a:cs typeface="Times New Roman" pitchFamily="18" charset="0"/>
              </a:rPr>
              <a:t>ipak</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žene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umnogome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određivale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sudbinu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države</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Stoga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važno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mesto</a:t>
            </a:r>
            <a:r>
              <a:rPr lang="en-US" sz="2000" b="1" dirty="0">
                <a:latin typeface="Times New Roman" pitchFamily="18" charset="0"/>
                <a:cs typeface="Times New Roman" pitchFamily="18" charset="0"/>
              </a:rPr>
              <a:t> u </a:t>
            </a:r>
            <a:r>
              <a:rPr lang="en-US" sz="2000" b="1" dirty="0" err="1">
                <a:latin typeface="Times New Roman" pitchFamily="18" charset="0"/>
                <a:cs typeface="Times New Roman" pitchFamily="18" charset="0"/>
              </a:rPr>
              <a:t>nacionalnoj</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istoriji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pripada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ženama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srpskih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vladara</a:t>
            </a:r>
            <a:r>
              <a:rPr lang="en-US" sz="2000" b="1" dirty="0">
                <a:latin typeface="Times New Roman" pitchFamily="18" charset="0"/>
                <a:cs typeface="Times New Roman" pitchFamily="18" charset="0"/>
              </a:rPr>
              <a:t>.</a:t>
            </a:r>
          </a:p>
          <a:p>
            <a:pPr algn="just"/>
            <a:r>
              <a:rPr lang="sr-Latn-R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Onoliko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koliko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nam</a:t>
            </a:r>
            <a:r>
              <a:rPr lang="en-US" sz="2000" b="1" dirty="0">
                <a:latin typeface="Times New Roman" pitchFamily="18" charset="0"/>
                <a:cs typeface="Times New Roman" pitchFamily="18" charset="0"/>
              </a:rPr>
              <a:t> je to </a:t>
            </a:r>
            <a:r>
              <a:rPr lang="en-US" sz="2000" b="1" dirty="0" err="1">
                <a:latin typeface="Times New Roman" pitchFamily="18" charset="0"/>
                <a:cs typeface="Times New Roman" pitchFamily="18" charset="0"/>
              </a:rPr>
              <a:t>mogu</a:t>
            </a:r>
            <a:r>
              <a:rPr lang="sr-Latn-RS" sz="2000" b="1" dirty="0">
                <a:latin typeface="Times New Roman" pitchFamily="18" charset="0"/>
                <a:cs typeface="Times New Roman" pitchFamily="18" charset="0"/>
              </a:rPr>
              <a:t>će, opisaćemo sve žene srpskih srednjovekovnih vladara i njihov uticaj na bračne partnere, počev od dinastije Nemanjića, odnosno od Nemanjine Ane. </a:t>
            </a:r>
            <a:r>
              <a:rPr lang="en-US" sz="2000" b="1" dirty="0">
                <a:latin typeface="Times New Roman" pitchFamily="18" charset="0"/>
                <a:cs typeface="Times New Roman" pitchFamily="18" charset="0"/>
              </a:rPr>
              <a:t>P</a:t>
            </a:r>
            <a:r>
              <a:rPr lang="sr-Latn-RS" sz="2000" b="1" dirty="0">
                <a:latin typeface="Times New Roman" pitchFamily="18" charset="0"/>
                <a:cs typeface="Times New Roman" pitchFamily="18" charset="0"/>
              </a:rPr>
              <a:t>ostupci žena srpskih vladara u srednjem veku bili su različiti, a uticaj pojedinih žena – vladarica, bio je izuzetno veliki. </a:t>
            </a:r>
            <a:r>
              <a:rPr lang="en-US" sz="2000" b="1" dirty="0">
                <a:latin typeface="Times New Roman" pitchFamily="18" charset="0"/>
                <a:cs typeface="Times New Roman" pitchFamily="18" charset="0"/>
              </a:rPr>
              <a:t>P</a:t>
            </a:r>
            <a:r>
              <a:rPr lang="sr-Latn-RS" sz="2000" b="1" dirty="0">
                <a:latin typeface="Times New Roman" pitchFamily="18" charset="0"/>
                <a:cs typeface="Times New Roman" pitchFamily="18" charset="0"/>
              </a:rPr>
              <a:t>onekad je taj uticaj bio pozitivan, ali ponekad i toliko negativan da je sudbina države i muža – vladara bila na velikom iskušenju.</a:t>
            </a:r>
          </a:p>
          <a:p>
            <a:pPr algn="just"/>
            <a:r>
              <a:rPr lang="sr-Latn-RS"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N</a:t>
            </a:r>
            <a:r>
              <a:rPr lang="sr-Latn-RS" sz="2000" b="1" dirty="0">
                <a:latin typeface="Times New Roman" pitchFamily="18" charset="0"/>
                <a:cs typeface="Times New Roman" pitchFamily="18" charset="0"/>
              </a:rPr>
              <a:t>eke od njih su imale toliko veliki uticaj na svog bračnog druga da su se otvoreno mešale u državne poslove. </a:t>
            </a:r>
            <a:r>
              <a:rPr lang="en-US" sz="2000" b="1" dirty="0">
                <a:latin typeface="Times New Roman" pitchFamily="18" charset="0"/>
                <a:cs typeface="Times New Roman" pitchFamily="18" charset="0"/>
              </a:rPr>
              <a:t>T</a:t>
            </a:r>
            <a:r>
              <a:rPr lang="sr-Latn-RS" sz="2000" b="1" dirty="0">
                <a:latin typeface="Times New Roman" pitchFamily="18" charset="0"/>
                <a:cs typeface="Times New Roman" pitchFamily="18" charset="0"/>
              </a:rPr>
              <a:t>akve su bile: Ana Komnina (žena kralja Radoslava), Beloslava (žena kralja Vladislava), Katalina ili Katarina (žena kralja Dragutina), Jelena (žena cara Dušana), Jerina (žena despota Đurđa). Druge su imale znatno manji uticaj, ali su neke od njih, posle smrti supruga – vladara, bile vrlo aktivne. U ovu grupu spadaju: Ana (žena Stefana Nemanje), Evdokija (žena Stefana Prvovenčanog), Jelena Anžujska (žena Uroša Prvog), Simonida (žena kralja Milutina), Milica (žena kneza Lazara). </a:t>
            </a:r>
            <a:endParaRPr lang="en-US" sz="2000" b="1"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2286000" y="1219200"/>
            <a:ext cx="4572000" cy="1938992"/>
          </a:xfrm>
          <a:prstGeom prst="rect">
            <a:avLst/>
          </a:prstGeom>
        </p:spPr>
        <p:txBody>
          <a:bodyPr>
            <a:spAutoFit/>
          </a:bodyPr>
          <a:lstStyle/>
          <a:p>
            <a:pPr algn="ctr"/>
            <a:r>
              <a:rPr lang="sr-Latn-RS" sz="6000" b="1" dirty="0">
                <a:solidFill>
                  <a:srgbClr val="C80000"/>
                </a:solidFill>
                <a:effectLst>
                  <a:outerShdw blurRad="38100" dist="38100" dir="2700000" algn="tl">
                    <a:srgbClr val="000000">
                      <a:alpha val="43137"/>
                    </a:srgbClr>
                  </a:outerShdw>
                </a:effectLst>
                <a:latin typeface="Times New Roman" pitchFamily="18" charset="0"/>
                <a:cs typeface="Times New Roman" pitchFamily="18" charset="0"/>
              </a:rPr>
              <a:t>Ana </a:t>
            </a:r>
          </a:p>
          <a:p>
            <a:pPr algn="ctr"/>
            <a:r>
              <a:rPr lang="sr-Latn-RS" sz="6000" b="1" dirty="0">
                <a:solidFill>
                  <a:srgbClr val="C80000"/>
                </a:solidFill>
                <a:effectLst>
                  <a:outerShdw blurRad="38100" dist="38100" dir="2700000" algn="tl">
                    <a:srgbClr val="000000">
                      <a:alpha val="43137"/>
                    </a:srgbClr>
                  </a:outerShdw>
                </a:effectLst>
                <a:latin typeface="Times New Roman" pitchFamily="18" charset="0"/>
                <a:cs typeface="Times New Roman" pitchFamily="18" charset="0"/>
              </a:rPr>
              <a:t>Nemanjina</a:t>
            </a:r>
            <a:endParaRPr lang="en-US" sz="6000" b="1" dirty="0">
              <a:solidFill>
                <a:srgbClr val="C8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11" name="TextBox 10"/>
          <p:cNvSpPr txBox="1"/>
          <p:nvPr/>
        </p:nvSpPr>
        <p:spPr>
          <a:xfrm>
            <a:off x="762000" y="457200"/>
            <a:ext cx="7772400" cy="6124754"/>
          </a:xfrm>
          <a:prstGeom prst="rect">
            <a:avLst/>
          </a:prstGeom>
          <a:solidFill>
            <a:srgbClr val="FFCC99"/>
          </a:solidFill>
          <a:ln w="28575">
            <a:solidFill>
              <a:schemeClr val="accent2">
                <a:lumMod val="50000"/>
              </a:schemeClr>
            </a:solidFill>
          </a:ln>
        </p:spPr>
        <p:txBody>
          <a:bodyPr wrap="square" rtlCol="0">
            <a:spAutoFit/>
          </a:bodyPr>
          <a:lstStyle/>
          <a:p>
            <a:pPr algn="just"/>
            <a:r>
              <a:rPr lang="sr-Latn-RS" dirty="0">
                <a:solidFill>
                  <a:srgbClr val="6B3305"/>
                </a:solidFill>
              </a:rPr>
              <a:t>	</a:t>
            </a:r>
          </a:p>
          <a:p>
            <a:pPr algn="just"/>
            <a:r>
              <a:rPr lang="en-US" sz="2200" dirty="0" err="1">
                <a:solidFill>
                  <a:schemeClr val="accent4">
                    <a:lumMod val="50000"/>
                  </a:schemeClr>
                </a:solidFill>
                <a:latin typeface="Times New Roman" pitchFamily="18" charset="0"/>
                <a:cs typeface="Times New Roman" pitchFamily="18" charset="0"/>
              </a:rPr>
              <a:t>Prvim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bračnim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vezama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naših</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vladara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stranim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princezama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obezbeđivan</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mir</a:t>
            </a:r>
            <a:r>
              <a:rPr lang="en-US" sz="2200" dirty="0">
                <a:solidFill>
                  <a:schemeClr val="accent4">
                    <a:lumMod val="50000"/>
                  </a:schemeClr>
                </a:solidFill>
                <a:latin typeface="Times New Roman" pitchFamily="18" charset="0"/>
                <a:cs typeface="Times New Roman" pitchFamily="18" charset="0"/>
              </a:rPr>
              <a:t>, bar </a:t>
            </a:r>
            <a:r>
              <a:rPr lang="en-US" sz="2200" dirty="0" err="1">
                <a:solidFill>
                  <a:schemeClr val="accent4">
                    <a:lumMod val="50000"/>
                  </a:schemeClr>
                </a:solidFill>
                <a:latin typeface="Times New Roman" pitchFamily="18" charset="0"/>
                <a:cs typeface="Times New Roman" pitchFamily="18" charset="0"/>
              </a:rPr>
              <a:t>za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neko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vreme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zemljom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iz</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koje</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princeza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poticala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kao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druge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pogodnosti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ali</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skoro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redovno</a:t>
            </a:r>
            <a:r>
              <a:rPr lang="en-US" sz="2200" dirty="0">
                <a:solidFill>
                  <a:schemeClr val="accent4">
                    <a:lumMod val="50000"/>
                  </a:schemeClr>
                </a:solidFill>
                <a:latin typeface="Times New Roman" pitchFamily="18" charset="0"/>
                <a:cs typeface="Times New Roman" pitchFamily="18" charset="0"/>
              </a:rPr>
              <a:t> s tog </a:t>
            </a:r>
            <a:r>
              <a:rPr lang="en-US" sz="2200" dirty="0" err="1">
                <a:solidFill>
                  <a:schemeClr val="accent4">
                    <a:lumMod val="50000"/>
                  </a:schemeClr>
                </a:solidFill>
                <a:latin typeface="Times New Roman" pitchFamily="18" charset="0"/>
                <a:cs typeface="Times New Roman" pitchFamily="18" charset="0"/>
              </a:rPr>
              <a:t>dvora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stizao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snažan</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uticaj</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politiku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vladara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Raške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Vladarke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su</a:t>
            </a:r>
            <a:r>
              <a:rPr lang="en-US" sz="2200" dirty="0">
                <a:solidFill>
                  <a:schemeClr val="accent4">
                    <a:lumMod val="50000"/>
                  </a:schemeClr>
                </a:solidFill>
                <a:latin typeface="Times New Roman" pitchFamily="18" charset="0"/>
                <a:cs typeface="Times New Roman" pitchFamily="18" charset="0"/>
              </a:rPr>
              <a:t> to </a:t>
            </a:r>
            <a:r>
              <a:rPr lang="en-US" sz="2200" dirty="0" err="1">
                <a:solidFill>
                  <a:schemeClr val="accent4">
                    <a:lumMod val="50000"/>
                  </a:schemeClr>
                </a:solidFill>
                <a:latin typeface="Times New Roman" pitchFamily="18" charset="0"/>
                <a:cs typeface="Times New Roman" pitchFamily="18" charset="0"/>
              </a:rPr>
              <a:t>znale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da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iskoriste</a:t>
            </a:r>
            <a:r>
              <a:rPr lang="en-US" sz="2200" dirty="0">
                <a:solidFill>
                  <a:schemeClr val="accent4">
                    <a:lumMod val="50000"/>
                  </a:schemeClr>
                </a:solidFill>
                <a:latin typeface="Times New Roman" pitchFamily="18" charset="0"/>
                <a:cs typeface="Times New Roman" pitchFamily="18" charset="0"/>
              </a:rPr>
              <a:t>.</a:t>
            </a:r>
            <a:endParaRPr lang="sr-Latn-RS" sz="2200" dirty="0">
              <a:solidFill>
                <a:schemeClr val="accent4">
                  <a:lumMod val="50000"/>
                </a:schemeClr>
              </a:solidFill>
              <a:latin typeface="Times New Roman" pitchFamily="18" charset="0"/>
              <a:cs typeface="Times New Roman" pitchFamily="18" charset="0"/>
            </a:endParaRPr>
          </a:p>
          <a:p>
            <a:pPr algn="just"/>
            <a:endParaRPr lang="sr-Latn-RS" sz="2200" dirty="0">
              <a:solidFill>
                <a:schemeClr val="accent4">
                  <a:lumMod val="50000"/>
                </a:schemeClr>
              </a:solidFill>
              <a:latin typeface="Times New Roman" pitchFamily="18" charset="0"/>
              <a:cs typeface="Times New Roman" pitchFamily="18" charset="0"/>
            </a:endParaRPr>
          </a:p>
          <a:p>
            <a:pPr algn="just"/>
            <a:r>
              <a:rPr lang="en-US" sz="2200" dirty="0" err="1">
                <a:solidFill>
                  <a:schemeClr val="accent4">
                    <a:lumMod val="50000"/>
                  </a:schemeClr>
                </a:solidFill>
                <a:latin typeface="Times New Roman" pitchFamily="18" charset="0"/>
                <a:cs typeface="Times New Roman" pitchFamily="18" charset="0"/>
              </a:rPr>
              <a:t>Veliki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župan</a:t>
            </a:r>
            <a:r>
              <a:rPr lang="en-US" sz="2200" dirty="0">
                <a:solidFill>
                  <a:schemeClr val="accent4">
                    <a:lumMod val="50000"/>
                  </a:schemeClr>
                </a:solidFill>
                <a:latin typeface="Times New Roman" pitchFamily="18" charset="0"/>
                <a:cs typeface="Times New Roman" pitchFamily="18" charset="0"/>
              </a:rPr>
              <a:t> Stefan </a:t>
            </a:r>
            <a:r>
              <a:rPr lang="en-US" sz="2200" dirty="0" err="1">
                <a:solidFill>
                  <a:schemeClr val="accent4">
                    <a:lumMod val="50000"/>
                  </a:schemeClr>
                </a:solidFill>
                <a:latin typeface="Times New Roman" pitchFamily="18" charset="0"/>
                <a:cs typeface="Times New Roman" pitchFamily="18" charset="0"/>
              </a:rPr>
              <a:t>Nemanja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vladao</a:t>
            </a:r>
            <a:r>
              <a:rPr lang="en-US" sz="2200" dirty="0">
                <a:solidFill>
                  <a:schemeClr val="accent4">
                    <a:lumMod val="50000"/>
                  </a:schemeClr>
                </a:solidFill>
                <a:latin typeface="Times New Roman" pitchFamily="18" charset="0"/>
                <a:cs typeface="Times New Roman" pitchFamily="18" charset="0"/>
              </a:rPr>
              <a:t> od 1166. do 1196) bio je </a:t>
            </a:r>
            <a:r>
              <a:rPr lang="en-US" sz="2200" dirty="0" err="1">
                <a:solidFill>
                  <a:schemeClr val="accent4">
                    <a:lumMod val="50000"/>
                  </a:schemeClr>
                </a:solidFill>
                <a:latin typeface="Times New Roman" pitchFamily="18" charset="0"/>
                <a:cs typeface="Times New Roman" pitchFamily="18" charset="0"/>
              </a:rPr>
              <a:t>najznačajniji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među</a:t>
            </a:r>
            <a:r>
              <a:rPr lang="en-US" sz="2200" dirty="0">
                <a:solidFill>
                  <a:schemeClr val="accent4">
                    <a:lumMod val="50000"/>
                  </a:schemeClr>
                </a:solidFill>
                <a:latin typeface="Times New Roman" pitchFamily="18" charset="0"/>
                <a:cs typeface="Times New Roman" pitchFamily="18" charset="0"/>
              </a:rPr>
              <a:t> </a:t>
            </a:r>
            <a:r>
              <a:rPr lang="sr-Latn-RS" sz="2200" dirty="0">
                <a:solidFill>
                  <a:schemeClr val="accent4">
                    <a:lumMod val="50000"/>
                  </a:schemeClr>
                </a:solidFill>
                <a:latin typeface="Times New Roman" pitchFamily="18" charset="0"/>
                <a:cs typeface="Times New Roman" pitchFamily="18" charset="0"/>
              </a:rPr>
              <a:t>srp</a:t>
            </a:r>
            <a:r>
              <a:rPr lang="en-US" sz="2200" dirty="0">
                <a:solidFill>
                  <a:schemeClr val="accent4">
                    <a:lumMod val="50000"/>
                  </a:schemeClr>
                </a:solidFill>
                <a:latin typeface="Times New Roman" pitchFamily="18" charset="0"/>
                <a:cs typeface="Times New Roman" pitchFamily="18" charset="0"/>
              </a:rPr>
              <a:t>skim </a:t>
            </a:r>
            <a:r>
              <a:rPr lang="en-US" sz="2200" dirty="0" err="1">
                <a:solidFill>
                  <a:schemeClr val="accent4">
                    <a:lumMod val="50000"/>
                  </a:schemeClr>
                </a:solidFill>
                <a:latin typeface="Times New Roman" pitchFamily="18" charset="0"/>
                <a:cs typeface="Times New Roman" pitchFamily="18" charset="0"/>
              </a:rPr>
              <a:t>vladarima</a:t>
            </a:r>
            <a:r>
              <a:rPr lang="en-US" sz="2200" dirty="0">
                <a:solidFill>
                  <a:schemeClr val="accent4">
                    <a:lumMod val="50000"/>
                  </a:schemeClr>
                </a:solidFill>
                <a:latin typeface="Times New Roman" pitchFamily="18" charset="0"/>
                <a:cs typeface="Times New Roman" pitchFamily="18" charset="0"/>
              </a:rPr>
              <a:t> 12. </a:t>
            </a:r>
            <a:r>
              <a:rPr lang="en-US" sz="2200" dirty="0" err="1">
                <a:solidFill>
                  <a:schemeClr val="accent4">
                    <a:lumMod val="50000"/>
                  </a:schemeClr>
                </a:solidFill>
                <a:latin typeface="Times New Roman" pitchFamily="18" charset="0"/>
                <a:cs typeface="Times New Roman" pitchFamily="18" charset="0"/>
              </a:rPr>
              <a:t>veka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Njegova</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glavna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zasluga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što</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ujedinio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srpske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zemlje</a:t>
            </a:r>
            <a:r>
              <a:rPr lang="en-US" sz="2200" dirty="0">
                <a:solidFill>
                  <a:schemeClr val="accent4">
                    <a:lumMod val="50000"/>
                  </a:schemeClr>
                </a:solidFill>
                <a:latin typeface="Times New Roman" pitchFamily="18" charset="0"/>
                <a:cs typeface="Times New Roman" pitchFamily="18" charset="0"/>
              </a:rPr>
              <a:t> pod </a:t>
            </a:r>
            <a:r>
              <a:rPr lang="en-US" sz="2200" dirty="0" err="1">
                <a:solidFill>
                  <a:schemeClr val="accent4">
                    <a:lumMod val="50000"/>
                  </a:schemeClr>
                </a:solidFill>
                <a:latin typeface="Times New Roman" pitchFamily="18" charset="0"/>
                <a:cs typeface="Times New Roman" pitchFamily="18" charset="0"/>
              </a:rPr>
              <a:t>vlašću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svoje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porodice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Raška</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izbila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Jadransko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primorje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tako</a:t>
            </a:r>
            <a:r>
              <a:rPr lang="en-US" sz="2200" dirty="0">
                <a:solidFill>
                  <a:schemeClr val="accent4">
                    <a:lumMod val="50000"/>
                  </a:schemeClr>
                </a:solidFill>
                <a:latin typeface="Times New Roman" pitchFamily="18" charset="0"/>
                <a:cs typeface="Times New Roman" pitchFamily="18" charset="0"/>
              </a:rPr>
              <a:t> u </a:t>
            </a:r>
            <a:r>
              <a:rPr lang="en-US" sz="2200" dirty="0" err="1">
                <a:solidFill>
                  <a:schemeClr val="accent4">
                    <a:lumMod val="50000"/>
                  </a:schemeClr>
                </a:solidFill>
                <a:latin typeface="Times New Roman" pitchFamily="18" charset="0"/>
                <a:cs typeface="Times New Roman" pitchFamily="18" charset="0"/>
              </a:rPr>
              <a:t>svoj</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sastav</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uključila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dukljansku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kraljevinu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Istovremeno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Nemanja</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proširio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svoju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teritoriju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osvajajući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vizantijske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grčke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pogranične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oblasti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istoku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jugu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Ovladavši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delom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moravsko-vardarske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kotline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Srbija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dobija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važnu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saobraćajnicu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koja</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spajala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srednju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Evropu</a:t>
            </a:r>
            <a:r>
              <a:rPr lang="en-US" sz="2200" dirty="0">
                <a:solidFill>
                  <a:schemeClr val="accent4">
                    <a:lumMod val="50000"/>
                  </a:schemeClr>
                </a:solidFill>
                <a:latin typeface="Times New Roman" pitchFamily="18" charset="0"/>
                <a:cs typeface="Times New Roman" pitchFamily="18" charset="0"/>
              </a:rPr>
              <a:t> s </a:t>
            </a:r>
            <a:r>
              <a:rPr lang="en-US" sz="2200" dirty="0" err="1">
                <a:solidFill>
                  <a:schemeClr val="accent4">
                    <a:lumMod val="50000"/>
                  </a:schemeClr>
                </a:solidFill>
                <a:latin typeface="Times New Roman" pitchFamily="18" charset="0"/>
                <a:cs typeface="Times New Roman" pitchFamily="18" charset="0"/>
              </a:rPr>
              <a:t>Carigradom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Solunom</a:t>
            </a:r>
            <a:r>
              <a:rPr lang="en-US" sz="2200" dirty="0">
                <a:solidFill>
                  <a:schemeClr val="accent4">
                    <a:lumMod val="50000"/>
                  </a:schemeClr>
                </a:solidFill>
                <a:latin typeface="Times New Roman" pitchFamily="18" charset="0"/>
                <a:cs typeface="Times New Roman" pitchFamily="18" charset="0"/>
              </a:rPr>
              <a:t>, pa </a:t>
            </a:r>
            <a:r>
              <a:rPr lang="en-US" sz="2200" dirty="0" err="1">
                <a:solidFill>
                  <a:schemeClr val="accent4">
                    <a:lumMod val="50000"/>
                  </a:schemeClr>
                </a:solidFill>
                <a:latin typeface="Times New Roman" pitchFamily="18" charset="0"/>
                <a:cs typeface="Times New Roman" pitchFamily="18" charset="0"/>
              </a:rPr>
              <a:t>tako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s </a:t>
            </a:r>
            <a:r>
              <a:rPr lang="en-US" sz="2200" dirty="0" err="1">
                <a:solidFill>
                  <a:schemeClr val="accent4">
                    <a:lumMod val="50000"/>
                  </a:schemeClr>
                </a:solidFill>
                <a:latin typeface="Times New Roman" pitchFamily="18" charset="0"/>
                <a:cs typeface="Times New Roman" pitchFamily="18" charset="0"/>
              </a:rPr>
              <a:t>Bliskim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istokom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Ovakav</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geostrateški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položaj</a:t>
            </a:r>
            <a:r>
              <a:rPr lang="en-US" sz="2200" dirty="0">
                <a:solidFill>
                  <a:schemeClr val="accent4">
                    <a:lumMod val="50000"/>
                  </a:schemeClr>
                </a:solidFill>
                <a:latin typeface="Times New Roman" pitchFamily="18" charset="0"/>
                <a:cs typeface="Times New Roman" pitchFamily="18" charset="0"/>
              </a:rPr>
              <a:t> je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tada</a:t>
            </a:r>
            <a:r>
              <a:rPr lang="en-US" sz="2200" dirty="0">
                <a:solidFill>
                  <a:schemeClr val="accent4">
                    <a:lumMod val="50000"/>
                  </a:schemeClr>
                </a:solidFill>
                <a:latin typeface="Times New Roman" pitchFamily="18" charset="0"/>
                <a:cs typeface="Times New Roman" pitchFamily="18" charset="0"/>
              </a:rPr>
              <a:t>, a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kasnije</a:t>
            </a:r>
            <a:r>
              <a:rPr lang="en-US" sz="2200" dirty="0">
                <a:solidFill>
                  <a:schemeClr val="accent4">
                    <a:lumMod val="50000"/>
                  </a:schemeClr>
                </a:solidFill>
                <a:latin typeface="Times New Roman" pitchFamily="18" charset="0"/>
                <a:cs typeface="Times New Roman" pitchFamily="18" charset="0"/>
              </a:rPr>
              <a:t>, do </a:t>
            </a:r>
            <a:r>
              <a:rPr lang="en-US" sz="2200" dirty="0" err="1">
                <a:solidFill>
                  <a:schemeClr val="accent4">
                    <a:lumMod val="50000"/>
                  </a:schemeClr>
                </a:solidFill>
                <a:latin typeface="Times New Roman" pitchFamily="18" charset="0"/>
                <a:cs typeface="Times New Roman" pitchFamily="18" charset="0"/>
              </a:rPr>
              <a:t>naših</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dana</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srpskom</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narodu</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donosio</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česte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nedaće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ratove</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i</a:t>
            </a:r>
            <a:r>
              <a:rPr lang="en-US" sz="2200" dirty="0">
                <a:solidFill>
                  <a:schemeClr val="accent4">
                    <a:lumMod val="50000"/>
                  </a:schemeClr>
                </a:solidFill>
                <a:latin typeface="Times New Roman" pitchFamily="18" charset="0"/>
                <a:cs typeface="Times New Roman" pitchFamily="18" charset="0"/>
              </a:rPr>
              <a:t> </a:t>
            </a:r>
            <a:r>
              <a:rPr lang="en-US" sz="2200" dirty="0" err="1">
                <a:solidFill>
                  <a:schemeClr val="accent4">
                    <a:lumMod val="50000"/>
                  </a:schemeClr>
                </a:solidFill>
                <a:latin typeface="Times New Roman" pitchFamily="18" charset="0"/>
                <a:cs typeface="Times New Roman" pitchFamily="18" charset="0"/>
              </a:rPr>
              <a:t>stradanja</a:t>
            </a:r>
            <a:r>
              <a:rPr lang="sr-Latn-RS" sz="2200" dirty="0">
                <a:solidFill>
                  <a:schemeClr val="accent4">
                    <a:lumMod val="50000"/>
                  </a:schemeClr>
                </a:solidFill>
                <a:latin typeface="Times New Roman" pitchFamily="18" charset="0"/>
                <a:cs typeface="Times New Roman" pitchFamily="18" charset="0"/>
              </a:rPr>
              <a:t>.</a:t>
            </a:r>
            <a:endParaRPr lang="en-US" sz="2200" dirty="0">
              <a:solidFill>
                <a:schemeClr val="accent4">
                  <a:lumMod val="50000"/>
                </a:schemeClr>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rcRect l="5383" t="35177" r="12526" b="2015"/>
          <a:stretch>
            <a:fillRect/>
          </a:stretch>
        </p:blipFill>
        <p:spPr bwMode="auto">
          <a:xfrm>
            <a:off x="1" y="0"/>
            <a:ext cx="9144000" cy="6858000"/>
          </a:xfrm>
          <a:prstGeom prst="rect">
            <a:avLst/>
          </a:prstGeom>
          <a:noFill/>
          <a:ln w="38100">
            <a:solidFill>
              <a:schemeClr val="tx1"/>
            </a:solidFill>
            <a:miter lim="800000"/>
            <a:headEnd/>
            <a:tailEnd/>
          </a:ln>
          <a:effectLst/>
        </p:spPr>
      </p:pic>
      <p:sp>
        <p:nvSpPr>
          <p:cNvPr id="5" name="TextBox 4"/>
          <p:cNvSpPr txBox="1"/>
          <p:nvPr/>
        </p:nvSpPr>
        <p:spPr>
          <a:xfrm>
            <a:off x="5943600" y="0"/>
            <a:ext cx="3200400" cy="400110"/>
          </a:xfrm>
          <a:prstGeom prst="rect">
            <a:avLst/>
          </a:prstGeom>
          <a:noFill/>
          <a:ln w="38100">
            <a:solidFill>
              <a:schemeClr val="tx1"/>
            </a:solidFill>
          </a:ln>
        </p:spPr>
        <p:txBody>
          <a:bodyPr wrap="square" rtlCol="0">
            <a:spAutoFit/>
          </a:bodyPr>
          <a:lstStyle/>
          <a:p>
            <a:r>
              <a:rPr lang="sr-Latn-RS" sz="2000" b="1" dirty="0">
                <a:effectLst>
                  <a:outerShdw blurRad="38100" dist="38100" dir="2700000" algn="tl">
                    <a:srgbClr val="000000">
                      <a:alpha val="43137"/>
                    </a:srgbClr>
                  </a:outerShdw>
                </a:effectLst>
                <a:latin typeface="Times New Roman" pitchFamily="18" charset="0"/>
                <a:cs typeface="Times New Roman" pitchFamily="18" charset="0"/>
              </a:rPr>
              <a:t>   Država Stefana Nemanje</a:t>
            </a:r>
            <a:endParaRPr lang="sr-Cyrl-RS" sz="2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53096" t="51149" r="12882" b="18136"/>
          <a:stretch>
            <a:fillRect/>
          </a:stretch>
        </p:blipFill>
        <p:spPr bwMode="auto">
          <a:xfrm>
            <a:off x="4724400" y="0"/>
            <a:ext cx="4419600" cy="5867400"/>
          </a:xfrm>
          <a:prstGeom prst="rect">
            <a:avLst/>
          </a:prstGeom>
          <a:noFill/>
          <a:ln w="9525">
            <a:solidFill>
              <a:schemeClr val="accent2">
                <a:lumMod val="50000"/>
              </a:schemeClr>
            </a:solidFill>
            <a:miter lim="800000"/>
            <a:headEnd/>
            <a:tailEnd/>
          </a:ln>
          <a:effectLst/>
        </p:spPr>
      </p:pic>
      <p:sp>
        <p:nvSpPr>
          <p:cNvPr id="5" name="TextBox 4"/>
          <p:cNvSpPr txBox="1"/>
          <p:nvPr/>
        </p:nvSpPr>
        <p:spPr>
          <a:xfrm>
            <a:off x="0" y="0"/>
            <a:ext cx="4724400" cy="6858000"/>
          </a:xfrm>
          <a:prstGeom prst="rect">
            <a:avLst/>
          </a:prstGeom>
          <a:solidFill>
            <a:srgbClr val="FFCC99"/>
          </a:solidFill>
          <a:ln w="38100">
            <a:solidFill>
              <a:schemeClr val="accent2">
                <a:lumMod val="50000"/>
              </a:schemeClr>
            </a:solidFill>
          </a:ln>
        </p:spPr>
        <p:txBody>
          <a:bodyPr wrap="square" rtlCol="0">
            <a:spAutoFit/>
          </a:bodyPr>
          <a:lstStyle/>
          <a:p>
            <a:pPr algn="just"/>
            <a:r>
              <a:rPr lang="de-AT" sz="1900" dirty="0">
                <a:solidFill>
                  <a:schemeClr val="accent4">
                    <a:lumMod val="50000"/>
                  </a:schemeClr>
                </a:solidFill>
                <a:latin typeface="Times New Roman" pitchFamily="18" charset="0"/>
                <a:cs typeface="Times New Roman" pitchFamily="18" charset="0"/>
              </a:rPr>
              <a:t>Stefan Nemanja je bio mudar državnik i neustrašivi ratnik. Odnosio je pobede nad Vizantincima, ali i gubio. Tada bi, za spas svoje države, s konopcem oko vrata, bosonog, izlazio pred cara Manojla Prvog i spasavao Rašku i Rašane... Pa ipak, iako je od početka imao jake inostrane veze, Nemanja je, kako izgleda, za ženu odabrao Srpkinju.</a:t>
            </a:r>
            <a:endParaRPr lang="en-US" sz="1900" dirty="0">
              <a:solidFill>
                <a:schemeClr val="accent4">
                  <a:lumMod val="50000"/>
                </a:schemeClr>
              </a:solidFill>
              <a:latin typeface="Times New Roman" pitchFamily="18" charset="0"/>
              <a:cs typeface="Times New Roman" pitchFamily="18" charset="0"/>
            </a:endParaRPr>
          </a:p>
          <a:p>
            <a:pPr algn="just"/>
            <a:endParaRPr lang="sr-Cyrl-RS" sz="1900" dirty="0">
              <a:solidFill>
                <a:schemeClr val="accent4">
                  <a:lumMod val="50000"/>
                </a:schemeClr>
              </a:solidFill>
              <a:latin typeface="Times New Roman" pitchFamily="18" charset="0"/>
              <a:cs typeface="Times New Roman" pitchFamily="18" charset="0"/>
            </a:endParaRPr>
          </a:p>
          <a:p>
            <a:pPr algn="ctr"/>
            <a:r>
              <a:rPr lang="sr-Latn-RS" sz="1900" b="1" dirty="0">
                <a:solidFill>
                  <a:schemeClr val="accent4">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ANA, U MONAŠTVU ANASTASIJA</a:t>
            </a:r>
            <a:endParaRPr lang="sr-Cyrl-RS" sz="1900" b="1" dirty="0">
              <a:solidFill>
                <a:schemeClr val="accent4">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sr-Cyrl-RS" sz="1900" dirty="0">
              <a:solidFill>
                <a:schemeClr val="accent4">
                  <a:lumMod val="50000"/>
                </a:schemeClr>
              </a:solidFill>
              <a:latin typeface="Times New Roman" pitchFamily="18" charset="0"/>
              <a:cs typeface="Times New Roman" pitchFamily="18" charset="0"/>
            </a:endParaRPr>
          </a:p>
          <a:p>
            <a:pPr algn="just"/>
            <a:r>
              <a:rPr lang="de-AT" sz="1900" dirty="0">
                <a:solidFill>
                  <a:schemeClr val="accent4">
                    <a:lumMod val="50000"/>
                  </a:schemeClr>
                </a:solidFill>
                <a:latin typeface="Times New Roman" pitchFamily="18" charset="0"/>
                <a:cs typeface="Times New Roman" pitchFamily="18" charset="0"/>
              </a:rPr>
              <a:t>O poreklu prve srpske županke postoje sporenja. Ava Justin Popović (Ćelijski), sada među svetima, u </a:t>
            </a:r>
            <a:r>
              <a:rPr lang="de-AT" sz="1900" i="1" dirty="0">
                <a:solidFill>
                  <a:schemeClr val="accent4">
                    <a:lumMod val="50000"/>
                  </a:schemeClr>
                </a:solidFill>
                <a:latin typeface="Times New Roman" pitchFamily="18" charset="0"/>
                <a:cs typeface="Times New Roman" pitchFamily="18" charset="0"/>
              </a:rPr>
              <a:t>Žitiju svetih </a:t>
            </a:r>
            <a:r>
              <a:rPr lang="de-AT" sz="1900" dirty="0">
                <a:solidFill>
                  <a:schemeClr val="accent4">
                    <a:lumMod val="50000"/>
                  </a:schemeClr>
                </a:solidFill>
                <a:latin typeface="Times New Roman" pitchFamily="18" charset="0"/>
                <a:cs typeface="Times New Roman" pitchFamily="18" charset="0"/>
              </a:rPr>
              <a:t>tvrdi da je Ana bila kći Romana Četvrtog, epirskog „kralja“ (1168-1171). Međutim, poznato je da Vizantinci nisu imali titulu kralja, već je posle carske dolazila titula despota. Drugi, pak, iznose verziju da ona potiče iz neke srpske vlastelinske porodice. Bilo kako bilo, Ana je svojim životom dokazala da je prava Srpkinja, prava Rašanka, pr</a:t>
            </a:r>
            <a:r>
              <a:rPr lang="sr-Latn-RS" sz="1900" dirty="0">
                <a:solidFill>
                  <a:schemeClr val="accent4">
                    <a:lumMod val="50000"/>
                  </a:schemeClr>
                </a:solidFill>
                <a:latin typeface="Times New Roman" pitchFamily="18" charset="0"/>
                <a:cs typeface="Times New Roman" pitchFamily="18" charset="0"/>
              </a:rPr>
              <a:t>ava </a:t>
            </a:r>
            <a:r>
              <a:rPr lang="de-AT" sz="1900" dirty="0">
                <a:solidFill>
                  <a:schemeClr val="accent4">
                    <a:lumMod val="50000"/>
                  </a:schemeClr>
                </a:solidFill>
                <a:latin typeface="Times New Roman" pitchFamily="18" charset="0"/>
                <a:cs typeface="Times New Roman" pitchFamily="18" charset="0"/>
              </a:rPr>
              <a:t>žena </a:t>
            </a:r>
            <a:r>
              <a:rPr lang="sr-Latn-RS" sz="1900" dirty="0">
                <a:solidFill>
                  <a:schemeClr val="accent4">
                    <a:lumMod val="50000"/>
                  </a:schemeClr>
                </a:solidFill>
                <a:latin typeface="Times New Roman" pitchFamily="18" charset="0"/>
                <a:cs typeface="Times New Roman" pitchFamily="18" charset="0"/>
              </a:rPr>
              <a:t>za </a:t>
            </a:r>
            <a:r>
              <a:rPr lang="de-AT" sz="1900" dirty="0">
                <a:solidFill>
                  <a:schemeClr val="accent4">
                    <a:lumMod val="50000"/>
                  </a:schemeClr>
                </a:solidFill>
                <a:latin typeface="Times New Roman" pitchFamily="18" charset="0"/>
                <a:cs typeface="Times New Roman" pitchFamily="18" charset="0"/>
              </a:rPr>
              <a:t>prvog čoveka Raške.</a:t>
            </a:r>
            <a:endParaRPr lang="en-US" sz="1900" dirty="0">
              <a:solidFill>
                <a:schemeClr val="accent4">
                  <a:lumMod val="50000"/>
                </a:schemeClr>
              </a:solidFill>
              <a:latin typeface="Times New Roman" pitchFamily="18" charset="0"/>
              <a:cs typeface="Times New Roman" pitchFamily="18" charset="0"/>
            </a:endParaRPr>
          </a:p>
        </p:txBody>
      </p:sp>
      <p:sp>
        <p:nvSpPr>
          <p:cNvPr id="6" name="TextBox 5"/>
          <p:cNvSpPr txBox="1"/>
          <p:nvPr/>
        </p:nvSpPr>
        <p:spPr>
          <a:xfrm>
            <a:off x="4724400" y="5857726"/>
            <a:ext cx="4419600" cy="1000274"/>
          </a:xfrm>
          <a:prstGeom prst="rect">
            <a:avLst/>
          </a:prstGeom>
          <a:solidFill>
            <a:srgbClr val="FFCC99"/>
          </a:solidFill>
          <a:ln w="38100">
            <a:solidFill>
              <a:schemeClr val="accent2">
                <a:lumMod val="50000"/>
              </a:schemeClr>
            </a:solidFill>
          </a:ln>
        </p:spPr>
        <p:txBody>
          <a:bodyPr wrap="square" rtlCol="0">
            <a:spAutoFit/>
          </a:bodyPr>
          <a:lstStyle/>
          <a:p>
            <a:endParaRPr lang="sr-Cyrl-RS" sz="1900" b="1" dirty="0">
              <a:solidFill>
                <a:srgbClr val="F7C907"/>
              </a:solidFill>
              <a:latin typeface="Times New Roman" pitchFamily="18" charset="0"/>
              <a:cs typeface="Times New Roman" pitchFamily="18" charset="0"/>
            </a:endParaRPr>
          </a:p>
          <a:p>
            <a:pPr algn="ctr"/>
            <a:r>
              <a:rPr lang="sr-Latn-RS" sz="2200" b="1" dirty="0">
                <a:solidFill>
                  <a:schemeClr val="accent4">
                    <a:lumMod val="50000"/>
                  </a:schemeClr>
                </a:solidFill>
                <a:latin typeface="Times New Roman" pitchFamily="18" charset="0"/>
                <a:cs typeface="Times New Roman" pitchFamily="18" charset="0"/>
              </a:rPr>
              <a:t>Stefan Nemanja</a:t>
            </a:r>
            <a:r>
              <a:rPr lang="sr-Cyrl-RS" sz="2200" b="1" dirty="0">
                <a:solidFill>
                  <a:schemeClr val="accent4">
                    <a:lumMod val="50000"/>
                  </a:schemeClr>
                </a:solidFill>
                <a:latin typeface="Times New Roman" pitchFamily="18" charset="0"/>
                <a:cs typeface="Times New Roman" pitchFamily="18" charset="0"/>
              </a:rPr>
              <a:t>,  </a:t>
            </a:r>
            <a:r>
              <a:rPr lang="sr-Latn-RS" sz="2200" b="1" dirty="0">
                <a:solidFill>
                  <a:schemeClr val="accent4">
                    <a:lumMod val="50000"/>
                  </a:schemeClr>
                </a:solidFill>
                <a:latin typeface="Times New Roman" pitchFamily="18" charset="0"/>
                <a:cs typeface="Times New Roman" pitchFamily="18" charset="0"/>
              </a:rPr>
              <a:t>Studenica</a:t>
            </a:r>
            <a:endParaRPr lang="sr-Cyrl-RS" sz="2200" b="1" dirty="0">
              <a:solidFill>
                <a:schemeClr val="accent4">
                  <a:lumMod val="50000"/>
                </a:schemeClr>
              </a:solidFill>
              <a:latin typeface="Times New Roman" pitchFamily="18" charset="0"/>
              <a:cs typeface="Times New Roman" pitchFamily="18" charset="0"/>
            </a:endParaRPr>
          </a:p>
          <a:p>
            <a:r>
              <a:rPr lang="sr-Cyrl-RS" dirty="0">
                <a:solidFill>
                  <a:schemeClr val="bg1"/>
                </a:solidFill>
              </a:rPr>
              <a:t>                                    </a:t>
            </a:r>
            <a:endParaRPr lang="en-US"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4332</Words>
  <Application>Microsoft Office PowerPoint</Application>
  <PresentationFormat>Bildschirmpräsentation (4:3)</PresentationFormat>
  <Paragraphs>180</Paragraphs>
  <Slides>46</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46</vt:i4>
      </vt:variant>
    </vt:vector>
  </HeadingPairs>
  <TitlesOfParts>
    <vt:vector size="53" baseType="lpstr">
      <vt:lpstr>Algerian</vt:lpstr>
      <vt:lpstr>Arial</vt:lpstr>
      <vt:lpstr>Arial Unicode MS</vt:lpstr>
      <vt:lpstr>Calibri</vt:lpstr>
      <vt:lpstr>Papyrus</vt:lpstr>
      <vt:lpstr>Times New Roman</vt:lpstr>
      <vt:lpstr>Office Theme</vt:lpstr>
      <vt:lpstr>PowerPoint-Präsentation</vt:lpstr>
      <vt:lpstr>   Kultur - schwerpunktthemen  III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Država kralja Stefana Prvovenčanog</vt:lpstr>
      <vt:lpstr>PowerPoint-Präsentation</vt:lpstr>
      <vt:lpstr> Veliki knez Vukan, Studenica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Tijana</dc:creator>
  <cp:lastModifiedBy>Tijana Milenkovic</cp:lastModifiedBy>
  <cp:revision>311</cp:revision>
  <dcterms:created xsi:type="dcterms:W3CDTF">2015-10-04T16:12:54Z</dcterms:created>
  <dcterms:modified xsi:type="dcterms:W3CDTF">2022-12-05T02:15:12Z</dcterms:modified>
</cp:coreProperties>
</file>