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7"/>
  </p:notesMasterIdLst>
  <p:sldIdLst>
    <p:sldId id="489" r:id="rId2"/>
    <p:sldId id="423" r:id="rId3"/>
    <p:sldId id="425" r:id="rId4"/>
    <p:sldId id="351" r:id="rId5"/>
    <p:sldId id="433" r:id="rId6"/>
    <p:sldId id="443" r:id="rId7"/>
    <p:sldId id="444" r:id="rId8"/>
    <p:sldId id="445" r:id="rId9"/>
    <p:sldId id="449" r:id="rId10"/>
    <p:sldId id="446" r:id="rId11"/>
    <p:sldId id="448" r:id="rId12"/>
    <p:sldId id="450" r:id="rId13"/>
    <p:sldId id="475" r:id="rId14"/>
    <p:sldId id="359" r:id="rId15"/>
    <p:sldId id="447" r:id="rId16"/>
    <p:sldId id="451" r:id="rId17"/>
    <p:sldId id="485" r:id="rId18"/>
    <p:sldId id="452" r:id="rId19"/>
    <p:sldId id="453" r:id="rId20"/>
    <p:sldId id="455" r:id="rId21"/>
    <p:sldId id="454" r:id="rId22"/>
    <p:sldId id="484" r:id="rId23"/>
    <p:sldId id="456" r:id="rId24"/>
    <p:sldId id="488" r:id="rId25"/>
    <p:sldId id="49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851D"/>
    <a:srgbClr val="C4A212"/>
    <a:srgbClr val="C09C04"/>
    <a:srgbClr val="CCA604"/>
    <a:srgbClr val="D1AA05"/>
    <a:srgbClr val="B08F04"/>
    <a:srgbClr val="181E0C"/>
    <a:srgbClr val="444311"/>
    <a:srgbClr val="262F13"/>
    <a:srgbClr val="E8E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24" autoAdjust="0"/>
  </p:normalViewPr>
  <p:slideViewPr>
    <p:cSldViewPr>
      <p:cViewPr varScale="1">
        <p:scale>
          <a:sx n="104" d="100"/>
          <a:sy n="104" d="100"/>
        </p:scale>
        <p:origin x="1284" y="76"/>
      </p:cViewPr>
      <p:guideLst>
        <p:guide orient="horz" pos="2160"/>
        <p:guide pos="2880"/>
      </p:guideLst>
    </p:cSldViewPr>
  </p:slideViewPr>
  <p:outlineViewPr>
    <p:cViewPr>
      <p:scale>
        <a:sx n="33" d="100"/>
        <a:sy n="33" d="100"/>
      </p:scale>
      <p:origin x="0" y="68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393309-9E86-44D4-A978-C2788772EAAD}" type="datetimeFigureOut">
              <a:rPr lang="en-US" smtClean="0"/>
              <a:pPr/>
              <a:t>12/5/2022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5BA7B5-217B-4791-ABF2-17043C87256E}"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971EE5A-8108-4834-958D-EE2EEF77F05F}" type="slidenum">
              <a:rPr lang="de-DE" smtClean="0"/>
              <a:pPr/>
              <a:t>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1E096A-786D-47EA-9417-FC16EC848973}"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E096A-786D-47EA-9417-FC16EC848973}"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E096A-786D-47EA-9417-FC16EC848973}"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E096A-786D-47EA-9417-FC16EC848973}"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1E096A-786D-47EA-9417-FC16EC848973}"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1E096A-786D-47EA-9417-FC16EC848973}"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1E096A-786D-47EA-9417-FC16EC848973}" type="datetimeFigureOut">
              <a:rPr lang="en-US" smtClean="0"/>
              <a:pPr/>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1E096A-786D-47EA-9417-FC16EC848973}" type="datetimeFigureOut">
              <a:rPr lang="en-US" smtClean="0"/>
              <a:pPr/>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E096A-786D-47EA-9417-FC16EC848973}" type="datetimeFigureOut">
              <a:rPr lang="en-US" smtClean="0"/>
              <a:pPr/>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E096A-786D-47EA-9417-FC16EC848973}"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E096A-786D-47EA-9417-FC16EC848973}"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E096A-786D-47EA-9417-FC16EC848973}" type="datetimeFigureOut">
              <a:rPr lang="en-US" smtClean="0"/>
              <a:pPr/>
              <a:t>12/5/2022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37F87-C675-4972-86B7-356A83170B09}"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95700" y="142852"/>
            <a:ext cx="5695500" cy="492443"/>
          </a:xfrm>
          <a:prstGeom prst="rect">
            <a:avLst/>
          </a:prstGeom>
        </p:spPr>
        <p:txBody>
          <a:bodyPr wrap="square">
            <a:spAutoFit/>
          </a:bodyPr>
          <a:lstStyle/>
          <a:p>
            <a:pPr algn="ctr"/>
            <a:r>
              <a:rPr lang="sr-Latn-RS" sz="2600" b="1" dirty="0" err="1">
                <a:latin typeface="Arial" pitchFamily="34" charset="0"/>
                <a:cs typeface="Arial" pitchFamily="34" charset="0"/>
              </a:rPr>
              <a:t>Mag.phil</a:t>
            </a:r>
            <a:r>
              <a:rPr lang="sr-Latn-RS" sz="2600" b="1" dirty="0">
                <a:latin typeface="Arial" pitchFamily="34" charset="0"/>
                <a:cs typeface="Arial" pitchFamily="34" charset="0"/>
              </a:rPr>
              <a:t>. </a:t>
            </a:r>
            <a:r>
              <a:rPr lang="en-US" sz="2600" b="1" dirty="0">
                <a:latin typeface="Arial" pitchFamily="34" charset="0"/>
                <a:cs typeface="Arial" pitchFamily="34" charset="0"/>
              </a:rPr>
              <a:t>Tijana Mile</a:t>
            </a:r>
            <a:r>
              <a:rPr lang="sr-Latn-RS" sz="2600" b="1" dirty="0" err="1">
                <a:latin typeface="Arial" pitchFamily="34" charset="0"/>
                <a:cs typeface="Arial" pitchFamily="34" charset="0"/>
              </a:rPr>
              <a:t>nković</a:t>
            </a:r>
            <a:r>
              <a:rPr lang="sr-Latn-RS" sz="2600" b="1" dirty="0">
                <a:latin typeface="Arial" pitchFamily="34" charset="0"/>
                <a:cs typeface="Arial" pitchFamily="34" charset="0"/>
              </a:rPr>
              <a:t> </a:t>
            </a:r>
            <a:r>
              <a:rPr lang="sr-Latn-RS" sz="2600" dirty="0">
                <a:latin typeface="Arial" pitchFamily="34" charset="0"/>
                <a:cs typeface="Arial" pitchFamily="34" charset="0"/>
              </a:rPr>
              <a:t>(</a:t>
            </a:r>
            <a:r>
              <a:rPr lang="sr-Latn-RS" sz="2600" dirty="0" err="1">
                <a:latin typeface="Arial" pitchFamily="34" charset="0"/>
                <a:cs typeface="Arial" pitchFamily="34" charset="0"/>
              </a:rPr>
              <a:t>Graz</a:t>
            </a:r>
            <a:r>
              <a:rPr lang="sr-Latn-RS" sz="2600" dirty="0">
                <a:latin typeface="Arial" pitchFamily="34" charset="0"/>
                <a:cs typeface="Arial" pitchFamily="34" charset="0"/>
              </a:rPr>
              <a:t>)</a:t>
            </a:r>
            <a:endParaRPr lang="de-DE" sz="2600" dirty="0"/>
          </a:p>
        </p:txBody>
      </p:sp>
      <p:sp>
        <p:nvSpPr>
          <p:cNvPr id="6" name="Rechteck 5"/>
          <p:cNvSpPr/>
          <p:nvPr/>
        </p:nvSpPr>
        <p:spPr>
          <a:xfrm>
            <a:off x="0" y="1000108"/>
            <a:ext cx="5868144" cy="369332"/>
          </a:xfrm>
          <a:prstGeom prst="rect">
            <a:avLst/>
          </a:prstGeom>
        </p:spPr>
        <p:txBody>
          <a:bodyPr wrap="square">
            <a:spAutoFit/>
          </a:bodyPr>
          <a:lstStyle/>
          <a:p>
            <a:pPr algn="ctr"/>
            <a:r>
              <a:rPr lang="de-DE" altLang="sr-Latn-RS" u="none" dirty="0">
                <a:latin typeface="Arial" panose="020B0604020202020204" pitchFamily="34" charset="0"/>
                <a:cs typeface="Arial" panose="020B0604020202020204" pitchFamily="34" charset="0"/>
              </a:rPr>
              <a:t>I</a:t>
            </a:r>
            <a:r>
              <a:rPr lang="pl-PL" altLang="sr-Latn-RS" u="none" dirty="0">
                <a:latin typeface="Arial" panose="020B0604020202020204" pitchFamily="34" charset="0"/>
                <a:cs typeface="Arial" panose="020B0604020202020204" pitchFamily="34" charset="0"/>
              </a:rPr>
              <a:t>nstitut für Slawistik der </a:t>
            </a:r>
            <a:r>
              <a:rPr lang="de-AT" altLang="sr-Latn-RS" u="none" dirty="0">
                <a:latin typeface="Arial" panose="020B0604020202020204" pitchFamily="34" charset="0"/>
                <a:cs typeface="Arial" panose="020B0604020202020204" pitchFamily="34" charset="0"/>
              </a:rPr>
              <a:t>Karl-Franzens </a:t>
            </a:r>
            <a:r>
              <a:rPr lang="pl-PL" altLang="sr-Latn-RS" u="none" dirty="0">
                <a:latin typeface="Arial" panose="020B0604020202020204" pitchFamily="34" charset="0"/>
                <a:cs typeface="Arial" panose="020B0604020202020204" pitchFamily="34" charset="0"/>
              </a:rPr>
              <a:t>Universität Graz</a:t>
            </a:r>
            <a:endParaRPr lang="de-DE" dirty="0">
              <a:latin typeface="Arial" panose="020B0604020202020204" pitchFamily="34" charset="0"/>
              <a:cs typeface="Arial" pitchFamily="34" charset="0"/>
            </a:endParaRPr>
          </a:p>
        </p:txBody>
      </p:sp>
      <p:sp>
        <p:nvSpPr>
          <p:cNvPr id="7" name="TextBox 8"/>
          <p:cNvSpPr txBox="1"/>
          <p:nvPr/>
        </p:nvSpPr>
        <p:spPr>
          <a:xfrm>
            <a:off x="0" y="2300901"/>
            <a:ext cx="5715008" cy="369332"/>
          </a:xfrm>
          <a:prstGeom prst="rect">
            <a:avLst/>
          </a:prstGeom>
          <a:noFill/>
        </p:spPr>
        <p:txBody>
          <a:bodyPr wrap="square" rtlCol="0">
            <a:spAutoFit/>
          </a:bodyPr>
          <a:lstStyle/>
          <a:p>
            <a:pPr algn="ctr"/>
            <a:r>
              <a:rPr lang="sr-Latn-RS" dirty="0">
                <a:latin typeface="Arial" pitchFamily="34" charset="0"/>
                <a:cs typeface="Arial" pitchFamily="34" charset="0"/>
              </a:rPr>
              <a:t>tijana.milenkovic@uni-graz.at</a:t>
            </a:r>
          </a:p>
        </p:txBody>
      </p:sp>
      <p:sp>
        <p:nvSpPr>
          <p:cNvPr id="9" name="Textfeld 8"/>
          <p:cNvSpPr txBox="1"/>
          <p:nvPr/>
        </p:nvSpPr>
        <p:spPr>
          <a:xfrm>
            <a:off x="-20504" y="3061066"/>
            <a:ext cx="9180512" cy="1138773"/>
          </a:xfrm>
          <a:prstGeom prst="rect">
            <a:avLst/>
          </a:prstGeom>
          <a:noFill/>
        </p:spPr>
        <p:txBody>
          <a:bodyPr wrap="square" rtlCol="0">
            <a:spAutoFit/>
          </a:bodyPr>
          <a:lstStyle/>
          <a:p>
            <a:pPr algn="ctr"/>
            <a:r>
              <a:rPr lang="sr-Latn-RS" sz="3400" b="1" dirty="0">
                <a:solidFill>
                  <a:srgbClr val="DE0000"/>
                </a:solidFill>
                <a:latin typeface="Arial" pitchFamily="34" charset="0"/>
                <a:cs typeface="Arial" pitchFamily="34" charset="0"/>
              </a:rPr>
              <a:t>Srpske </a:t>
            </a:r>
            <a:r>
              <a:rPr lang="sr-Latn-RS" sz="3400" b="1" dirty="0" err="1">
                <a:solidFill>
                  <a:srgbClr val="DE0000"/>
                </a:solidFill>
                <a:latin typeface="Arial" pitchFamily="34" charset="0"/>
                <a:cs typeface="Arial" pitchFamily="34" charset="0"/>
              </a:rPr>
              <a:t>vladarke</a:t>
            </a:r>
            <a:r>
              <a:rPr lang="sr-Latn-RS" sz="3400" b="1" dirty="0">
                <a:solidFill>
                  <a:srgbClr val="DE0000"/>
                </a:solidFill>
                <a:latin typeface="Arial" pitchFamily="34" charset="0"/>
                <a:cs typeface="Arial" pitchFamily="34" charset="0"/>
              </a:rPr>
              <a:t> iz d</a:t>
            </a:r>
            <a:r>
              <a:rPr lang="en-US" sz="3400" b="1" dirty="0" err="1">
                <a:solidFill>
                  <a:srgbClr val="DE0000"/>
                </a:solidFill>
                <a:latin typeface="Arial" pitchFamily="34" charset="0"/>
                <a:cs typeface="Arial" pitchFamily="34" charset="0"/>
              </a:rPr>
              <a:t>inastij</a:t>
            </a:r>
            <a:r>
              <a:rPr lang="sr-Latn-RS" sz="3400" b="1" dirty="0">
                <a:solidFill>
                  <a:srgbClr val="DE0000"/>
                </a:solidFill>
                <a:latin typeface="Arial" pitchFamily="34" charset="0"/>
                <a:cs typeface="Arial" pitchFamily="34" charset="0"/>
              </a:rPr>
              <a:t>e</a:t>
            </a:r>
            <a:r>
              <a:rPr lang="en-US" sz="3400" b="1" dirty="0">
                <a:solidFill>
                  <a:srgbClr val="DE0000"/>
                </a:solidFill>
                <a:latin typeface="Arial" pitchFamily="34" charset="0"/>
                <a:cs typeface="Arial" pitchFamily="34" charset="0"/>
              </a:rPr>
              <a:t> </a:t>
            </a:r>
            <a:r>
              <a:rPr lang="sr-Latn-RS" sz="3400" b="1" dirty="0">
                <a:solidFill>
                  <a:srgbClr val="DE0000"/>
                </a:solidFill>
                <a:latin typeface="Arial" pitchFamily="34" charset="0"/>
                <a:cs typeface="Arial" pitchFamily="34" charset="0"/>
              </a:rPr>
              <a:t>Lazarevića</a:t>
            </a:r>
          </a:p>
          <a:p>
            <a:pPr algn="ctr"/>
            <a:r>
              <a:rPr lang="sr-Latn-RS" sz="3400" b="1" dirty="0">
                <a:solidFill>
                  <a:srgbClr val="DE0000"/>
                </a:solidFill>
                <a:latin typeface="Arial" pitchFamily="34" charset="0"/>
                <a:cs typeface="Arial" pitchFamily="34" charset="0"/>
              </a:rPr>
              <a:t>(XIV-XV vek)</a:t>
            </a:r>
            <a:endParaRPr lang="en-US" sz="3400" b="1" dirty="0">
              <a:solidFill>
                <a:srgbClr val="DE0000"/>
              </a:solidFill>
              <a:latin typeface="Arial" pitchFamily="34" charset="0"/>
              <a:cs typeface="Arial" pitchFamily="34" charset="0"/>
            </a:endParaRPr>
          </a:p>
        </p:txBody>
      </p:sp>
      <p:sp>
        <p:nvSpPr>
          <p:cNvPr id="10" name="Textfeld 9"/>
          <p:cNvSpPr txBox="1"/>
          <p:nvPr/>
        </p:nvSpPr>
        <p:spPr>
          <a:xfrm>
            <a:off x="-2248" y="4953000"/>
            <a:ext cx="9144000" cy="1200329"/>
          </a:xfrm>
          <a:prstGeom prst="rect">
            <a:avLst/>
          </a:prstGeom>
          <a:noFill/>
        </p:spPr>
        <p:txBody>
          <a:bodyPr wrap="square" rtlCol="0">
            <a:spAutoFit/>
          </a:bodyPr>
          <a:lstStyle/>
          <a:p>
            <a:pPr algn="ctr">
              <a:buNone/>
            </a:pPr>
            <a:r>
              <a:rPr lang="de-AT" sz="2600" b="1" dirty="0">
                <a:latin typeface="Arial" pitchFamily="34" charset="0"/>
                <a:cs typeface="Arial" pitchFamily="34" charset="0"/>
              </a:rPr>
              <a:t>Vorlesung „B/K/S: Kultur-Schwerpunktthemen III“</a:t>
            </a:r>
          </a:p>
          <a:p>
            <a:pPr algn="ctr"/>
            <a:r>
              <a:rPr lang="de-AT" sz="2000" dirty="0">
                <a:effectLst/>
                <a:latin typeface="Arial" panose="020B0604020202020204" pitchFamily="34" charset="0"/>
                <a:ea typeface="Calibri" panose="020F0502020204030204" pitchFamily="34" charset="0"/>
                <a:cs typeface="Arial" panose="020B0604020202020204" pitchFamily="34" charset="0"/>
              </a:rPr>
              <a:t>Institut für Theoretische und Angewandte Translationswissenschaft             </a:t>
            </a:r>
          </a:p>
          <a:p>
            <a:pPr algn="ctr"/>
            <a:r>
              <a:rPr lang="sr-Latn-RS" sz="2600" dirty="0">
                <a:latin typeface="Arial" pitchFamily="34" charset="0"/>
                <a:cs typeface="Arial" pitchFamily="34" charset="0"/>
              </a:rPr>
              <a:t> </a:t>
            </a:r>
            <a:endParaRPr lang="de-DE" sz="2600" dirty="0">
              <a:latin typeface="Arial" pitchFamily="34" charset="0"/>
              <a:cs typeface="Arial" pitchFamily="34" charset="0"/>
            </a:endParaRPr>
          </a:p>
        </p:txBody>
      </p:sp>
      <p:sp>
        <p:nvSpPr>
          <p:cNvPr id="11" name="Textfeld 10"/>
          <p:cNvSpPr txBox="1"/>
          <p:nvPr/>
        </p:nvSpPr>
        <p:spPr>
          <a:xfrm>
            <a:off x="249778" y="6321999"/>
            <a:ext cx="8715436" cy="400110"/>
          </a:xfrm>
          <a:prstGeom prst="rect">
            <a:avLst/>
          </a:prstGeom>
          <a:noFill/>
        </p:spPr>
        <p:txBody>
          <a:bodyPr wrap="square" rtlCol="0">
            <a:spAutoFit/>
          </a:bodyPr>
          <a:lstStyle/>
          <a:p>
            <a:pPr algn="ctr"/>
            <a:r>
              <a:rPr lang="sr-Latn-RS" sz="2000" dirty="0" err="1">
                <a:latin typeface="Arial" pitchFamily="34" charset="0"/>
                <a:cs typeface="Arial" pitchFamily="34" charset="0"/>
              </a:rPr>
              <a:t>Graz</a:t>
            </a:r>
            <a:r>
              <a:rPr lang="sr-Latn-RS" sz="2000" dirty="0">
                <a:latin typeface="Arial" pitchFamily="34" charset="0"/>
                <a:cs typeface="Arial" pitchFamily="34" charset="0"/>
              </a:rPr>
              <a:t>, </a:t>
            </a:r>
            <a:r>
              <a:rPr lang="de-AT" sz="2000" dirty="0">
                <a:latin typeface="Arial" pitchFamily="34" charset="0"/>
                <a:cs typeface="Arial" pitchFamily="34" charset="0"/>
              </a:rPr>
              <a:t>WS 2015/16</a:t>
            </a:r>
            <a:endParaRPr lang="sr-Latn-RS" sz="2000" dirty="0">
              <a:latin typeface="Arial" pitchFamily="34" charset="0"/>
              <a:cs typeface="Arial" pitchFamily="34" charset="0"/>
            </a:endParaRPr>
          </a:p>
        </p:txBody>
      </p:sp>
      <p:pic>
        <p:nvPicPr>
          <p:cNvPr id="2" name="Picture 2" descr="C:\Users\PC\Desktop\20171129_181315.jpg">
            <a:extLst>
              <a:ext uri="{FF2B5EF4-FFF2-40B4-BE49-F238E27FC236}">
                <a16:creationId xmlns:a16="http://schemas.microsoft.com/office/drawing/2014/main" id="{AA8B603F-D6FF-3092-7F81-9346DE3B94B4}"/>
              </a:ext>
            </a:extLst>
          </p:cNvPr>
          <p:cNvPicPr>
            <a:picLocks noChangeAspect="1" noChangeArrowheads="1"/>
          </p:cNvPicPr>
          <p:nvPr/>
        </p:nvPicPr>
        <p:blipFill>
          <a:blip r:embed="rId3" cstate="print"/>
          <a:srcRect/>
          <a:stretch>
            <a:fillRect/>
          </a:stretch>
        </p:blipFill>
        <p:spPr bwMode="auto">
          <a:xfrm>
            <a:off x="5849458" y="119260"/>
            <a:ext cx="3198842" cy="247154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l="2994" t="13469" r="13925" b="25921"/>
          <a:stretch>
            <a:fillRect/>
          </a:stretch>
        </p:blipFill>
        <p:spPr bwMode="auto">
          <a:xfrm>
            <a:off x="0" y="0"/>
            <a:ext cx="9144000" cy="4347410"/>
          </a:xfrm>
          <a:prstGeom prst="rect">
            <a:avLst/>
          </a:prstGeom>
          <a:noFill/>
          <a:ln w="9525">
            <a:noFill/>
            <a:miter lim="800000"/>
            <a:headEnd/>
            <a:tailEnd/>
          </a:ln>
          <a:effectLst/>
        </p:spPr>
      </p:pic>
      <p:sp>
        <p:nvSpPr>
          <p:cNvPr id="5" name="TextBox 4"/>
          <p:cNvSpPr txBox="1"/>
          <p:nvPr/>
        </p:nvSpPr>
        <p:spPr>
          <a:xfrm>
            <a:off x="0" y="4343400"/>
            <a:ext cx="9144000" cy="369332"/>
          </a:xfrm>
          <a:prstGeom prst="rect">
            <a:avLst/>
          </a:prstGeom>
          <a:solidFill>
            <a:srgbClr val="FFF5A7"/>
          </a:solidFill>
          <a:ln>
            <a:solidFill>
              <a:srgbClr val="800000"/>
            </a:solidFill>
          </a:ln>
        </p:spPr>
        <p:txBody>
          <a:bodyPr wrap="square" rtlCol="0">
            <a:spAutoFit/>
          </a:bodyPr>
          <a:lstStyle/>
          <a:p>
            <a:pPr algn="ctr"/>
            <a:r>
              <a:rPr lang="sr-Latn-RS" b="1" dirty="0">
                <a:solidFill>
                  <a:srgbClr val="800000"/>
                </a:solidFill>
                <a:latin typeface="Times New Roman" pitchFamily="18" charset="0"/>
                <a:cs typeface="Times New Roman" pitchFamily="18" charset="0"/>
              </a:rPr>
              <a:t>Portreti srpskih vladara,  Pećka patrijaršija</a:t>
            </a:r>
            <a:endParaRPr lang="en-US" b="1" dirty="0">
              <a:solidFill>
                <a:srgbClr val="800000"/>
              </a:solidFill>
              <a:latin typeface="Times New Roman" pitchFamily="18" charset="0"/>
              <a:cs typeface="Times New Roman" pitchFamily="18" charset="0"/>
            </a:endParaRPr>
          </a:p>
        </p:txBody>
      </p:sp>
      <p:sp>
        <p:nvSpPr>
          <p:cNvPr id="6" name="TextBox 5"/>
          <p:cNvSpPr txBox="1"/>
          <p:nvPr/>
        </p:nvSpPr>
        <p:spPr>
          <a:xfrm>
            <a:off x="152400" y="4876800"/>
            <a:ext cx="8839200" cy="1754326"/>
          </a:xfrm>
          <a:prstGeom prst="rect">
            <a:avLst/>
          </a:prstGeom>
          <a:noFill/>
          <a:ln w="19050">
            <a:solidFill>
              <a:srgbClr val="800000"/>
            </a:solidFill>
          </a:ln>
        </p:spPr>
        <p:txBody>
          <a:bodyPr wrap="square" rtlCol="0">
            <a:spAutoFit/>
          </a:bodyPr>
          <a:lstStyle/>
          <a:p>
            <a:pPr algn="just"/>
            <a:r>
              <a:rPr lang="en-US" dirty="0" err="1">
                <a:latin typeface="Times New Roman" pitchFamily="18" charset="0"/>
                <a:cs typeface="Times New Roman" pitchFamily="18" charset="0"/>
              </a:rPr>
              <a:t>Knez</a:t>
            </a:r>
            <a:r>
              <a:rPr lang="en-US" dirty="0">
                <a:latin typeface="Times New Roman" pitchFamily="18" charset="0"/>
                <a:cs typeface="Times New Roman" pitchFamily="18" charset="0"/>
              </a:rPr>
              <a:t> Lazar je </a:t>
            </a:r>
            <a:r>
              <a:rPr lang="en-US" dirty="0" err="1">
                <a:latin typeface="Times New Roman" pitchFamily="18" charset="0"/>
                <a:cs typeface="Times New Roman" pitchFamily="18" charset="0"/>
              </a:rPr>
              <a:t>prva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svetovna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ličnost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izvan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vladarskog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roda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Nemanjića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koja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proglašena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svetitelja</a:t>
            </a:r>
            <a:r>
              <a:rPr lang="en-US" dirty="0">
                <a:latin typeface="Times New Roman" pitchFamily="18" charset="0"/>
                <a:cs typeface="Times New Roman" pitchFamily="18" charset="0"/>
              </a:rPr>
              <a:t>.</a:t>
            </a:r>
          </a:p>
          <a:p>
            <a:pPr algn="just"/>
            <a:r>
              <a:rPr lang="en-US" dirty="0" err="1">
                <a:latin typeface="Times New Roman" pitchFamily="18" charset="0"/>
                <a:cs typeface="Times New Roman" pitchFamily="18" charset="0"/>
              </a:rPr>
              <a:t>Svečanoj</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tužnoj</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povorci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koja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krenula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Prištine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pridružio</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zet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kneza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Lazara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Branković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ženom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Marom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svom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svojom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vlastelom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Mihaljčić</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svom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delu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Knez</a:t>
            </a:r>
            <a:r>
              <a:rPr lang="en-US" dirty="0">
                <a:latin typeface="Times New Roman" pitchFamily="18" charset="0"/>
                <a:cs typeface="Times New Roman" pitchFamily="18" charset="0"/>
              </a:rPr>
              <a:t> Lazar </a:t>
            </a:r>
            <a:r>
              <a:rPr lang="en-US" dirty="0" err="1">
                <a:latin typeface="Times New Roman" pitchFamily="18" charset="0"/>
                <a:cs typeface="Times New Roman" pitchFamily="18" charset="0"/>
              </a:rPr>
              <a:t>govori</a:t>
            </a:r>
            <a:r>
              <a:rPr lang="en-US" dirty="0">
                <a:latin typeface="Times New Roman" pitchFamily="18" charset="0"/>
                <a:cs typeface="Times New Roman" pitchFamily="18" charset="0"/>
              </a:rPr>
              <a:t> o </a:t>
            </a:r>
            <a:r>
              <a:rPr lang="en-US" dirty="0" err="1">
                <a:latin typeface="Times New Roman" pitchFamily="18" charset="0"/>
                <a:cs typeface="Times New Roman" pitchFamily="18" charset="0"/>
              </a:rPr>
              <a:t>ovome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navodi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kako</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Vuk</a:t>
            </a:r>
            <a:r>
              <a:rPr lang="en-US" dirty="0">
                <a:latin typeface="Times New Roman" pitchFamily="18" charset="0"/>
                <a:cs typeface="Times New Roman" pitchFamily="18" charset="0"/>
              </a:rPr>
              <a:t> s </a:t>
            </a:r>
            <a:r>
              <a:rPr lang="en-US" dirty="0" err="1">
                <a:latin typeface="Times New Roman" pitchFamily="18" charset="0"/>
                <a:cs typeface="Times New Roman" pitchFamily="18" charset="0"/>
              </a:rPr>
              <a:t>poštovanjem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ispratio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kneževe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posmrtne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ostatke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Ističemo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namerno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ovu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istinu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zbog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ukorenjene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zablude</a:t>
            </a:r>
            <a:r>
              <a:rPr lang="en-US" dirty="0">
                <a:latin typeface="Times New Roman" pitchFamily="18" charset="0"/>
                <a:cs typeface="Times New Roman" pitchFamily="18" charset="0"/>
              </a:rPr>
              <a:t> o </a:t>
            </a:r>
            <a:r>
              <a:rPr lang="en-US" dirty="0" err="1">
                <a:latin typeface="Times New Roman" pitchFamily="18" charset="0"/>
                <a:cs typeface="Times New Roman" pitchFamily="18" charset="0"/>
              </a:rPr>
              <a:t>njegovom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izdajstvu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Kosovu</a:t>
            </a:r>
            <a:r>
              <a:rPr lang="en-US" dirty="0">
                <a:latin typeface="Times New Roman" pitchFamily="18" charset="0"/>
                <a:cs typeface="Times New Roman" pitchFamily="18"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l="3991" t="11785" r="68584" b="18329"/>
          <a:stretch>
            <a:fillRect/>
          </a:stretch>
        </p:blipFill>
        <p:spPr bwMode="auto">
          <a:xfrm>
            <a:off x="4999054" y="0"/>
            <a:ext cx="4144945" cy="6858000"/>
          </a:xfrm>
          <a:prstGeom prst="rect">
            <a:avLst/>
          </a:prstGeom>
          <a:noFill/>
          <a:ln w="9525">
            <a:noFill/>
            <a:miter lim="800000"/>
            <a:headEnd/>
            <a:tailEnd/>
          </a:ln>
          <a:effectLst/>
        </p:spPr>
      </p:pic>
      <p:sp>
        <p:nvSpPr>
          <p:cNvPr id="4" name="TextBox 3"/>
          <p:cNvSpPr txBox="1"/>
          <p:nvPr/>
        </p:nvSpPr>
        <p:spPr>
          <a:xfrm>
            <a:off x="228600" y="304800"/>
            <a:ext cx="4419600" cy="5324535"/>
          </a:xfrm>
          <a:prstGeom prst="rect">
            <a:avLst/>
          </a:prstGeom>
          <a:noFill/>
          <a:ln w="28575">
            <a:solidFill>
              <a:schemeClr val="bg2">
                <a:lumMod val="10000"/>
              </a:schemeClr>
            </a:solidFill>
          </a:ln>
        </p:spPr>
        <p:txBody>
          <a:bodyPr wrap="square" rtlCol="0">
            <a:spAutoFit/>
          </a:bodyPr>
          <a:lstStyle/>
          <a:p>
            <a:pPr algn="just"/>
            <a:endParaRPr lang="sr-Latn-RS" sz="2000" dirty="0">
              <a:latin typeface="Times New Roman" pitchFamily="18" charset="0"/>
              <a:cs typeface="Times New Roman" pitchFamily="18" charset="0"/>
            </a:endParaRPr>
          </a:p>
          <a:p>
            <a:pPr algn="just"/>
            <a:r>
              <a:rPr lang="en-US" sz="2000" dirty="0" err="1">
                <a:latin typeface="Times New Roman" pitchFamily="18" charset="0"/>
                <a:cs typeface="Times New Roman" pitchFamily="18" charset="0"/>
              </a:rPr>
              <a:t>Kada</a:t>
            </a:r>
            <a:r>
              <a:rPr lang="en-US" sz="2000" dirty="0">
                <a:latin typeface="Times New Roman" pitchFamily="18" charset="0"/>
                <a:cs typeface="Times New Roman" pitchFamily="18" charset="0"/>
              </a:rPr>
              <a:t> se </a:t>
            </a:r>
            <a:r>
              <a:rPr lang="en-US" sz="2000" dirty="0" err="1">
                <a:latin typeface="Times New Roman" pitchFamily="18" charset="0"/>
                <a:cs typeface="Times New Roman" pitchFamily="18" charset="0"/>
              </a:rPr>
              <a:t>povorka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približila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konačnom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odredištu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Ravanici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bratstvo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manastira</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izašlo</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sretanje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moštima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svetlim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sveštami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blagouhanimi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kandili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ishodit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nadgrobnije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pesni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vaspevajušte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Povorku</a:t>
            </a:r>
            <a:r>
              <a:rPr lang="en-US" sz="2000" dirty="0">
                <a:latin typeface="Times New Roman" pitchFamily="18" charset="0"/>
                <a:cs typeface="Times New Roman" pitchFamily="18" charset="0"/>
              </a:rPr>
              <a:t> je u </a:t>
            </a:r>
            <a:r>
              <a:rPr lang="en-US" sz="2000" dirty="0" err="1">
                <a:latin typeface="Times New Roman" pitchFamily="18" charset="0"/>
                <a:cs typeface="Times New Roman" pitchFamily="18" charset="0"/>
              </a:rPr>
              <a:t>Ravanici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dočekala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Milica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kako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svedoči</a:t>
            </a:r>
            <a:r>
              <a:rPr lang="en-US" sz="2000" dirty="0">
                <a:latin typeface="Times New Roman" pitchFamily="18" charset="0"/>
                <a:cs typeface="Times New Roman" pitchFamily="18" charset="0"/>
              </a:rPr>
              <a:t> Konstantin </a:t>
            </a:r>
            <a:r>
              <a:rPr lang="en-US" sz="2000" dirty="0" err="1">
                <a:latin typeface="Times New Roman" pitchFamily="18" charset="0"/>
                <a:cs typeface="Times New Roman" pitchFamily="18" charset="0"/>
              </a:rPr>
              <a:t>Filozof</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tada</a:t>
            </a:r>
            <a:r>
              <a:rPr lang="en-US" sz="2000" dirty="0">
                <a:latin typeface="Times New Roman" pitchFamily="18" charset="0"/>
                <a:cs typeface="Times New Roman" pitchFamily="18" charset="0"/>
              </a:rPr>
              <a:t> ne </a:t>
            </a:r>
            <a:r>
              <a:rPr lang="en-US" sz="2000" dirty="0" err="1">
                <a:latin typeface="Times New Roman" pitchFamily="18" charset="0"/>
                <a:cs typeface="Times New Roman" pitchFamily="18" charset="0"/>
              </a:rPr>
              <a:t>beše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mesta</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celoj</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zemlji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toj</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gde</a:t>
            </a:r>
            <a:r>
              <a:rPr lang="en-US" sz="2000" dirty="0">
                <a:latin typeface="Times New Roman" pitchFamily="18" charset="0"/>
                <a:cs typeface="Times New Roman" pitchFamily="18" charset="0"/>
              </a:rPr>
              <a:t> se </a:t>
            </a:r>
            <a:r>
              <a:rPr lang="en-US" sz="2000" dirty="0" err="1">
                <a:latin typeface="Times New Roman" pitchFamily="18" charset="0"/>
                <a:cs typeface="Times New Roman" pitchFamily="18" charset="0"/>
              </a:rPr>
              <a:t>nije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čuo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tužan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glas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ridanja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vapaj</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koji</a:t>
            </a:r>
            <a:r>
              <a:rPr lang="en-US" sz="2000" dirty="0">
                <a:latin typeface="Times New Roman" pitchFamily="18" charset="0"/>
                <a:cs typeface="Times New Roman" pitchFamily="18" charset="0"/>
              </a:rPr>
              <a:t> se ne </a:t>
            </a:r>
            <a:r>
              <a:rPr lang="en-US" sz="2000" dirty="0" err="1">
                <a:latin typeface="Times New Roman" pitchFamily="18" charset="0"/>
                <a:cs typeface="Times New Roman" pitchFamily="18" charset="0"/>
              </a:rPr>
              <a:t>može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čim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uporediti</a:t>
            </a:r>
            <a:r>
              <a:rPr lang="en-US" sz="2000" dirty="0">
                <a:latin typeface="Times New Roman" pitchFamily="18" charset="0"/>
                <a:cs typeface="Times New Roman" pitchFamily="18" charset="0"/>
              </a:rPr>
              <a:t>.</a:t>
            </a:r>
          </a:p>
          <a:p>
            <a:pPr algn="just"/>
            <a:endParaRPr lang="sr-Latn-RS" sz="2000" dirty="0">
              <a:latin typeface="Times New Roman" pitchFamily="18" charset="0"/>
              <a:cs typeface="Times New Roman" pitchFamily="18" charset="0"/>
            </a:endParaRPr>
          </a:p>
          <a:p>
            <a:pPr algn="just"/>
            <a:r>
              <a:rPr lang="en-US" sz="2000" dirty="0" err="1">
                <a:latin typeface="Times New Roman" pitchFamily="18" charset="0"/>
                <a:cs typeface="Times New Roman" pitchFamily="18" charset="0"/>
              </a:rPr>
              <a:t>Prenos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polaganje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kneževih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moštiju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najverovatnije</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obavljeno</a:t>
            </a:r>
            <a:r>
              <a:rPr lang="en-US" sz="2000" dirty="0">
                <a:latin typeface="Times New Roman" pitchFamily="18" charset="0"/>
                <a:cs typeface="Times New Roman" pitchFamily="18" charset="0"/>
              </a:rPr>
              <a:t> 1391. </a:t>
            </a:r>
            <a:r>
              <a:rPr lang="en-US" sz="2000" dirty="0" err="1">
                <a:latin typeface="Times New Roman" pitchFamily="18" charset="0"/>
                <a:cs typeface="Times New Roman" pitchFamily="18" charset="0"/>
              </a:rPr>
              <a:t>godine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neki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ovaj</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događaj</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stavljaju</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narednu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godinu</a:t>
            </a:r>
            <a:r>
              <a:rPr lang="en-US" sz="2000" dirty="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p:txBody>
      </p:sp>
      <p:sp>
        <p:nvSpPr>
          <p:cNvPr id="5" name="TextBox 4"/>
          <p:cNvSpPr txBox="1"/>
          <p:nvPr/>
        </p:nvSpPr>
        <p:spPr>
          <a:xfrm>
            <a:off x="228600" y="6172200"/>
            <a:ext cx="4419600" cy="400110"/>
          </a:xfrm>
          <a:prstGeom prst="rect">
            <a:avLst/>
          </a:prstGeom>
          <a:noFill/>
          <a:ln w="28575">
            <a:solidFill>
              <a:schemeClr val="tx1"/>
            </a:solidFill>
          </a:ln>
        </p:spPr>
        <p:txBody>
          <a:bodyPr wrap="square" rtlCol="0">
            <a:spAutoFit/>
          </a:bodyPr>
          <a:lstStyle/>
          <a:p>
            <a:pPr algn="ctr"/>
            <a:r>
              <a:rPr lang="sr-Latn-RS" sz="2000" b="1" dirty="0">
                <a:latin typeface="Times New Roman" pitchFamily="18" charset="0"/>
                <a:cs typeface="Times New Roman" pitchFamily="18" charset="0"/>
              </a:rPr>
              <a:t>Ogrtač kneza Lazara, XIV vek</a:t>
            </a:r>
            <a:endParaRPr lang="en-US" sz="2000"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l="2993" t="15153" r="50000" b="18996"/>
          <a:stretch>
            <a:fillRect/>
          </a:stretch>
        </p:blipFill>
        <p:spPr bwMode="auto">
          <a:xfrm>
            <a:off x="3200400" y="1143000"/>
            <a:ext cx="5943600" cy="5715000"/>
          </a:xfrm>
          <a:prstGeom prst="rect">
            <a:avLst/>
          </a:prstGeom>
          <a:ln>
            <a:noFill/>
          </a:ln>
          <a:effectLst>
            <a:softEdge rad="112500"/>
          </a:effectLst>
        </p:spPr>
      </p:pic>
      <p:sp>
        <p:nvSpPr>
          <p:cNvPr id="4" name="TextBox 3"/>
          <p:cNvSpPr txBox="1"/>
          <p:nvPr/>
        </p:nvSpPr>
        <p:spPr>
          <a:xfrm>
            <a:off x="228600" y="381000"/>
            <a:ext cx="8686800" cy="646331"/>
          </a:xfrm>
          <a:prstGeom prst="rect">
            <a:avLst/>
          </a:prstGeom>
          <a:noFill/>
          <a:ln w="28575">
            <a:solidFill>
              <a:srgbClr val="849137"/>
            </a:solidFill>
          </a:ln>
        </p:spPr>
        <p:txBody>
          <a:bodyPr wrap="square" rtlCol="0">
            <a:spAutoFit/>
          </a:bodyPr>
          <a:lstStyle/>
          <a:p>
            <a:pPr algn="just"/>
            <a:r>
              <a:rPr lang="en-US" dirty="0" err="1">
                <a:latin typeface="Times New Roman" pitchFamily="18" charset="0"/>
                <a:cs typeface="Times New Roman" pitchFamily="18" charset="0"/>
              </a:rPr>
              <a:t>Kneginja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Milica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oprezno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mudro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upravljala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Srbijom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sve</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punoletstva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kneza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Stefana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Lazarevića</a:t>
            </a:r>
            <a:r>
              <a:rPr lang="en-US" dirty="0">
                <a:latin typeface="Times New Roman" pitchFamily="18" charset="0"/>
                <a:cs typeface="Times New Roman" pitchFamily="18" charset="0"/>
              </a:rPr>
              <a:t>. </a:t>
            </a:r>
            <a:r>
              <a:rPr lang="de-AT" dirty="0">
                <a:latin typeface="Times New Roman" pitchFamily="18" charset="0"/>
                <a:cs typeface="Times New Roman" pitchFamily="18" charset="0"/>
              </a:rPr>
              <a:t>Stefan je, postavši punoletan oko 1393. godine, preuzeo vlast u Srbiji. </a:t>
            </a:r>
          </a:p>
        </p:txBody>
      </p:sp>
      <p:sp>
        <p:nvSpPr>
          <p:cNvPr id="5" name="TextBox 4"/>
          <p:cNvSpPr txBox="1"/>
          <p:nvPr/>
        </p:nvSpPr>
        <p:spPr>
          <a:xfrm>
            <a:off x="228600" y="1143000"/>
            <a:ext cx="2895600" cy="4399717"/>
          </a:xfrm>
          <a:prstGeom prst="rect">
            <a:avLst/>
          </a:prstGeom>
          <a:noFill/>
          <a:ln w="28575">
            <a:solidFill>
              <a:srgbClr val="849137"/>
            </a:solidFill>
          </a:ln>
        </p:spPr>
        <p:txBody>
          <a:bodyPr wrap="square" rtlCol="0">
            <a:spAutoFit/>
          </a:bodyPr>
          <a:lstStyle/>
          <a:p>
            <a:pPr algn="just"/>
            <a:r>
              <a:rPr lang="de-AT" dirty="0">
                <a:latin typeface="Times New Roman" pitchFamily="18" charset="0"/>
                <a:cs typeface="Times New Roman" pitchFamily="18" charset="0"/>
              </a:rPr>
              <a:t>Zemlja jeste bila u vazalnom odnosu prema Turskoj, ali je u svemu ostalom zadržala atribute državnosti, pa je, kao takva, i napredovala. </a:t>
            </a:r>
            <a:endParaRPr lang="sr-Latn-RS" dirty="0">
              <a:latin typeface="Times New Roman" pitchFamily="18" charset="0"/>
              <a:cs typeface="Times New Roman" pitchFamily="18" charset="0"/>
            </a:endParaRPr>
          </a:p>
          <a:p>
            <a:pPr algn="just"/>
            <a:endParaRPr lang="sr-Latn-RS"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Po preuzimanju pune vlasti punoletnog sina, Milica se povlači u manastir, dobivši monaško ime Jevgenija. Iako monahinja, i pored toga što je Stefan smatran punoletnim, Milica je zadržala zapaženo mesto u vrhu vlasti.</a:t>
            </a:r>
            <a:endParaRPr lang="en-US" dirty="0"/>
          </a:p>
        </p:txBody>
      </p:sp>
      <p:sp>
        <p:nvSpPr>
          <p:cNvPr id="6" name="TextBox 5"/>
          <p:cNvSpPr txBox="1"/>
          <p:nvPr/>
        </p:nvSpPr>
        <p:spPr>
          <a:xfrm>
            <a:off x="228600" y="5867400"/>
            <a:ext cx="2895600" cy="646331"/>
          </a:xfrm>
          <a:prstGeom prst="rect">
            <a:avLst/>
          </a:prstGeom>
          <a:noFill/>
          <a:ln w="28575">
            <a:solidFill>
              <a:srgbClr val="849137"/>
            </a:solidFill>
          </a:ln>
        </p:spPr>
        <p:txBody>
          <a:bodyPr wrap="square" rtlCol="0">
            <a:spAutoFit/>
          </a:bodyPr>
          <a:lstStyle/>
          <a:p>
            <a:r>
              <a:rPr lang="sr-Latn-RS" b="1" dirty="0">
                <a:latin typeface="Times New Roman" pitchFamily="18" charset="0"/>
                <a:cs typeface="Times New Roman" pitchFamily="18" charset="0"/>
              </a:rPr>
              <a:t>Despot Stefan i Vuk Lazarević, Rudenica</a:t>
            </a:r>
            <a:endParaRPr lang="en-US"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p:cNvPicPr>
            <a:picLocks noGrp="1" noChangeAspect="1" noChangeArrowheads="1"/>
          </p:cNvPicPr>
          <p:nvPr>
            <p:ph idx="1"/>
          </p:nvPr>
        </p:nvPicPr>
        <p:blipFill>
          <a:blip r:embed="rId2"/>
          <a:srcRect t="16836" r="2035" b="9085"/>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5181600" y="304800"/>
            <a:ext cx="2667000" cy="461665"/>
          </a:xfrm>
          <a:prstGeom prst="rect">
            <a:avLst/>
          </a:prstGeom>
          <a:solidFill>
            <a:schemeClr val="accent1">
              <a:lumMod val="20000"/>
              <a:lumOff val="80000"/>
            </a:schemeClr>
          </a:solidFill>
        </p:spPr>
        <p:txBody>
          <a:bodyPr wrap="square" rtlCol="0">
            <a:spAutoFit/>
          </a:bodyPr>
          <a:lstStyle/>
          <a:p>
            <a:pPr algn="ctr"/>
            <a:r>
              <a:rPr lang="en-US" sz="2400" b="1" dirty="0" err="1">
                <a:solidFill>
                  <a:srgbClr val="C00000"/>
                </a:solidFill>
                <a:latin typeface="Times New Roman" pitchFamily="18" charset="0"/>
                <a:cs typeface="Times New Roman" pitchFamily="18" charset="0"/>
              </a:rPr>
              <a:t>Stari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Lazarev</a:t>
            </a:r>
            <a:r>
              <a:rPr lang="en-US" sz="2400" b="1" dirty="0">
                <a:solidFill>
                  <a:srgbClr val="C00000"/>
                </a:solidFill>
                <a:latin typeface="Times New Roman" pitchFamily="18" charset="0"/>
                <a:cs typeface="Times New Roman" pitchFamily="18" charset="0"/>
              </a:rPr>
              <a:t> grad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3886200" cy="6247864"/>
          </a:xfrm>
          <a:prstGeom prst="rect">
            <a:avLst/>
          </a:prstGeom>
          <a:noFill/>
          <a:ln w="28575">
            <a:solidFill>
              <a:srgbClr val="FDD74D"/>
            </a:solidFill>
          </a:ln>
        </p:spPr>
        <p:txBody>
          <a:bodyPr wrap="square" rtlCol="0">
            <a:spAutoFit/>
          </a:bodyPr>
          <a:lstStyle/>
          <a:p>
            <a:pPr algn="just"/>
            <a:endParaRPr lang="sr-Latn-RS" sz="2000" dirty="0">
              <a:latin typeface="Times New Roman" pitchFamily="18" charset="0"/>
              <a:cs typeface="Times New Roman" pitchFamily="18" charset="0"/>
            </a:endParaRPr>
          </a:p>
          <a:p>
            <a:pPr algn="just"/>
            <a:r>
              <a:rPr lang="de-AT" sz="2000" dirty="0">
                <a:latin typeface="Times New Roman" pitchFamily="18" charset="0"/>
                <a:cs typeface="Times New Roman" pitchFamily="18" charset="0"/>
              </a:rPr>
              <a:t>Kneginja Milica bila je, silom prilika, i nezvanična vladarka, sve dok je kao monahinja Jevgenija služila Bogu. Međutim, uskoro će postati shimonahinja Jefrosinija. Kao takva, upokojila se u Gospodu 11. novembra 1405. godine, u svojoj tek živopisanoj zadužbini Ljubostinji. S molitvenikom u ruci, u tim poslednjim trenucima, kraj nje je bila odana joj Jefimija, koja joj je i sklopila oči. Kneginja Milica, potom monahinja Jevgenija i, na kraju, shimonahinja Jefrosinija, poživela je oko 70 godina. U bolu i tišini Stefan je sahranio majku. Kraj njega je bila supruga Jelena i, privremeno umiren, brat Vuk.</a:t>
            </a:r>
            <a:endParaRPr lang="sr-Latn-R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pic>
        <p:nvPicPr>
          <p:cNvPr id="3" name="Picture 2" descr="milica02.jpg"/>
          <p:cNvPicPr>
            <a:picLocks noChangeAspect="1"/>
          </p:cNvPicPr>
          <p:nvPr/>
        </p:nvPicPr>
        <p:blipFill>
          <a:blip r:embed="rId2"/>
          <a:stretch>
            <a:fillRect/>
          </a:stretch>
        </p:blipFill>
        <p:spPr>
          <a:xfrm>
            <a:off x="4343400" y="304800"/>
            <a:ext cx="4575342" cy="6256781"/>
          </a:xfrm>
          <a:prstGeom prst="rect">
            <a:avLst/>
          </a:prstGeom>
          <a:ln w="28575">
            <a:solidFill>
              <a:srgbClr val="FDD74D"/>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l="47814" t="11785" r="10646" b="5717"/>
          <a:stretch>
            <a:fillRect/>
          </a:stretch>
        </p:blipFill>
        <p:spPr bwMode="auto">
          <a:xfrm>
            <a:off x="3825551" y="0"/>
            <a:ext cx="5318449" cy="6858000"/>
          </a:xfrm>
          <a:prstGeom prst="rect">
            <a:avLst/>
          </a:prstGeom>
          <a:noFill/>
          <a:ln w="38100">
            <a:solidFill>
              <a:srgbClr val="D9B105"/>
            </a:solidFill>
            <a:miter lim="800000"/>
            <a:headEnd/>
            <a:tailEnd/>
          </a:ln>
          <a:effectLst/>
        </p:spPr>
      </p:pic>
      <p:sp>
        <p:nvSpPr>
          <p:cNvPr id="5" name="TextBox 4"/>
          <p:cNvSpPr txBox="1"/>
          <p:nvPr/>
        </p:nvSpPr>
        <p:spPr>
          <a:xfrm>
            <a:off x="152400" y="228600"/>
            <a:ext cx="3429000" cy="5324535"/>
          </a:xfrm>
          <a:prstGeom prst="rect">
            <a:avLst/>
          </a:prstGeom>
          <a:noFill/>
          <a:ln w="28575">
            <a:solidFill>
              <a:srgbClr val="DAC000"/>
            </a:solidFill>
          </a:ln>
        </p:spPr>
        <p:txBody>
          <a:bodyPr wrap="square" rtlCol="0">
            <a:spAutoFit/>
          </a:bodyPr>
          <a:lstStyle/>
          <a:p>
            <a:pPr algn="ctr"/>
            <a:r>
              <a:rPr lang="en-US" sz="2000" dirty="0">
                <a:latin typeface="Times New Roman" pitchFamily="18" charset="0"/>
                <a:cs typeface="Times New Roman" pitchFamily="18" charset="0"/>
              </a:rPr>
              <a:t>KTITOR LJUBOSTINJ</a:t>
            </a:r>
            <a:r>
              <a:rPr lang="sr-Latn-RS" sz="2000" dirty="0">
                <a:latin typeface="Times New Roman" pitchFamily="18" charset="0"/>
                <a:cs typeface="Times New Roman" pitchFamily="18" charset="0"/>
              </a:rPr>
              <a:t>E</a:t>
            </a: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Kao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njen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muž</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Milica</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bila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ktitor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Knez</a:t>
            </a:r>
            <a:r>
              <a:rPr lang="en-US" sz="2000" dirty="0">
                <a:latin typeface="Times New Roman" pitchFamily="18" charset="0"/>
                <a:cs typeface="Times New Roman" pitchFamily="18" charset="0"/>
              </a:rPr>
              <a:t> Lazar je </a:t>
            </a:r>
            <a:r>
              <a:rPr lang="en-US" sz="2000" dirty="0" err="1">
                <a:latin typeface="Times New Roman" pitchFamily="18" charset="0"/>
                <a:cs typeface="Times New Roman" pitchFamily="18" charset="0"/>
              </a:rPr>
              <a:t>podigao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crkvu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Svetog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Stefana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Lazaricu</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Kruševcu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Ravanicu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Gornjak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rumunske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manastire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Tismen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Vodicu</a:t>
            </a:r>
            <a:r>
              <a:rPr lang="en-US" sz="2000" dirty="0">
                <a:latin typeface="Times New Roman" pitchFamily="18" charset="0"/>
                <a:cs typeface="Times New Roman" pitchFamily="18" charset="0"/>
              </a:rPr>
              <a:t>, a </a:t>
            </a:r>
            <a:r>
              <a:rPr lang="en-US" sz="2000" dirty="0" err="1">
                <a:latin typeface="Times New Roman" pitchFamily="18" charset="0"/>
                <a:cs typeface="Times New Roman" pitchFamily="18" charset="0"/>
              </a:rPr>
              <a:t>dogradio</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hilandarsku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crkvu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manastir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Svetog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Pantelejmona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Svetoj</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gori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Uz</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podršku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muža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Milica</a:t>
            </a:r>
            <a:r>
              <a:rPr lang="en-US" sz="2000" dirty="0">
                <a:latin typeface="Times New Roman" pitchFamily="18" charset="0"/>
                <a:cs typeface="Times New Roman" pitchFamily="18" charset="0"/>
              </a:rPr>
              <a:t> je, 1387. </a:t>
            </a:r>
            <a:r>
              <a:rPr lang="en-US" sz="2000" dirty="0" err="1">
                <a:latin typeface="Times New Roman" pitchFamily="18" charset="0"/>
                <a:cs typeface="Times New Roman" pitchFamily="18" charset="0"/>
              </a:rPr>
              <a:t>godine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počela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podiže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svoju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Ljubostinju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Graditelj</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ovog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hrama</a:t>
            </a:r>
            <a:r>
              <a:rPr lang="en-US" sz="2000" dirty="0">
                <a:latin typeface="Times New Roman" pitchFamily="18" charset="0"/>
                <a:cs typeface="Times New Roman" pitchFamily="18" charset="0"/>
              </a:rPr>
              <a:t> bio je </a:t>
            </a:r>
            <a:r>
              <a:rPr lang="en-US" sz="2000" dirty="0" err="1">
                <a:latin typeface="Times New Roman" pitchFamily="18" charset="0"/>
                <a:cs typeface="Times New Roman" pitchFamily="18" charset="0"/>
              </a:rPr>
              <a:t>čuveni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majstor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Rade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Borović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Rade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Neimar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iz</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narodnih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pesama</a:t>
            </a:r>
            <a:r>
              <a:rPr lang="en-US" sz="2000" dirty="0">
                <a:latin typeface="Times New Roman" pitchFamily="18" charset="0"/>
                <a:cs typeface="Times New Roman" pitchFamily="18" charset="0"/>
              </a:rPr>
              <a:t>).</a:t>
            </a:r>
          </a:p>
        </p:txBody>
      </p:sp>
      <p:sp>
        <p:nvSpPr>
          <p:cNvPr id="6" name="TextBox 5"/>
          <p:cNvSpPr txBox="1"/>
          <p:nvPr/>
        </p:nvSpPr>
        <p:spPr>
          <a:xfrm>
            <a:off x="914400" y="6019800"/>
            <a:ext cx="2667000" cy="646331"/>
          </a:xfrm>
          <a:prstGeom prst="rect">
            <a:avLst/>
          </a:prstGeom>
          <a:noFill/>
          <a:ln w="28575">
            <a:solidFill>
              <a:srgbClr val="DAC000"/>
            </a:solidFill>
          </a:ln>
        </p:spPr>
        <p:txBody>
          <a:bodyPr wrap="square" rtlCol="0">
            <a:spAutoFit/>
          </a:bodyPr>
          <a:lstStyle/>
          <a:p>
            <a:r>
              <a:rPr lang="en-US" b="1" dirty="0" err="1">
                <a:latin typeface="Times New Roman" pitchFamily="18" charset="0"/>
                <a:cs typeface="Times New Roman" pitchFamily="18" charset="0"/>
              </a:rPr>
              <a:t>Manastir</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Ravanica</a:t>
            </a:r>
            <a:r>
              <a:rPr lang="en-US" b="1" dirty="0">
                <a:latin typeface="Times New Roman" pitchFamily="18" charset="0"/>
                <a:cs typeface="Times New Roman" pitchFamily="18" charset="0"/>
              </a:rPr>
              <a:t>,</a:t>
            </a:r>
          </a:p>
          <a:p>
            <a:r>
              <a:rPr lang="en-US" b="1" dirty="0" err="1">
                <a:latin typeface="Times New Roman" pitchFamily="18" charset="0"/>
                <a:cs typeface="Times New Roman" pitchFamily="18" charset="0"/>
              </a:rPr>
              <a:t>Zadu</a:t>
            </a:r>
            <a:r>
              <a:rPr lang="sr-Latn-RS" b="1" dirty="0">
                <a:latin typeface="Times New Roman" pitchFamily="18" charset="0"/>
                <a:cs typeface="Times New Roman" pitchFamily="18" charset="0"/>
              </a:rPr>
              <a:t>žbina kneza Lazara</a:t>
            </a:r>
            <a:endParaRPr lang="en-US" b="1"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t="682" r="6558" b="15907"/>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5562600" y="0"/>
            <a:ext cx="2362200" cy="923330"/>
          </a:xfrm>
          <a:prstGeom prst="rect">
            <a:avLst/>
          </a:prstGeom>
          <a:noFill/>
        </p:spPr>
        <p:txBody>
          <a:bodyPr wrap="square" rtlCol="0">
            <a:spAutoFit/>
          </a:bodyPr>
          <a:lstStyle/>
          <a:p>
            <a:r>
              <a:rPr lang="sr-Latn-RS" b="1" dirty="0">
                <a:latin typeface="Times New Roman" pitchFamily="18" charset="0"/>
                <a:cs typeface="Times New Roman" pitchFamily="18" charset="0"/>
              </a:rPr>
              <a:t>Ljubostinja, </a:t>
            </a:r>
          </a:p>
          <a:p>
            <a:r>
              <a:rPr lang="sr-Latn-RS" b="1" dirty="0">
                <a:latin typeface="Times New Roman" pitchFamily="18" charset="0"/>
                <a:cs typeface="Times New Roman" pitchFamily="18" charset="0"/>
              </a:rPr>
              <a:t>zadužbina </a:t>
            </a:r>
          </a:p>
          <a:p>
            <a:r>
              <a:rPr lang="sr-Latn-RS" b="1" dirty="0">
                <a:latin typeface="Times New Roman" pitchFamily="18" charset="0"/>
                <a:cs typeface="Times New Roman" pitchFamily="18" charset="0"/>
              </a:rPr>
              <a:t>kneginje Milice</a:t>
            </a:r>
            <a:endParaRPr lang="en-US" b="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s://upload.wikimedia.org/wikipedia/commons/6/66/Solidus-Basil_I_with_Constantine_and_Eudoxia-sb1703.jpg"/>
          <p:cNvPicPr>
            <a:picLocks noGrp="1" noChangeAspect="1" noChangeArrowheads="1"/>
          </p:cNvPicPr>
          <p:nvPr>
            <p:ph idx="1"/>
          </p:nvPr>
        </p:nvPicPr>
        <p:blipFill>
          <a:blip r:embed="rId2"/>
          <a:srcRect/>
          <a:stretch>
            <a:fillRect/>
          </a:stretch>
        </p:blipFill>
        <p:spPr bwMode="auto">
          <a:xfrm>
            <a:off x="228600" y="2362200"/>
            <a:ext cx="8610600" cy="4282338"/>
          </a:xfrm>
          <a:prstGeom prst="rect">
            <a:avLst/>
          </a:prstGeom>
          <a:noFill/>
        </p:spPr>
      </p:pic>
      <p:sp>
        <p:nvSpPr>
          <p:cNvPr id="5" name="TextBox 4"/>
          <p:cNvSpPr txBox="1"/>
          <p:nvPr/>
        </p:nvSpPr>
        <p:spPr>
          <a:xfrm>
            <a:off x="990600" y="0"/>
            <a:ext cx="7010400" cy="2554545"/>
          </a:xfrm>
          <a:prstGeom prst="rect">
            <a:avLst/>
          </a:prstGeom>
          <a:noFill/>
        </p:spPr>
        <p:txBody>
          <a:bodyPr wrap="square" rtlCol="0">
            <a:spAutoFit/>
          </a:bodyPr>
          <a:lstStyle/>
          <a:p>
            <a:pPr algn="ctr"/>
            <a:r>
              <a:rPr lang="sr-Latn-RS" sz="8000" b="1" dirty="0">
                <a:solidFill>
                  <a:srgbClr val="B9851D"/>
                </a:solidFill>
                <a:effectLst>
                  <a:outerShdw blurRad="38100" dist="38100" dir="2700000" algn="tl">
                    <a:srgbClr val="000000">
                      <a:alpha val="43137"/>
                    </a:srgbClr>
                  </a:outerShdw>
                </a:effectLst>
                <a:latin typeface="Times New Roman" pitchFamily="18" charset="0"/>
                <a:cs typeface="Times New Roman" pitchFamily="18" charset="0"/>
              </a:rPr>
              <a:t>Despotica Jelena</a:t>
            </a:r>
            <a:endParaRPr lang="en-US" sz="8000" b="1" dirty="0">
              <a:solidFill>
                <a:srgbClr val="B9851D"/>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l="41728" t="10102" r="12430" b="24237"/>
          <a:stretch>
            <a:fillRect/>
          </a:stretch>
        </p:blipFill>
        <p:spPr bwMode="auto">
          <a:xfrm>
            <a:off x="3886200" y="0"/>
            <a:ext cx="5257800" cy="5105400"/>
          </a:xfrm>
          <a:prstGeom prst="rect">
            <a:avLst/>
          </a:prstGeom>
          <a:noFill/>
          <a:ln w="38100">
            <a:noFill/>
            <a:miter lim="800000"/>
            <a:headEnd/>
            <a:tailEnd/>
          </a:ln>
          <a:effectLst/>
        </p:spPr>
      </p:pic>
      <p:sp>
        <p:nvSpPr>
          <p:cNvPr id="5" name="TextBox 4"/>
          <p:cNvSpPr txBox="1"/>
          <p:nvPr/>
        </p:nvSpPr>
        <p:spPr>
          <a:xfrm>
            <a:off x="0" y="0"/>
            <a:ext cx="3886200" cy="5181600"/>
          </a:xfrm>
          <a:prstGeom prst="rect">
            <a:avLst/>
          </a:prstGeom>
          <a:blipFill>
            <a:blip r:embed="rId3"/>
            <a:tile tx="0" ty="0" sx="100000" sy="100000" flip="none" algn="tl"/>
          </a:blipFill>
        </p:spPr>
        <p:txBody>
          <a:bodyPr wrap="square" rtlCol="0">
            <a:spAutoFit/>
          </a:bodyPr>
          <a:lstStyle/>
          <a:p>
            <a:pPr algn="just"/>
            <a:r>
              <a:rPr lang="de-AT" dirty="0">
                <a:latin typeface="Times New Roman" pitchFamily="18" charset="0"/>
                <a:cs typeface="Times New Roman" pitchFamily="18" charset="0"/>
              </a:rPr>
              <a:t>P</a:t>
            </a:r>
            <a:r>
              <a:rPr lang="sr-Latn-RS" dirty="0">
                <a:latin typeface="Times New Roman" pitchFamily="18" charset="0"/>
                <a:cs typeface="Times New Roman" pitchFamily="18" charset="0"/>
              </a:rPr>
              <a:t>rilike</a:t>
            </a:r>
            <a:r>
              <a:rPr lang="de-AT" dirty="0">
                <a:latin typeface="Times New Roman" pitchFamily="18" charset="0"/>
                <a:cs typeface="Times New Roman" pitchFamily="18" charset="0"/>
              </a:rPr>
              <a:t> u Evropi i Aziji i njihov neminovni uticaj na položaj Srbije opredelile su kneza Stefana (1389-1427) da se, posle bitke kod Angore, sa svojom vojskom uputi u vizantijsku prestonicu. Turski sultan Bajazit, Stefanov zet i sizeren, ne samo da je poražen u angorskoj bici već je i zarobljen. U turskom vrhu počinju previranja i borba za presto. Stefan je video svoju šansu i priliku da Srbiju oslobodi turskog vazalstva. Put prema Carigradu bio je logičan. Iako su srpski vitezovi, predvođeni knezom Stefanom, iskazali izuzetnu hrabrost u boju protiv Tamerlanovih ratnika i time zaslužili divljenje (ali i zavist) Turaka i Mongola, nisu pretrpeli velike gubitke.</a:t>
            </a:r>
            <a:endParaRPr lang="en-US" dirty="0">
              <a:latin typeface="Times New Roman" pitchFamily="18" charset="0"/>
              <a:cs typeface="Times New Roman" pitchFamily="18" charset="0"/>
            </a:endParaRPr>
          </a:p>
        </p:txBody>
      </p:sp>
      <p:sp>
        <p:nvSpPr>
          <p:cNvPr id="7" name="TextBox 6"/>
          <p:cNvSpPr txBox="1"/>
          <p:nvPr/>
        </p:nvSpPr>
        <p:spPr>
          <a:xfrm>
            <a:off x="0" y="5103674"/>
            <a:ext cx="9144000" cy="1754326"/>
          </a:xfrm>
          <a:prstGeom prst="rect">
            <a:avLst/>
          </a:prstGeom>
          <a:blipFill>
            <a:blip r:embed="rId3"/>
            <a:tile tx="0" ty="0" sx="100000" sy="100000" flip="none" algn="tl"/>
          </a:blipFill>
        </p:spPr>
        <p:txBody>
          <a:bodyPr wrap="square" rtlCol="0">
            <a:spAutoFit/>
          </a:bodyPr>
          <a:lstStyle/>
          <a:p>
            <a:pPr algn="just"/>
            <a:r>
              <a:rPr lang="de-AT" dirty="0">
                <a:latin typeface="Times New Roman" pitchFamily="18" charset="0"/>
                <a:cs typeface="Times New Roman" pitchFamily="18" charset="0"/>
              </a:rPr>
              <a:t>Ulaze</a:t>
            </a:r>
            <a:r>
              <a:rPr lang="sr-Latn-RS" dirty="0">
                <a:latin typeface="Times New Roman" pitchFamily="18" charset="0"/>
                <a:cs typeface="Times New Roman" pitchFamily="18" charset="0"/>
              </a:rPr>
              <a:t>ć</a:t>
            </a:r>
            <a:r>
              <a:rPr lang="de-AT" dirty="0">
                <a:latin typeface="Times New Roman" pitchFamily="18" charset="0"/>
                <a:cs typeface="Times New Roman" pitchFamily="18" charset="0"/>
              </a:rPr>
              <a:t>i u bojnom poretku kroz širom otvorene kapije grada na Bosforu, srpski ratnici su izazvali divljenje grčkog stanovništva. Pošto se car Manojlo Drugi (1391-1425) duže vreme nalazio van prestonice njegov savladar, Jovan Sedmi Paleolog, primio je Stefana raširenih ruku. Odmah je dodelio Stefanu titulu despota i na tome se nije zaustavio, u želji da učvrsti tek sklopljeni savez. Predložio je Stefanu brak s Jelenom, sestrom njegove žene Evgenije, svojom svastikom koja je živela na Lezbosu.</a:t>
            </a:r>
            <a:endParaRPr lang="sr-Latn-RS" dirty="0">
              <a:latin typeface="Times New Roman" pitchFamily="18" charset="0"/>
              <a:cs typeface="Times New Roman" pitchFamily="18" charset="0"/>
            </a:endParaRPr>
          </a:p>
        </p:txBody>
      </p:sp>
      <p:sp>
        <p:nvSpPr>
          <p:cNvPr id="8" name="TextBox 7"/>
          <p:cNvSpPr txBox="1"/>
          <p:nvPr/>
        </p:nvSpPr>
        <p:spPr>
          <a:xfrm>
            <a:off x="7315200" y="3733800"/>
            <a:ext cx="1676400" cy="1200329"/>
          </a:xfrm>
          <a:prstGeom prst="rect">
            <a:avLst/>
          </a:prstGeom>
          <a:noFill/>
        </p:spPr>
        <p:txBody>
          <a:bodyPr wrap="square" rtlCol="0">
            <a:spAutoFit/>
          </a:bodyPr>
          <a:lstStyle/>
          <a:p>
            <a:r>
              <a:rPr lang="sr-Latn-RS" b="1" dirty="0">
                <a:solidFill>
                  <a:schemeClr val="bg1"/>
                </a:solidFill>
                <a:latin typeface="Times New Roman" pitchFamily="18" charset="0"/>
                <a:cs typeface="Times New Roman" pitchFamily="18" charset="0"/>
              </a:rPr>
              <a:t>Despot Stefan Lazarević, Manasija</a:t>
            </a:r>
          </a:p>
          <a:p>
            <a:r>
              <a:rPr lang="sr-Latn-RS" b="1" dirty="0">
                <a:solidFill>
                  <a:schemeClr val="bg1"/>
                </a:solidFill>
                <a:latin typeface="Times New Roman" pitchFamily="18" charset="0"/>
                <a:cs typeface="Times New Roman" pitchFamily="18" charset="0"/>
              </a:rPr>
              <a:t>(Resava)</a:t>
            </a:r>
            <a:endParaRPr lang="en-US" b="1" dirty="0">
              <a:solidFill>
                <a:schemeClr val="bg1"/>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l="3782" t="10494" r="69807" b="12963"/>
          <a:stretch>
            <a:fillRect/>
          </a:stretch>
        </p:blipFill>
        <p:spPr bwMode="auto">
          <a:xfrm>
            <a:off x="5638800" y="0"/>
            <a:ext cx="3505200" cy="6858000"/>
          </a:xfrm>
          <a:prstGeom prst="rect">
            <a:avLst/>
          </a:prstGeom>
          <a:noFill/>
          <a:ln w="9525">
            <a:noFill/>
            <a:miter lim="800000"/>
            <a:headEnd/>
            <a:tailEnd/>
          </a:ln>
          <a:effectLst/>
        </p:spPr>
      </p:pic>
      <p:sp>
        <p:nvSpPr>
          <p:cNvPr id="3" name="TextBox 2"/>
          <p:cNvSpPr txBox="1"/>
          <p:nvPr/>
        </p:nvSpPr>
        <p:spPr>
          <a:xfrm>
            <a:off x="152400" y="117693"/>
            <a:ext cx="5410200" cy="6740307"/>
          </a:xfrm>
          <a:prstGeom prst="rect">
            <a:avLst/>
          </a:prstGeom>
          <a:noFill/>
          <a:ln w="28575">
            <a:solidFill>
              <a:schemeClr val="tx1">
                <a:lumMod val="50000"/>
                <a:lumOff val="50000"/>
              </a:schemeClr>
            </a:solidFill>
          </a:ln>
        </p:spPr>
        <p:txBody>
          <a:bodyPr wrap="square" rtlCol="0">
            <a:spAutoFit/>
          </a:bodyPr>
          <a:lstStyle/>
          <a:p>
            <a:pPr algn="just"/>
            <a:r>
              <a:rPr lang="de-AT" dirty="0">
                <a:latin typeface="Times New Roman" pitchFamily="18" charset="0"/>
                <a:cs typeface="Times New Roman" pitchFamily="18" charset="0"/>
              </a:rPr>
              <a:t>Kao što to obično biva, izgleda da je žena, ovoga puta carica Evgenija, imala velikog udela u udaji svoje sestre. Despot Stefan je načelno pristao, ali je tražio da vidi Jelenu, buduću nevestu. Iz tog razloga Evgenija obaveštava oca, Frančeska Drugog Gatiluzija, gospodara Lezbosa, inače Đenovljanina poreklom, o dolasku 25. godišnjeg gospodara Srbije koji će najverovatnije zaprositi Jelenu.</a:t>
            </a:r>
            <a:endParaRPr lang="en-US" dirty="0">
              <a:latin typeface="Times New Roman" pitchFamily="18" charset="0"/>
              <a:cs typeface="Times New Roman" pitchFamily="18" charset="0"/>
            </a:endParaRPr>
          </a:p>
          <a:p>
            <a:pPr algn="just"/>
            <a:endParaRPr lang="sr-Latn-RS"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Ukrcavši se na galiju "Lamelini", dar cara Jovana i carice Evgenije, oktobra meseca 1402, Stefan je, s bratom Vukom i jednim odredom vojske, otplovio put Lezbosa.</a:t>
            </a:r>
            <a:endParaRPr lang="en-US" dirty="0">
              <a:latin typeface="Times New Roman" pitchFamily="18" charset="0"/>
              <a:cs typeface="Times New Roman" pitchFamily="18" charset="0"/>
            </a:endParaRPr>
          </a:p>
          <a:p>
            <a:pPr algn="just"/>
            <a:endParaRPr lang="sr-Latn-RS"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Usput je vodio pomorsku bitku s Turcima koji su ga napali s više velikih čamaca. Stefan i Vuk odneli su pobedu. Sa svojom pratnjom Stefan se iskrcao u Mitileni na Lezbosu, gde je dočekan s najvećim počastima. Tu je, konačno, upoznao Jelenu. Ova prekrasna princeza, po ocu polu-Italijanka, a po majci polu-Grkinja, ostavila je snažan utisak na despota. </a:t>
            </a:r>
            <a:r>
              <a:rPr lang="en-US" dirty="0" err="1">
                <a:latin typeface="Times New Roman" pitchFamily="18" charset="0"/>
                <a:cs typeface="Times New Roman" pitchFamily="18" charset="0"/>
              </a:rPr>
              <a:t>Jelena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samo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lepa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aristokratkinja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vrlo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obrazovana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mudra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princeza</a:t>
            </a:r>
            <a:r>
              <a:rPr lang="en-US" dirty="0">
                <a:latin typeface="Times New Roman" pitchFamily="18" charset="0"/>
                <a:cs typeface="Times New Roman" pitchFamily="18" charset="0"/>
              </a:rPr>
              <a:t>. Stefan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Jelena</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nisu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odmah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venčali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tada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obavljena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samo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veridba</a:t>
            </a:r>
            <a:r>
              <a:rPr lang="en-US" dirty="0">
                <a:latin typeface="Times New Roman" pitchFamily="18" charset="0"/>
                <a:cs typeface="Times New Roman" pitchFamily="18" charset="0"/>
              </a:rPr>
              <a:t>.</a:t>
            </a:r>
          </a:p>
        </p:txBody>
      </p:sp>
      <p:sp>
        <p:nvSpPr>
          <p:cNvPr id="4" name="TextBox 3"/>
          <p:cNvSpPr txBox="1"/>
          <p:nvPr/>
        </p:nvSpPr>
        <p:spPr>
          <a:xfrm>
            <a:off x="7239000" y="228600"/>
            <a:ext cx="1752600" cy="1200329"/>
          </a:xfrm>
          <a:prstGeom prst="rect">
            <a:avLst/>
          </a:prstGeom>
          <a:noFill/>
        </p:spPr>
        <p:txBody>
          <a:bodyPr wrap="square" rtlCol="0">
            <a:spAutoFit/>
          </a:bodyPr>
          <a:lstStyle/>
          <a:p>
            <a:r>
              <a:rPr lang="sr-Latn-RS" b="1" dirty="0">
                <a:solidFill>
                  <a:schemeClr val="tx1">
                    <a:lumMod val="75000"/>
                    <a:lumOff val="25000"/>
                  </a:schemeClr>
                </a:solidFill>
                <a:latin typeface="Times New Roman" pitchFamily="18" charset="0"/>
                <a:cs typeface="Times New Roman" pitchFamily="18" charset="0"/>
              </a:rPr>
              <a:t>Mač “vukovac”</a:t>
            </a:r>
          </a:p>
          <a:p>
            <a:r>
              <a:rPr lang="sr-Latn-RS" b="1" dirty="0">
                <a:solidFill>
                  <a:schemeClr val="tx1">
                    <a:lumMod val="75000"/>
                    <a:lumOff val="25000"/>
                  </a:schemeClr>
                </a:solidFill>
                <a:latin typeface="Times New Roman" pitchFamily="18" charset="0"/>
                <a:cs typeface="Times New Roman" pitchFamily="18" charset="0"/>
              </a:rPr>
              <a:t>s ugraviranim</a:t>
            </a:r>
          </a:p>
          <a:p>
            <a:r>
              <a:rPr lang="sr-Latn-RS" b="1" dirty="0">
                <a:solidFill>
                  <a:schemeClr val="tx1">
                    <a:lumMod val="75000"/>
                    <a:lumOff val="25000"/>
                  </a:schemeClr>
                </a:solidFill>
                <a:latin typeface="Times New Roman" pitchFamily="18" charset="0"/>
                <a:cs typeface="Times New Roman" pitchFamily="18" charset="0"/>
              </a:rPr>
              <a:t>motivom vuka,</a:t>
            </a:r>
          </a:p>
          <a:p>
            <a:r>
              <a:rPr lang="sr-Latn-RS" b="1" dirty="0">
                <a:solidFill>
                  <a:schemeClr val="tx1">
                    <a:lumMod val="75000"/>
                    <a:lumOff val="25000"/>
                  </a:schemeClr>
                </a:solidFill>
                <a:latin typeface="Times New Roman" pitchFamily="18" charset="0"/>
                <a:cs typeface="Times New Roman" pitchFamily="18" charset="0"/>
              </a:rPr>
              <a:t>XV vek</a:t>
            </a:r>
            <a:endParaRPr lang="en-US" b="1" dirty="0">
              <a:solidFill>
                <a:schemeClr val="tx1">
                  <a:lumMod val="75000"/>
                  <a:lumOff val="25000"/>
                </a:schemeClr>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29000"/>
          </a:stretch>
        </a:blipFill>
        <a:effectLst/>
      </p:bgPr>
    </p:bg>
    <p:spTree>
      <p:nvGrpSpPr>
        <p:cNvPr id="1" name=""/>
        <p:cNvGrpSpPr/>
        <p:nvPr/>
      </p:nvGrpSpPr>
      <p:grpSpPr>
        <a:xfrm>
          <a:off x="0" y="0"/>
          <a:ext cx="0" cy="0"/>
          <a:chOff x="0" y="0"/>
          <a:chExt cx="0" cy="0"/>
        </a:xfrm>
      </p:grpSpPr>
      <p:sp>
        <p:nvSpPr>
          <p:cNvPr id="6" name="TextBox 5"/>
          <p:cNvSpPr txBox="1"/>
          <p:nvPr/>
        </p:nvSpPr>
        <p:spPr>
          <a:xfrm>
            <a:off x="1143000" y="0"/>
            <a:ext cx="6553200" cy="2554545"/>
          </a:xfrm>
          <a:prstGeom prst="rect">
            <a:avLst/>
          </a:prstGeom>
          <a:noFill/>
        </p:spPr>
        <p:txBody>
          <a:bodyPr wrap="square" rtlCol="0">
            <a:spAutoFit/>
          </a:bodyPr>
          <a:lstStyle/>
          <a:p>
            <a:pPr algn="ctr"/>
            <a:r>
              <a:rPr lang="sr-Latn-RS" sz="8000" b="1" dirty="0">
                <a:solidFill>
                  <a:srgbClr val="C4A212"/>
                </a:solidFill>
                <a:effectLst>
                  <a:outerShdw blurRad="38100" dist="38100" dir="2700000" algn="tl">
                    <a:srgbClr val="000000">
                      <a:alpha val="43137"/>
                    </a:srgbClr>
                  </a:outerShdw>
                </a:effectLst>
                <a:latin typeface="Times New Roman" pitchFamily="18" charset="0"/>
                <a:cs typeface="Times New Roman" pitchFamily="18" charset="0"/>
              </a:rPr>
              <a:t>KNEGINJA</a:t>
            </a:r>
          </a:p>
          <a:p>
            <a:pPr algn="ctr"/>
            <a:r>
              <a:rPr lang="sr-Latn-RS" sz="8000" b="1" dirty="0">
                <a:solidFill>
                  <a:srgbClr val="C4A212"/>
                </a:solidFill>
                <a:effectLst>
                  <a:outerShdw blurRad="38100" dist="38100" dir="2700000" algn="tl">
                    <a:srgbClr val="000000">
                      <a:alpha val="43137"/>
                    </a:srgbClr>
                  </a:outerShdw>
                </a:effectLst>
                <a:latin typeface="Times New Roman" pitchFamily="18" charset="0"/>
                <a:cs typeface="Times New Roman" pitchFamily="18" charset="0"/>
              </a:rPr>
              <a:t> MILICA</a:t>
            </a:r>
            <a:endParaRPr lang="en-US" sz="8000" b="1" dirty="0">
              <a:solidFill>
                <a:srgbClr val="C4A21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3"/>
          <a:srcRect l="3284" t="45458" r="54346" b="15819"/>
          <a:stretch>
            <a:fillRect/>
          </a:stretch>
        </p:blipFill>
        <p:spPr bwMode="auto">
          <a:xfrm>
            <a:off x="4800600" y="228600"/>
            <a:ext cx="4114800" cy="2895600"/>
          </a:xfrm>
          <a:prstGeom prst="rect">
            <a:avLst/>
          </a:prstGeom>
          <a:noFill/>
          <a:ln w="19050">
            <a:solidFill>
              <a:schemeClr val="tx1"/>
            </a:solidFill>
            <a:miter lim="800000"/>
            <a:headEnd/>
            <a:tailEnd/>
          </a:ln>
          <a:effectLst/>
        </p:spPr>
      </p:pic>
      <p:sp>
        <p:nvSpPr>
          <p:cNvPr id="6" name="TextBox 5"/>
          <p:cNvSpPr txBox="1"/>
          <p:nvPr/>
        </p:nvSpPr>
        <p:spPr>
          <a:xfrm>
            <a:off x="228600" y="152400"/>
            <a:ext cx="4419600" cy="3970318"/>
          </a:xfrm>
          <a:prstGeom prst="rect">
            <a:avLst/>
          </a:prstGeom>
          <a:noFill/>
        </p:spPr>
        <p:txBody>
          <a:bodyPr wrap="square" rtlCol="0">
            <a:spAutoFit/>
          </a:bodyPr>
          <a:lstStyle/>
          <a:p>
            <a:pPr algn="just"/>
            <a:r>
              <a:rPr lang="en-US" dirty="0" err="1">
                <a:latin typeface="Times New Roman" pitchFamily="18" charset="0"/>
                <a:cs typeface="Times New Roman" pitchFamily="18" charset="0"/>
              </a:rPr>
              <a:t>Stefanove</a:t>
            </a:r>
            <a:r>
              <a:rPr lang="sr-Latn-RS" dirty="0">
                <a:latin typeface="Times New Roman" pitchFamily="18" charset="0"/>
                <a:cs typeface="Times New Roman" pitchFamily="18" charset="0"/>
              </a:rPr>
              <a:t> slutnje</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vezi</a:t>
            </a:r>
            <a:r>
              <a:rPr lang="en-US" dirty="0">
                <a:latin typeface="Times New Roman" pitchFamily="18" charset="0"/>
                <a:cs typeface="Times New Roman" pitchFamily="18" charset="0"/>
              </a:rPr>
              <a:t> s </a:t>
            </a:r>
            <a:r>
              <a:rPr lang="en-US" dirty="0" err="1">
                <a:latin typeface="Times New Roman" pitchFamily="18" charset="0"/>
                <a:cs typeface="Times New Roman" pitchFamily="18" charset="0"/>
              </a:rPr>
              <a:t>događajima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koji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će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nastupiti</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Srbiji</a:t>
            </a:r>
            <a:r>
              <a:rPr lang="sr-Latn-RS" dirty="0">
                <a:latin typeface="Times New Roman" pitchFamily="18" charset="0"/>
                <a:cs typeface="Times New Roman" pitchFamily="18" charset="0"/>
              </a:rPr>
              <a:t> su se </a:t>
            </a:r>
            <a:r>
              <a:rPr lang="en-US" dirty="0" err="1">
                <a:latin typeface="Times New Roman" pitchFamily="18" charset="0"/>
                <a:cs typeface="Times New Roman" pitchFamily="18" charset="0"/>
              </a:rPr>
              <a:t>ispunile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Prevratničke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namere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sestrića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Đurađa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Brankovića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došle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punog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izražaja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Zajedno</a:t>
            </a:r>
            <a:r>
              <a:rPr lang="en-US" dirty="0">
                <a:latin typeface="Times New Roman" pitchFamily="18" charset="0"/>
                <a:cs typeface="Times New Roman" pitchFamily="18" charset="0"/>
              </a:rPr>
              <a:t> s </a:t>
            </a:r>
            <a:r>
              <a:rPr lang="en-US" dirty="0" err="1">
                <a:latin typeface="Times New Roman" pitchFamily="18" charset="0"/>
                <a:cs typeface="Times New Roman" pitchFamily="18" charset="0"/>
              </a:rPr>
              <a:t>Turcima</a:t>
            </a:r>
            <a:r>
              <a:rPr lang="en-US" dirty="0">
                <a:latin typeface="Times New Roman" pitchFamily="18" charset="0"/>
                <a:cs typeface="Times New Roman" pitchFamily="18" charset="0"/>
              </a:rPr>
              <a:t>, sin </a:t>
            </a:r>
            <a:r>
              <a:rPr lang="en-US" dirty="0" err="1">
                <a:latin typeface="Times New Roman" pitchFamily="18" charset="0"/>
                <a:cs typeface="Times New Roman" pitchFamily="18" charset="0"/>
              </a:rPr>
              <a:t>Vuka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Brankovića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čekao</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Stefana</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zasedi</a:t>
            </a:r>
            <a:r>
              <a:rPr lang="en-US" dirty="0">
                <a:latin typeface="Times New Roman" pitchFamily="18" charset="0"/>
                <a:cs typeface="Times New Roman" pitchFamily="18" charset="0"/>
              </a:rPr>
              <a:t>. To </a:t>
            </a:r>
            <a:r>
              <a:rPr lang="en-US" dirty="0" err="1">
                <a:latin typeface="Times New Roman" pitchFamily="18" charset="0"/>
                <a:cs typeface="Times New Roman" pitchFamily="18" charset="0"/>
              </a:rPr>
              <a:t>nije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ostalo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neprimećeno</a:t>
            </a:r>
            <a:r>
              <a:rPr lang="en-US" dirty="0">
                <a:latin typeface="Times New Roman" pitchFamily="18" charset="0"/>
                <a:cs typeface="Times New Roman" pitchFamily="18" charset="0"/>
              </a:rPr>
              <a:t> pa je Stefan </a:t>
            </a:r>
            <a:r>
              <a:rPr lang="en-US" dirty="0" err="1">
                <a:latin typeface="Times New Roman" pitchFamily="18" charset="0"/>
                <a:cs typeface="Times New Roman" pitchFamily="18" charset="0"/>
              </a:rPr>
              <a:t>dobio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pomoć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Turci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razbijeni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Đurađ</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primirio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čekao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novu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priliku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Porazna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činjenica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što</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baš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još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vreme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prvog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oružanog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sukoba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Đurađa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Stefanom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Lazarević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posvađao</a:t>
            </a:r>
            <a:r>
              <a:rPr lang="en-US" dirty="0">
                <a:latin typeface="Times New Roman" pitchFamily="18" charset="0"/>
                <a:cs typeface="Times New Roman" pitchFamily="18" charset="0"/>
              </a:rPr>
              <a:t> s </a:t>
            </a:r>
            <a:r>
              <a:rPr lang="en-US" dirty="0" err="1">
                <a:latin typeface="Times New Roman" pitchFamily="18" charset="0"/>
                <a:cs typeface="Times New Roman" pitchFamily="18" charset="0"/>
              </a:rPr>
              <a:t>bratom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bi se </a:t>
            </a:r>
            <a:r>
              <a:rPr lang="en-US" dirty="0" err="1">
                <a:latin typeface="Times New Roman" pitchFamily="18" charset="0"/>
                <a:cs typeface="Times New Roman" pitchFamily="18" charset="0"/>
              </a:rPr>
              <a:t>odmah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potom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razišli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Uskoro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će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koristiti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turske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čete</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borbi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protiv</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brata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Ženidba</a:t>
            </a:r>
            <a:r>
              <a:rPr lang="en-US" dirty="0">
                <a:latin typeface="Times New Roman" pitchFamily="18" charset="0"/>
                <a:cs typeface="Times New Roman" pitchFamily="18" charset="0"/>
              </a:rPr>
              <a:t> s </a:t>
            </a:r>
            <a:r>
              <a:rPr lang="en-US" dirty="0" err="1">
                <a:latin typeface="Times New Roman" pitchFamily="18" charset="0"/>
                <a:cs typeface="Times New Roman" pitchFamily="18" charset="0"/>
              </a:rPr>
              <a:t>Jelenom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morala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sačeka</a:t>
            </a:r>
            <a:r>
              <a:rPr lang="en-US" dirty="0">
                <a:latin typeface="Times New Roman" pitchFamily="18" charset="0"/>
                <a:cs typeface="Times New Roman" pitchFamily="18" charset="0"/>
              </a:rPr>
              <a:t>.</a:t>
            </a:r>
          </a:p>
        </p:txBody>
      </p:sp>
      <p:sp>
        <p:nvSpPr>
          <p:cNvPr id="7" name="TextBox 6"/>
          <p:cNvSpPr txBox="1"/>
          <p:nvPr/>
        </p:nvSpPr>
        <p:spPr>
          <a:xfrm>
            <a:off x="228600" y="4114800"/>
            <a:ext cx="8763000" cy="2585323"/>
          </a:xfrm>
          <a:prstGeom prst="rect">
            <a:avLst/>
          </a:prstGeom>
          <a:noFill/>
        </p:spPr>
        <p:txBody>
          <a:bodyPr wrap="square" rtlCol="0">
            <a:spAutoFit/>
          </a:bodyPr>
          <a:lstStyle/>
          <a:p>
            <a:pPr algn="just"/>
            <a:r>
              <a:rPr lang="en-US" dirty="0">
                <a:latin typeface="Times New Roman" pitchFamily="18" charset="0"/>
                <a:cs typeface="Times New Roman" pitchFamily="18" charset="0"/>
              </a:rPr>
              <a:t>G</a:t>
            </a:r>
            <a:r>
              <a:rPr lang="sr-Latn-RS" dirty="0">
                <a:latin typeface="Times New Roman" pitchFamily="18" charset="0"/>
                <a:cs typeface="Times New Roman" pitchFamily="18" charset="0"/>
              </a:rPr>
              <a:t>odine</a:t>
            </a:r>
            <a:r>
              <a:rPr lang="en-US" dirty="0">
                <a:latin typeface="Times New Roman" pitchFamily="18" charset="0"/>
                <a:cs typeface="Times New Roman" pitchFamily="18" charset="0"/>
              </a:rPr>
              <a:t> 1403. Stefan </a:t>
            </a:r>
            <a:r>
              <a:rPr lang="en-US" dirty="0" err="1">
                <a:latin typeface="Times New Roman" pitchFamily="18" charset="0"/>
                <a:cs typeface="Times New Roman" pitchFamily="18" charset="0"/>
              </a:rPr>
              <a:t>sklapa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savez</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Ugrima</a:t>
            </a:r>
            <a:r>
              <a:rPr lang="en-US" dirty="0">
                <a:latin typeface="Times New Roman" pitchFamily="18" charset="0"/>
                <a:cs typeface="Times New Roman" pitchFamily="18" charset="0"/>
              </a:rPr>
              <a:t>, pa </a:t>
            </a:r>
            <a:r>
              <a:rPr lang="en-US" dirty="0" err="1">
                <a:latin typeface="Times New Roman" pitchFamily="18" charset="0"/>
                <a:cs typeface="Times New Roman" pitchFamily="18" charset="0"/>
              </a:rPr>
              <a:t>tako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postaje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Žigmundov</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vazal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a:t>
            </a:r>
            <a:r>
              <a:rPr lang="en-US" dirty="0">
                <a:latin typeface="Times New Roman" pitchFamily="18" charset="0"/>
                <a:cs typeface="Times New Roman" pitchFamily="18" charset="0"/>
              </a:rPr>
              <a:t> tog </a:t>
            </a:r>
            <a:r>
              <a:rPr lang="en-US" dirty="0" err="1">
                <a:latin typeface="Times New Roman" pitchFamily="18" charset="0"/>
                <a:cs typeface="Times New Roman" pitchFamily="18" charset="0"/>
              </a:rPr>
              <a:t>razloga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novi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turski</a:t>
            </a:r>
            <a:r>
              <a:rPr lang="en-US" dirty="0">
                <a:latin typeface="Times New Roman" pitchFamily="18" charset="0"/>
                <a:cs typeface="Times New Roman" pitchFamily="18" charset="0"/>
              </a:rPr>
              <a:t> sultan </a:t>
            </a:r>
            <a:r>
              <a:rPr lang="en-US" dirty="0" err="1">
                <a:latin typeface="Times New Roman" pitchFamily="18" charset="0"/>
                <a:cs typeface="Times New Roman" pitchFamily="18" charset="0"/>
              </a:rPr>
              <a:t>Sulejman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gledao</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preko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mladog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Vuka</a:t>
            </a: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posebno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preko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Đurađa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Brankovića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Stefana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svrgne</a:t>
            </a:r>
            <a:r>
              <a:rPr lang="en-US" dirty="0">
                <a:latin typeface="Times New Roman" pitchFamily="18" charset="0"/>
                <a:cs typeface="Times New Roman" pitchFamily="18" charset="0"/>
              </a:rPr>
              <a:t> s </a:t>
            </a:r>
            <a:r>
              <a:rPr lang="en-US" dirty="0" err="1">
                <a:latin typeface="Times New Roman" pitchFamily="18" charset="0"/>
                <a:cs typeface="Times New Roman" pitchFamily="18" charset="0"/>
              </a:rPr>
              <a:t>vlasti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Majka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kneginja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Milica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savetovala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sina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pokori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novom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sultanu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jer</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pretila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opasnost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će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ovaj</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napasti</a:t>
            </a:r>
            <a:r>
              <a:rPr lang="en-US" dirty="0">
                <a:latin typeface="Times New Roman" pitchFamily="18" charset="0"/>
                <a:cs typeface="Times New Roman" pitchFamily="18" charset="0"/>
              </a:rPr>
              <a:t>.</a:t>
            </a:r>
            <a:endParaRPr lang="sr-Latn-RS" dirty="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Nedugo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sklapanja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saveza</a:t>
            </a:r>
            <a:r>
              <a:rPr lang="en-US" dirty="0">
                <a:latin typeface="Times New Roman" pitchFamily="18" charset="0"/>
                <a:cs typeface="Times New Roman" pitchFamily="18" charset="0"/>
              </a:rPr>
              <a:t> s </a:t>
            </a:r>
            <a:r>
              <a:rPr lang="en-US" dirty="0" err="1">
                <a:latin typeface="Times New Roman" pitchFamily="18" charset="0"/>
                <a:cs typeface="Times New Roman" pitchFamily="18" charset="0"/>
              </a:rPr>
              <a:t>Ugarima</a:t>
            </a:r>
            <a:r>
              <a:rPr lang="en-US" dirty="0">
                <a:latin typeface="Times New Roman" pitchFamily="18" charset="0"/>
                <a:cs typeface="Times New Roman" pitchFamily="18" charset="0"/>
              </a:rPr>
              <a:t>, Stefan </a:t>
            </a:r>
            <a:r>
              <a:rPr lang="en-US" dirty="0" err="1">
                <a:latin typeface="Times New Roman" pitchFamily="18" charset="0"/>
                <a:cs typeface="Times New Roman" pitchFamily="18" charset="0"/>
              </a:rPr>
              <a:t>dobija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Žigmunda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upravu</a:t>
            </a:r>
            <a:r>
              <a:rPr lang="en-US" dirty="0">
                <a:latin typeface="Times New Roman" pitchFamily="18" charset="0"/>
                <a:cs typeface="Times New Roman" pitchFamily="18" charset="0"/>
              </a:rPr>
              <a:t> oblast </a:t>
            </a:r>
            <a:r>
              <a:rPr lang="en-US" dirty="0" err="1">
                <a:latin typeface="Times New Roman" pitchFamily="18" charset="0"/>
                <a:cs typeface="Times New Roman" pitchFamily="18" charset="0"/>
              </a:rPr>
              <a:t>Mačve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gradove</a:t>
            </a:r>
            <a:r>
              <a:rPr lang="en-US" dirty="0">
                <a:latin typeface="Times New Roman" pitchFamily="18" charset="0"/>
                <a:cs typeface="Times New Roman" pitchFamily="18" charset="0"/>
              </a:rPr>
              <a:t> Beograd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Golubac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Srpsku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prestonicu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Kruševac</a:t>
            </a:r>
            <a:r>
              <a:rPr lang="en-US" dirty="0">
                <a:latin typeface="Times New Roman" pitchFamily="18" charset="0"/>
                <a:cs typeface="Times New Roman" pitchFamily="18" charset="0"/>
              </a:rPr>
              <a:t>, Stefan </a:t>
            </a:r>
            <a:r>
              <a:rPr lang="en-US" dirty="0" err="1">
                <a:latin typeface="Times New Roman" pitchFamily="18" charset="0"/>
                <a:cs typeface="Times New Roman" pitchFamily="18" charset="0"/>
              </a:rPr>
              <a:t>zamenjuje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a:t>
            </a:r>
            <a:r>
              <a:rPr lang="en-US" dirty="0">
                <a:latin typeface="Times New Roman" pitchFamily="18" charset="0"/>
                <a:cs typeface="Times New Roman" pitchFamily="18" charset="0"/>
              </a:rPr>
              <a:t> Beograd, </a:t>
            </a:r>
            <a:r>
              <a:rPr lang="en-US" dirty="0" err="1">
                <a:latin typeface="Times New Roman" pitchFamily="18" charset="0"/>
                <a:cs typeface="Times New Roman" pitchFamily="18" charset="0"/>
              </a:rPr>
              <a:t>daleko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severu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kada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koliko-toliko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uredio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dvor</a:t>
            </a:r>
            <a:r>
              <a:rPr lang="en-US" dirty="0">
                <a:latin typeface="Times New Roman" pitchFamily="18" charset="0"/>
                <a:cs typeface="Times New Roman" pitchFamily="18" charset="0"/>
              </a:rPr>
              <a:t>, Stefan se </a:t>
            </a:r>
            <a:r>
              <a:rPr lang="en-US" dirty="0" err="1">
                <a:latin typeface="Times New Roman" pitchFamily="18" charset="0"/>
                <a:cs typeface="Times New Roman" pitchFamily="18" charset="0"/>
              </a:rPr>
              <a:t>konačno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odlučuje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dovede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svoju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lepu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verenicu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Jelenu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prvog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susreta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Lezbosu</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njenog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dolaska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prošlo</a:t>
            </a:r>
            <a:r>
              <a:rPr lang="en-US" dirty="0">
                <a:latin typeface="Times New Roman" pitchFamily="18" charset="0"/>
                <a:cs typeface="Times New Roman" pitchFamily="18" charset="0"/>
              </a:rPr>
              <a:t> je tri </a:t>
            </a:r>
            <a:r>
              <a:rPr lang="en-US" dirty="0" err="1">
                <a:latin typeface="Times New Roman" pitchFamily="18" charset="0"/>
                <a:cs typeface="Times New Roman" pitchFamily="18" charset="0"/>
              </a:rPr>
              <a:t>godine</a:t>
            </a:r>
            <a:r>
              <a:rPr lang="en-US" dirty="0">
                <a:latin typeface="Times New Roman" pitchFamily="18" charset="0"/>
                <a:cs typeface="Times New Roman" pitchFamily="18" charset="0"/>
              </a:rPr>
              <a:t>.</a:t>
            </a:r>
            <a:endParaRPr lang="sr-Latn-RS" dirty="0">
              <a:latin typeface="Times New Roman" pitchFamily="18" charset="0"/>
              <a:cs typeface="Times New Roman" pitchFamily="18" charset="0"/>
            </a:endParaRPr>
          </a:p>
        </p:txBody>
      </p:sp>
      <p:sp>
        <p:nvSpPr>
          <p:cNvPr id="8" name="TextBox 7"/>
          <p:cNvSpPr txBox="1"/>
          <p:nvPr/>
        </p:nvSpPr>
        <p:spPr>
          <a:xfrm>
            <a:off x="4800600" y="3352800"/>
            <a:ext cx="4114800" cy="646331"/>
          </a:xfrm>
          <a:prstGeom prst="rect">
            <a:avLst/>
          </a:prstGeom>
          <a:noFill/>
          <a:ln w="28575">
            <a:solidFill>
              <a:schemeClr val="tx1">
                <a:lumMod val="50000"/>
                <a:lumOff val="50000"/>
              </a:schemeClr>
            </a:solidFill>
          </a:ln>
        </p:spPr>
        <p:txBody>
          <a:bodyPr wrap="square" rtlCol="0">
            <a:spAutoFit/>
          </a:bodyPr>
          <a:lstStyle/>
          <a:p>
            <a:pPr algn="ctr"/>
            <a:r>
              <a:rPr lang="sr-Latn-RS" b="1" dirty="0">
                <a:latin typeface="Times New Roman" pitchFamily="18" charset="0"/>
                <a:cs typeface="Times New Roman" pitchFamily="18" charset="0"/>
              </a:rPr>
              <a:t>Deo ktitorskog natpisa despota </a:t>
            </a:r>
          </a:p>
          <a:p>
            <a:pPr algn="ctr"/>
            <a:r>
              <a:rPr lang="sr-Latn-RS" b="1" dirty="0">
                <a:latin typeface="Times New Roman" pitchFamily="18" charset="0"/>
                <a:cs typeface="Times New Roman" pitchFamily="18" charset="0"/>
              </a:rPr>
              <a:t>Stefana Lazarevića iz XV veka</a:t>
            </a:r>
            <a:endParaRPr lang="en-US" b="1"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srcRect l="3685" t="7109" r="12261" b="2836"/>
          <a:stretch>
            <a:fillRect/>
          </a:stretch>
        </p:blipFill>
        <p:spPr bwMode="auto">
          <a:xfrm>
            <a:off x="0" y="-45993"/>
            <a:ext cx="9143999" cy="6903993"/>
          </a:xfrm>
          <a:prstGeom prst="rect">
            <a:avLst/>
          </a:prstGeom>
          <a:noFill/>
          <a:ln w="9525">
            <a:noFill/>
            <a:miter lim="800000"/>
            <a:headEnd/>
            <a:tailEnd/>
          </a:ln>
          <a:effectLst/>
        </p:spPr>
      </p:pic>
      <p:sp>
        <p:nvSpPr>
          <p:cNvPr id="4" name="TextBox 3"/>
          <p:cNvSpPr txBox="1"/>
          <p:nvPr/>
        </p:nvSpPr>
        <p:spPr>
          <a:xfrm>
            <a:off x="381000" y="381000"/>
            <a:ext cx="1219200" cy="430887"/>
          </a:xfrm>
          <a:prstGeom prst="rect">
            <a:avLst/>
          </a:prstGeom>
          <a:noFill/>
        </p:spPr>
        <p:txBody>
          <a:bodyPr wrap="square" rtlCol="0">
            <a:spAutoFit/>
          </a:bodyPr>
          <a:lstStyle/>
          <a:p>
            <a:r>
              <a:rPr lang="sr-Latn-RS" sz="2200" b="1" dirty="0">
                <a:solidFill>
                  <a:srgbClr val="E8E2CE"/>
                </a:solidFill>
                <a:latin typeface="Times New Roman" pitchFamily="18" charset="0"/>
                <a:cs typeface="Times New Roman" pitchFamily="18" charset="0"/>
              </a:rPr>
              <a:t>Golubac</a:t>
            </a:r>
            <a:endParaRPr lang="en-US" sz="2200" b="1" dirty="0">
              <a:solidFill>
                <a:srgbClr val="E8E2CE"/>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57200" y="152400"/>
            <a:ext cx="8229600" cy="6463308"/>
          </a:xfrm>
          <a:prstGeom prst="rect">
            <a:avLst/>
          </a:prstGeom>
          <a:noFill/>
          <a:ln w="28575">
            <a:solidFill>
              <a:schemeClr val="accent2">
                <a:lumMod val="50000"/>
              </a:schemeClr>
            </a:solidFill>
          </a:ln>
        </p:spPr>
        <p:txBody>
          <a:bodyPr wrap="square" rtlCol="0">
            <a:spAutoFit/>
          </a:bodyPr>
          <a:lstStyle/>
          <a:p>
            <a:pPr algn="just"/>
            <a:r>
              <a:rPr lang="en-US" dirty="0" err="1">
                <a:latin typeface="Times New Roman" pitchFamily="18" charset="0"/>
                <a:cs typeface="Times New Roman" pitchFamily="18" charset="0"/>
              </a:rPr>
              <a:t>Jelena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prvi</a:t>
            </a:r>
            <a:r>
              <a:rPr lang="en-US" dirty="0">
                <a:latin typeface="Times New Roman" pitchFamily="18" charset="0"/>
                <a:cs typeface="Times New Roman" pitchFamily="18" charset="0"/>
              </a:rPr>
              <a:t> put </a:t>
            </a:r>
            <a:r>
              <a:rPr lang="en-US" dirty="0" err="1">
                <a:latin typeface="Times New Roman" pitchFamily="18" charset="0"/>
                <a:cs typeface="Times New Roman" pitchFamily="18" charset="0"/>
              </a:rPr>
              <a:t>ugledala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Srbiju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septembra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meseca</a:t>
            </a:r>
            <a:r>
              <a:rPr lang="en-US" dirty="0">
                <a:latin typeface="Times New Roman" pitchFamily="18" charset="0"/>
                <a:cs typeface="Times New Roman" pitchFamily="18" charset="0"/>
              </a:rPr>
              <a:t> 1405. </a:t>
            </a:r>
            <a:r>
              <a:rPr lang="en-US" dirty="0" err="1">
                <a:latin typeface="Times New Roman" pitchFamily="18" charset="0"/>
                <a:cs typeface="Times New Roman" pitchFamily="18" charset="0"/>
              </a:rPr>
              <a:t>godine</a:t>
            </a:r>
            <a:r>
              <a:rPr lang="en-US" dirty="0">
                <a:latin typeface="Times New Roman" pitchFamily="18" charset="0"/>
                <a:cs typeface="Times New Roman" pitchFamily="18" charset="0"/>
              </a:rPr>
              <a:t>. </a:t>
            </a:r>
            <a:r>
              <a:rPr lang="de-AT" dirty="0">
                <a:latin typeface="Times New Roman" pitchFamily="18" charset="0"/>
                <a:cs typeface="Times New Roman" pitchFamily="18" charset="0"/>
              </a:rPr>
              <a:t>Sa svojom pratnjom stigla je brodom u Bar, a zatim kopnom krenula u susret vereniku. Sreća mladenaca prekinuta je smrću Stefanove majke. Shimonahinja Jefrosinija upokojila se u Gospodu 11. novembra 1405. godine. Dakle, odmah posle svadbe i venčanja usledila je sahrana stare kneginje. Mlada srpska despotica jedva da ju je poznavala, ali je znala za sve njene zasluge, građene kroz žrtve koje je podnosila. Zato ju je iskreno žalila, zajedno sa svojim mužem.</a:t>
            </a:r>
            <a:endParaRPr lang="sr-Latn-RS"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Od samog početka i sve vreme njihovog života ljubav između despota Stefana i Jelene bila je snažna i iskrena. U takvom skladu, veliki uticaj na Stefana može se oceniti vrlo pozitivnim. Kao veoma obrazovana i navikla na život u raskoši, Jelena je uvela promene na dvoru u Beogradu: zaveden je red, a dvorski enterijer kreiran je po njenoj zamisli. Propisana je odgovarajuća dvorska odeća i uvedena su pravila ponašanja. Srpski dvor postao je reprezentativan.</a:t>
            </a:r>
            <a:endParaRPr lang="en-US"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Iako je vladarski par živeo u slozi i ljubavi, sve više ih je obuzimala i tuga. Nisu dobijali dete. Nisu ga nikada ni dobili. Ali, ljubav je prevladala i ostali su zajedno do kraja života. Većina istraživača smatra da je Stefan uzročnik što nisu imali dece. Ubrzo posle svadbe, Jelena se ozbiljno razbolela. Pored glavobolje zahvatila ju je groznica, praćena visokom temperaturom. Njeno zdravstveno stanje bilo je toliko kritično da se smatralo da neće preživeti. Ne zaboravimo i ovo: despot Stefan i despotica Jelena bili su najobrazovaniji par tog vremena, ne samo u Srbiji već i u Evropi.</a:t>
            </a:r>
            <a:endParaRPr lang="en-US"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Stefanov mlađi brat Vuk je bio nestrpljiv da bratu otme presto. Da to nije činio bio bi naslednik. Stefan se izmirio s Đurađem 1413. godine i proglasio ga svojim naslednikom.</a:t>
            </a:r>
            <a:endParaRPr 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srcRect t="10102" r="1969" b="2350"/>
          <a:stretch>
            <a:fillRect/>
          </a:stretch>
        </p:blipFill>
        <p:spPr bwMode="auto">
          <a:xfrm>
            <a:off x="0" y="0"/>
            <a:ext cx="9144001" cy="6864244"/>
          </a:xfrm>
          <a:prstGeom prst="rect">
            <a:avLst/>
          </a:prstGeom>
          <a:noFill/>
          <a:ln w="9525">
            <a:noFill/>
            <a:miter lim="800000"/>
            <a:headEnd/>
            <a:tailEnd/>
          </a:ln>
          <a:effectLst/>
        </p:spPr>
      </p:pic>
      <p:sp>
        <p:nvSpPr>
          <p:cNvPr id="4" name="TextBox 3"/>
          <p:cNvSpPr txBox="1"/>
          <p:nvPr/>
        </p:nvSpPr>
        <p:spPr>
          <a:xfrm>
            <a:off x="0" y="381000"/>
            <a:ext cx="1600200" cy="1015663"/>
          </a:xfrm>
          <a:prstGeom prst="rect">
            <a:avLst/>
          </a:prstGeom>
          <a:solidFill>
            <a:schemeClr val="accent1">
              <a:shade val="30000"/>
              <a:satMod val="115000"/>
            </a:schemeClr>
          </a:solidFill>
          <a:ln>
            <a:solidFill>
              <a:schemeClr val="accent3">
                <a:lumMod val="50000"/>
              </a:schemeClr>
            </a:solidFill>
          </a:ln>
        </p:spPr>
        <p:txBody>
          <a:bodyPr wrap="square" rtlCol="0">
            <a:spAutoFit/>
          </a:bodyPr>
          <a:lstStyle/>
          <a:p>
            <a:pPr algn="ctr"/>
            <a:r>
              <a:rPr lang="sr-Latn-RS" sz="2000" b="1" dirty="0">
                <a:solidFill>
                  <a:schemeClr val="bg1"/>
                </a:solidFill>
                <a:latin typeface="Times New Roman" pitchFamily="18" charset="0"/>
                <a:cs typeface="Times New Roman" pitchFamily="18" charset="0"/>
              </a:rPr>
              <a:t>Manastir Manasija</a:t>
            </a:r>
          </a:p>
          <a:p>
            <a:pPr algn="ctr"/>
            <a:r>
              <a:rPr lang="sr-Latn-RS" sz="2000" b="1" dirty="0">
                <a:solidFill>
                  <a:schemeClr val="bg1"/>
                </a:solidFill>
                <a:latin typeface="Times New Roman" pitchFamily="18" charset="0"/>
                <a:cs typeface="Times New Roman" pitchFamily="18" charset="0"/>
              </a:rPr>
              <a:t>(Resava)</a:t>
            </a:r>
            <a:endParaRPr lang="en-US" sz="2000" b="1" dirty="0">
              <a:solidFill>
                <a:schemeClr val="bg1"/>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FE22B6E-9AC0-EDDC-9FD8-3DB022FB4067}"/>
              </a:ext>
            </a:extLst>
          </p:cNvPr>
          <p:cNvSpPr>
            <a:spLocks noGrp="1"/>
          </p:cNvSpPr>
          <p:nvPr>
            <p:ph idx="1"/>
          </p:nvPr>
        </p:nvSpPr>
        <p:spPr>
          <a:xfrm>
            <a:off x="0" y="228600"/>
            <a:ext cx="9372600" cy="5897563"/>
          </a:xfrm>
        </p:spPr>
        <p:txBody>
          <a:bodyPr/>
          <a:lstStyle/>
          <a:p>
            <a:pPr marL="0" indent="0">
              <a:buNone/>
            </a:pPr>
            <a:endParaRPr lang="sr-Latn-RS" b="1" dirty="0"/>
          </a:p>
          <a:p>
            <a:pPr marL="0" indent="0">
              <a:buNone/>
            </a:pPr>
            <a:r>
              <a:rPr lang="sr-Latn-RS" sz="3500" b="1" dirty="0">
                <a:latin typeface="Times New Roman" panose="02020603050405020304" pitchFamily="18" charset="0"/>
                <a:cs typeface="Times New Roman" panose="02020603050405020304" pitchFamily="18" charset="0"/>
              </a:rPr>
              <a:t>Izvori:</a:t>
            </a:r>
          </a:p>
          <a:p>
            <a:pPr marL="0" indent="0">
              <a:buNone/>
            </a:pPr>
            <a:r>
              <a:rPr lang="sr-Latn-RS" sz="3500" b="1" dirty="0">
                <a:latin typeface="Times New Roman" panose="02020603050405020304" pitchFamily="18" charset="0"/>
                <a:cs typeface="Times New Roman" panose="02020603050405020304" pitchFamily="18" charset="0"/>
              </a:rPr>
              <a:t>	</a:t>
            </a:r>
            <a:r>
              <a:rPr lang="sr-Latn-RS" sz="3500" dirty="0">
                <a:latin typeface="Times New Roman" panose="02020603050405020304" pitchFamily="18" charset="0"/>
                <a:cs typeface="Times New Roman" panose="02020603050405020304" pitchFamily="18" charset="0"/>
              </a:rPr>
              <a:t>http://www.narodnimuzej.rs/srednji-vek/</a:t>
            </a:r>
          </a:p>
          <a:p>
            <a:pPr marL="0" indent="0">
              <a:buNone/>
            </a:pPr>
            <a:endParaRPr lang="sr-Latn-RS" sz="3500" dirty="0">
              <a:latin typeface="Times New Roman" panose="02020603050405020304" pitchFamily="18" charset="0"/>
              <a:cs typeface="Times New Roman" panose="02020603050405020304" pitchFamily="18" charset="0"/>
            </a:endParaRPr>
          </a:p>
          <a:p>
            <a:pPr marL="0" indent="0">
              <a:buNone/>
            </a:pPr>
            <a:endParaRPr lang="sr-Latn-RS" sz="3500" dirty="0">
              <a:latin typeface="Times New Roman" panose="02020603050405020304" pitchFamily="18" charset="0"/>
              <a:cs typeface="Times New Roman" panose="02020603050405020304" pitchFamily="18" charset="0"/>
            </a:endParaRPr>
          </a:p>
          <a:p>
            <a:pPr marL="0" indent="-457200">
              <a:buNone/>
            </a:pPr>
            <a:r>
              <a:rPr lang="sr-Latn-RS" sz="3500" b="1" dirty="0">
                <a:latin typeface="Times New Roman" panose="02020603050405020304" pitchFamily="18" charset="0"/>
                <a:cs typeface="Times New Roman" panose="02020603050405020304" pitchFamily="18" charset="0"/>
              </a:rPr>
              <a:t>Literatura:</a:t>
            </a:r>
          </a:p>
          <a:p>
            <a:pPr marL="0" indent="-457200">
              <a:buNone/>
            </a:pPr>
            <a:r>
              <a:rPr lang="sr-Latn-RS" sz="3500" dirty="0">
                <a:latin typeface="Times New Roman" panose="02020603050405020304" pitchFamily="18" charset="0"/>
                <a:cs typeface="Times New Roman" panose="02020603050405020304" pitchFamily="18" charset="0"/>
              </a:rPr>
              <a:t>	</a:t>
            </a:r>
            <a:r>
              <a:rPr lang="sr-Latn-RS" sz="3300" dirty="0">
                <a:latin typeface="Times New Roman" panose="02020603050405020304" pitchFamily="18" charset="0"/>
                <a:cs typeface="Times New Roman" panose="02020603050405020304" pitchFamily="18" charset="0"/>
              </a:rPr>
              <a:t>Simić 2010: Tomislav M. Simić </a:t>
            </a:r>
            <a:r>
              <a:rPr lang="sr-Latn-RS" sz="3300" dirty="0" err="1">
                <a:latin typeface="Times New Roman" panose="02020603050405020304" pitchFamily="18" charset="0"/>
                <a:cs typeface="Times New Roman" panose="02020603050405020304" pitchFamily="18" charset="0"/>
              </a:rPr>
              <a:t>Kalpački</a:t>
            </a:r>
            <a:r>
              <a:rPr lang="sr-Latn-RS" sz="3300" dirty="0">
                <a:latin typeface="Times New Roman" panose="02020603050405020304" pitchFamily="18" charset="0"/>
                <a:cs typeface="Times New Roman" panose="02020603050405020304" pitchFamily="18" charset="0"/>
              </a:rPr>
              <a:t>. 	</a:t>
            </a:r>
          </a:p>
          <a:p>
            <a:pPr marL="0" indent="-457200">
              <a:buNone/>
            </a:pPr>
            <a:r>
              <a:rPr lang="sr-Latn-RS" sz="3300" i="1" dirty="0">
                <a:latin typeface="Times New Roman" panose="02020603050405020304" pitchFamily="18" charset="0"/>
                <a:cs typeface="Times New Roman" panose="02020603050405020304" pitchFamily="18" charset="0"/>
              </a:rPr>
              <a:t>	Žene srpskih vladara</a:t>
            </a:r>
            <a:r>
              <a:rPr lang="sr-Latn-RS" sz="3300" dirty="0">
                <a:latin typeface="Times New Roman" panose="02020603050405020304" pitchFamily="18" charset="0"/>
                <a:cs typeface="Times New Roman" panose="02020603050405020304" pitchFamily="18" charset="0"/>
              </a:rPr>
              <a:t>. Beograd: Naša priča plus.</a:t>
            </a:r>
            <a:endParaRPr lang="de-AT" sz="3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488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BB186B9-0334-5839-ECDF-6492725E25CE}"/>
              </a:ext>
            </a:extLst>
          </p:cNvPr>
          <p:cNvSpPr>
            <a:spLocks noGrp="1"/>
          </p:cNvSpPr>
          <p:nvPr>
            <p:ph idx="1"/>
          </p:nvPr>
        </p:nvSpPr>
        <p:spPr>
          <a:xfrm>
            <a:off x="762000" y="2590800"/>
            <a:ext cx="7924800" cy="3535363"/>
          </a:xfrm>
        </p:spPr>
        <p:txBody>
          <a:bodyPr>
            <a:normAutofit/>
          </a:bodyPr>
          <a:lstStyle/>
          <a:p>
            <a:pPr marL="0" indent="0">
              <a:buNone/>
            </a:pPr>
            <a:r>
              <a:rPr lang="sr-Latn-RS" sz="5000" dirty="0">
                <a:latin typeface="Times New Roman" panose="02020603050405020304" pitchFamily="18" charset="0"/>
                <a:cs typeface="Times New Roman" panose="02020603050405020304" pitchFamily="18" charset="0"/>
              </a:rPr>
              <a:t>	Zahvaljujem na pažnji!</a:t>
            </a:r>
            <a:endParaRPr lang="de-AT"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612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srcRect l="1708" t="356" r="943" b="1730"/>
          <a:stretch>
            <a:fillRect/>
          </a:stretch>
        </p:blipFill>
        <p:spPr bwMode="auto">
          <a:xfrm>
            <a:off x="4191000" y="0"/>
            <a:ext cx="4953000" cy="6864685"/>
          </a:xfrm>
          <a:prstGeom prst="rect">
            <a:avLst/>
          </a:prstGeom>
          <a:noFill/>
          <a:ln w="9525">
            <a:noFill/>
            <a:miter lim="800000"/>
            <a:headEnd/>
            <a:tailEnd/>
          </a:ln>
          <a:effectLst/>
        </p:spPr>
      </p:pic>
      <p:sp>
        <p:nvSpPr>
          <p:cNvPr id="4" name="TextBox 3"/>
          <p:cNvSpPr txBox="1"/>
          <p:nvPr/>
        </p:nvSpPr>
        <p:spPr>
          <a:xfrm>
            <a:off x="609600" y="6172200"/>
            <a:ext cx="3352800" cy="400110"/>
          </a:xfrm>
          <a:prstGeom prst="rect">
            <a:avLst/>
          </a:prstGeom>
          <a:noFill/>
          <a:ln w="28575">
            <a:solidFill>
              <a:srgbClr val="849137"/>
            </a:solidFill>
          </a:ln>
        </p:spPr>
        <p:txBody>
          <a:bodyPr wrap="square" rtlCol="0">
            <a:spAutoFit/>
          </a:bodyPr>
          <a:lstStyle/>
          <a:p>
            <a:r>
              <a:rPr lang="en-US" sz="2000" b="1" dirty="0" err="1">
                <a:latin typeface="Times New Roman" pitchFamily="18" charset="0"/>
                <a:cs typeface="Times New Roman" pitchFamily="18" charset="0"/>
              </a:rPr>
              <a:t>Kru</a:t>
            </a:r>
            <a:r>
              <a:rPr lang="sr-Latn-RS" sz="2000" b="1" dirty="0">
                <a:latin typeface="Times New Roman" pitchFamily="18" charset="0"/>
                <a:cs typeface="Times New Roman" pitchFamily="18" charset="0"/>
              </a:rPr>
              <a:t>ševac, stari Lazarev grad</a:t>
            </a:r>
            <a:endParaRPr lang="en-US" sz="2000" b="1" dirty="0">
              <a:latin typeface="Times New Roman" pitchFamily="18" charset="0"/>
              <a:cs typeface="Times New Roman" pitchFamily="18" charset="0"/>
            </a:endParaRPr>
          </a:p>
        </p:txBody>
      </p:sp>
      <p:sp>
        <p:nvSpPr>
          <p:cNvPr id="7" name="TextBox 6"/>
          <p:cNvSpPr txBox="1"/>
          <p:nvPr/>
        </p:nvSpPr>
        <p:spPr>
          <a:xfrm>
            <a:off x="304800" y="685800"/>
            <a:ext cx="3657600" cy="5016758"/>
          </a:xfrm>
          <a:prstGeom prst="rect">
            <a:avLst/>
          </a:prstGeom>
          <a:noFill/>
          <a:ln w="28575">
            <a:solidFill>
              <a:srgbClr val="849137"/>
            </a:solidFill>
          </a:ln>
        </p:spPr>
        <p:txBody>
          <a:bodyPr wrap="square" rtlCol="0">
            <a:spAutoFit/>
          </a:bodyPr>
          <a:lstStyle/>
          <a:p>
            <a:pPr algn="just"/>
            <a:r>
              <a:rPr lang="en-US" sz="2000" dirty="0" err="1">
                <a:latin typeface="Times New Roman" pitchFamily="18" charset="0"/>
                <a:cs typeface="Times New Roman" pitchFamily="18" charset="0"/>
              </a:rPr>
              <a:t>Kneginja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Milica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žena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kneza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Lazara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vodi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poreklo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svetorodne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dinastije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Nemanjića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grane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najstarijeg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Nemanjinog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Vukana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Vukan</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imao</a:t>
            </a:r>
            <a:r>
              <a:rPr lang="en-US" sz="2000" dirty="0">
                <a:latin typeface="Times New Roman" pitchFamily="18" charset="0"/>
                <a:cs typeface="Times New Roman" pitchFamily="18" charset="0"/>
              </a:rPr>
              <a:t> pet </a:t>
            </a:r>
            <a:r>
              <a:rPr lang="en-US" sz="2000" dirty="0" err="1">
                <a:latin typeface="Times New Roman" pitchFamily="18" charset="0"/>
                <a:cs typeface="Times New Roman" pitchFamily="18" charset="0"/>
              </a:rPr>
              <a:t>sinova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Đorđa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Stefana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Dimitrija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kasnije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monah</a:t>
            </a:r>
            <a:r>
              <a:rPr lang="en-US" sz="2000" dirty="0">
                <a:latin typeface="Times New Roman" pitchFamily="18" charset="0"/>
                <a:cs typeface="Times New Roman" pitchFamily="18" charset="0"/>
              </a:rPr>
              <a:t> David), </a:t>
            </a:r>
            <a:r>
              <a:rPr lang="en-US" sz="2000" dirty="0" err="1">
                <a:latin typeface="Times New Roman" pitchFamily="18" charset="0"/>
                <a:cs typeface="Times New Roman" pitchFamily="18" charset="0"/>
              </a:rPr>
              <a:t>Vladina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Rastka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kasnije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monah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Teodosije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Župan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Dimitrije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imao</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sina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Vratislava</a:t>
            </a:r>
            <a:r>
              <a:rPr lang="en-US" sz="2000" dirty="0">
                <a:latin typeface="Times New Roman" pitchFamily="18" charset="0"/>
                <a:cs typeface="Times New Roman" pitchFamily="18" charset="0"/>
              </a:rPr>
              <a:t>, a </a:t>
            </a:r>
            <a:r>
              <a:rPr lang="en-US" sz="2000" dirty="0" err="1">
                <a:latin typeface="Times New Roman" pitchFamily="18" charset="0"/>
                <a:cs typeface="Times New Roman" pitchFamily="18" charset="0"/>
              </a:rPr>
              <a:t>Vratislavljev</a:t>
            </a:r>
            <a:r>
              <a:rPr lang="en-US" sz="2000" dirty="0">
                <a:latin typeface="Times New Roman" pitchFamily="18" charset="0"/>
                <a:cs typeface="Times New Roman" pitchFamily="18" charset="0"/>
              </a:rPr>
              <a:t> sin, </a:t>
            </a:r>
            <a:r>
              <a:rPr lang="en-US" sz="2000" dirty="0" err="1">
                <a:latin typeface="Times New Roman" pitchFamily="18" charset="0"/>
                <a:cs typeface="Times New Roman" pitchFamily="18" charset="0"/>
              </a:rPr>
              <a:t>knez</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Dimitrije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Vratko</a:t>
            </a:r>
            <a:r>
              <a:rPr lang="en-US" sz="2000" dirty="0">
                <a:latin typeface="Times New Roman" pitchFamily="18" charset="0"/>
                <a:cs typeface="Times New Roman" pitchFamily="18" charset="0"/>
              </a:rPr>
              <a:t>, bio je </a:t>
            </a:r>
            <a:r>
              <a:rPr lang="en-US" sz="2000" dirty="0" err="1">
                <a:latin typeface="Times New Roman" pitchFamily="18" charset="0"/>
                <a:cs typeface="Times New Roman" pitchFamily="18" charset="0"/>
              </a:rPr>
              <a:t>otac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kneginje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Milice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Narodno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predanje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govori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Milica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kći</a:t>
            </a:r>
            <a:r>
              <a:rPr lang="en-US" sz="2000" dirty="0">
                <a:latin typeface="Times New Roman" pitchFamily="18" charset="0"/>
                <a:cs typeface="Times New Roman" pitchFamily="18" charset="0"/>
              </a:rPr>
              <a:t> Jug </a:t>
            </a:r>
            <a:r>
              <a:rPr lang="en-US" sz="2000" dirty="0" err="1">
                <a:latin typeface="Times New Roman" pitchFamily="18" charset="0"/>
                <a:cs typeface="Times New Roman" pitchFamily="18" charset="0"/>
              </a:rPr>
              <a:t>Bogdanova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vlastelina</a:t>
            </a:r>
            <a:r>
              <a:rPr lang="en-US" sz="2000" dirty="0">
                <a:latin typeface="Times New Roman" pitchFamily="18" charset="0"/>
                <a:cs typeface="Times New Roman" pitchFamily="18" charset="0"/>
              </a:rPr>
              <a:t> s </a:t>
            </a:r>
            <a:r>
              <a:rPr lang="en-US" sz="2000" dirty="0" err="1">
                <a:latin typeface="Times New Roman" pitchFamily="18" charset="0"/>
                <a:cs typeface="Times New Roman" pitchFamily="18" charset="0"/>
              </a:rPr>
              <a:t>baštinom</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kruševačkom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kraju</a:t>
            </a:r>
            <a:r>
              <a:rPr lang="en-US" sz="2000" dirty="0">
                <a:latin typeface="Times New Roman" pitchFamily="18" charset="0"/>
                <a:cs typeface="Times New Roman" pitchFamily="18" charset="0"/>
              </a:rPr>
              <a:t>.</a:t>
            </a:r>
          </a:p>
          <a:p>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924800" cy="923330"/>
          </a:xfrm>
          <a:prstGeom prst="rect">
            <a:avLst/>
          </a:prstGeom>
          <a:noFill/>
        </p:spPr>
        <p:txBody>
          <a:bodyPr wrap="square" rtlCol="0">
            <a:spAutoFit/>
          </a:bodyPr>
          <a:lstStyle/>
          <a:p>
            <a:r>
              <a:rPr lang="de-AT" dirty="0"/>
              <a:t> </a:t>
            </a:r>
            <a:endParaRPr lang="en-US" dirty="0"/>
          </a:p>
          <a:p>
            <a:r>
              <a:rPr lang="de-AT" dirty="0"/>
              <a:t> </a:t>
            </a:r>
            <a:endParaRPr lang="en-US" dirty="0"/>
          </a:p>
          <a:p>
            <a:endParaRPr lang="en-US" dirty="0"/>
          </a:p>
        </p:txBody>
      </p:sp>
      <p:pic>
        <p:nvPicPr>
          <p:cNvPr id="1026" name="Picture 2"/>
          <p:cNvPicPr>
            <a:picLocks noChangeAspect="1" noChangeArrowheads="1"/>
          </p:cNvPicPr>
          <p:nvPr/>
        </p:nvPicPr>
        <p:blipFill>
          <a:blip r:embed="rId2"/>
          <a:srcRect l="10382" t="7202" r="14758" b="17901"/>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3284" t="3367" r="63037" b="51175"/>
          <a:stretch>
            <a:fillRect/>
          </a:stretch>
        </p:blipFill>
        <p:spPr bwMode="auto">
          <a:xfrm>
            <a:off x="4267200" y="260556"/>
            <a:ext cx="4191000" cy="3650225"/>
          </a:xfrm>
          <a:prstGeom prst="rect">
            <a:avLst/>
          </a:prstGeom>
          <a:noFill/>
          <a:ln w="19050">
            <a:noFill/>
            <a:miter lim="800000"/>
            <a:headEnd/>
            <a:tailEnd/>
          </a:ln>
          <a:effectLst/>
        </p:spPr>
      </p:pic>
      <p:sp>
        <p:nvSpPr>
          <p:cNvPr id="3" name="TextBox 2"/>
          <p:cNvSpPr txBox="1"/>
          <p:nvPr/>
        </p:nvSpPr>
        <p:spPr>
          <a:xfrm>
            <a:off x="457200" y="4419600"/>
            <a:ext cx="8229600" cy="2031325"/>
          </a:xfrm>
          <a:prstGeom prst="rect">
            <a:avLst/>
          </a:prstGeom>
          <a:noFill/>
        </p:spPr>
        <p:txBody>
          <a:bodyPr wrap="square" rtlCol="0">
            <a:spAutoFit/>
          </a:bodyPr>
          <a:lstStyle/>
          <a:p>
            <a:pPr algn="just"/>
            <a:r>
              <a:rPr lang="en-US" dirty="0" err="1">
                <a:latin typeface="Times New Roman" pitchFamily="18" charset="0"/>
                <a:cs typeface="Times New Roman" pitchFamily="18" charset="0"/>
              </a:rPr>
              <a:t>Milica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Lazar </a:t>
            </a:r>
            <a:r>
              <a:rPr lang="en-US" dirty="0" err="1">
                <a:latin typeface="Times New Roman" pitchFamily="18" charset="0"/>
                <a:cs typeface="Times New Roman" pitchFamily="18" charset="0"/>
              </a:rPr>
              <a:t>izrodili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pet </a:t>
            </a:r>
            <a:r>
              <a:rPr lang="en-US" dirty="0" err="1">
                <a:latin typeface="Times New Roman" pitchFamily="18" charset="0"/>
                <a:cs typeface="Times New Roman" pitchFamily="18" charset="0"/>
              </a:rPr>
              <a:t>kćeri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Maru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Draganu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Teodoru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Jelenu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Oliveru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Milevu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sinove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Stefana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Dobrivoja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koji</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umro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Neki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pominju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šestu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kći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Draginju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koja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umrla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mlada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devojka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a:t>
            </a:r>
            <a:r>
              <a:rPr lang="en-US" dirty="0">
                <a:latin typeface="Times New Roman" pitchFamily="18" charset="0"/>
                <a:cs typeface="Times New Roman" pitchFamily="18" charset="0"/>
              </a:rPr>
              <a:t> to </a:t>
            </a:r>
            <a:r>
              <a:rPr lang="en-US" dirty="0" err="1">
                <a:latin typeface="Times New Roman" pitchFamily="18" charset="0"/>
                <a:cs typeface="Times New Roman" pitchFamily="18" charset="0"/>
              </a:rPr>
              <a:t>nemamo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valjanih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dokaza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Sinovi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garant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nastavljača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baštine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Hrebeljanovića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sledeći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očevu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politiku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čuvari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baštine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Nemanjića</a:t>
            </a:r>
            <a:r>
              <a:rPr lang="en-US" dirty="0">
                <a:latin typeface="Times New Roman" pitchFamily="18" charset="0"/>
                <a:cs typeface="Times New Roman" pitchFamily="18" charset="0"/>
              </a:rPr>
              <a:t> (Stefan), </a:t>
            </a:r>
            <a:r>
              <a:rPr lang="en-US" dirty="0" err="1">
                <a:latin typeface="Times New Roman" pitchFamily="18" charset="0"/>
                <a:cs typeface="Times New Roman" pitchFamily="18" charset="0"/>
              </a:rPr>
              <a:t>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će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njihove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kćeri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odigrati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veliku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ulogu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kako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porodicu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tako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državu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Udajom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Miličinih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Lazarevih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kćeri</a:t>
            </a:r>
            <a:r>
              <a:rPr lang="en-US" dirty="0">
                <a:latin typeface="Times New Roman" pitchFamily="18" charset="0"/>
                <a:cs typeface="Times New Roman" pitchFamily="18" charset="0"/>
              </a:rPr>
              <a:t>, Lazar, </a:t>
            </a:r>
            <a:r>
              <a:rPr lang="en-US" dirty="0" err="1">
                <a:latin typeface="Times New Roman" pitchFamily="18" charset="0"/>
                <a:cs typeface="Times New Roman" pitchFamily="18" charset="0"/>
              </a:rPr>
              <a:t>koji</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već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izbijao</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vrh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najmoćnijih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oblasnih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gospodara</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Srbiji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postajao</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još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moćniji</a:t>
            </a:r>
            <a:r>
              <a:rPr lang="en-US" dirty="0">
                <a:latin typeface="Times New Roman" pitchFamily="18" charset="0"/>
                <a:cs typeface="Times New Roman" pitchFamily="18" charset="0"/>
              </a:rPr>
              <a:t>.</a:t>
            </a:r>
          </a:p>
        </p:txBody>
      </p:sp>
      <p:sp>
        <p:nvSpPr>
          <p:cNvPr id="4" name="TextBox 3"/>
          <p:cNvSpPr txBox="1"/>
          <p:nvPr/>
        </p:nvSpPr>
        <p:spPr>
          <a:xfrm>
            <a:off x="533400" y="304800"/>
            <a:ext cx="3581400" cy="3693319"/>
          </a:xfrm>
          <a:prstGeom prst="rect">
            <a:avLst/>
          </a:prstGeom>
          <a:noFill/>
          <a:ln>
            <a:noFill/>
          </a:ln>
        </p:spPr>
        <p:txBody>
          <a:bodyPr wrap="square" rtlCol="0">
            <a:spAutoFit/>
          </a:bodyPr>
          <a:lstStyle/>
          <a:p>
            <a:pPr algn="just"/>
            <a:r>
              <a:rPr lang="en-US" dirty="0" err="1">
                <a:latin typeface="Times New Roman" pitchFamily="18" charset="0"/>
                <a:cs typeface="Times New Roman" pitchFamily="18" charset="0"/>
              </a:rPr>
              <a:t>Knez</a:t>
            </a:r>
            <a:r>
              <a:rPr lang="en-US" dirty="0">
                <a:latin typeface="Times New Roman" pitchFamily="18" charset="0"/>
                <a:cs typeface="Times New Roman" pitchFamily="18" charset="0"/>
              </a:rPr>
              <a:t> Lazar se </a:t>
            </a:r>
            <a:r>
              <a:rPr lang="en-US" dirty="0" err="1">
                <a:latin typeface="Times New Roman" pitchFamily="18" charset="0"/>
                <a:cs typeface="Times New Roman" pitchFamily="18" charset="0"/>
              </a:rPr>
              <a:t>oženio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Milicom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oko</a:t>
            </a:r>
            <a:r>
              <a:rPr lang="en-US" dirty="0">
                <a:latin typeface="Times New Roman" pitchFamily="18" charset="0"/>
                <a:cs typeface="Times New Roman" pitchFamily="18" charset="0"/>
              </a:rPr>
              <a:t> 1353, </a:t>
            </a:r>
            <a:r>
              <a:rPr lang="en-US" dirty="0" err="1">
                <a:latin typeface="Times New Roman" pitchFamily="18" charset="0"/>
                <a:cs typeface="Times New Roman" pitchFamily="18" charset="0"/>
              </a:rPr>
              <a:t>kada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mogla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imati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oko</a:t>
            </a:r>
            <a:r>
              <a:rPr lang="en-US" dirty="0">
                <a:latin typeface="Times New Roman" pitchFamily="18" charset="0"/>
                <a:cs typeface="Times New Roman" pitchFamily="18" charset="0"/>
              </a:rPr>
              <a:t> 18 </a:t>
            </a:r>
            <a:r>
              <a:rPr lang="en-US" dirty="0" err="1">
                <a:latin typeface="Times New Roman" pitchFamily="18" charset="0"/>
                <a:cs typeface="Times New Roman" pitchFamily="18" charset="0"/>
              </a:rPr>
              <a:t>godina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Izgleda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Lazarev</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otac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Pribac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učinio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velike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usluge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Dušanu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kad</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ovaj</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postajao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kralj</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Srbije</a:t>
            </a: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kasnije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jer</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sudeći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pisanju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patrijarha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Danila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mladog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Lazara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zavoleo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rođenog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Svoju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rođaku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Milicu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kćerku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uglednog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vojskovođe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kneza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Vratka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uz</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saglasnost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njenih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roditelja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dao</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mladom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plemiću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Lazaru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svom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staviocu</a:t>
            </a:r>
            <a:r>
              <a:rPr lang="en-US" dirty="0">
                <a:latin typeface="Times New Roman" pitchFamily="18" charset="0"/>
                <a:cs typeface="Times New Roman" pitchFamily="18" charset="0"/>
              </a:rPr>
              <a:t>.</a:t>
            </a:r>
          </a:p>
        </p:txBody>
      </p:sp>
      <p:sp>
        <p:nvSpPr>
          <p:cNvPr id="5" name="TextBox 4"/>
          <p:cNvSpPr txBox="1"/>
          <p:nvPr/>
        </p:nvSpPr>
        <p:spPr>
          <a:xfrm>
            <a:off x="4267200" y="3886200"/>
            <a:ext cx="4191000" cy="369332"/>
          </a:xfrm>
          <a:prstGeom prst="rect">
            <a:avLst/>
          </a:prstGeom>
          <a:noFill/>
          <a:ln w="28575">
            <a:solidFill>
              <a:srgbClr val="663300"/>
            </a:solidFill>
          </a:ln>
        </p:spPr>
        <p:txBody>
          <a:bodyPr wrap="square" rtlCol="0">
            <a:spAutoFit/>
          </a:bodyPr>
          <a:lstStyle/>
          <a:p>
            <a:pPr algn="ctr"/>
            <a:r>
              <a:rPr lang="en-US" b="1" dirty="0">
                <a:latin typeface="Times New Roman" pitchFamily="18" charset="0"/>
                <a:cs typeface="Times New Roman" pitchFamily="18" charset="0"/>
              </a:rPr>
              <a:t>P</a:t>
            </a:r>
            <a:r>
              <a:rPr lang="sr-Latn-RS" b="1" dirty="0">
                <a:latin typeface="Times New Roman" pitchFamily="18" charset="0"/>
                <a:cs typeface="Times New Roman" pitchFamily="18" charset="0"/>
              </a:rPr>
              <a:t>ečat kneza Lazara, XIV vek</a:t>
            </a:r>
            <a:endParaRPr lang="en-US"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49137"/>
        </a:solidFill>
        <a:effectLst/>
      </p:bgPr>
    </p:bg>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13925" t="3367" r="20484" b="4034"/>
          <a:stretch>
            <a:fillRect/>
          </a:stretch>
        </p:blipFill>
        <p:spPr bwMode="auto">
          <a:xfrm>
            <a:off x="838200" y="0"/>
            <a:ext cx="7481455"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l="3321" t="5051" r="14253" b="18693"/>
          <a:stretch>
            <a:fillRect/>
          </a:stretch>
        </p:blipFill>
        <p:spPr bwMode="auto">
          <a:xfrm>
            <a:off x="0" y="0"/>
            <a:ext cx="9144000" cy="4800600"/>
          </a:xfrm>
          <a:prstGeom prst="rect">
            <a:avLst/>
          </a:prstGeom>
          <a:noFill/>
          <a:ln w="19050">
            <a:solidFill>
              <a:schemeClr val="tx1"/>
            </a:solidFill>
            <a:miter lim="800000"/>
            <a:headEnd/>
            <a:tailEnd/>
          </a:ln>
          <a:effectLst/>
        </p:spPr>
      </p:pic>
      <p:sp>
        <p:nvSpPr>
          <p:cNvPr id="5" name="TextBox 4"/>
          <p:cNvSpPr txBox="1"/>
          <p:nvPr/>
        </p:nvSpPr>
        <p:spPr>
          <a:xfrm>
            <a:off x="0" y="4826675"/>
            <a:ext cx="9144000" cy="2031325"/>
          </a:xfrm>
          <a:prstGeom prst="rect">
            <a:avLst/>
          </a:prstGeom>
          <a:noFill/>
          <a:ln w="28575">
            <a:solidFill>
              <a:schemeClr val="bg2">
                <a:lumMod val="10000"/>
              </a:schemeClr>
            </a:solidFill>
          </a:ln>
        </p:spPr>
        <p:txBody>
          <a:bodyPr wrap="square" rtlCol="0">
            <a:spAutoFit/>
          </a:bodyPr>
          <a:lstStyle/>
          <a:p>
            <a:pPr algn="just"/>
            <a:r>
              <a:rPr lang="en-US" dirty="0" err="1">
                <a:latin typeface="Times New Roman" pitchFamily="18" charset="0"/>
                <a:cs typeface="Times New Roman" pitchFamily="18" charset="0"/>
              </a:rPr>
              <a:t>Prvorođenu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kćer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Maru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roditelji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oko</a:t>
            </a:r>
            <a:r>
              <a:rPr lang="en-US" dirty="0">
                <a:latin typeface="Times New Roman" pitchFamily="18" charset="0"/>
                <a:cs typeface="Times New Roman" pitchFamily="18" charset="0"/>
              </a:rPr>
              <a:t> 1371. godine, </a:t>
            </a:r>
            <a:r>
              <a:rPr lang="en-US" dirty="0" err="1">
                <a:latin typeface="Times New Roman" pitchFamily="18" charset="0"/>
                <a:cs typeface="Times New Roman" pitchFamily="18" charset="0"/>
              </a:rPr>
              <a:t>udali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jednog</a:t>
            </a:r>
            <a:r>
              <a:rPr lang="en-US" dirty="0">
                <a:latin typeface="Times New Roman" pitchFamily="18" charset="0"/>
                <a:cs typeface="Times New Roman" pitchFamily="18" charset="0"/>
              </a:rPr>
              <a:t> od </a:t>
            </a:r>
            <a:r>
              <a:rPr lang="en-US" dirty="0" err="1">
                <a:latin typeface="Times New Roman" pitchFamily="18" charset="0"/>
                <a:cs typeface="Times New Roman" pitchFamily="18" charset="0"/>
              </a:rPr>
              <a:t>najuglednijih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velikaša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Brankovića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Dušanovog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sevastokratora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Branka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Mladenovića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Kćerka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Jelena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postala</a:t>
            </a:r>
            <a:r>
              <a:rPr lang="en-US" dirty="0">
                <a:latin typeface="Times New Roman" pitchFamily="18" charset="0"/>
                <a:cs typeface="Times New Roman" pitchFamily="18" charset="0"/>
              </a:rPr>
              <a:t> je, 1386, </a:t>
            </a:r>
            <a:r>
              <a:rPr lang="en-US" dirty="0" err="1">
                <a:latin typeface="Times New Roman" pitchFamily="18" charset="0"/>
                <a:cs typeface="Times New Roman" pitchFamily="18" charset="0"/>
              </a:rPr>
              <a:t>žena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Đurđa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Stratimirovića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Balšića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gospodara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Zete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njen</a:t>
            </a:r>
            <a:r>
              <a:rPr lang="en-US" dirty="0">
                <a:latin typeface="Times New Roman" pitchFamily="18" charset="0"/>
                <a:cs typeface="Times New Roman" pitchFamily="18" charset="0"/>
              </a:rPr>
              <a:t> sin je </a:t>
            </a:r>
            <a:r>
              <a:rPr lang="en-US" dirty="0" err="1">
                <a:latin typeface="Times New Roman" pitchFamily="18" charset="0"/>
                <a:cs typeface="Times New Roman" pitchFamily="18" charset="0"/>
              </a:rPr>
              <a:t>Balša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Treći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Dragana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postala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carica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Udali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između</a:t>
            </a:r>
            <a:r>
              <a:rPr lang="en-US" dirty="0">
                <a:latin typeface="Times New Roman" pitchFamily="18" charset="0"/>
                <a:cs typeface="Times New Roman" pitchFamily="18" charset="0"/>
              </a:rPr>
              <a:t> 1386.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1388. </a:t>
            </a:r>
            <a:r>
              <a:rPr lang="en-US" dirty="0" err="1">
                <a:latin typeface="Times New Roman" pitchFamily="18" charset="0"/>
                <a:cs typeface="Times New Roman" pitchFamily="18" charset="0"/>
              </a:rPr>
              <a:t>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Ivana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Jovana</a:t>
            </a:r>
            <a:r>
              <a:rPr lang="en-US" dirty="0">
                <a:latin typeface="Times New Roman" pitchFamily="18" charset="0"/>
                <a:cs typeface="Times New Roman" pitchFamily="18" charset="0"/>
              </a:rPr>
              <a:t>) Aleksandra, </a:t>
            </a:r>
            <a:r>
              <a:rPr lang="en-US" dirty="0" err="1">
                <a:latin typeface="Times New Roman" pitchFamily="18" charset="0"/>
                <a:cs typeface="Times New Roman" pitchFamily="18" charset="0"/>
              </a:rPr>
              <a:t>sina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bugarskog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Šišmana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Preko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kćerke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Teodore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Lazarev</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orodio</a:t>
            </a:r>
            <a:r>
              <a:rPr lang="en-US" dirty="0">
                <a:latin typeface="Times New Roman" pitchFamily="18" charset="0"/>
                <a:cs typeface="Times New Roman" pitchFamily="18" charset="0"/>
              </a:rPr>
              <a:t> s </a:t>
            </a:r>
            <a:r>
              <a:rPr lang="en-US" dirty="0" err="1">
                <a:latin typeface="Times New Roman" pitchFamily="18" charset="0"/>
                <a:cs typeface="Times New Roman" pitchFamily="18" charset="0"/>
              </a:rPr>
              <a:t>plemstvom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Mačve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Teodora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približno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Dragana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postala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žena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mačvanskog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Nikole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Drugog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Gorjanskog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Umrla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mlada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nesrećna</a:t>
            </a:r>
            <a:r>
              <a:rPr lang="en-US" dirty="0">
                <a:latin typeface="Times New Roman" pitchFamily="18" charset="0"/>
                <a:cs typeface="Times New Roman" pitchFamily="18" charset="0"/>
              </a:rPr>
              <a:t>, pre 1405, </a:t>
            </a:r>
            <a:r>
              <a:rPr lang="en-US" dirty="0" err="1">
                <a:latin typeface="Times New Roman" pitchFamily="18" charset="0"/>
                <a:cs typeface="Times New Roman" pitchFamily="18" charset="0"/>
              </a:rPr>
              <a:t>rodivši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Nikolu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Trećeg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kćer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Katarinu</a:t>
            </a:r>
            <a:r>
              <a:rPr lang="en-US" dirty="0">
                <a:latin typeface="Times New Roman" pitchFamily="18" charset="0"/>
                <a:cs typeface="Times New Roman"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Kosovka_devojka.jpg"/>
          <p:cNvPicPr>
            <a:picLocks noGrp="1" noChangeAspect="1"/>
          </p:cNvPicPr>
          <p:nvPr>
            <p:ph idx="1"/>
          </p:nvPr>
        </p:nvPicPr>
        <p:blipFill>
          <a:blip r:embed="rId2"/>
          <a:srcRect t="9211"/>
          <a:stretch>
            <a:fillRect/>
          </a:stretch>
        </p:blipFill>
        <p:spPr>
          <a:xfrm>
            <a:off x="0" y="0"/>
            <a:ext cx="9144000" cy="5638800"/>
          </a:xfrm>
        </p:spPr>
      </p:pic>
      <p:sp>
        <p:nvSpPr>
          <p:cNvPr id="4" name="TextBox 3"/>
          <p:cNvSpPr txBox="1"/>
          <p:nvPr/>
        </p:nvSpPr>
        <p:spPr>
          <a:xfrm>
            <a:off x="0" y="5657671"/>
            <a:ext cx="9144000" cy="1200329"/>
          </a:xfrm>
          <a:prstGeom prst="rect">
            <a:avLst/>
          </a:prstGeom>
          <a:solidFill>
            <a:srgbClr val="FFF5A7"/>
          </a:solidFill>
        </p:spPr>
        <p:txBody>
          <a:bodyPr wrap="square" rtlCol="0">
            <a:spAutoFit/>
          </a:bodyPr>
          <a:lstStyle/>
          <a:p>
            <a:pPr algn="just"/>
            <a:r>
              <a:rPr lang="en-US" b="1" dirty="0" err="1">
                <a:solidFill>
                  <a:srgbClr val="800000"/>
                </a:solidFill>
                <a:latin typeface="Times New Roman" pitchFamily="18" charset="0"/>
                <a:cs typeface="Times New Roman" pitchFamily="18" charset="0"/>
              </a:rPr>
              <a:t>Najmlađu</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kćer</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Oliveru</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otac</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nije</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stigao</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da</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uda</a:t>
            </a:r>
            <a:r>
              <a:rPr lang="en-US" b="1" dirty="0">
                <a:solidFill>
                  <a:srgbClr val="800000"/>
                </a:solidFill>
                <a:latin typeface="Times New Roman" pitchFamily="18" charset="0"/>
                <a:cs typeface="Times New Roman" pitchFamily="18" charset="0"/>
              </a:rPr>
              <a:t>. Na </a:t>
            </a:r>
            <a:r>
              <a:rPr lang="en-US" b="1" dirty="0" err="1">
                <a:solidFill>
                  <a:srgbClr val="800000"/>
                </a:solidFill>
                <a:latin typeface="Times New Roman" pitchFamily="18" charset="0"/>
                <a:cs typeface="Times New Roman" pitchFamily="18" charset="0"/>
              </a:rPr>
              <a:t>Vidovdan</a:t>
            </a:r>
            <a:r>
              <a:rPr lang="en-US" b="1" dirty="0">
                <a:solidFill>
                  <a:srgbClr val="800000"/>
                </a:solidFill>
                <a:latin typeface="Times New Roman" pitchFamily="18" charset="0"/>
                <a:cs typeface="Times New Roman" pitchFamily="18" charset="0"/>
              </a:rPr>
              <a:t>, 15/28. </a:t>
            </a:r>
            <a:r>
              <a:rPr lang="en-US" b="1" dirty="0" err="1">
                <a:solidFill>
                  <a:srgbClr val="800000"/>
                </a:solidFill>
                <a:latin typeface="Times New Roman" pitchFamily="18" charset="0"/>
                <a:cs typeface="Times New Roman" pitchFamily="18" charset="0"/>
              </a:rPr>
              <a:t>juna</a:t>
            </a:r>
            <a:r>
              <a:rPr lang="en-US" b="1" dirty="0">
                <a:solidFill>
                  <a:srgbClr val="800000"/>
                </a:solidFill>
                <a:latin typeface="Times New Roman" pitchFamily="18" charset="0"/>
                <a:cs typeface="Times New Roman" pitchFamily="18" charset="0"/>
              </a:rPr>
              <a:t> 1389. </a:t>
            </a:r>
            <a:r>
              <a:rPr lang="en-US" b="1" dirty="0" err="1">
                <a:solidFill>
                  <a:srgbClr val="800000"/>
                </a:solidFill>
                <a:latin typeface="Times New Roman" pitchFamily="18" charset="0"/>
                <a:cs typeface="Times New Roman" pitchFamily="18" charset="0"/>
              </a:rPr>
              <a:t>godine</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srpski</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knez</a:t>
            </a:r>
            <a:r>
              <a:rPr lang="en-US" b="1" dirty="0">
                <a:solidFill>
                  <a:srgbClr val="800000"/>
                </a:solidFill>
                <a:latin typeface="Times New Roman" pitchFamily="18" charset="0"/>
                <a:cs typeface="Times New Roman" pitchFamily="18" charset="0"/>
              </a:rPr>
              <a:t> Lazar </a:t>
            </a:r>
            <a:r>
              <a:rPr lang="en-US" b="1" dirty="0" err="1">
                <a:solidFill>
                  <a:srgbClr val="800000"/>
                </a:solidFill>
                <a:latin typeface="Times New Roman" pitchFamily="18" charset="0"/>
                <a:cs typeface="Times New Roman" pitchFamily="18" charset="0"/>
              </a:rPr>
              <a:t>izgubio</a:t>
            </a:r>
            <a:r>
              <a:rPr lang="en-US" b="1" dirty="0">
                <a:solidFill>
                  <a:srgbClr val="800000"/>
                </a:solidFill>
                <a:latin typeface="Times New Roman" pitchFamily="18" charset="0"/>
                <a:cs typeface="Times New Roman" pitchFamily="18" charset="0"/>
              </a:rPr>
              <a:t> je </a:t>
            </a:r>
            <a:r>
              <a:rPr lang="en-US" b="1" dirty="0" err="1">
                <a:solidFill>
                  <a:srgbClr val="800000"/>
                </a:solidFill>
                <a:latin typeface="Times New Roman" pitchFamily="18" charset="0"/>
                <a:cs typeface="Times New Roman" pitchFamily="18" charset="0"/>
              </a:rPr>
              <a:t>život</a:t>
            </a:r>
            <a:r>
              <a:rPr lang="en-US" b="1" dirty="0">
                <a:solidFill>
                  <a:srgbClr val="800000"/>
                </a:solidFill>
                <a:latin typeface="Times New Roman" pitchFamily="18" charset="0"/>
                <a:cs typeface="Times New Roman" pitchFamily="18" charset="0"/>
              </a:rPr>
              <a:t> u </a:t>
            </a:r>
            <a:r>
              <a:rPr lang="en-US" b="1" dirty="0" err="1">
                <a:solidFill>
                  <a:srgbClr val="800000"/>
                </a:solidFill>
                <a:latin typeface="Times New Roman" pitchFamily="18" charset="0"/>
                <a:cs typeface="Times New Roman" pitchFamily="18" charset="0"/>
              </a:rPr>
              <a:t>Boju</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na</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Kosovu</a:t>
            </a:r>
            <a:r>
              <a:rPr lang="en-US" b="1" dirty="0">
                <a:solidFill>
                  <a:srgbClr val="800000"/>
                </a:solidFill>
                <a:latin typeface="Times New Roman" pitchFamily="18" charset="0"/>
                <a:cs typeface="Times New Roman" pitchFamily="18" charset="0"/>
              </a:rPr>
              <a:t>. Sa </a:t>
            </a:r>
            <a:r>
              <a:rPr lang="en-US" b="1" dirty="0" err="1">
                <a:solidFill>
                  <a:srgbClr val="800000"/>
                </a:solidFill>
                <a:latin typeface="Times New Roman" pitchFamily="18" charset="0"/>
                <a:cs typeface="Times New Roman" pitchFamily="18" charset="0"/>
              </a:rPr>
              <a:t>svojim</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sinovima</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Milica</a:t>
            </a:r>
            <a:r>
              <a:rPr lang="en-US" b="1" dirty="0">
                <a:solidFill>
                  <a:srgbClr val="800000"/>
                </a:solidFill>
                <a:latin typeface="Times New Roman" pitchFamily="18" charset="0"/>
                <a:cs typeface="Times New Roman" pitchFamily="18" charset="0"/>
              </a:rPr>
              <a:t> je </a:t>
            </a:r>
            <a:r>
              <a:rPr lang="en-US" b="1" dirty="0" err="1">
                <a:solidFill>
                  <a:srgbClr val="800000"/>
                </a:solidFill>
                <a:latin typeface="Times New Roman" pitchFamily="18" charset="0"/>
                <a:cs typeface="Times New Roman" pitchFamily="18" charset="0"/>
              </a:rPr>
              <a:t>udala</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Oliveru</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za</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čoveka</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koji</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joj</a:t>
            </a:r>
            <a:r>
              <a:rPr lang="en-US" b="1" dirty="0">
                <a:solidFill>
                  <a:srgbClr val="800000"/>
                </a:solidFill>
                <a:latin typeface="Times New Roman" pitchFamily="18" charset="0"/>
                <a:cs typeface="Times New Roman" pitchFamily="18" charset="0"/>
              </a:rPr>
              <a:t> je </a:t>
            </a:r>
            <a:r>
              <a:rPr lang="en-US" b="1" dirty="0" err="1">
                <a:solidFill>
                  <a:srgbClr val="800000"/>
                </a:solidFill>
                <a:latin typeface="Times New Roman" pitchFamily="18" charset="0"/>
                <a:cs typeface="Times New Roman" pitchFamily="18" charset="0"/>
              </a:rPr>
              <a:t>posekao</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muža</a:t>
            </a:r>
            <a:r>
              <a:rPr lang="en-US" b="1" dirty="0">
                <a:solidFill>
                  <a:srgbClr val="800000"/>
                </a:solidFill>
                <a:latin typeface="Times New Roman" pitchFamily="18" charset="0"/>
                <a:cs typeface="Times New Roman" pitchFamily="18" charset="0"/>
              </a:rPr>
              <a:t> - </a:t>
            </a:r>
            <a:r>
              <a:rPr lang="en-US" b="1" dirty="0" err="1">
                <a:solidFill>
                  <a:srgbClr val="800000"/>
                </a:solidFill>
                <a:latin typeface="Times New Roman" pitchFamily="18" charset="0"/>
                <a:cs typeface="Times New Roman" pitchFamily="18" charset="0"/>
              </a:rPr>
              <a:t>novog</a:t>
            </a:r>
            <a:r>
              <a:rPr lang="en-US" b="1" dirty="0">
                <a:solidFill>
                  <a:srgbClr val="800000"/>
                </a:solidFill>
                <a:latin typeface="Times New Roman" pitchFamily="18" charset="0"/>
                <a:cs typeface="Times New Roman" pitchFamily="18" charset="0"/>
              </a:rPr>
              <a:t> sultana </a:t>
            </a:r>
            <a:r>
              <a:rPr lang="en-US" b="1" dirty="0" err="1">
                <a:solidFill>
                  <a:srgbClr val="800000"/>
                </a:solidFill>
                <a:latin typeface="Times New Roman" pitchFamily="18" charset="0"/>
                <a:cs typeface="Times New Roman" pitchFamily="18" charset="0"/>
              </a:rPr>
              <a:t>Bajazita</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Olivera</a:t>
            </a:r>
            <a:r>
              <a:rPr lang="en-US" b="1" dirty="0">
                <a:solidFill>
                  <a:srgbClr val="800000"/>
                </a:solidFill>
                <a:latin typeface="Times New Roman" pitchFamily="18" charset="0"/>
                <a:cs typeface="Times New Roman" pitchFamily="18" charset="0"/>
              </a:rPr>
              <a:t> je </a:t>
            </a:r>
            <a:r>
              <a:rPr lang="en-US" b="1" dirty="0" err="1">
                <a:solidFill>
                  <a:srgbClr val="800000"/>
                </a:solidFill>
                <a:latin typeface="Times New Roman" pitchFamily="18" charset="0"/>
                <a:cs typeface="Times New Roman" pitchFamily="18" charset="0"/>
              </a:rPr>
              <a:t>postala</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svesna</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žrtva</a:t>
            </a:r>
            <a:r>
              <a:rPr lang="en-US" b="1" dirty="0">
                <a:solidFill>
                  <a:srgbClr val="800000"/>
                </a:solidFill>
                <a:latin typeface="Times New Roman" pitchFamily="18" charset="0"/>
                <a:cs typeface="Times New Roman" pitchFamily="18" charset="0"/>
              </a:rPr>
              <a:t> </a:t>
            </a:r>
            <a:r>
              <a:rPr lang="en-US" b="1" dirty="0" err="1">
                <a:solidFill>
                  <a:srgbClr val="800000"/>
                </a:solidFill>
                <a:latin typeface="Times New Roman" pitchFamily="18" charset="0"/>
                <a:cs typeface="Times New Roman" pitchFamily="18" charset="0"/>
              </a:rPr>
              <a:t>za</a:t>
            </a:r>
            <a:r>
              <a:rPr lang="en-US" b="1" dirty="0">
                <a:solidFill>
                  <a:srgbClr val="800000"/>
                </a:solidFill>
                <a:latin typeface="Times New Roman" pitchFamily="18" charset="0"/>
                <a:cs typeface="Times New Roman" pitchFamily="18" charset="0"/>
              </a:rPr>
              <a:t> spas </a:t>
            </a:r>
            <a:r>
              <a:rPr lang="en-US" b="1" dirty="0" err="1">
                <a:solidFill>
                  <a:srgbClr val="800000"/>
                </a:solidFill>
                <a:latin typeface="Times New Roman" pitchFamily="18" charset="0"/>
                <a:cs typeface="Times New Roman" pitchFamily="18" charset="0"/>
              </a:rPr>
              <a:t>Srbije</a:t>
            </a:r>
            <a:r>
              <a:rPr lang="en-US" b="1" dirty="0">
                <a:solidFill>
                  <a:srgbClr val="800000"/>
                </a:solidFill>
                <a:latin typeface="Times New Roman" pitchFamily="18" charset="0"/>
                <a:cs typeface="Times New Roman" pitchFamily="18" charset="0"/>
              </a:rPr>
              <a:t>.</a:t>
            </a:r>
          </a:p>
        </p:txBody>
      </p:sp>
      <p:sp>
        <p:nvSpPr>
          <p:cNvPr id="5" name="TextBox 4"/>
          <p:cNvSpPr txBox="1"/>
          <p:nvPr/>
        </p:nvSpPr>
        <p:spPr>
          <a:xfrm>
            <a:off x="228600" y="228600"/>
            <a:ext cx="2057400" cy="400110"/>
          </a:xfrm>
          <a:prstGeom prst="rect">
            <a:avLst/>
          </a:prstGeom>
          <a:noFill/>
        </p:spPr>
        <p:txBody>
          <a:bodyPr wrap="square" rtlCol="0">
            <a:spAutoFit/>
          </a:bodyPr>
          <a:lstStyle/>
          <a:p>
            <a:r>
              <a:rPr lang="en-US" sz="2000" b="1" dirty="0" err="1">
                <a:solidFill>
                  <a:srgbClr val="800000"/>
                </a:solidFill>
                <a:latin typeface="Times New Roman" pitchFamily="18" charset="0"/>
                <a:cs typeface="Times New Roman" pitchFamily="18" charset="0"/>
              </a:rPr>
              <a:t>Kosovka</a:t>
            </a:r>
            <a:r>
              <a:rPr lang="en-US" sz="2000" b="1" dirty="0">
                <a:solidFill>
                  <a:srgbClr val="800000"/>
                </a:solidFill>
                <a:latin typeface="Times New Roman" pitchFamily="18" charset="0"/>
                <a:cs typeface="Times New Roman" pitchFamily="18" charset="0"/>
              </a:rPr>
              <a:t> </a:t>
            </a:r>
            <a:r>
              <a:rPr lang="en-US" sz="2000" b="1" dirty="0" err="1">
                <a:solidFill>
                  <a:srgbClr val="800000"/>
                </a:solidFill>
                <a:latin typeface="Times New Roman" pitchFamily="18" charset="0"/>
                <a:cs typeface="Times New Roman" pitchFamily="18" charset="0"/>
              </a:rPr>
              <a:t>devojka</a:t>
            </a:r>
            <a:endParaRPr lang="en-US" sz="2000" b="1" dirty="0">
              <a:solidFill>
                <a:srgbClr val="80000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l="41255" t="5051" r="12832" b="2350"/>
          <a:stretch>
            <a:fillRect/>
          </a:stretch>
        </p:blipFill>
        <p:spPr bwMode="auto">
          <a:xfrm>
            <a:off x="4572000" y="381001"/>
            <a:ext cx="4343400" cy="6060756"/>
          </a:xfrm>
          <a:prstGeom prst="rect">
            <a:avLst/>
          </a:prstGeom>
          <a:noFill/>
          <a:ln w="38100">
            <a:solidFill>
              <a:srgbClr val="D9B105"/>
            </a:solidFill>
            <a:miter lim="800000"/>
            <a:headEnd/>
            <a:tailEnd/>
          </a:ln>
          <a:effectLst/>
        </p:spPr>
      </p:pic>
      <p:sp>
        <p:nvSpPr>
          <p:cNvPr id="5" name="TextBox 4"/>
          <p:cNvSpPr txBox="1"/>
          <p:nvPr/>
        </p:nvSpPr>
        <p:spPr>
          <a:xfrm>
            <a:off x="228600" y="381000"/>
            <a:ext cx="4114800" cy="4801314"/>
          </a:xfrm>
          <a:prstGeom prst="rect">
            <a:avLst/>
          </a:prstGeom>
          <a:noFill/>
          <a:ln w="28575">
            <a:solidFill>
              <a:srgbClr val="D9B105"/>
            </a:solidFill>
          </a:ln>
        </p:spPr>
        <p:txBody>
          <a:bodyPr wrap="square" rtlCol="0">
            <a:spAutoFit/>
          </a:bodyPr>
          <a:lstStyle/>
          <a:p>
            <a:pPr algn="just"/>
            <a:r>
              <a:rPr lang="en-US" dirty="0" err="1">
                <a:latin typeface="Times New Roman" pitchFamily="18" charset="0"/>
                <a:cs typeface="Times New Roman" pitchFamily="18" charset="0"/>
              </a:rPr>
              <a:t>Kneginja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Milica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zajedno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svojim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sinovima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imala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velikog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udela</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ustanovljenju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kulta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kneza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Lazara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Čini</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presudnim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momenat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kada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nedugo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Kosovske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bitke</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kući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Lazarevića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doneta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odluka</a:t>
            </a:r>
            <a:r>
              <a:rPr lang="en-US" dirty="0">
                <a:latin typeface="Times New Roman" pitchFamily="18" charset="0"/>
                <a:cs typeface="Times New Roman" pitchFamily="18" charset="0"/>
              </a:rPr>
              <a:t> o </a:t>
            </a:r>
            <a:r>
              <a:rPr lang="en-US" dirty="0" err="1">
                <a:latin typeface="Times New Roman" pitchFamily="18" charset="0"/>
                <a:cs typeface="Times New Roman" pitchFamily="18" charset="0"/>
              </a:rPr>
              <a:t>prenosu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kneževih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moštiju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Prištine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gde</a:t>
            </a:r>
            <a:r>
              <a:rPr lang="en-US" dirty="0">
                <a:latin typeface="Times New Roman" pitchFamily="18" charset="0"/>
                <a:cs typeface="Times New Roman" pitchFamily="18" charset="0"/>
              </a:rPr>
              <a:t> je, u crkvi </a:t>
            </a:r>
            <a:r>
              <a:rPr lang="en-US" dirty="0" err="1">
                <a:latin typeface="Times New Roman" pitchFamily="18" charset="0"/>
                <a:cs typeface="Times New Roman" pitchFamily="18" charset="0"/>
              </a:rPr>
              <a:t>Vaznesenja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Kosovske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bitke</a:t>
            </a:r>
            <a:r>
              <a:rPr lang="en-US" dirty="0">
                <a:latin typeface="Times New Roman" pitchFamily="18" charset="0"/>
                <a:cs typeface="Times New Roman" pitchFamily="18" charset="0"/>
              </a:rPr>
              <a:t> bio </a:t>
            </a:r>
            <a:r>
              <a:rPr lang="en-US" dirty="0" err="1">
                <a:latin typeface="Times New Roman" pitchFamily="18" charset="0"/>
                <a:cs typeface="Times New Roman" pitchFamily="18" charset="0"/>
              </a:rPr>
              <a:t>sahranjen</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njegovu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zadužbinu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manastir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Ravanicu</a:t>
            </a:r>
            <a:r>
              <a:rPr lang="en-US" dirty="0">
                <a:latin typeface="Times New Roman" pitchFamily="18" charset="0"/>
                <a:cs typeface="Times New Roman" pitchFamily="18" charset="0"/>
              </a:rPr>
              <a:t>.</a:t>
            </a:r>
          </a:p>
          <a:p>
            <a:pPr algn="just"/>
            <a:endParaRPr lang="sr-Latn-R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Na </a:t>
            </a:r>
            <a:r>
              <a:rPr lang="en-US" dirty="0" err="1">
                <a:latin typeface="Times New Roman" pitchFamily="18" charset="0"/>
                <a:cs typeface="Times New Roman" pitchFamily="18" charset="0"/>
              </a:rPr>
              <a:t>poziv</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kneginje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Milice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usledilo</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savetovanje</a:t>
            </a:r>
            <a:r>
              <a:rPr lang="en-US" dirty="0">
                <a:latin typeface="Times New Roman" pitchFamily="18" charset="0"/>
                <a:cs typeface="Times New Roman" pitchFamily="18" charset="0"/>
              </a:rPr>
              <a:t> s </a:t>
            </a:r>
            <a:r>
              <a:rPr lang="en-US" dirty="0" err="1">
                <a:latin typeface="Times New Roman" pitchFamily="18" charset="0"/>
                <a:cs typeface="Times New Roman" pitchFamily="18" charset="0"/>
              </a:rPr>
              <a:t>mitropolitima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episkopima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časnim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igumanima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s </a:t>
            </a:r>
            <a:r>
              <a:rPr lang="en-US" dirty="0" err="1">
                <a:latin typeface="Times New Roman" pitchFamily="18" charset="0"/>
                <a:cs typeface="Times New Roman" pitchFamily="18" charset="0"/>
              </a:rPr>
              <a:t>blagorodnima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tj</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vlastelom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ovoga</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jasno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vidi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prenos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kneževih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moštiju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izvršen</a:t>
            </a:r>
            <a:r>
              <a:rPr lang="en-US" dirty="0">
                <a:latin typeface="Times New Roman" pitchFamily="18" charset="0"/>
                <a:cs typeface="Times New Roman" pitchFamily="18" charset="0"/>
              </a:rPr>
              <a:t> s </a:t>
            </a:r>
            <a:r>
              <a:rPr lang="en-US" dirty="0" err="1">
                <a:latin typeface="Times New Roman" pitchFamily="18" charset="0"/>
                <a:cs typeface="Times New Roman" pitchFamily="18" charset="0"/>
              </a:rPr>
              <a:t>blagoslovom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pod </a:t>
            </a:r>
            <a:r>
              <a:rPr lang="en-US" dirty="0" err="1">
                <a:latin typeface="Times New Roman" pitchFamily="18" charset="0"/>
                <a:cs typeface="Times New Roman" pitchFamily="18" charset="0"/>
              </a:rPr>
              <a:t>nadzorom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vrha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Srpske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pravoslavne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crkve</a:t>
            </a:r>
            <a:r>
              <a:rPr lang="en-US" dirty="0">
                <a:latin typeface="Times New Roman" pitchFamily="18" charset="0"/>
                <a:cs typeface="Times New Roman" pitchFamily="18" charset="0"/>
              </a:rPr>
              <a:t>.</a:t>
            </a:r>
          </a:p>
        </p:txBody>
      </p:sp>
      <p:sp>
        <p:nvSpPr>
          <p:cNvPr id="6" name="TextBox 5"/>
          <p:cNvSpPr txBox="1"/>
          <p:nvPr/>
        </p:nvSpPr>
        <p:spPr>
          <a:xfrm>
            <a:off x="228600" y="5562600"/>
            <a:ext cx="4114800" cy="923330"/>
          </a:xfrm>
          <a:prstGeom prst="rect">
            <a:avLst/>
          </a:prstGeom>
          <a:noFill/>
          <a:ln w="28575">
            <a:solidFill>
              <a:srgbClr val="D9B105"/>
            </a:solidFill>
          </a:ln>
        </p:spPr>
        <p:txBody>
          <a:bodyPr wrap="square" rtlCol="0">
            <a:spAutoFit/>
          </a:bodyPr>
          <a:lstStyle/>
          <a:p>
            <a:r>
              <a:rPr lang="sr-Latn-RS" b="1" i="1" dirty="0">
                <a:effectLst>
                  <a:outerShdw blurRad="38100" dist="38100" dir="2700000" algn="tl">
                    <a:srgbClr val="000000">
                      <a:alpha val="43137"/>
                    </a:srgbClr>
                  </a:outerShdw>
                </a:effectLst>
                <a:latin typeface="Times New Roman" pitchFamily="18" charset="0"/>
                <a:cs typeface="Times New Roman" pitchFamily="18" charset="0"/>
              </a:rPr>
              <a:t>Pohvala svetom knezu Lazaru </a:t>
            </a:r>
            <a:r>
              <a:rPr lang="sr-Latn-RS" dirty="0">
                <a:effectLst>
                  <a:outerShdw blurRad="38100" dist="38100" dir="2700000" algn="tl">
                    <a:srgbClr val="000000">
                      <a:alpha val="43137"/>
                    </a:srgbClr>
                  </a:outerShdw>
                </a:effectLst>
                <a:latin typeface="Times New Roman" pitchFamily="18" charset="0"/>
                <a:cs typeface="Times New Roman" pitchFamily="18" charset="0"/>
              </a:rPr>
              <a:t> </a:t>
            </a:r>
          </a:p>
          <a:p>
            <a:r>
              <a:rPr lang="sr-Latn-RS" dirty="0">
                <a:effectLst>
                  <a:outerShdw blurRad="38100" dist="38100" dir="2700000" algn="tl">
                    <a:srgbClr val="000000">
                      <a:alpha val="43137"/>
                    </a:srgbClr>
                  </a:outerShdw>
                </a:effectLst>
                <a:latin typeface="Times New Roman" pitchFamily="18" charset="0"/>
                <a:cs typeface="Times New Roman" pitchFamily="18" charset="0"/>
              </a:rPr>
              <a:t>(pokrov za mošti – glavu svetog kneza), </a:t>
            </a:r>
          </a:p>
          <a:p>
            <a:r>
              <a:rPr lang="sr-Latn-RS" dirty="0">
                <a:effectLst>
                  <a:outerShdw blurRad="38100" dist="38100" dir="2700000" algn="tl">
                    <a:srgbClr val="000000">
                      <a:alpha val="43137"/>
                    </a:srgbClr>
                  </a:outerShdw>
                </a:effectLst>
                <a:latin typeface="Times New Roman" pitchFamily="18" charset="0"/>
                <a:cs typeface="Times New Roman" pitchFamily="18" charset="0"/>
              </a:rPr>
              <a:t>rad monahinje Jefimije, oko 1402. godine</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2245</Words>
  <Application>Microsoft Office PowerPoint</Application>
  <PresentationFormat>Bildschirmpräsentation (4:3)</PresentationFormat>
  <Paragraphs>87</Paragraphs>
  <Slides>25</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25</vt:i4>
      </vt:variant>
    </vt:vector>
  </HeadingPairs>
  <TitlesOfParts>
    <vt:vector size="29" baseType="lpstr">
      <vt:lpstr>Arial</vt:lpstr>
      <vt:lpstr>Calibri</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Tijana</dc:creator>
  <cp:lastModifiedBy>Tijana Milenkovic</cp:lastModifiedBy>
  <cp:revision>351</cp:revision>
  <dcterms:created xsi:type="dcterms:W3CDTF">2015-10-04T16:12:54Z</dcterms:created>
  <dcterms:modified xsi:type="dcterms:W3CDTF">2022-12-05T02:19:06Z</dcterms:modified>
</cp:coreProperties>
</file>