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22"/>
  </p:notesMasterIdLst>
  <p:sldIdLst>
    <p:sldId id="489" r:id="rId2"/>
    <p:sldId id="486" r:id="rId3"/>
    <p:sldId id="457" r:id="rId4"/>
    <p:sldId id="459" r:id="rId5"/>
    <p:sldId id="458" r:id="rId6"/>
    <p:sldId id="460" r:id="rId7"/>
    <p:sldId id="461" r:id="rId8"/>
    <p:sldId id="463" r:id="rId9"/>
    <p:sldId id="462" r:id="rId10"/>
    <p:sldId id="464" r:id="rId11"/>
    <p:sldId id="467" r:id="rId12"/>
    <p:sldId id="465" r:id="rId13"/>
    <p:sldId id="468" r:id="rId14"/>
    <p:sldId id="471" r:id="rId15"/>
    <p:sldId id="370" r:id="rId16"/>
    <p:sldId id="472" r:id="rId17"/>
    <p:sldId id="473" r:id="rId18"/>
    <p:sldId id="474" r:id="rId19"/>
    <p:sldId id="487" r:id="rId20"/>
    <p:sldId id="49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AE13"/>
    <a:srgbClr val="EAC21A"/>
    <a:srgbClr val="262F13"/>
    <a:srgbClr val="AC0000"/>
    <a:srgbClr val="C19F11"/>
    <a:srgbClr val="E2BB14"/>
    <a:srgbClr val="D4AF12"/>
    <a:srgbClr val="585858"/>
    <a:srgbClr val="626262"/>
    <a:srgbClr val="C4A2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624" autoAdjust="0"/>
  </p:normalViewPr>
  <p:slideViewPr>
    <p:cSldViewPr>
      <p:cViewPr varScale="1">
        <p:scale>
          <a:sx n="104" d="100"/>
          <a:sy n="104" d="100"/>
        </p:scale>
        <p:origin x="1284" y="76"/>
      </p:cViewPr>
      <p:guideLst>
        <p:guide orient="horz" pos="2160"/>
        <p:guide pos="2880"/>
      </p:guideLst>
    </p:cSldViewPr>
  </p:slideViewPr>
  <p:outlineViewPr>
    <p:cViewPr>
      <p:scale>
        <a:sx n="33" d="100"/>
        <a:sy n="33" d="100"/>
      </p:scale>
      <p:origin x="0" y="682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393309-9E86-44D4-A978-C2788772EAAD}" type="datetimeFigureOut">
              <a:rPr lang="en-US" smtClean="0"/>
              <a:pPr/>
              <a:t>12/5/2022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5BA7B5-217B-4791-ABF2-17043C87256E}" type="slidenum">
              <a:rPr lang="en-US" smtClean="0"/>
              <a:pPr/>
              <a:t>‹Nr.›</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F971EE5A-8108-4834-958D-EE2EEF77F05F}" type="slidenum">
              <a:rPr lang="de-DE" smtClean="0"/>
              <a:pPr/>
              <a:t>1</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71E096A-786D-47EA-9417-FC16EC848973}" type="datetimeFigureOut">
              <a:rPr lang="en-US" smtClean="0"/>
              <a:pPr/>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37F87-C675-4972-86B7-356A83170B09}"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1E096A-786D-47EA-9417-FC16EC848973}" type="datetimeFigureOut">
              <a:rPr lang="en-US" smtClean="0"/>
              <a:pPr/>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37F87-C675-4972-86B7-356A83170B09}"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1E096A-786D-47EA-9417-FC16EC848973}" type="datetimeFigureOut">
              <a:rPr lang="en-US" smtClean="0"/>
              <a:pPr/>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37F87-C675-4972-86B7-356A83170B09}"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1E096A-786D-47EA-9417-FC16EC848973}" type="datetimeFigureOut">
              <a:rPr lang="en-US" smtClean="0"/>
              <a:pPr/>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37F87-C675-4972-86B7-356A83170B09}"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1E096A-786D-47EA-9417-FC16EC848973}" type="datetimeFigureOut">
              <a:rPr lang="en-US" smtClean="0"/>
              <a:pPr/>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37F87-C675-4972-86B7-356A83170B09}"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1E096A-786D-47EA-9417-FC16EC848973}" type="datetimeFigureOut">
              <a:rPr lang="en-US" smtClean="0"/>
              <a:pPr/>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37F87-C675-4972-86B7-356A83170B09}"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71E096A-786D-47EA-9417-FC16EC848973}" type="datetimeFigureOut">
              <a:rPr lang="en-US" smtClean="0"/>
              <a:pPr/>
              <a:t>12/5/2022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37F87-C675-4972-86B7-356A83170B09}"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71E096A-786D-47EA-9417-FC16EC848973}" type="datetimeFigureOut">
              <a:rPr lang="en-US" smtClean="0"/>
              <a:pPr/>
              <a:t>12/5/2022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37F87-C675-4972-86B7-356A83170B09}"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1E096A-786D-47EA-9417-FC16EC848973}" type="datetimeFigureOut">
              <a:rPr lang="en-US" smtClean="0"/>
              <a:pPr/>
              <a:t>12/5/2022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37F87-C675-4972-86B7-356A83170B09}"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1E096A-786D-47EA-9417-FC16EC848973}" type="datetimeFigureOut">
              <a:rPr lang="en-US" smtClean="0"/>
              <a:pPr/>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37F87-C675-4972-86B7-356A83170B09}"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1E096A-786D-47EA-9417-FC16EC848973}" type="datetimeFigureOut">
              <a:rPr lang="en-US" smtClean="0"/>
              <a:pPr/>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37F87-C675-4972-86B7-356A83170B09}"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1E096A-786D-47EA-9417-FC16EC848973}" type="datetimeFigureOut">
              <a:rPr lang="en-US" smtClean="0"/>
              <a:pPr/>
              <a:t>12/5/2022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37F87-C675-4972-86B7-356A83170B09}"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95700" y="142852"/>
            <a:ext cx="5695500" cy="492443"/>
          </a:xfrm>
          <a:prstGeom prst="rect">
            <a:avLst/>
          </a:prstGeom>
        </p:spPr>
        <p:txBody>
          <a:bodyPr wrap="square">
            <a:spAutoFit/>
          </a:bodyPr>
          <a:lstStyle/>
          <a:p>
            <a:pPr algn="ctr"/>
            <a:r>
              <a:rPr lang="sr-Latn-RS" sz="2600" b="1" dirty="0" err="1">
                <a:latin typeface="Arial" pitchFamily="34" charset="0"/>
                <a:cs typeface="Arial" pitchFamily="34" charset="0"/>
              </a:rPr>
              <a:t>Mag.phil</a:t>
            </a:r>
            <a:r>
              <a:rPr lang="sr-Latn-RS" sz="2600" b="1" dirty="0">
                <a:latin typeface="Arial" pitchFamily="34" charset="0"/>
                <a:cs typeface="Arial" pitchFamily="34" charset="0"/>
              </a:rPr>
              <a:t>. </a:t>
            </a:r>
            <a:r>
              <a:rPr lang="en-US" sz="2600" b="1" dirty="0">
                <a:latin typeface="Arial" pitchFamily="34" charset="0"/>
                <a:cs typeface="Arial" pitchFamily="34" charset="0"/>
              </a:rPr>
              <a:t>Tijana Mile</a:t>
            </a:r>
            <a:r>
              <a:rPr lang="sr-Latn-RS" sz="2600" b="1" dirty="0" err="1">
                <a:latin typeface="Arial" pitchFamily="34" charset="0"/>
                <a:cs typeface="Arial" pitchFamily="34" charset="0"/>
              </a:rPr>
              <a:t>nković</a:t>
            </a:r>
            <a:r>
              <a:rPr lang="sr-Latn-RS" sz="2600" b="1" dirty="0">
                <a:latin typeface="Arial" pitchFamily="34" charset="0"/>
                <a:cs typeface="Arial" pitchFamily="34" charset="0"/>
              </a:rPr>
              <a:t> </a:t>
            </a:r>
            <a:r>
              <a:rPr lang="sr-Latn-RS" sz="2600" dirty="0">
                <a:latin typeface="Arial" pitchFamily="34" charset="0"/>
                <a:cs typeface="Arial" pitchFamily="34" charset="0"/>
              </a:rPr>
              <a:t>(</a:t>
            </a:r>
            <a:r>
              <a:rPr lang="sr-Latn-RS" sz="2600" dirty="0" err="1">
                <a:latin typeface="Arial" pitchFamily="34" charset="0"/>
                <a:cs typeface="Arial" pitchFamily="34" charset="0"/>
              </a:rPr>
              <a:t>Graz</a:t>
            </a:r>
            <a:r>
              <a:rPr lang="sr-Latn-RS" sz="2600" dirty="0">
                <a:latin typeface="Arial" pitchFamily="34" charset="0"/>
                <a:cs typeface="Arial" pitchFamily="34" charset="0"/>
              </a:rPr>
              <a:t>)</a:t>
            </a:r>
            <a:endParaRPr lang="de-DE" sz="2600" dirty="0"/>
          </a:p>
        </p:txBody>
      </p:sp>
      <p:sp>
        <p:nvSpPr>
          <p:cNvPr id="6" name="Rechteck 5"/>
          <p:cNvSpPr/>
          <p:nvPr/>
        </p:nvSpPr>
        <p:spPr>
          <a:xfrm>
            <a:off x="0" y="1000108"/>
            <a:ext cx="5868144" cy="369332"/>
          </a:xfrm>
          <a:prstGeom prst="rect">
            <a:avLst/>
          </a:prstGeom>
        </p:spPr>
        <p:txBody>
          <a:bodyPr wrap="square">
            <a:spAutoFit/>
          </a:bodyPr>
          <a:lstStyle/>
          <a:p>
            <a:pPr algn="ctr"/>
            <a:r>
              <a:rPr lang="de-DE" altLang="sr-Latn-RS" u="none" dirty="0">
                <a:latin typeface="Arial" panose="020B0604020202020204" pitchFamily="34" charset="0"/>
                <a:cs typeface="Arial" panose="020B0604020202020204" pitchFamily="34" charset="0"/>
              </a:rPr>
              <a:t>I</a:t>
            </a:r>
            <a:r>
              <a:rPr lang="pl-PL" altLang="sr-Latn-RS" u="none" dirty="0">
                <a:latin typeface="Arial" panose="020B0604020202020204" pitchFamily="34" charset="0"/>
                <a:cs typeface="Arial" panose="020B0604020202020204" pitchFamily="34" charset="0"/>
              </a:rPr>
              <a:t>nstitut für Slawistik der </a:t>
            </a:r>
            <a:r>
              <a:rPr lang="de-AT" altLang="sr-Latn-RS" u="none" dirty="0">
                <a:latin typeface="Arial" panose="020B0604020202020204" pitchFamily="34" charset="0"/>
                <a:cs typeface="Arial" panose="020B0604020202020204" pitchFamily="34" charset="0"/>
              </a:rPr>
              <a:t>Karl-Franzens </a:t>
            </a:r>
            <a:r>
              <a:rPr lang="pl-PL" altLang="sr-Latn-RS" u="none" dirty="0">
                <a:latin typeface="Arial" panose="020B0604020202020204" pitchFamily="34" charset="0"/>
                <a:cs typeface="Arial" panose="020B0604020202020204" pitchFamily="34" charset="0"/>
              </a:rPr>
              <a:t>Universität Graz</a:t>
            </a:r>
            <a:endParaRPr lang="de-DE" dirty="0">
              <a:latin typeface="Arial" panose="020B0604020202020204" pitchFamily="34" charset="0"/>
              <a:cs typeface="Arial" pitchFamily="34" charset="0"/>
            </a:endParaRPr>
          </a:p>
        </p:txBody>
      </p:sp>
      <p:sp>
        <p:nvSpPr>
          <p:cNvPr id="7" name="TextBox 8"/>
          <p:cNvSpPr txBox="1"/>
          <p:nvPr/>
        </p:nvSpPr>
        <p:spPr>
          <a:xfrm>
            <a:off x="0" y="2300901"/>
            <a:ext cx="5715008" cy="369332"/>
          </a:xfrm>
          <a:prstGeom prst="rect">
            <a:avLst/>
          </a:prstGeom>
          <a:noFill/>
        </p:spPr>
        <p:txBody>
          <a:bodyPr wrap="square" rtlCol="0">
            <a:spAutoFit/>
          </a:bodyPr>
          <a:lstStyle/>
          <a:p>
            <a:pPr algn="ctr"/>
            <a:r>
              <a:rPr lang="sr-Latn-RS" dirty="0">
                <a:latin typeface="Arial" pitchFamily="34" charset="0"/>
                <a:cs typeface="Arial" pitchFamily="34" charset="0"/>
              </a:rPr>
              <a:t>tijana.milenkovic@uni-graz.at</a:t>
            </a:r>
          </a:p>
        </p:txBody>
      </p:sp>
      <p:sp>
        <p:nvSpPr>
          <p:cNvPr id="9" name="Textfeld 8"/>
          <p:cNvSpPr txBox="1"/>
          <p:nvPr/>
        </p:nvSpPr>
        <p:spPr>
          <a:xfrm>
            <a:off x="-20504" y="3061066"/>
            <a:ext cx="9180512" cy="1138773"/>
          </a:xfrm>
          <a:prstGeom prst="rect">
            <a:avLst/>
          </a:prstGeom>
          <a:noFill/>
        </p:spPr>
        <p:txBody>
          <a:bodyPr wrap="square" rtlCol="0">
            <a:spAutoFit/>
          </a:bodyPr>
          <a:lstStyle/>
          <a:p>
            <a:pPr algn="ctr"/>
            <a:r>
              <a:rPr lang="sr-Latn-RS" sz="3400" b="1" dirty="0">
                <a:solidFill>
                  <a:srgbClr val="DE0000"/>
                </a:solidFill>
                <a:latin typeface="Arial" pitchFamily="34" charset="0"/>
                <a:cs typeface="Arial" pitchFamily="34" charset="0"/>
              </a:rPr>
              <a:t>Srpske </a:t>
            </a:r>
            <a:r>
              <a:rPr lang="sr-Latn-RS" sz="3400" b="1" dirty="0" err="1">
                <a:solidFill>
                  <a:srgbClr val="DE0000"/>
                </a:solidFill>
                <a:latin typeface="Arial" pitchFamily="34" charset="0"/>
                <a:cs typeface="Arial" pitchFamily="34" charset="0"/>
              </a:rPr>
              <a:t>vladarke</a:t>
            </a:r>
            <a:r>
              <a:rPr lang="sr-Latn-RS" sz="3400" b="1" dirty="0">
                <a:solidFill>
                  <a:srgbClr val="DE0000"/>
                </a:solidFill>
                <a:latin typeface="Arial" pitchFamily="34" charset="0"/>
                <a:cs typeface="Arial" pitchFamily="34" charset="0"/>
              </a:rPr>
              <a:t> iz d</a:t>
            </a:r>
            <a:r>
              <a:rPr lang="en-US" sz="3400" b="1" dirty="0" err="1">
                <a:solidFill>
                  <a:srgbClr val="DE0000"/>
                </a:solidFill>
                <a:latin typeface="Arial" pitchFamily="34" charset="0"/>
                <a:cs typeface="Arial" pitchFamily="34" charset="0"/>
              </a:rPr>
              <a:t>inastij</a:t>
            </a:r>
            <a:r>
              <a:rPr lang="sr-Latn-RS" sz="3400" b="1" dirty="0">
                <a:solidFill>
                  <a:srgbClr val="DE0000"/>
                </a:solidFill>
                <a:latin typeface="Arial" pitchFamily="34" charset="0"/>
                <a:cs typeface="Arial" pitchFamily="34" charset="0"/>
              </a:rPr>
              <a:t>e</a:t>
            </a:r>
            <a:r>
              <a:rPr lang="en-US" sz="3400" b="1" dirty="0">
                <a:solidFill>
                  <a:srgbClr val="DE0000"/>
                </a:solidFill>
                <a:latin typeface="Arial" pitchFamily="34" charset="0"/>
                <a:cs typeface="Arial" pitchFamily="34" charset="0"/>
              </a:rPr>
              <a:t> </a:t>
            </a:r>
            <a:r>
              <a:rPr lang="sr-Latn-RS" sz="3400" b="1" dirty="0">
                <a:solidFill>
                  <a:srgbClr val="DE0000"/>
                </a:solidFill>
                <a:latin typeface="Arial" pitchFamily="34" charset="0"/>
                <a:cs typeface="Arial" pitchFamily="34" charset="0"/>
              </a:rPr>
              <a:t>Brankovića</a:t>
            </a:r>
          </a:p>
          <a:p>
            <a:pPr algn="ctr"/>
            <a:r>
              <a:rPr lang="sr-Latn-RS" sz="3400" b="1" dirty="0">
                <a:solidFill>
                  <a:srgbClr val="DE0000"/>
                </a:solidFill>
                <a:latin typeface="Arial" pitchFamily="34" charset="0"/>
                <a:cs typeface="Arial" pitchFamily="34" charset="0"/>
              </a:rPr>
              <a:t>(XV vek)</a:t>
            </a:r>
            <a:endParaRPr lang="en-US" sz="3400" b="1" dirty="0">
              <a:solidFill>
                <a:srgbClr val="DE0000"/>
              </a:solidFill>
              <a:latin typeface="Arial" pitchFamily="34" charset="0"/>
              <a:cs typeface="Arial" pitchFamily="34" charset="0"/>
            </a:endParaRPr>
          </a:p>
        </p:txBody>
      </p:sp>
      <p:sp>
        <p:nvSpPr>
          <p:cNvPr id="10" name="Textfeld 9"/>
          <p:cNvSpPr txBox="1"/>
          <p:nvPr/>
        </p:nvSpPr>
        <p:spPr>
          <a:xfrm>
            <a:off x="-2248" y="4953000"/>
            <a:ext cx="9144000" cy="1200329"/>
          </a:xfrm>
          <a:prstGeom prst="rect">
            <a:avLst/>
          </a:prstGeom>
          <a:noFill/>
        </p:spPr>
        <p:txBody>
          <a:bodyPr wrap="square" rtlCol="0">
            <a:spAutoFit/>
          </a:bodyPr>
          <a:lstStyle/>
          <a:p>
            <a:pPr algn="ctr">
              <a:buNone/>
            </a:pPr>
            <a:r>
              <a:rPr lang="de-AT" sz="2600" b="1" dirty="0">
                <a:latin typeface="Arial" pitchFamily="34" charset="0"/>
                <a:cs typeface="Arial" pitchFamily="34" charset="0"/>
              </a:rPr>
              <a:t>Vorlesung „B/K/S: Kultur-Schwerpunktthemen III“</a:t>
            </a:r>
          </a:p>
          <a:p>
            <a:pPr algn="ctr"/>
            <a:r>
              <a:rPr lang="de-AT" sz="2000" dirty="0">
                <a:effectLst/>
                <a:latin typeface="Arial" panose="020B0604020202020204" pitchFamily="34" charset="0"/>
                <a:ea typeface="Calibri" panose="020F0502020204030204" pitchFamily="34" charset="0"/>
                <a:cs typeface="Arial" panose="020B0604020202020204" pitchFamily="34" charset="0"/>
              </a:rPr>
              <a:t>Institut für Theoretische und Angewandte Translationswissenschaft             </a:t>
            </a:r>
          </a:p>
          <a:p>
            <a:pPr algn="ctr"/>
            <a:r>
              <a:rPr lang="sr-Latn-RS" sz="2600" dirty="0">
                <a:latin typeface="Arial" pitchFamily="34" charset="0"/>
                <a:cs typeface="Arial" pitchFamily="34" charset="0"/>
              </a:rPr>
              <a:t> </a:t>
            </a:r>
            <a:endParaRPr lang="de-DE" sz="2600" dirty="0">
              <a:latin typeface="Arial" pitchFamily="34" charset="0"/>
              <a:cs typeface="Arial" pitchFamily="34" charset="0"/>
            </a:endParaRPr>
          </a:p>
        </p:txBody>
      </p:sp>
      <p:sp>
        <p:nvSpPr>
          <p:cNvPr id="11" name="Textfeld 10"/>
          <p:cNvSpPr txBox="1"/>
          <p:nvPr/>
        </p:nvSpPr>
        <p:spPr>
          <a:xfrm>
            <a:off x="249778" y="6321999"/>
            <a:ext cx="8715436" cy="400110"/>
          </a:xfrm>
          <a:prstGeom prst="rect">
            <a:avLst/>
          </a:prstGeom>
          <a:noFill/>
        </p:spPr>
        <p:txBody>
          <a:bodyPr wrap="square" rtlCol="0">
            <a:spAutoFit/>
          </a:bodyPr>
          <a:lstStyle/>
          <a:p>
            <a:pPr algn="ctr"/>
            <a:r>
              <a:rPr lang="sr-Latn-RS" sz="2000" dirty="0" err="1">
                <a:latin typeface="Arial" pitchFamily="34" charset="0"/>
                <a:cs typeface="Arial" pitchFamily="34" charset="0"/>
              </a:rPr>
              <a:t>Graz</a:t>
            </a:r>
            <a:r>
              <a:rPr lang="sr-Latn-RS" sz="2000" dirty="0">
                <a:latin typeface="Arial" pitchFamily="34" charset="0"/>
                <a:cs typeface="Arial" pitchFamily="34" charset="0"/>
              </a:rPr>
              <a:t>, </a:t>
            </a:r>
            <a:r>
              <a:rPr lang="de-AT" sz="2000" dirty="0">
                <a:latin typeface="Arial" pitchFamily="34" charset="0"/>
                <a:cs typeface="Arial" pitchFamily="34" charset="0"/>
              </a:rPr>
              <a:t>WS 2015/16</a:t>
            </a:r>
            <a:endParaRPr lang="sr-Latn-RS" sz="2000" dirty="0">
              <a:latin typeface="Arial" pitchFamily="34" charset="0"/>
              <a:cs typeface="Arial" pitchFamily="34" charset="0"/>
            </a:endParaRPr>
          </a:p>
        </p:txBody>
      </p:sp>
      <p:pic>
        <p:nvPicPr>
          <p:cNvPr id="2" name="Picture 2" descr="C:\Users\PC\Desktop\20171129_181315.jpg">
            <a:extLst>
              <a:ext uri="{FF2B5EF4-FFF2-40B4-BE49-F238E27FC236}">
                <a16:creationId xmlns:a16="http://schemas.microsoft.com/office/drawing/2014/main" id="{AA8B603F-D6FF-3092-7F81-9346DE3B94B4}"/>
              </a:ext>
            </a:extLst>
          </p:cNvPr>
          <p:cNvPicPr>
            <a:picLocks noChangeAspect="1" noChangeArrowheads="1"/>
          </p:cNvPicPr>
          <p:nvPr/>
        </p:nvPicPr>
        <p:blipFill>
          <a:blip r:embed="rId3" cstate="print"/>
          <a:srcRect/>
          <a:stretch>
            <a:fillRect/>
          </a:stretch>
        </p:blipFill>
        <p:spPr bwMode="auto">
          <a:xfrm>
            <a:off x="5849458" y="119260"/>
            <a:ext cx="3198842" cy="247154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Grp="1" noChangeAspect="1" noChangeArrowheads="1"/>
          </p:cNvPicPr>
          <p:nvPr>
            <p:ph idx="1"/>
          </p:nvPr>
        </p:nvPicPr>
        <p:blipFill>
          <a:blip r:embed="rId2"/>
          <a:srcRect l="10932" t="31989" r="27043" b="41073"/>
          <a:stretch>
            <a:fillRect/>
          </a:stretch>
        </p:blipFill>
        <p:spPr bwMode="auto">
          <a:xfrm>
            <a:off x="0" y="4114800"/>
            <a:ext cx="9144000" cy="2273768"/>
          </a:xfrm>
          <a:prstGeom prst="rect">
            <a:avLst/>
          </a:prstGeom>
          <a:noFill/>
          <a:ln w="9525">
            <a:noFill/>
            <a:miter lim="800000"/>
            <a:headEnd/>
            <a:tailEnd/>
          </a:ln>
          <a:effectLst/>
        </p:spPr>
      </p:pic>
      <p:sp>
        <p:nvSpPr>
          <p:cNvPr id="7" name="TextBox 6"/>
          <p:cNvSpPr txBox="1"/>
          <p:nvPr/>
        </p:nvSpPr>
        <p:spPr>
          <a:xfrm>
            <a:off x="152400" y="228600"/>
            <a:ext cx="8839200" cy="3693319"/>
          </a:xfrm>
          <a:prstGeom prst="rect">
            <a:avLst/>
          </a:prstGeom>
          <a:noFill/>
          <a:ln w="19050">
            <a:solidFill>
              <a:schemeClr val="bg1">
                <a:lumMod val="50000"/>
              </a:schemeClr>
            </a:solidFill>
          </a:ln>
        </p:spPr>
        <p:txBody>
          <a:bodyPr wrap="square" rtlCol="0">
            <a:spAutoFit/>
          </a:bodyPr>
          <a:lstStyle/>
          <a:p>
            <a:pPr algn="just"/>
            <a:endParaRPr lang="sr-Latn-RS" dirty="0">
              <a:latin typeface="Times New Roman" pitchFamily="18" charset="0"/>
              <a:cs typeface="Times New Roman" pitchFamily="18" charset="0"/>
            </a:endParaRPr>
          </a:p>
          <a:p>
            <a:pPr algn="just"/>
            <a:r>
              <a:rPr lang="de-AT" dirty="0">
                <a:latin typeface="Times New Roman" pitchFamily="18" charset="0"/>
                <a:cs typeface="Times New Roman" pitchFamily="18" charset="0"/>
              </a:rPr>
              <a:t>Murat je 1439. pokrenuo veliku vojsku. Našao je povod ne samo da napadne Ugarsku, već i Srbiju. Znajući da nema dovoljno snage da se suprotstavi zetu, Đurađ naoruža dobro grad Smederevo pa, sa ženom i najmlađim sinom Lazarom, početkom juna 1439, pređe u Ugarsku.</a:t>
            </a:r>
            <a:endParaRPr lang="en-US" dirty="0">
              <a:latin typeface="Times New Roman" pitchFamily="18" charset="0"/>
              <a:cs typeface="Times New Roman" pitchFamily="18" charset="0"/>
            </a:endParaRPr>
          </a:p>
          <a:p>
            <a:pPr algn="just"/>
            <a:endParaRPr lang="sr-Latn-RS"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U </a:t>
            </a:r>
            <a:r>
              <a:rPr lang="en-US" dirty="0" err="1">
                <a:latin typeface="Times New Roman" pitchFamily="18" charset="0"/>
                <a:cs typeface="Times New Roman" pitchFamily="18" charset="0"/>
              </a:rPr>
              <a:t>Smederevu</a:t>
            </a:r>
            <a:r>
              <a:rPr lang="en-US" dirty="0">
                <a:latin typeface="Times New Roman" pitchFamily="18" charset="0"/>
                <a:cs typeface="Times New Roman" pitchFamily="18" charset="0"/>
              </a:rPr>
              <a:t> pod </a:t>
            </a:r>
            <a:r>
              <a:rPr lang="en-US" dirty="0" err="1">
                <a:latin typeface="Times New Roman" pitchFamily="18" charset="0"/>
                <a:cs typeface="Times New Roman" pitchFamily="18" charset="0"/>
              </a:rPr>
              <a:t>opsadom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branioci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izdržali</a:t>
            </a:r>
            <a:r>
              <a:rPr lang="en-US" dirty="0">
                <a:latin typeface="Times New Roman" pitchFamily="18" charset="0"/>
                <a:cs typeface="Times New Roman" pitchFamily="18" charset="0"/>
              </a:rPr>
              <a:t> tri </a:t>
            </a:r>
            <a:r>
              <a:rPr lang="en-US" dirty="0" err="1">
                <a:latin typeface="Times New Roman" pitchFamily="18" charset="0"/>
                <a:cs typeface="Times New Roman" pitchFamily="18" charset="0"/>
              </a:rPr>
              <a:t>meseca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Najzad</a:t>
            </a:r>
            <a:r>
              <a:rPr lang="en-US" dirty="0">
                <a:latin typeface="Times New Roman" pitchFamily="18" charset="0"/>
                <a:cs typeface="Times New Roman" pitchFamily="18" charset="0"/>
              </a:rPr>
              <a:t>, 18. </a:t>
            </a:r>
            <a:r>
              <a:rPr lang="en-US" dirty="0" err="1">
                <a:latin typeface="Times New Roman" pitchFamily="18" charset="0"/>
                <a:cs typeface="Times New Roman" pitchFamily="18" charset="0"/>
              </a:rPr>
              <a:t>avgusta</a:t>
            </a:r>
            <a:r>
              <a:rPr lang="en-US" dirty="0">
                <a:latin typeface="Times New Roman" pitchFamily="18" charset="0"/>
                <a:cs typeface="Times New Roman" pitchFamily="18" charset="0"/>
              </a:rPr>
              <a:t> 1439. </a:t>
            </a:r>
            <a:r>
              <a:rPr lang="en-US" dirty="0" err="1">
                <a:latin typeface="Times New Roman" pitchFamily="18" charset="0"/>
                <a:cs typeface="Times New Roman" pitchFamily="18" charset="0"/>
              </a:rPr>
              <a:t>godine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zbog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gladi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morali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predaju</a:t>
            </a:r>
            <a:r>
              <a:rPr lang="en-US" dirty="0">
                <a:latin typeface="Times New Roman" pitchFamily="18" charset="0"/>
                <a:cs typeface="Times New Roman" pitchFamily="18" charset="0"/>
              </a:rPr>
              <a:t> grad </a:t>
            </a:r>
            <a:r>
              <a:rPr lang="en-US" dirty="0" err="1">
                <a:latin typeface="Times New Roman" pitchFamily="18" charset="0"/>
                <a:cs typeface="Times New Roman" pitchFamily="18" charset="0"/>
              </a:rPr>
              <a:t>Turcima</a:t>
            </a:r>
            <a:r>
              <a:rPr lang="en-US" dirty="0">
                <a:latin typeface="Times New Roman" pitchFamily="18" charset="0"/>
                <a:cs typeface="Times New Roman" pitchFamily="18" charset="0"/>
              </a:rPr>
              <a:t>. Bio je to </a:t>
            </a:r>
            <a:r>
              <a:rPr lang="en-US" dirty="0" err="1">
                <a:latin typeface="Times New Roman" pitchFamily="18" charset="0"/>
                <a:cs typeface="Times New Roman" pitchFamily="18" charset="0"/>
              </a:rPr>
              <a:t>prvi</a:t>
            </a:r>
            <a:r>
              <a:rPr lang="en-US" dirty="0">
                <a:latin typeface="Times New Roman" pitchFamily="18" charset="0"/>
                <a:cs typeface="Times New Roman" pitchFamily="18" charset="0"/>
              </a:rPr>
              <a:t> pad </a:t>
            </a:r>
            <a:r>
              <a:rPr lang="en-US" dirty="0" err="1">
                <a:latin typeface="Times New Roman" pitchFamily="18" charset="0"/>
                <a:cs typeface="Times New Roman" pitchFamily="18" charset="0"/>
              </a:rPr>
              <a:t>srpske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despotovine</a:t>
            </a:r>
            <a:r>
              <a:rPr lang="en-US" dirty="0">
                <a:latin typeface="Times New Roman" pitchFamily="18" charset="0"/>
                <a:cs typeface="Times New Roman" pitchFamily="18" charset="0"/>
              </a:rPr>
              <a:t>.</a:t>
            </a:r>
            <a:endParaRPr lang="sr-Latn-RS" dirty="0">
              <a:latin typeface="Times New Roman" pitchFamily="18" charset="0"/>
              <a:cs typeface="Times New Roman" pitchFamily="18" charset="0"/>
            </a:endParaRPr>
          </a:p>
          <a:p>
            <a:pPr algn="just"/>
            <a:endParaRPr lang="sr-Latn-RS" dirty="0">
              <a:latin typeface="Times New Roman" pitchFamily="18" charset="0"/>
              <a:cs typeface="Times New Roman" pitchFamily="18" charset="0"/>
            </a:endParaRPr>
          </a:p>
          <a:p>
            <a:pPr algn="just"/>
            <a:r>
              <a:rPr lang="en-US" dirty="0" err="1">
                <a:latin typeface="Times New Roman" pitchFamily="18" charset="0"/>
                <a:cs typeface="Times New Roman" pitchFamily="18" charset="0"/>
              </a:rPr>
              <a:t>Stefanu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koji</a:t>
            </a:r>
            <a:r>
              <a:rPr lang="en-US" dirty="0">
                <a:latin typeface="Times New Roman" pitchFamily="18" charset="0"/>
                <a:cs typeface="Times New Roman" pitchFamily="18" charset="0"/>
              </a:rPr>
              <a:t> se </a:t>
            </a:r>
            <a:r>
              <a:rPr lang="en-US" dirty="0" err="1">
                <a:latin typeface="Times New Roman" pitchFamily="18" charset="0"/>
                <a:cs typeface="Times New Roman" pitchFamily="18" charset="0"/>
              </a:rPr>
              <a:t>od</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udaje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sestre</a:t>
            </a:r>
            <a:r>
              <a:rPr lang="en-US" dirty="0">
                <a:latin typeface="Times New Roman" pitchFamily="18" charset="0"/>
                <a:cs typeface="Times New Roman" pitchFamily="18" charset="0"/>
              </a:rPr>
              <a:t> Mare </a:t>
            </a:r>
            <a:r>
              <a:rPr lang="en-US" dirty="0" err="1">
                <a:latin typeface="Times New Roman" pitchFamily="18" charset="0"/>
                <a:cs typeface="Times New Roman" pitchFamily="18" charset="0"/>
              </a:rPr>
              <a:t>nalazio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kod</a:t>
            </a:r>
            <a:r>
              <a:rPr lang="en-US" dirty="0">
                <a:latin typeface="Times New Roman" pitchFamily="18" charset="0"/>
                <a:cs typeface="Times New Roman" pitchFamily="18" charset="0"/>
              </a:rPr>
              <a:t> sultana </a:t>
            </a:r>
            <a:r>
              <a:rPr lang="en-US" dirty="0" err="1">
                <a:latin typeface="Times New Roman" pitchFamily="18" charset="0"/>
                <a:cs typeface="Times New Roman" pitchFamily="18" charset="0"/>
              </a:rPr>
              <a:t>kao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talac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pridružio</a:t>
            </a:r>
            <a:r>
              <a:rPr lang="en-US" dirty="0">
                <a:latin typeface="Times New Roman" pitchFamily="18" charset="0"/>
                <a:cs typeface="Times New Roman" pitchFamily="18" charset="0"/>
              </a:rPr>
              <a:t> se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Grgur</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sužanj</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Ropstva</a:t>
            </a:r>
            <a:r>
              <a:rPr lang="en-US" dirty="0">
                <a:latin typeface="Times New Roman" pitchFamily="18" charset="0"/>
                <a:cs typeface="Times New Roman" pitchFamily="18" charset="0"/>
              </a:rPr>
              <a:t> je </a:t>
            </a:r>
            <a:r>
              <a:rPr lang="en-US" dirty="0" err="1">
                <a:latin typeface="Times New Roman" pitchFamily="18" charset="0"/>
                <a:cs typeface="Times New Roman" pitchFamily="18" charset="0"/>
              </a:rPr>
              <a:t>dopao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glavnokomandujući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srpske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vojske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Toma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ali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za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njim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Srbi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nisu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naročito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žalili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Ubrzo</a:t>
            </a:r>
            <a:r>
              <a:rPr lang="en-US" dirty="0">
                <a:latin typeface="Times New Roman" pitchFamily="18" charset="0"/>
                <a:cs typeface="Times New Roman" pitchFamily="18" charset="0"/>
              </a:rPr>
              <a:t> je </a:t>
            </a:r>
            <a:r>
              <a:rPr lang="en-US" dirty="0" err="1">
                <a:latin typeface="Times New Roman" pitchFamily="18" charset="0"/>
                <a:cs typeface="Times New Roman" pitchFamily="18" charset="0"/>
              </a:rPr>
              <a:t>stigla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užasna</a:t>
            </a:r>
            <a:r>
              <a:rPr lang="en-US" dirty="0">
                <a:latin typeface="Times New Roman" pitchFamily="18" charset="0"/>
                <a:cs typeface="Times New Roman" pitchFamily="18" charset="0"/>
              </a:rPr>
              <a:t> vest. </a:t>
            </a:r>
            <a:r>
              <a:rPr lang="en-US" dirty="0" err="1">
                <a:latin typeface="Times New Roman" pitchFamily="18" charset="0"/>
                <a:cs typeface="Times New Roman" pitchFamily="18" charset="0"/>
              </a:rPr>
              <a:t>Uhvativši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pisma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koja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su</a:t>
            </a:r>
            <a:r>
              <a:rPr lang="en-US" dirty="0">
                <a:latin typeface="Times New Roman" pitchFamily="18" charset="0"/>
                <a:cs typeface="Times New Roman" pitchFamily="18" charset="0"/>
              </a:rPr>
              <a:t> Stefan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Grgur</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tajno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pisali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ocu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Đurđu</a:t>
            </a:r>
            <a:r>
              <a:rPr lang="en-US" dirty="0">
                <a:latin typeface="Times New Roman" pitchFamily="18" charset="0"/>
                <a:cs typeface="Times New Roman" pitchFamily="18" charset="0"/>
              </a:rPr>
              <a:t>, sultan Murat </a:t>
            </a:r>
            <a:r>
              <a:rPr lang="en-US" dirty="0" err="1">
                <a:latin typeface="Times New Roman" pitchFamily="18" charset="0"/>
                <a:cs typeface="Times New Roman" pitchFamily="18" charset="0"/>
              </a:rPr>
              <a:t>Drugi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naredio</a:t>
            </a:r>
            <a:r>
              <a:rPr lang="en-US" dirty="0">
                <a:latin typeface="Times New Roman" pitchFamily="18" charset="0"/>
                <a:cs typeface="Times New Roman" pitchFamily="18" charset="0"/>
              </a:rPr>
              <a:t> je </a:t>
            </a:r>
            <a:r>
              <a:rPr lang="en-US" dirty="0" err="1">
                <a:latin typeface="Times New Roman" pitchFamily="18" charset="0"/>
                <a:cs typeface="Times New Roman" pitchFamily="18" charset="0"/>
              </a:rPr>
              <a:t>da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braća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budu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oslepljena</a:t>
            </a:r>
            <a:r>
              <a:rPr lang="en-US" dirty="0">
                <a:latin typeface="Times New Roman" pitchFamily="18" charset="0"/>
                <a:cs typeface="Times New Roman" pitchFamily="18" charset="0"/>
              </a:rPr>
              <a:t>!</a:t>
            </a:r>
          </a:p>
          <a:p>
            <a:pPr algn="just"/>
            <a:endParaRPr lang="en-US" dirty="0"/>
          </a:p>
        </p:txBody>
      </p:sp>
      <p:sp>
        <p:nvSpPr>
          <p:cNvPr id="5" name="TextBox 4"/>
          <p:cNvSpPr txBox="1"/>
          <p:nvPr/>
        </p:nvSpPr>
        <p:spPr>
          <a:xfrm>
            <a:off x="0" y="6457890"/>
            <a:ext cx="9144000" cy="400110"/>
          </a:xfrm>
          <a:prstGeom prst="rect">
            <a:avLst/>
          </a:prstGeom>
          <a:noFill/>
        </p:spPr>
        <p:txBody>
          <a:bodyPr wrap="square" rtlCol="0">
            <a:spAutoFit/>
          </a:bodyPr>
          <a:lstStyle/>
          <a:p>
            <a:pPr algn="ctr"/>
            <a:r>
              <a:rPr lang="sr-Latn-RS" sz="2000" b="1" dirty="0">
                <a:latin typeface="Times New Roman" pitchFamily="18" charset="0"/>
                <a:cs typeface="Times New Roman" pitchFamily="18" charset="0"/>
              </a:rPr>
              <a:t>Gradske puške fitiljače, Smederevo, XV vek</a:t>
            </a:r>
            <a:endParaRPr lang="en-US" sz="2000" b="1"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52400"/>
            <a:ext cx="5105400" cy="3416320"/>
          </a:xfrm>
          <a:prstGeom prst="rect">
            <a:avLst/>
          </a:prstGeom>
          <a:noFill/>
          <a:ln>
            <a:solidFill>
              <a:schemeClr val="tx1"/>
            </a:solidFill>
          </a:ln>
        </p:spPr>
        <p:txBody>
          <a:bodyPr wrap="square" rtlCol="0">
            <a:spAutoFit/>
          </a:bodyPr>
          <a:lstStyle/>
          <a:p>
            <a:pPr algn="just"/>
            <a:r>
              <a:rPr lang="en-US" dirty="0">
                <a:latin typeface="Times New Roman" pitchFamily="18" charset="0"/>
                <a:cs typeface="Times New Roman" pitchFamily="18" charset="0"/>
              </a:rPr>
              <a:t>U </a:t>
            </a:r>
            <a:r>
              <a:rPr lang="en-US" dirty="0" err="1">
                <a:latin typeface="Times New Roman" pitchFamily="18" charset="0"/>
                <a:cs typeface="Times New Roman" pitchFamily="18" charset="0"/>
              </a:rPr>
              <a:t>septembru</a:t>
            </a:r>
            <a:r>
              <a:rPr lang="en-US" dirty="0">
                <a:latin typeface="Times New Roman" pitchFamily="18" charset="0"/>
                <a:cs typeface="Times New Roman" pitchFamily="18" charset="0"/>
              </a:rPr>
              <a:t> 1443, </a:t>
            </a:r>
            <a:r>
              <a:rPr lang="en-US" dirty="0" err="1">
                <a:latin typeface="Times New Roman" pitchFamily="18" charset="0"/>
                <a:cs typeface="Times New Roman" pitchFamily="18" charset="0"/>
              </a:rPr>
              <a:t>velika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ugarska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vojska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brojne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srpske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čete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prelaze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Dunav</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vojska</a:t>
            </a:r>
            <a:r>
              <a:rPr lang="en-US" dirty="0">
                <a:latin typeface="Times New Roman" pitchFamily="18" charset="0"/>
                <a:cs typeface="Times New Roman" pitchFamily="18" charset="0"/>
              </a:rPr>
              <a:t> Murata </a:t>
            </a:r>
            <a:r>
              <a:rPr lang="en-US" dirty="0" err="1">
                <a:latin typeface="Times New Roman" pitchFamily="18" charset="0"/>
                <a:cs typeface="Times New Roman" pitchFamily="18" charset="0"/>
              </a:rPr>
              <a:t>Drugog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odbačena</a:t>
            </a:r>
            <a:r>
              <a:rPr lang="en-US" dirty="0">
                <a:latin typeface="Times New Roman" pitchFamily="18" charset="0"/>
                <a:cs typeface="Times New Roman" pitchFamily="18" charset="0"/>
              </a:rPr>
              <a:t> je s </a:t>
            </a:r>
            <a:r>
              <a:rPr lang="en-US" dirty="0" err="1">
                <a:latin typeface="Times New Roman" pitchFamily="18" charset="0"/>
                <a:cs typeface="Times New Roman" pitchFamily="18" charset="0"/>
              </a:rPr>
              <a:t>teritorije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despotovine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Đurađ</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Jerina</a:t>
            </a:r>
            <a:r>
              <a:rPr lang="en-US" dirty="0">
                <a:latin typeface="Times New Roman" pitchFamily="18" charset="0"/>
                <a:cs typeface="Times New Roman" pitchFamily="18" charset="0"/>
              </a:rPr>
              <a:t>, 22. </a:t>
            </a:r>
            <a:r>
              <a:rPr lang="en-US" dirty="0" err="1">
                <a:latin typeface="Times New Roman" pitchFamily="18" charset="0"/>
                <a:cs typeface="Times New Roman" pitchFamily="18" charset="0"/>
              </a:rPr>
              <a:t>avgusta</a:t>
            </a:r>
            <a:r>
              <a:rPr lang="en-US" dirty="0">
                <a:latin typeface="Times New Roman" pitchFamily="18" charset="0"/>
                <a:cs typeface="Times New Roman" pitchFamily="18" charset="0"/>
              </a:rPr>
              <a:t> 1444. godine, </a:t>
            </a:r>
            <a:r>
              <a:rPr lang="en-US" dirty="0" err="1">
                <a:latin typeface="Times New Roman" pitchFamily="18" charset="0"/>
                <a:cs typeface="Times New Roman" pitchFamily="18" charset="0"/>
              </a:rPr>
              <a:t>ponovo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ulaze</a:t>
            </a:r>
            <a:r>
              <a:rPr lang="en-US" dirty="0">
                <a:latin typeface="Times New Roman" pitchFamily="18" charset="0"/>
                <a:cs typeface="Times New Roman" pitchFamily="18" charset="0"/>
              </a:rPr>
              <a:t> u </a:t>
            </a:r>
            <a:r>
              <a:rPr lang="en-US" dirty="0" err="1">
                <a:latin typeface="Times New Roman" pitchFamily="18" charset="0"/>
                <a:cs typeface="Times New Roman" pitchFamily="18" charset="0"/>
              </a:rPr>
              <a:t>Smederevo</a:t>
            </a:r>
            <a:r>
              <a:rPr lang="en-US" dirty="0">
                <a:latin typeface="Times New Roman" pitchFamily="18" charset="0"/>
                <a:cs typeface="Times New Roman" pitchFamily="18" charset="0"/>
              </a:rPr>
              <a:t>. Do </a:t>
            </a:r>
            <a:r>
              <a:rPr lang="en-US" dirty="0" err="1">
                <a:latin typeface="Times New Roman" pitchFamily="18" charset="0"/>
                <a:cs typeface="Times New Roman" pitchFamily="18" charset="0"/>
              </a:rPr>
              <a:t>kraja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života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Đurađ</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više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nije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ustajao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protiv</a:t>
            </a:r>
            <a:r>
              <a:rPr lang="en-US" dirty="0">
                <a:latin typeface="Times New Roman" pitchFamily="18" charset="0"/>
                <a:cs typeface="Times New Roman" pitchFamily="18" charset="0"/>
              </a:rPr>
              <a:t> sultana. Ne </a:t>
            </a:r>
            <a:r>
              <a:rPr lang="en-US" dirty="0" err="1">
                <a:latin typeface="Times New Roman" pitchFamily="18" charset="0"/>
                <a:cs typeface="Times New Roman" pitchFamily="18" charset="0"/>
              </a:rPr>
              <a:t>samo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što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opet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dobili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državu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već</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iz</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ropstva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stigli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sinovi</a:t>
            </a:r>
            <a:r>
              <a:rPr lang="en-US" dirty="0">
                <a:latin typeface="Times New Roman" pitchFamily="18" charset="0"/>
                <a:cs typeface="Times New Roman" pitchFamily="18" charset="0"/>
              </a:rPr>
              <a:t>, Stefan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Grgur</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iako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nažalost</a:t>
            </a:r>
            <a:r>
              <a:rPr lang="en-US" dirty="0">
                <a:latin typeface="Times New Roman" pitchFamily="18" charset="0"/>
                <a:cs typeface="Times New Roman" pitchFamily="18" charset="0"/>
              </a:rPr>
              <a:t> - </a:t>
            </a:r>
            <a:r>
              <a:rPr lang="en-US" dirty="0" err="1">
                <a:latin typeface="Times New Roman" pitchFamily="18" charset="0"/>
                <a:cs typeface="Times New Roman" pitchFamily="18" charset="0"/>
              </a:rPr>
              <a:t>slepi</a:t>
            </a:r>
            <a:r>
              <a:rPr lang="en-US" dirty="0">
                <a:latin typeface="Times New Roman" pitchFamily="18" charset="0"/>
                <a:cs typeface="Times New Roman" pitchFamily="18" charset="0"/>
              </a:rPr>
              <a:t>.</a:t>
            </a:r>
            <a:endParaRPr lang="sr-Latn-RS" dirty="0">
              <a:latin typeface="Times New Roman" pitchFamily="18" charset="0"/>
              <a:cs typeface="Times New Roman" pitchFamily="18" charset="0"/>
            </a:endParaRPr>
          </a:p>
          <a:p>
            <a:pPr algn="just"/>
            <a:r>
              <a:rPr lang="de-AT" dirty="0">
                <a:latin typeface="Times New Roman" pitchFamily="18" charset="0"/>
                <a:cs typeface="Times New Roman" pitchFamily="18" charset="0"/>
              </a:rPr>
              <a:t>Stari Đurađ bio je na izmaku snage. Na samom koncu 1456. godine, tačnije 24. decembra, srpski despot Đurađ Branković Smederevac predao je dušu Gospodu, u devetoj deceniji života.</a:t>
            </a:r>
            <a:endParaRPr lang="sr-Latn-RS" dirty="0">
              <a:latin typeface="Times New Roman" pitchFamily="18" charset="0"/>
              <a:cs typeface="Times New Roman" pitchFamily="18" charset="0"/>
            </a:endParaRPr>
          </a:p>
        </p:txBody>
      </p:sp>
      <p:pic>
        <p:nvPicPr>
          <p:cNvPr id="11" name="Picture 2"/>
          <p:cNvPicPr>
            <a:picLocks noGrp="1" noChangeAspect="1" noChangeArrowheads="1"/>
          </p:cNvPicPr>
          <p:nvPr>
            <p:ph idx="1"/>
          </p:nvPr>
        </p:nvPicPr>
        <p:blipFill>
          <a:blip r:embed="rId2"/>
          <a:srcRect l="4252" t="11715" r="63427" b="36022"/>
          <a:stretch>
            <a:fillRect/>
          </a:stretch>
        </p:blipFill>
        <p:spPr bwMode="auto">
          <a:xfrm>
            <a:off x="5638800" y="228600"/>
            <a:ext cx="3276600" cy="4717038"/>
          </a:xfrm>
          <a:prstGeom prst="rect">
            <a:avLst/>
          </a:prstGeom>
          <a:ln>
            <a:noFill/>
          </a:ln>
          <a:effectLst>
            <a:outerShdw blurRad="292100" dist="139700" dir="2700000" algn="tl" rotWithShape="0">
              <a:srgbClr val="333333">
                <a:alpha val="65000"/>
              </a:srgbClr>
            </a:outerShdw>
          </a:effectLst>
        </p:spPr>
      </p:pic>
      <p:sp>
        <p:nvSpPr>
          <p:cNvPr id="12" name="Rectangle 11"/>
          <p:cNvSpPr/>
          <p:nvPr/>
        </p:nvSpPr>
        <p:spPr>
          <a:xfrm>
            <a:off x="2667000" y="5181600"/>
            <a:ext cx="6248400" cy="1477328"/>
          </a:xfrm>
          <a:prstGeom prst="rect">
            <a:avLst/>
          </a:prstGeom>
          <a:ln>
            <a:solidFill>
              <a:srgbClr val="262F13"/>
            </a:solidFill>
          </a:ln>
        </p:spPr>
        <p:txBody>
          <a:bodyPr wrap="square">
            <a:spAutoFit/>
          </a:bodyPr>
          <a:lstStyle/>
          <a:p>
            <a:pPr algn="just"/>
            <a:r>
              <a:rPr lang="de-AT" dirty="0">
                <a:latin typeface="Times New Roman" pitchFamily="18" charset="0"/>
                <a:cs typeface="Times New Roman" pitchFamily="18" charset="0"/>
              </a:rPr>
              <a:t>S</a:t>
            </a:r>
            <a:r>
              <a:rPr lang="sr-Latn-RS" dirty="0">
                <a:latin typeface="Times New Roman" pitchFamily="18" charset="0"/>
                <a:cs typeface="Times New Roman" pitchFamily="18" charset="0"/>
              </a:rPr>
              <a:t>tara</a:t>
            </a:r>
            <a:r>
              <a:rPr lang="de-AT" dirty="0">
                <a:latin typeface="Times New Roman" pitchFamily="18" charset="0"/>
                <a:cs typeface="Times New Roman" pitchFamily="18" charset="0"/>
              </a:rPr>
              <a:t> despotica Jerina umrla je u Rudniku, 3. maja 1457. godine, ne zna se ni kako ni od čega. Neki izvori navode da je Lazar otrovao majku. Ostaje činjenica da je despotica Jerina imala značajnu ulogu u životu zvanične despotovine, ali samo kao razložni savetnik muža, koji je u nju imao veliko poverenje.</a:t>
            </a:r>
            <a:endParaRPr lang="en-US" dirty="0">
              <a:latin typeface="Times New Roman" pitchFamily="18" charset="0"/>
              <a:cs typeface="Times New Roman" pitchFamily="18" charset="0"/>
            </a:endParaRPr>
          </a:p>
        </p:txBody>
      </p:sp>
      <p:pic>
        <p:nvPicPr>
          <p:cNvPr id="13" name="Picture 2"/>
          <p:cNvPicPr>
            <a:picLocks noChangeAspect="1" noChangeArrowheads="1"/>
          </p:cNvPicPr>
          <p:nvPr/>
        </p:nvPicPr>
        <p:blipFill>
          <a:blip r:embed="rId3"/>
          <a:srcRect l="45471" t="18520" r="12264" b="19186"/>
          <a:stretch>
            <a:fillRect/>
          </a:stretch>
        </p:blipFill>
        <p:spPr bwMode="auto">
          <a:xfrm>
            <a:off x="381000" y="3810000"/>
            <a:ext cx="2191265" cy="2895600"/>
          </a:xfrm>
          <a:prstGeom prst="rect">
            <a:avLst/>
          </a:prstGeom>
          <a:ln w="190500" cap="sq">
            <a:solidFill>
              <a:schemeClr val="tx1">
                <a:lumMod val="95000"/>
                <a:lumOff val="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4" name="TextBox 13"/>
          <p:cNvSpPr txBox="1"/>
          <p:nvPr/>
        </p:nvSpPr>
        <p:spPr>
          <a:xfrm>
            <a:off x="3048000" y="3657600"/>
            <a:ext cx="2514600" cy="369332"/>
          </a:xfrm>
          <a:prstGeom prst="rect">
            <a:avLst/>
          </a:prstGeom>
          <a:noFill/>
          <a:ln>
            <a:solidFill>
              <a:srgbClr val="262F13"/>
            </a:solidFill>
          </a:ln>
        </p:spPr>
        <p:txBody>
          <a:bodyPr wrap="square" rtlCol="0">
            <a:spAutoFit/>
          </a:bodyPr>
          <a:lstStyle/>
          <a:p>
            <a:r>
              <a:rPr lang="sr-Latn-RS" b="1" dirty="0">
                <a:latin typeface="Times New Roman" pitchFamily="18" charset="0"/>
                <a:cs typeface="Times New Roman" pitchFamily="18" charset="0"/>
              </a:rPr>
              <a:t>Pancir košulja, XV vek</a:t>
            </a:r>
            <a:endParaRPr lang="en-US" b="1" dirty="0">
              <a:latin typeface="Times New Roman" pitchFamily="18" charset="0"/>
              <a:cs typeface="Times New Roman" pitchFamily="18" charset="0"/>
            </a:endParaRPr>
          </a:p>
        </p:txBody>
      </p:sp>
      <p:sp>
        <p:nvSpPr>
          <p:cNvPr id="15" name="TextBox 14"/>
          <p:cNvSpPr txBox="1"/>
          <p:nvPr/>
        </p:nvSpPr>
        <p:spPr>
          <a:xfrm>
            <a:off x="2667000" y="4114800"/>
            <a:ext cx="2895600" cy="923330"/>
          </a:xfrm>
          <a:prstGeom prst="rect">
            <a:avLst/>
          </a:prstGeom>
          <a:noFill/>
          <a:ln>
            <a:solidFill>
              <a:srgbClr val="262F13"/>
            </a:solidFill>
          </a:ln>
        </p:spPr>
        <p:txBody>
          <a:bodyPr wrap="square" rtlCol="0">
            <a:spAutoFit/>
          </a:bodyPr>
          <a:lstStyle/>
          <a:p>
            <a:r>
              <a:rPr lang="sr-Latn-RS" b="1" dirty="0">
                <a:latin typeface="Times New Roman" pitchFamily="18" charset="0"/>
                <a:cs typeface="Times New Roman" pitchFamily="18" charset="0"/>
              </a:rPr>
              <a:t>Lestvica svetog Jovana, </a:t>
            </a:r>
          </a:p>
          <a:p>
            <a:r>
              <a:rPr lang="sr-Latn-RS" b="1" dirty="0">
                <a:latin typeface="Times New Roman" pitchFamily="18" charset="0"/>
                <a:cs typeface="Times New Roman" pitchFamily="18" charset="0"/>
              </a:rPr>
              <a:t>koju je 1434. inok David prepisao na zahtev Đurađa</a:t>
            </a:r>
            <a:endParaRPr lang="en-US" b="1"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5602" name="Picture 2"/>
          <p:cNvPicPr>
            <a:picLocks noGrp="1" noChangeAspect="1" noChangeArrowheads="1"/>
          </p:cNvPicPr>
          <p:nvPr>
            <p:ph idx="1"/>
          </p:nvPr>
        </p:nvPicPr>
        <p:blipFill>
          <a:blip r:embed="rId2"/>
          <a:srcRect l="13984" t="10102" r="18486" b="9085"/>
          <a:stretch>
            <a:fillRect/>
          </a:stretch>
        </p:blipFill>
        <p:spPr bwMode="auto">
          <a:xfrm>
            <a:off x="1" y="0"/>
            <a:ext cx="9144000" cy="68580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6000" t="11000" r="-6000" b="-3000"/>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0" y="0"/>
            <a:ext cx="9144000" cy="838200"/>
          </a:xfrm>
          <a:solidFill>
            <a:schemeClr val="tx1"/>
          </a:solidFill>
        </p:spPr>
        <p:txBody>
          <a:bodyPr>
            <a:noAutofit/>
          </a:bodyPr>
          <a:lstStyle/>
          <a:p>
            <a:pPr algn="l"/>
            <a:r>
              <a:rPr lang="en-US" sz="6400" dirty="0" err="1">
                <a:solidFill>
                  <a:srgbClr val="EAC21A"/>
                </a:solidFill>
                <a:effectLst>
                  <a:outerShdw blurRad="38100" dist="38100" dir="2700000" algn="tl">
                    <a:srgbClr val="000000">
                      <a:alpha val="43137"/>
                    </a:srgbClr>
                  </a:outerShdw>
                </a:effectLst>
                <a:latin typeface="Times New Roman" pitchFamily="18" charset="0"/>
                <a:cs typeface="Times New Roman" pitchFamily="18" charset="0"/>
              </a:rPr>
              <a:t>Tre</a:t>
            </a:r>
            <a:r>
              <a:rPr lang="sr-Latn-RS" sz="6400" dirty="0">
                <a:solidFill>
                  <a:srgbClr val="EAC21A"/>
                </a:solidFill>
                <a:effectLst>
                  <a:outerShdw blurRad="38100" dist="38100" dir="2700000" algn="tl">
                    <a:srgbClr val="000000">
                      <a:alpha val="43137"/>
                    </a:srgbClr>
                  </a:outerShdw>
                </a:effectLst>
                <a:latin typeface="Times New Roman" pitchFamily="18" charset="0"/>
                <a:cs typeface="Times New Roman" pitchFamily="18" charset="0"/>
              </a:rPr>
              <a:t>ća i p</a:t>
            </a:r>
            <a:r>
              <a:rPr lang="en-US" sz="6400" dirty="0" err="1">
                <a:solidFill>
                  <a:srgbClr val="EAC21A"/>
                </a:solidFill>
                <a:effectLst>
                  <a:outerShdw blurRad="38100" dist="38100" dir="2700000" algn="tl">
                    <a:srgbClr val="000000">
                      <a:alpha val="43137"/>
                    </a:srgbClr>
                  </a:outerShdw>
                </a:effectLst>
                <a:latin typeface="Times New Roman" pitchFamily="18" charset="0"/>
                <a:cs typeface="Times New Roman" pitchFamily="18" charset="0"/>
              </a:rPr>
              <a:t>oslednja</a:t>
            </a:r>
            <a:r>
              <a:rPr lang="sr-Latn-RS" sz="6400" dirty="0">
                <a:solidFill>
                  <a:srgbClr val="EAC21A"/>
                </a:solidFill>
                <a:effectLst>
                  <a:outerShdw blurRad="38100" dist="38100" dir="2700000" algn="tl">
                    <a:srgbClr val="000000">
                      <a:alpha val="43137"/>
                    </a:srgbClr>
                  </a:outerShdw>
                </a:effectLst>
                <a:latin typeface="Times New Roman" pitchFamily="18" charset="0"/>
                <a:cs typeface="Times New Roman" pitchFamily="18" charset="0"/>
              </a:rPr>
              <a:t> </a:t>
            </a:r>
            <a:r>
              <a:rPr lang="en-US" sz="6400" dirty="0" err="1">
                <a:solidFill>
                  <a:srgbClr val="EAC21A"/>
                </a:solidFill>
                <a:latin typeface="Times New Roman" pitchFamily="18" charset="0"/>
                <a:cs typeface="Times New Roman" pitchFamily="18" charset="0"/>
              </a:rPr>
              <a:t>despotica</a:t>
            </a:r>
            <a:endParaRPr lang="en-US" sz="6400" dirty="0">
              <a:solidFill>
                <a:srgbClr val="EAC21A"/>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Grp="1" noChangeAspect="1" noChangeArrowheads="1"/>
          </p:cNvPicPr>
          <p:nvPr>
            <p:ph idx="1"/>
          </p:nvPr>
        </p:nvPicPr>
        <p:blipFill>
          <a:blip r:embed="rId2"/>
          <a:srcRect l="3207" t="13411" r="77118" b="15819"/>
          <a:stretch>
            <a:fillRect/>
          </a:stretch>
        </p:blipFill>
        <p:spPr bwMode="auto">
          <a:xfrm>
            <a:off x="6096000" y="1"/>
            <a:ext cx="3048000" cy="6857999"/>
          </a:xfrm>
          <a:prstGeom prst="rect">
            <a:avLst/>
          </a:prstGeom>
          <a:noFill/>
          <a:ln w="9525">
            <a:noFill/>
            <a:miter lim="800000"/>
            <a:headEnd/>
            <a:tailEnd/>
          </a:ln>
          <a:effectLst/>
        </p:spPr>
      </p:pic>
      <p:sp>
        <p:nvSpPr>
          <p:cNvPr id="4" name="TextBox 3"/>
          <p:cNvSpPr txBox="1"/>
          <p:nvPr/>
        </p:nvSpPr>
        <p:spPr>
          <a:xfrm>
            <a:off x="152400" y="457200"/>
            <a:ext cx="5791200" cy="5909310"/>
          </a:xfrm>
          <a:prstGeom prst="rect">
            <a:avLst/>
          </a:prstGeom>
          <a:noFill/>
          <a:ln w="28575">
            <a:solidFill>
              <a:schemeClr val="tx1"/>
            </a:solidFill>
          </a:ln>
        </p:spPr>
        <p:txBody>
          <a:bodyPr wrap="square" rtlCol="0">
            <a:spAutoFit/>
          </a:bodyPr>
          <a:lstStyle/>
          <a:p>
            <a:pPr algn="just"/>
            <a:r>
              <a:rPr lang="en-US" dirty="0">
                <a:latin typeface="Times New Roman" pitchFamily="18" charset="0"/>
                <a:cs typeface="Times New Roman" pitchFamily="18" charset="0"/>
              </a:rPr>
              <a:t>Despot Lazar </a:t>
            </a:r>
            <a:r>
              <a:rPr lang="en-US" dirty="0" err="1">
                <a:latin typeface="Times New Roman" pitchFamily="18" charset="0"/>
                <a:cs typeface="Times New Roman" pitchFamily="18" charset="0"/>
              </a:rPr>
              <a:t>Branković</a:t>
            </a:r>
            <a:r>
              <a:rPr lang="en-US" dirty="0">
                <a:latin typeface="Times New Roman" pitchFamily="18" charset="0"/>
                <a:cs typeface="Times New Roman" pitchFamily="18" charset="0"/>
              </a:rPr>
              <a:t> (1456-1458) </a:t>
            </a:r>
            <a:r>
              <a:rPr lang="en-US" dirty="0" err="1">
                <a:latin typeface="Times New Roman" pitchFamily="18" charset="0"/>
                <a:cs typeface="Times New Roman" pitchFamily="18" charset="0"/>
              </a:rPr>
              <a:t>oženio</a:t>
            </a:r>
            <a:r>
              <a:rPr lang="en-US" dirty="0">
                <a:latin typeface="Times New Roman" pitchFamily="18" charset="0"/>
                <a:cs typeface="Times New Roman" pitchFamily="18" charset="0"/>
              </a:rPr>
              <a:t> se 1446. godine </a:t>
            </a:r>
            <a:r>
              <a:rPr lang="en-US" dirty="0" err="1">
                <a:latin typeface="Times New Roman" pitchFamily="18" charset="0"/>
                <a:cs typeface="Times New Roman" pitchFamily="18" charset="0"/>
              </a:rPr>
              <a:t>Jelenom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kćerkom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morejskog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despota</a:t>
            </a:r>
            <a:r>
              <a:rPr lang="en-US" dirty="0">
                <a:latin typeface="Times New Roman" pitchFamily="18" charset="0"/>
                <a:cs typeface="Times New Roman" pitchFamily="18" charset="0"/>
              </a:rPr>
              <a:t> Tome </a:t>
            </a:r>
            <a:r>
              <a:rPr lang="en-US" dirty="0" err="1">
                <a:latin typeface="Times New Roman" pitchFamily="18" charset="0"/>
                <a:cs typeface="Times New Roman" pitchFamily="18" charset="0"/>
              </a:rPr>
              <a:t>Paleologa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Još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početku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te</a:t>
            </a:r>
            <a:r>
              <a:rPr lang="en-US" dirty="0">
                <a:latin typeface="Times New Roman" pitchFamily="18" charset="0"/>
                <a:cs typeface="Times New Roman" pitchFamily="18" charset="0"/>
              </a:rPr>
              <a:t> godine </a:t>
            </a:r>
            <a:r>
              <a:rPr lang="en-US" dirty="0" err="1">
                <a:latin typeface="Times New Roman" pitchFamily="18" charset="0"/>
                <a:cs typeface="Times New Roman" pitchFamily="18" charset="0"/>
              </a:rPr>
              <a:t>poveli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su</a:t>
            </a:r>
            <a:r>
              <a:rPr lang="en-US" dirty="0">
                <a:latin typeface="Times New Roman" pitchFamily="18" charset="0"/>
                <a:cs typeface="Times New Roman" pitchFamily="18" charset="0"/>
              </a:rPr>
              <a:t> se </a:t>
            </a:r>
            <a:r>
              <a:rPr lang="en-US" dirty="0" err="1">
                <a:latin typeface="Times New Roman" pitchFamily="18" charset="0"/>
                <a:cs typeface="Times New Roman" pitchFamily="18" charset="0"/>
              </a:rPr>
              <a:t>srpsko-vizantijski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razgovori</a:t>
            </a:r>
            <a:r>
              <a:rPr lang="en-US" dirty="0">
                <a:latin typeface="Times New Roman" pitchFamily="18" charset="0"/>
                <a:cs typeface="Times New Roman" pitchFamily="18" charset="0"/>
              </a:rPr>
              <a:t> o </a:t>
            </a:r>
            <a:r>
              <a:rPr lang="en-US" dirty="0" err="1">
                <a:latin typeface="Times New Roman" pitchFamily="18" charset="0"/>
                <a:cs typeface="Times New Roman" pitchFamily="18" charset="0"/>
              </a:rPr>
              <a:t>sklapanju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ovog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braka</a:t>
            </a:r>
            <a:r>
              <a:rPr lang="en-US" dirty="0">
                <a:latin typeface="Times New Roman" pitchFamily="18" charset="0"/>
                <a:cs typeface="Times New Roman" pitchFamily="18" charset="0"/>
              </a:rPr>
              <a:t>. Sa </a:t>
            </a:r>
            <a:r>
              <a:rPr lang="en-US" dirty="0" err="1">
                <a:latin typeface="Times New Roman" pitchFamily="18" charset="0"/>
                <a:cs typeface="Times New Roman" pitchFamily="18" charset="0"/>
              </a:rPr>
              <a:t>srpske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strane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značajnu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ulogu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igrala</a:t>
            </a:r>
            <a:r>
              <a:rPr lang="en-US" dirty="0">
                <a:latin typeface="Times New Roman" pitchFamily="18" charset="0"/>
                <a:cs typeface="Times New Roman" pitchFamily="18" charset="0"/>
              </a:rPr>
              <a:t> je </a:t>
            </a:r>
            <a:r>
              <a:rPr lang="en-US" dirty="0" err="1">
                <a:latin typeface="Times New Roman" pitchFamily="18" charset="0"/>
                <a:cs typeface="Times New Roman" pitchFamily="18" charset="0"/>
              </a:rPr>
              <a:t>Lazareva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majka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despotica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Jerina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dok</a:t>
            </a:r>
            <a:r>
              <a:rPr lang="en-US" dirty="0">
                <a:latin typeface="Times New Roman" pitchFamily="18" charset="0"/>
                <a:cs typeface="Times New Roman" pitchFamily="18" charset="0"/>
              </a:rPr>
              <a:t> je s </a:t>
            </a:r>
            <a:r>
              <a:rPr lang="en-US" dirty="0" err="1">
                <a:latin typeface="Times New Roman" pitchFamily="18" charset="0"/>
                <a:cs typeface="Times New Roman" pitchFamily="18" charset="0"/>
              </a:rPr>
              <a:t>vizantijske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strane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najviše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učestvovao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nevestin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stric</a:t>
            </a:r>
            <a:r>
              <a:rPr lang="en-US" dirty="0">
                <a:latin typeface="Times New Roman" pitchFamily="18" charset="0"/>
                <a:cs typeface="Times New Roman" pitchFamily="18" charset="0"/>
              </a:rPr>
              <a:t>, Konstantin </a:t>
            </a:r>
            <a:r>
              <a:rPr lang="en-US" dirty="0" err="1">
                <a:latin typeface="Times New Roman" pitchFamily="18" charset="0"/>
                <a:cs typeface="Times New Roman" pitchFamily="18" charset="0"/>
              </a:rPr>
              <a:t>Dragaš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budući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vizantijski</a:t>
            </a:r>
            <a:r>
              <a:rPr lang="en-US" dirty="0">
                <a:latin typeface="Times New Roman" pitchFamily="18" charset="0"/>
                <a:cs typeface="Times New Roman" pitchFamily="18" charset="0"/>
              </a:rPr>
              <a:t> car. </a:t>
            </a:r>
            <a:r>
              <a:rPr lang="en-US" dirty="0" err="1">
                <a:latin typeface="Times New Roman" pitchFamily="18" charset="0"/>
                <a:cs typeface="Times New Roman" pitchFamily="18" charset="0"/>
              </a:rPr>
              <a:t>Posle</a:t>
            </a:r>
            <a:r>
              <a:rPr lang="en-US" dirty="0">
                <a:latin typeface="Times New Roman" pitchFamily="18" charset="0"/>
                <a:cs typeface="Times New Roman" pitchFamily="18" charset="0"/>
              </a:rPr>
              <a:t> Jelene, </a:t>
            </a:r>
            <a:r>
              <a:rPr lang="en-US" dirty="0" err="1">
                <a:latin typeface="Times New Roman" pitchFamily="18" charset="0"/>
                <a:cs typeface="Times New Roman" pitchFamily="18" charset="0"/>
              </a:rPr>
              <a:t>žene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Stefana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Lazarevića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Jerine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Irine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Đurđa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Brankovića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Lazareva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Jelena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bila</a:t>
            </a:r>
            <a:r>
              <a:rPr lang="en-US" dirty="0">
                <a:latin typeface="Times New Roman" pitchFamily="18" charset="0"/>
                <a:cs typeface="Times New Roman" pitchFamily="18" charset="0"/>
              </a:rPr>
              <a:t> je </a:t>
            </a:r>
            <a:r>
              <a:rPr lang="en-US" dirty="0" err="1">
                <a:latin typeface="Times New Roman" pitchFamily="18" charset="0"/>
                <a:cs typeface="Times New Roman" pitchFamily="18" charset="0"/>
              </a:rPr>
              <a:t>treća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poslednja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srpska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despotica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Sve</a:t>
            </a:r>
            <a:r>
              <a:rPr lang="en-US" dirty="0">
                <a:latin typeface="Times New Roman" pitchFamily="18" charset="0"/>
                <a:cs typeface="Times New Roman" pitchFamily="18" charset="0"/>
              </a:rPr>
              <a:t> tri, </a:t>
            </a:r>
            <a:r>
              <a:rPr lang="en-US" dirty="0" err="1">
                <a:latin typeface="Times New Roman" pitchFamily="18" charset="0"/>
                <a:cs typeface="Times New Roman" pitchFamily="18" charset="0"/>
              </a:rPr>
              <a:t>dakle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behu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Vizantinke</a:t>
            </a:r>
            <a:r>
              <a:rPr lang="en-US" dirty="0">
                <a:latin typeface="Times New Roman" pitchFamily="18" charset="0"/>
                <a:cs typeface="Times New Roman" pitchFamily="18" charset="0"/>
              </a:rPr>
              <a:t>.</a:t>
            </a:r>
          </a:p>
          <a:p>
            <a:pPr algn="just"/>
            <a:endParaRPr lang="sr-Latn-RS" dirty="0">
              <a:latin typeface="Times New Roman" pitchFamily="18" charset="0"/>
              <a:cs typeface="Times New Roman" pitchFamily="18" charset="0"/>
            </a:endParaRPr>
          </a:p>
          <a:p>
            <a:pPr algn="just"/>
            <a:r>
              <a:rPr lang="en-US" dirty="0" err="1">
                <a:latin typeface="Times New Roman" pitchFamily="18" charset="0"/>
                <a:cs typeface="Times New Roman" pitchFamily="18" charset="0"/>
              </a:rPr>
              <a:t>Princeza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Jelena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princ</a:t>
            </a:r>
            <a:r>
              <a:rPr lang="en-US" dirty="0">
                <a:latin typeface="Times New Roman" pitchFamily="18" charset="0"/>
                <a:cs typeface="Times New Roman" pitchFamily="18" charset="0"/>
              </a:rPr>
              <a:t> Lazar </a:t>
            </a:r>
            <a:r>
              <a:rPr lang="en-US" dirty="0" err="1">
                <a:latin typeface="Times New Roman" pitchFamily="18" charset="0"/>
                <a:cs typeface="Times New Roman" pitchFamily="18" charset="0"/>
              </a:rPr>
              <a:t>venčali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su</a:t>
            </a:r>
            <a:r>
              <a:rPr lang="en-US" dirty="0">
                <a:latin typeface="Times New Roman" pitchFamily="18" charset="0"/>
                <a:cs typeface="Times New Roman" pitchFamily="18" charset="0"/>
              </a:rPr>
              <a:t> se 18. </a:t>
            </a:r>
            <a:r>
              <a:rPr lang="en-US" dirty="0" err="1">
                <a:latin typeface="Times New Roman" pitchFamily="18" charset="0"/>
                <a:cs typeface="Times New Roman" pitchFamily="18" charset="0"/>
              </a:rPr>
              <a:t>decembra</a:t>
            </a:r>
            <a:r>
              <a:rPr lang="en-US" dirty="0">
                <a:latin typeface="Times New Roman" pitchFamily="18" charset="0"/>
                <a:cs typeface="Times New Roman" pitchFamily="18" charset="0"/>
              </a:rPr>
              <a:t> 1446. godine. </a:t>
            </a:r>
            <a:r>
              <a:rPr lang="de-AT" dirty="0">
                <a:latin typeface="Times New Roman" pitchFamily="18" charset="0"/>
                <a:cs typeface="Times New Roman" pitchFamily="18" charset="0"/>
              </a:rPr>
              <a:t>Jelena je bila veoma mlada, jedva da joj je bilo 15 godina. Interesantno da je toga dana Đorđe Filantropin, izaslanik cara Jovana, ovenčao i Lazara za despota, kao što je, i njegovog oca Đurđa 1429. </a:t>
            </a:r>
            <a:r>
              <a:rPr lang="en-US" dirty="0">
                <a:latin typeface="Times New Roman" pitchFamily="18" charset="0"/>
                <a:cs typeface="Times New Roman" pitchFamily="18" charset="0"/>
              </a:rPr>
              <a:t>Od tog </a:t>
            </a:r>
            <a:r>
              <a:rPr lang="en-US" dirty="0" err="1">
                <a:latin typeface="Times New Roman" pitchFamily="18" charset="0"/>
                <a:cs typeface="Times New Roman" pitchFamily="18" charset="0"/>
              </a:rPr>
              <a:t>dana</a:t>
            </a:r>
            <a:r>
              <a:rPr lang="en-US" dirty="0">
                <a:latin typeface="Times New Roman" pitchFamily="18" charset="0"/>
                <a:cs typeface="Times New Roman" pitchFamily="18" charset="0"/>
              </a:rPr>
              <a:t>, u </a:t>
            </a:r>
            <a:r>
              <a:rPr lang="en-US" dirty="0" err="1">
                <a:latin typeface="Times New Roman" pitchFamily="18" charset="0"/>
                <a:cs typeface="Times New Roman" pitchFamily="18" charset="0"/>
              </a:rPr>
              <a:t>formalnom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smislu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Srbija</a:t>
            </a:r>
            <a:r>
              <a:rPr lang="en-US" dirty="0">
                <a:latin typeface="Times New Roman" pitchFamily="18" charset="0"/>
                <a:cs typeface="Times New Roman" pitchFamily="18" charset="0"/>
              </a:rPr>
              <a:t> je </a:t>
            </a:r>
            <a:r>
              <a:rPr lang="en-US" dirty="0" err="1">
                <a:latin typeface="Times New Roman" pitchFamily="18" charset="0"/>
                <a:cs typeface="Times New Roman" pitchFamily="18" charset="0"/>
              </a:rPr>
              <a:t>imala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dva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despota</a:t>
            </a:r>
            <a:r>
              <a:rPr lang="en-US" dirty="0">
                <a:latin typeface="Times New Roman" pitchFamily="18" charset="0"/>
                <a:cs typeface="Times New Roman" pitchFamily="18" charset="0"/>
              </a:rPr>
              <a:t> - </a:t>
            </a:r>
            <a:r>
              <a:rPr lang="en-US" dirty="0" err="1">
                <a:latin typeface="Times New Roman" pitchFamily="18" charset="0"/>
                <a:cs typeface="Times New Roman" pitchFamily="18" charset="0"/>
              </a:rPr>
              <a:t>Đurđa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Lazara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oca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sina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dve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despotice</a:t>
            </a:r>
            <a:r>
              <a:rPr lang="en-US" dirty="0">
                <a:latin typeface="Times New Roman" pitchFamily="18" charset="0"/>
                <a:cs typeface="Times New Roman" pitchFamily="18" charset="0"/>
              </a:rPr>
              <a:t> - </a:t>
            </a:r>
            <a:r>
              <a:rPr lang="en-US" dirty="0" err="1">
                <a:latin typeface="Times New Roman" pitchFamily="18" charset="0"/>
                <a:cs typeface="Times New Roman" pitchFamily="18" charset="0"/>
              </a:rPr>
              <a:t>Jerinu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Jelenu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svekrvu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snahu</a:t>
            </a:r>
            <a:r>
              <a:rPr lang="en-US" dirty="0">
                <a:latin typeface="Times New Roman" pitchFamily="18" charset="0"/>
                <a:cs typeface="Times New Roman" pitchFamily="18" charset="0"/>
              </a:rPr>
              <a:t>.</a:t>
            </a:r>
          </a:p>
          <a:p>
            <a:pPr algn="just"/>
            <a:r>
              <a:rPr lang="en-US" dirty="0">
                <a:latin typeface="Times New Roman" pitchFamily="18" charset="0"/>
                <a:cs typeface="Times New Roman" pitchFamily="18" charset="0"/>
              </a:rPr>
              <a:t>Lazar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Jelena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morali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čekaju</a:t>
            </a:r>
            <a:r>
              <a:rPr lang="en-US" dirty="0">
                <a:latin typeface="Times New Roman" pitchFamily="18" charset="0"/>
                <a:cs typeface="Times New Roman" pitchFamily="18" charset="0"/>
              </a:rPr>
              <a:t> 10 </a:t>
            </a:r>
            <a:r>
              <a:rPr lang="en-US" dirty="0" err="1">
                <a:latin typeface="Times New Roman" pitchFamily="18" charset="0"/>
                <a:cs typeface="Times New Roman" pitchFamily="18" charset="0"/>
              </a:rPr>
              <a:t>godina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6 </a:t>
            </a:r>
            <a:r>
              <a:rPr lang="en-US" dirty="0" err="1">
                <a:latin typeface="Times New Roman" pitchFamily="18" charset="0"/>
                <a:cs typeface="Times New Roman" pitchFamily="18" charset="0"/>
              </a:rPr>
              <a:t>dana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zvanično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postanu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vladarski</a:t>
            </a:r>
            <a:r>
              <a:rPr lang="en-US" dirty="0">
                <a:latin typeface="Times New Roman" pitchFamily="18" charset="0"/>
                <a:cs typeface="Times New Roman" pitchFamily="18" charset="0"/>
              </a:rPr>
              <a:t> par (despot </a:t>
            </a:r>
            <a:r>
              <a:rPr lang="en-US" dirty="0" err="1">
                <a:latin typeface="Times New Roman" pitchFamily="18" charset="0"/>
                <a:cs typeface="Times New Roman" pitchFamily="18" charset="0"/>
              </a:rPr>
              <a:t>Đurađ</a:t>
            </a:r>
            <a:r>
              <a:rPr lang="en-US" dirty="0">
                <a:latin typeface="Times New Roman" pitchFamily="18" charset="0"/>
                <a:cs typeface="Times New Roman" pitchFamily="18" charset="0"/>
              </a:rPr>
              <a:t> je </a:t>
            </a:r>
            <a:r>
              <a:rPr lang="en-US" dirty="0" err="1">
                <a:latin typeface="Times New Roman" pitchFamily="18" charset="0"/>
                <a:cs typeface="Times New Roman" pitchFamily="18" charset="0"/>
              </a:rPr>
              <a:t>preminuo</a:t>
            </a:r>
            <a:r>
              <a:rPr lang="en-US" dirty="0">
                <a:latin typeface="Times New Roman" pitchFamily="18" charset="0"/>
                <a:cs typeface="Times New Roman" pitchFamily="18" charset="0"/>
              </a:rPr>
              <a:t> 24. </a:t>
            </a:r>
            <a:r>
              <a:rPr lang="en-US" dirty="0" err="1">
                <a:latin typeface="Times New Roman" pitchFamily="18" charset="0"/>
                <a:cs typeface="Times New Roman" pitchFamily="18" charset="0"/>
              </a:rPr>
              <a:t>decembra</a:t>
            </a:r>
            <a:r>
              <a:rPr lang="en-US" dirty="0">
                <a:latin typeface="Times New Roman" pitchFamily="18" charset="0"/>
                <a:cs typeface="Times New Roman" pitchFamily="18" charset="0"/>
              </a:rPr>
              <a:t> 1456).</a:t>
            </a:r>
          </a:p>
        </p:txBody>
      </p:sp>
      <p:sp>
        <p:nvSpPr>
          <p:cNvPr id="5" name="TextBox 4"/>
          <p:cNvSpPr txBox="1"/>
          <p:nvPr/>
        </p:nvSpPr>
        <p:spPr>
          <a:xfrm>
            <a:off x="7010400" y="5791200"/>
            <a:ext cx="1371600" cy="646331"/>
          </a:xfrm>
          <a:prstGeom prst="rect">
            <a:avLst/>
          </a:prstGeom>
          <a:noFill/>
        </p:spPr>
        <p:txBody>
          <a:bodyPr wrap="square" rtlCol="0">
            <a:spAutoFit/>
          </a:bodyPr>
          <a:lstStyle/>
          <a:p>
            <a:r>
              <a:rPr lang="sr-Latn-RS" b="1" dirty="0">
                <a:latin typeface="Times New Roman" pitchFamily="18" charset="0"/>
                <a:cs typeface="Times New Roman" pitchFamily="18" charset="0"/>
              </a:rPr>
              <a:t>Srpski mač,</a:t>
            </a:r>
          </a:p>
          <a:p>
            <a:r>
              <a:rPr lang="sr-Latn-RS" b="1" dirty="0">
                <a:latin typeface="Times New Roman" pitchFamily="18" charset="0"/>
                <a:cs typeface="Times New Roman" pitchFamily="18" charset="0"/>
              </a:rPr>
              <a:t>XV vek</a:t>
            </a:r>
            <a:endParaRPr lang="en-US" b="1"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52400"/>
            <a:ext cx="8686800" cy="6463308"/>
          </a:xfrm>
          <a:prstGeom prst="rect">
            <a:avLst/>
          </a:prstGeom>
          <a:noFill/>
          <a:ln w="28575">
            <a:solidFill>
              <a:schemeClr val="tx1"/>
            </a:solidFill>
          </a:ln>
        </p:spPr>
        <p:txBody>
          <a:bodyPr wrap="square" rtlCol="0">
            <a:spAutoFit/>
          </a:bodyPr>
          <a:lstStyle/>
          <a:p>
            <a:pPr algn="just"/>
            <a:r>
              <a:rPr lang="en-US" dirty="0">
                <a:latin typeface="Times New Roman" pitchFamily="18" charset="0"/>
                <a:cs typeface="Times New Roman" pitchFamily="18" charset="0"/>
              </a:rPr>
              <a:t>O </a:t>
            </a:r>
            <a:r>
              <a:rPr lang="en-US" dirty="0" err="1">
                <a:latin typeface="Times New Roman" pitchFamily="18" charset="0"/>
                <a:cs typeface="Times New Roman" pitchFamily="18" charset="0"/>
              </a:rPr>
              <a:t>despotici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Jeleni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izvori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vrlo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oskudni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Znamo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da</a:t>
            </a:r>
            <a:r>
              <a:rPr lang="en-US" dirty="0">
                <a:latin typeface="Times New Roman" pitchFamily="18" charset="0"/>
                <a:cs typeface="Times New Roman" pitchFamily="18" charset="0"/>
              </a:rPr>
              <a:t> je s </a:t>
            </a:r>
            <a:r>
              <a:rPr lang="en-US" dirty="0" err="1">
                <a:latin typeface="Times New Roman" pitchFamily="18" charset="0"/>
                <a:cs typeface="Times New Roman" pitchFamily="18" charset="0"/>
              </a:rPr>
              <a:t>Lazarom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izrodila</a:t>
            </a:r>
            <a:r>
              <a:rPr lang="en-US" dirty="0">
                <a:latin typeface="Times New Roman" pitchFamily="18" charset="0"/>
                <a:cs typeface="Times New Roman" pitchFamily="18" charset="0"/>
              </a:rPr>
              <a:t> tri </a:t>
            </a:r>
            <a:r>
              <a:rPr lang="en-US" dirty="0" err="1">
                <a:latin typeface="Times New Roman" pitchFamily="18" charset="0"/>
                <a:cs typeface="Times New Roman" pitchFamily="18" charset="0"/>
              </a:rPr>
              <a:t>kćeri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Jelenu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Jelaču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Irinu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Milicu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Muško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potomstvo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nisu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imali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Iako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deset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godina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zvanjem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despotice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Jelena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nije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imala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priliku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dugo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bude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žena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vladara</a:t>
            </a:r>
            <a:r>
              <a:rPr lang="en-US" dirty="0">
                <a:latin typeface="Times New Roman" pitchFamily="18" charset="0"/>
                <a:cs typeface="Times New Roman" pitchFamily="18" charset="0"/>
              </a:rPr>
              <a:t>. Despot Lazar </a:t>
            </a:r>
            <a:r>
              <a:rPr lang="en-US" dirty="0" err="1">
                <a:latin typeface="Times New Roman" pitchFamily="18" charset="0"/>
                <a:cs typeface="Times New Roman" pitchFamily="18" charset="0"/>
              </a:rPr>
              <a:t>Branković</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umro</a:t>
            </a:r>
            <a:r>
              <a:rPr lang="en-US" dirty="0">
                <a:latin typeface="Times New Roman" pitchFamily="18" charset="0"/>
                <a:cs typeface="Times New Roman" pitchFamily="18" charset="0"/>
              </a:rPr>
              <a:t> je 20. </a:t>
            </a:r>
            <a:r>
              <a:rPr lang="en-US" dirty="0" err="1">
                <a:latin typeface="Times New Roman" pitchFamily="18" charset="0"/>
                <a:cs typeface="Times New Roman" pitchFamily="18" charset="0"/>
              </a:rPr>
              <a:t>januara</a:t>
            </a:r>
            <a:r>
              <a:rPr lang="en-US" dirty="0">
                <a:latin typeface="Times New Roman" pitchFamily="18" charset="0"/>
                <a:cs typeface="Times New Roman" pitchFamily="18" charset="0"/>
              </a:rPr>
              <a:t> 1458. godine. </a:t>
            </a:r>
            <a:r>
              <a:rPr lang="en-US" dirty="0" err="1">
                <a:latin typeface="Times New Roman" pitchFamily="18" charset="0"/>
                <a:cs typeface="Times New Roman" pitchFamily="18" charset="0"/>
              </a:rPr>
              <a:t>Deset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dana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kasnije</a:t>
            </a:r>
            <a:r>
              <a:rPr lang="en-US" dirty="0">
                <a:latin typeface="Times New Roman" pitchFamily="18" charset="0"/>
                <a:cs typeface="Times New Roman" pitchFamily="18" charset="0"/>
              </a:rPr>
              <a:t>, 3. februara, u </a:t>
            </a:r>
            <a:r>
              <a:rPr lang="en-US" dirty="0" err="1">
                <a:latin typeface="Times New Roman" pitchFamily="18" charset="0"/>
                <a:cs typeface="Times New Roman" pitchFamily="18" charset="0"/>
              </a:rPr>
              <a:t>despotovini</a:t>
            </a:r>
            <a:r>
              <a:rPr lang="en-US" dirty="0">
                <a:latin typeface="Times New Roman" pitchFamily="18" charset="0"/>
                <a:cs typeface="Times New Roman" pitchFamily="18" charset="0"/>
              </a:rPr>
              <a:t> je </a:t>
            </a:r>
            <a:r>
              <a:rPr lang="en-US" dirty="0" err="1">
                <a:latin typeface="Times New Roman" pitchFamily="18" charset="0"/>
                <a:cs typeface="Times New Roman" pitchFamily="18" charset="0"/>
              </a:rPr>
              <a:t>obrazovano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namesništvo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čiji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članovi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bili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slepi</a:t>
            </a:r>
            <a:r>
              <a:rPr lang="en-US" dirty="0">
                <a:latin typeface="Times New Roman" pitchFamily="18" charset="0"/>
                <a:cs typeface="Times New Roman" pitchFamily="18" charset="0"/>
              </a:rPr>
              <a:t> Stefan, </a:t>
            </a:r>
            <a:r>
              <a:rPr lang="en-US" dirty="0" err="1">
                <a:latin typeface="Times New Roman" pitchFamily="18" charset="0"/>
                <a:cs typeface="Times New Roman" pitchFamily="18" charset="0"/>
              </a:rPr>
              <a:t>Jelena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Lazarev</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veliki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vojvoda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Mihailo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Anđelović</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Da</a:t>
            </a:r>
            <a:r>
              <a:rPr lang="en-US" dirty="0">
                <a:latin typeface="Times New Roman" pitchFamily="18" charset="0"/>
                <a:cs typeface="Times New Roman" pitchFamily="18" charset="0"/>
              </a:rPr>
              <a:t> u </a:t>
            </a:r>
            <a:r>
              <a:rPr lang="en-US" dirty="0" err="1">
                <a:latin typeface="Times New Roman" pitchFamily="18" charset="0"/>
                <a:cs typeface="Times New Roman" pitchFamily="18" charset="0"/>
              </a:rPr>
              <a:t>tim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teškim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danima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nije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bilo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jedinstva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ni</a:t>
            </a:r>
            <a:r>
              <a:rPr lang="en-US" dirty="0">
                <a:latin typeface="Times New Roman" pitchFamily="18" charset="0"/>
                <a:cs typeface="Times New Roman" pitchFamily="18" charset="0"/>
              </a:rPr>
              <a:t> u </a:t>
            </a:r>
            <a:r>
              <a:rPr lang="en-US" dirty="0" err="1">
                <a:latin typeface="Times New Roman" pitchFamily="18" charset="0"/>
                <a:cs typeface="Times New Roman" pitchFamily="18" charset="0"/>
              </a:rPr>
              <a:t>namesništvu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kazuje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podatak</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da</a:t>
            </a:r>
            <a:r>
              <a:rPr lang="en-US" dirty="0">
                <a:latin typeface="Times New Roman" pitchFamily="18" charset="0"/>
                <a:cs typeface="Times New Roman" pitchFamily="18" charset="0"/>
              </a:rPr>
              <a:t> je </a:t>
            </a:r>
            <a:r>
              <a:rPr lang="en-US" dirty="0" err="1">
                <a:latin typeface="Times New Roman" pitchFamily="18" charset="0"/>
                <a:cs typeface="Times New Roman" pitchFamily="18" charset="0"/>
              </a:rPr>
              <a:t>vojvoda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Mihailo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otišao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iz</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Smedereva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ali</a:t>
            </a:r>
            <a:r>
              <a:rPr lang="en-US" dirty="0">
                <a:latin typeface="Times New Roman" pitchFamily="18" charset="0"/>
                <a:cs typeface="Times New Roman" pitchFamily="18" charset="0"/>
              </a:rPr>
              <a:t> se </a:t>
            </a:r>
            <a:r>
              <a:rPr lang="en-US" dirty="0" err="1">
                <a:latin typeface="Times New Roman" pitchFamily="18" charset="0"/>
                <a:cs typeface="Times New Roman" pitchFamily="18" charset="0"/>
              </a:rPr>
              <a:t>uskoro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vratio</a:t>
            </a:r>
            <a:r>
              <a:rPr lang="en-US" dirty="0">
                <a:latin typeface="Times New Roman" pitchFamily="18" charset="0"/>
                <a:cs typeface="Times New Roman" pitchFamily="18" charset="0"/>
              </a:rPr>
              <a:t> s </a:t>
            </a:r>
            <a:r>
              <a:rPr lang="en-US" dirty="0" err="1">
                <a:latin typeface="Times New Roman" pitchFamily="18" charset="0"/>
                <a:cs typeface="Times New Roman" pitchFamily="18" charset="0"/>
              </a:rPr>
              <a:t>odredom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turske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vojske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Turci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istakli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svoju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zastavu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kuli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iznad</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gradskih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vrata</a:t>
            </a:r>
            <a:r>
              <a:rPr lang="en-US" dirty="0">
                <a:latin typeface="Times New Roman" pitchFamily="18" charset="0"/>
                <a:cs typeface="Times New Roman" pitchFamily="18" charset="0"/>
              </a:rPr>
              <a:t>.</a:t>
            </a:r>
          </a:p>
          <a:p>
            <a:pPr algn="just"/>
            <a:endParaRPr lang="sr-Latn-RS" dirty="0">
              <a:latin typeface="Times New Roman" pitchFamily="18" charset="0"/>
              <a:cs typeface="Times New Roman" pitchFamily="18" charset="0"/>
            </a:endParaRPr>
          </a:p>
          <a:p>
            <a:pPr algn="just"/>
            <a:r>
              <a:rPr lang="de-AT" dirty="0">
                <a:latin typeface="Times New Roman" pitchFamily="18" charset="0"/>
                <a:cs typeface="Times New Roman" pitchFamily="18" charset="0"/>
              </a:rPr>
              <a:t>Suprotnu stranu je brzo organizovala ko bi drugi nego Jelena. Prougarski orijentisani Srbi proglasili su slepog Stefana za novog srpskog despota, ali je sultan poslao vojsku, na čelu s begler-begom Rumelije Mahmud-pašom Anđelovićem, rođenim bratom velikog vojvode Mihaila Anđelovića, da osvoji despotovinu. Turci su 10. maja 1458, zauzeli utvrđeni manastir Manasiju (Resavu), osvojili grad Višeslav u dunavskom tesnacu, kod Poreča (Donjeg Milanovca), zauzeli Žrnov (Avalu), zapretivši i samom Beogradu. Komandant Golupca, vojvoda Jeremija, predao je 10. avgusta i ovaj tvrdi grad, oko koga su do tada vođene silne borbe. Osim Smedereva sa uskim zaleđem i nekoliko strateški nebitnih mesta, Turci su zagospodarili celom Srbijom.</a:t>
            </a:r>
            <a:endParaRPr lang="sr-Latn-RS" dirty="0">
              <a:latin typeface="Times New Roman" pitchFamily="18" charset="0"/>
              <a:cs typeface="Times New Roman" pitchFamily="18" charset="0"/>
            </a:endParaRPr>
          </a:p>
          <a:p>
            <a:pPr algn="just"/>
            <a:endParaRPr lang="sr-Latn-RS" dirty="0">
              <a:latin typeface="Times New Roman" pitchFamily="18" charset="0"/>
              <a:cs typeface="Times New Roman" pitchFamily="18" charset="0"/>
            </a:endParaRPr>
          </a:p>
          <a:p>
            <a:pPr algn="just"/>
            <a:r>
              <a:rPr lang="de-AT" dirty="0">
                <a:latin typeface="Times New Roman" pitchFamily="18" charset="0"/>
                <a:cs typeface="Times New Roman" pitchFamily="18" charset="0"/>
              </a:rPr>
              <a:t>Udova despotica Jelena i novoproglašeni despot Srbije, slepi Stefan, njen dever, dočekali su surovu stvarnost: država se svela samo na grad Smederevo, a pomoći nije bilo niotkuda. Ugari nisu imali poverenja u njih, niti oni u Ugare. Despotovina Srbija našla se u samrtnom ropcu.</a:t>
            </a:r>
            <a:endParaRPr lang="sr-Latn-RS"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Grp="1" noChangeAspect="1" noChangeArrowheads="1"/>
          </p:cNvPicPr>
          <p:nvPr>
            <p:ph idx="1"/>
          </p:nvPr>
        </p:nvPicPr>
        <p:blipFill>
          <a:blip r:embed="rId2"/>
          <a:srcRect l="54901" t="25145" r="11695" b="29201"/>
          <a:stretch>
            <a:fillRect/>
          </a:stretch>
        </p:blipFill>
        <p:spPr bwMode="auto">
          <a:xfrm>
            <a:off x="5334000" y="304800"/>
            <a:ext cx="3581400" cy="4164169"/>
          </a:xfrm>
          <a:prstGeom prst="rect">
            <a:avLst/>
          </a:prstGeom>
          <a:noFill/>
          <a:ln w="57150">
            <a:solidFill>
              <a:schemeClr val="bg1">
                <a:lumMod val="50000"/>
              </a:schemeClr>
            </a:solidFill>
            <a:miter lim="800000"/>
            <a:headEnd/>
            <a:tailEnd/>
          </a:ln>
          <a:effectLst/>
        </p:spPr>
      </p:pic>
      <p:sp>
        <p:nvSpPr>
          <p:cNvPr id="4" name="TextBox 3"/>
          <p:cNvSpPr txBox="1"/>
          <p:nvPr/>
        </p:nvSpPr>
        <p:spPr>
          <a:xfrm>
            <a:off x="304800" y="4953000"/>
            <a:ext cx="8686800" cy="1754326"/>
          </a:xfrm>
          <a:prstGeom prst="rect">
            <a:avLst/>
          </a:prstGeom>
          <a:noFill/>
        </p:spPr>
        <p:txBody>
          <a:bodyPr wrap="square" rtlCol="0">
            <a:spAutoFit/>
          </a:bodyPr>
          <a:lstStyle/>
          <a:p>
            <a:pPr algn="just"/>
            <a:r>
              <a:rPr lang="en-US" dirty="0" err="1">
                <a:latin typeface="Times New Roman" pitchFamily="18" charset="0"/>
                <a:cs typeface="Times New Roman" pitchFamily="18" charset="0"/>
              </a:rPr>
              <a:t>Jelena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njen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dever</a:t>
            </a:r>
            <a:r>
              <a:rPr lang="en-US" dirty="0">
                <a:latin typeface="Times New Roman" pitchFamily="18" charset="0"/>
                <a:cs typeface="Times New Roman" pitchFamily="18" charset="0"/>
              </a:rPr>
              <a:t> Stefan </a:t>
            </a:r>
            <a:r>
              <a:rPr lang="en-US" dirty="0" err="1">
                <a:latin typeface="Times New Roman" pitchFamily="18" charset="0"/>
                <a:cs typeface="Times New Roman" pitchFamily="18" charset="0"/>
              </a:rPr>
              <a:t>našli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tada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spasonosno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rešenje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pokušavajući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udaju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njenu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kćer</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Jelenu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Jelaču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za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Stefana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Tomaševića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sina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bosanskog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kralja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Stefana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Tomaša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Pregovore</a:t>
            </a:r>
            <a:r>
              <a:rPr lang="en-US" dirty="0">
                <a:latin typeface="Times New Roman" pitchFamily="18" charset="0"/>
                <a:cs typeface="Times New Roman" pitchFamily="18" charset="0"/>
              </a:rPr>
              <a:t> o </a:t>
            </a:r>
            <a:r>
              <a:rPr lang="en-US" dirty="0" err="1">
                <a:latin typeface="Times New Roman" pitchFamily="18" charset="0"/>
                <a:cs typeface="Times New Roman" pitchFamily="18" charset="0"/>
              </a:rPr>
              <a:t>sklapanju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ovog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braka</a:t>
            </a:r>
            <a:r>
              <a:rPr lang="en-US" dirty="0">
                <a:latin typeface="Times New Roman" pitchFamily="18" charset="0"/>
                <a:cs typeface="Times New Roman" pitchFamily="18" charset="0"/>
              </a:rPr>
              <a:t>, s </a:t>
            </a:r>
            <a:r>
              <a:rPr lang="en-US" dirty="0" err="1">
                <a:latin typeface="Times New Roman" pitchFamily="18" charset="0"/>
                <a:cs typeface="Times New Roman" pitchFamily="18" charset="0"/>
              </a:rPr>
              <a:t>bosanske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strane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vodio</a:t>
            </a:r>
            <a:r>
              <a:rPr lang="en-US" dirty="0">
                <a:latin typeface="Times New Roman" pitchFamily="18" charset="0"/>
                <a:cs typeface="Times New Roman" pitchFamily="18" charset="0"/>
              </a:rPr>
              <a:t> je </a:t>
            </a:r>
            <a:r>
              <a:rPr lang="en-US" dirty="0" err="1">
                <a:latin typeface="Times New Roman" pitchFamily="18" charset="0"/>
                <a:cs typeface="Times New Roman" pitchFamily="18" charset="0"/>
              </a:rPr>
              <a:t>Radivoj</a:t>
            </a:r>
            <a:r>
              <a:rPr lang="en-US" dirty="0">
                <a:latin typeface="Times New Roman" pitchFamily="18" charset="0"/>
                <a:cs typeface="Times New Roman" pitchFamily="18" charset="0"/>
              </a:rPr>
              <a:t>, brat </a:t>
            </a:r>
            <a:r>
              <a:rPr lang="en-US" dirty="0" err="1">
                <a:latin typeface="Times New Roman" pitchFamily="18" charset="0"/>
                <a:cs typeface="Times New Roman" pitchFamily="18" charset="0"/>
              </a:rPr>
              <a:t>kralja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Tomaša</a:t>
            </a:r>
            <a:r>
              <a:rPr lang="en-US" dirty="0">
                <a:latin typeface="Times New Roman" pitchFamily="18" charset="0"/>
                <a:cs typeface="Times New Roman" pitchFamily="18" charset="0"/>
              </a:rPr>
              <a:t>, a </a:t>
            </a:r>
            <a:r>
              <a:rPr lang="en-US" dirty="0" err="1">
                <a:latin typeface="Times New Roman" pitchFamily="18" charset="0"/>
                <a:cs typeface="Times New Roman" pitchFamily="18" charset="0"/>
              </a:rPr>
              <a:t>sa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srpske</a:t>
            </a:r>
            <a:r>
              <a:rPr lang="en-US" dirty="0">
                <a:latin typeface="Times New Roman" pitchFamily="18" charset="0"/>
                <a:cs typeface="Times New Roman" pitchFamily="18" charset="0"/>
              </a:rPr>
              <a:t> Stefan </a:t>
            </a:r>
            <a:r>
              <a:rPr lang="en-US" dirty="0" err="1">
                <a:latin typeface="Times New Roman" pitchFamily="18" charset="0"/>
                <a:cs typeface="Times New Roman" pitchFamily="18" charset="0"/>
              </a:rPr>
              <a:t>Ratković</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veliki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vojvoda</a:t>
            </a:r>
            <a:r>
              <a:rPr lang="en-US" dirty="0">
                <a:latin typeface="Times New Roman" pitchFamily="18" charset="0"/>
                <a:cs typeface="Times New Roman" pitchFamily="18" charset="0"/>
              </a:rPr>
              <a:t>. Po </a:t>
            </a:r>
            <a:r>
              <a:rPr lang="en-US" dirty="0" err="1">
                <a:latin typeface="Times New Roman" pitchFamily="18" charset="0"/>
                <a:cs typeface="Times New Roman" pitchFamily="18" charset="0"/>
              </a:rPr>
              <a:t>ovom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sporazumu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kraljević</a:t>
            </a:r>
            <a:r>
              <a:rPr lang="en-US" dirty="0">
                <a:latin typeface="Times New Roman" pitchFamily="18" charset="0"/>
                <a:cs typeface="Times New Roman" pitchFamily="18" charset="0"/>
              </a:rPr>
              <a:t> Stefan bi, </a:t>
            </a:r>
            <a:r>
              <a:rPr lang="en-US" dirty="0" err="1">
                <a:latin typeface="Times New Roman" pitchFamily="18" charset="0"/>
                <a:cs typeface="Times New Roman" pitchFamily="18" charset="0"/>
              </a:rPr>
              <a:t>odmah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ženidbi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postao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srpski</a:t>
            </a:r>
            <a:r>
              <a:rPr lang="en-US" dirty="0">
                <a:latin typeface="Times New Roman" pitchFamily="18" charset="0"/>
                <a:cs typeface="Times New Roman" pitchFamily="18" charset="0"/>
              </a:rPr>
              <a:t> despot. </a:t>
            </a:r>
            <a:r>
              <a:rPr lang="en-US" dirty="0" err="1">
                <a:latin typeface="Times New Roman" pitchFamily="18" charset="0"/>
                <a:cs typeface="Times New Roman" pitchFamily="18" charset="0"/>
              </a:rPr>
              <a:t>Da</a:t>
            </a:r>
            <a:r>
              <a:rPr lang="en-US" dirty="0">
                <a:latin typeface="Times New Roman" pitchFamily="18" charset="0"/>
                <a:cs typeface="Times New Roman" pitchFamily="18" charset="0"/>
              </a:rPr>
              <a:t> bi se to </a:t>
            </a:r>
            <a:r>
              <a:rPr lang="en-US" dirty="0" err="1">
                <a:latin typeface="Times New Roman" pitchFamily="18" charset="0"/>
                <a:cs typeface="Times New Roman" pitchFamily="18" charset="0"/>
              </a:rPr>
              <a:t>ostvarilo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valjalo</a:t>
            </a:r>
            <a:r>
              <a:rPr lang="en-US" dirty="0">
                <a:latin typeface="Times New Roman" pitchFamily="18" charset="0"/>
                <a:cs typeface="Times New Roman" pitchFamily="18" charset="0"/>
              </a:rPr>
              <a:t> je </a:t>
            </a:r>
            <a:r>
              <a:rPr lang="en-US" dirty="0" err="1">
                <a:latin typeface="Times New Roman" pitchFamily="18" charset="0"/>
                <a:cs typeface="Times New Roman" pitchFamily="18" charset="0"/>
              </a:rPr>
              <a:t>tražiti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priznanje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ugarskog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kralja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Matije</a:t>
            </a:r>
            <a:r>
              <a:rPr lang="en-US" dirty="0">
                <a:latin typeface="Times New Roman" pitchFamily="18" charset="0"/>
                <a:cs typeface="Times New Roman" pitchFamily="18" charset="0"/>
              </a:rPr>
              <a:t>.</a:t>
            </a:r>
          </a:p>
        </p:txBody>
      </p:sp>
      <p:sp>
        <p:nvSpPr>
          <p:cNvPr id="5" name="TextBox 4"/>
          <p:cNvSpPr txBox="1"/>
          <p:nvPr/>
        </p:nvSpPr>
        <p:spPr>
          <a:xfrm>
            <a:off x="304800" y="228601"/>
            <a:ext cx="4876800" cy="4801314"/>
          </a:xfrm>
          <a:prstGeom prst="rect">
            <a:avLst/>
          </a:prstGeom>
          <a:noFill/>
        </p:spPr>
        <p:txBody>
          <a:bodyPr wrap="square" rtlCol="0">
            <a:spAutoFit/>
          </a:bodyPr>
          <a:lstStyle/>
          <a:p>
            <a:pPr algn="just"/>
            <a:r>
              <a:rPr lang="de-AT" dirty="0">
                <a:latin typeface="Times New Roman" pitchFamily="18" charset="0"/>
                <a:cs typeface="Times New Roman" pitchFamily="18" charset="0"/>
              </a:rPr>
              <a:t>Odmah posle smrti despota Đurđa u Srbiji su se naglo javile dve struje, turkofilska i ugarofilska. Zapravo, te dve struje su postojale još od vremena kneginje Milice i njenog sina Stefana. </a:t>
            </a:r>
            <a:r>
              <a:rPr lang="en-US" dirty="0" err="1">
                <a:latin typeface="Times New Roman" pitchFamily="18" charset="0"/>
                <a:cs typeface="Times New Roman" pitchFamily="18" charset="0"/>
              </a:rPr>
              <a:t>Podelila</a:t>
            </a:r>
            <a:r>
              <a:rPr lang="en-US" dirty="0">
                <a:latin typeface="Times New Roman" pitchFamily="18" charset="0"/>
                <a:cs typeface="Times New Roman" pitchFamily="18" charset="0"/>
              </a:rPr>
              <a:t> se </a:t>
            </a:r>
            <a:r>
              <a:rPr lang="en-US" dirty="0" err="1">
                <a:latin typeface="Times New Roman" pitchFamily="18" charset="0"/>
                <a:cs typeface="Times New Roman" pitchFamily="18" charset="0"/>
              </a:rPr>
              <a:t>najpre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porodica</a:t>
            </a:r>
            <a:r>
              <a:rPr lang="en-US" dirty="0">
                <a:latin typeface="Times New Roman" pitchFamily="18" charset="0"/>
                <a:cs typeface="Times New Roman" pitchFamily="18" charset="0"/>
              </a:rPr>
              <a:t>, pa </a:t>
            </a:r>
            <a:r>
              <a:rPr lang="en-US" dirty="0" err="1">
                <a:latin typeface="Times New Roman" pitchFamily="18" charset="0"/>
                <a:cs typeface="Times New Roman" pitchFamily="18" charset="0"/>
              </a:rPr>
              <a:t>državni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službenici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najzad</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ceo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narod</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Iako</a:t>
            </a:r>
            <a:r>
              <a:rPr lang="en-US" dirty="0">
                <a:latin typeface="Times New Roman" pitchFamily="18" charset="0"/>
                <a:cs typeface="Times New Roman" pitchFamily="18" charset="0"/>
              </a:rPr>
              <a:t> je despot Lazar u </a:t>
            </a:r>
            <a:r>
              <a:rPr lang="en-US" dirty="0" err="1">
                <a:latin typeface="Times New Roman" pitchFamily="18" charset="0"/>
                <a:cs typeface="Times New Roman" pitchFamily="18" charset="0"/>
              </a:rPr>
              <a:t>početku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hteo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posluša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majku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okrene</a:t>
            </a:r>
            <a:r>
              <a:rPr lang="en-US" dirty="0">
                <a:latin typeface="Times New Roman" pitchFamily="18" charset="0"/>
                <a:cs typeface="Times New Roman" pitchFamily="18" charset="0"/>
              </a:rPr>
              <a:t> se </a:t>
            </a:r>
            <a:r>
              <a:rPr lang="en-US" dirty="0" err="1">
                <a:latin typeface="Times New Roman" pitchFamily="18" charset="0"/>
                <a:cs typeface="Times New Roman" pitchFamily="18" charset="0"/>
              </a:rPr>
              <a:t>Turcima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politiku</a:t>
            </a:r>
            <a:r>
              <a:rPr lang="en-US" dirty="0">
                <a:latin typeface="Times New Roman" pitchFamily="18" charset="0"/>
                <a:cs typeface="Times New Roman" pitchFamily="18" charset="0"/>
              </a:rPr>
              <a:t> je </a:t>
            </a:r>
            <a:r>
              <a:rPr lang="en-US" dirty="0" err="1">
                <a:latin typeface="Times New Roman" pitchFamily="18" charset="0"/>
                <a:cs typeface="Times New Roman" pitchFamily="18" charset="0"/>
              </a:rPr>
              <a:t>brzo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napustio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pretpostavljamo</a:t>
            </a:r>
            <a:r>
              <a:rPr lang="en-US" dirty="0">
                <a:latin typeface="Times New Roman" pitchFamily="18" charset="0"/>
                <a:cs typeface="Times New Roman" pitchFamily="18" charset="0"/>
              </a:rPr>
              <a:t>, pod </a:t>
            </a:r>
            <a:r>
              <a:rPr lang="en-US" dirty="0" err="1">
                <a:latin typeface="Times New Roman" pitchFamily="18" charset="0"/>
                <a:cs typeface="Times New Roman" pitchFamily="18" charset="0"/>
              </a:rPr>
              <a:t>uticajem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Jelene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koja</a:t>
            </a:r>
            <a:r>
              <a:rPr lang="en-US" dirty="0">
                <a:latin typeface="Times New Roman" pitchFamily="18" charset="0"/>
                <a:cs typeface="Times New Roman" pitchFamily="18" charset="0"/>
              </a:rPr>
              <a:t> je </a:t>
            </a:r>
            <a:r>
              <a:rPr lang="en-US" dirty="0" err="1">
                <a:latin typeface="Times New Roman" pitchFamily="18" charset="0"/>
                <a:cs typeface="Times New Roman" pitchFamily="18" charset="0"/>
              </a:rPr>
              <a:t>od</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početka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bila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prougarski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orijentisana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Načinjena</a:t>
            </a:r>
            <a:r>
              <a:rPr lang="en-US" dirty="0">
                <a:latin typeface="Times New Roman" pitchFamily="18" charset="0"/>
                <a:cs typeface="Times New Roman" pitchFamily="18" charset="0"/>
              </a:rPr>
              <a:t> je </a:t>
            </a:r>
            <a:r>
              <a:rPr lang="en-US" dirty="0" err="1">
                <a:latin typeface="Times New Roman" pitchFamily="18" charset="0"/>
                <a:cs typeface="Times New Roman" pitchFamily="18" charset="0"/>
              </a:rPr>
              <a:t>strahovita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greška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koja</a:t>
            </a:r>
            <a:r>
              <a:rPr lang="en-US" dirty="0">
                <a:latin typeface="Times New Roman" pitchFamily="18" charset="0"/>
                <a:cs typeface="Times New Roman" pitchFamily="18" charset="0"/>
              </a:rPr>
              <a:t> se </a:t>
            </a:r>
            <a:r>
              <a:rPr lang="en-US" dirty="0" err="1">
                <a:latin typeface="Times New Roman" pitchFamily="18" charset="0"/>
                <a:cs typeface="Times New Roman" pitchFamily="18" charset="0"/>
              </a:rPr>
              <a:t>ničim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nije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mogla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ispraviti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Posle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pokolja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turskog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odreda</a:t>
            </a:r>
            <a:r>
              <a:rPr lang="en-US" dirty="0">
                <a:latin typeface="Times New Roman" pitchFamily="18" charset="0"/>
                <a:cs typeface="Times New Roman" pitchFamily="18" charset="0"/>
              </a:rPr>
              <a:t> u </a:t>
            </a:r>
            <a:r>
              <a:rPr lang="en-US" dirty="0" err="1">
                <a:latin typeface="Times New Roman" pitchFamily="18" charset="0"/>
                <a:cs typeface="Times New Roman" pitchFamily="18" charset="0"/>
              </a:rPr>
              <a:t>Smederevu</a:t>
            </a:r>
            <a:r>
              <a:rPr lang="en-US" dirty="0">
                <a:latin typeface="Times New Roman" pitchFamily="18" charset="0"/>
                <a:cs typeface="Times New Roman" pitchFamily="18" charset="0"/>
              </a:rPr>
              <a:t>, 31. </a:t>
            </a:r>
            <a:r>
              <a:rPr lang="en-US" dirty="0" err="1">
                <a:latin typeface="Times New Roman" pitchFamily="18" charset="0"/>
                <a:cs typeface="Times New Roman" pitchFamily="18" charset="0"/>
              </a:rPr>
              <a:t>marta</a:t>
            </a:r>
            <a:r>
              <a:rPr lang="en-US" dirty="0">
                <a:latin typeface="Times New Roman" pitchFamily="18" charset="0"/>
                <a:cs typeface="Times New Roman" pitchFamily="18" charset="0"/>
              </a:rPr>
              <a:t>, sultan je </a:t>
            </a:r>
            <a:r>
              <a:rPr lang="en-US" dirty="0" err="1">
                <a:latin typeface="Times New Roman" pitchFamily="18" charset="0"/>
                <a:cs typeface="Times New Roman" pitchFamily="18" charset="0"/>
              </a:rPr>
              <a:t>poslao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slepog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Grgura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pretendenta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na</a:t>
            </a:r>
            <a:r>
              <a:rPr lang="en-US" dirty="0">
                <a:latin typeface="Times New Roman" pitchFamily="18" charset="0"/>
                <a:cs typeface="Times New Roman" pitchFamily="18" charset="0"/>
              </a:rPr>
              <a:t> presto, </a:t>
            </a:r>
            <a:r>
              <a:rPr lang="en-US" dirty="0" err="1">
                <a:latin typeface="Times New Roman" pitchFamily="18" charset="0"/>
                <a:cs typeface="Times New Roman" pitchFamily="18" charset="0"/>
              </a:rPr>
              <a:t>koji</a:t>
            </a:r>
            <a:r>
              <a:rPr lang="en-US" dirty="0">
                <a:latin typeface="Times New Roman" pitchFamily="18" charset="0"/>
                <a:cs typeface="Times New Roman" pitchFamily="18" charset="0"/>
              </a:rPr>
              <a:t> je u </a:t>
            </a:r>
            <a:r>
              <a:rPr lang="en-US" dirty="0" err="1">
                <a:latin typeface="Times New Roman" pitchFamily="18" charset="0"/>
                <a:cs typeface="Times New Roman" pitchFamily="18" charset="0"/>
              </a:rPr>
              <a:t>Srbiju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stigao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već</a:t>
            </a:r>
            <a:r>
              <a:rPr lang="en-US" dirty="0">
                <a:latin typeface="Times New Roman" pitchFamily="18" charset="0"/>
                <a:cs typeface="Times New Roman" pitchFamily="18" charset="0"/>
              </a:rPr>
              <a:t> u </a:t>
            </a:r>
            <a:r>
              <a:rPr lang="en-US" dirty="0" err="1">
                <a:latin typeface="Times New Roman" pitchFamily="18" charset="0"/>
                <a:cs typeface="Times New Roman" pitchFamily="18" charset="0"/>
              </a:rPr>
              <a:t>aprilu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Novoproglašeni</a:t>
            </a:r>
            <a:r>
              <a:rPr lang="en-US" dirty="0">
                <a:latin typeface="Times New Roman" pitchFamily="18" charset="0"/>
                <a:cs typeface="Times New Roman" pitchFamily="18" charset="0"/>
              </a:rPr>
              <a:t> despot, </a:t>
            </a:r>
            <a:r>
              <a:rPr lang="en-US" dirty="0" err="1">
                <a:latin typeface="Times New Roman" pitchFamily="18" charset="0"/>
                <a:cs typeface="Times New Roman" pitchFamily="18" charset="0"/>
              </a:rPr>
              <a:t>slepi</a:t>
            </a:r>
            <a:r>
              <a:rPr lang="en-US" dirty="0">
                <a:latin typeface="Times New Roman" pitchFamily="18" charset="0"/>
                <a:cs typeface="Times New Roman" pitchFamily="18" charset="0"/>
              </a:rPr>
              <a:t> Stefan,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Lazareva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udovica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despotica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Jelena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bili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prinuđeni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kod</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suseda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Ugara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traže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pomoć</a:t>
            </a:r>
            <a:r>
              <a:rPr lang="en-US" dirty="0">
                <a:latin typeface="Times New Roman" pitchFamily="18" charset="0"/>
                <a:cs typeface="Times New Roman" pitchFamily="18" charset="0"/>
              </a:rPr>
              <a:t>.</a:t>
            </a:r>
            <a:endParaRPr lang="sr-Latn-RS" dirty="0">
              <a:latin typeface="Times New Roman" pitchFamily="18" charset="0"/>
              <a:cs typeface="Times New Roman" pitchFamily="18" charset="0"/>
            </a:endParaRPr>
          </a:p>
        </p:txBody>
      </p:sp>
      <p:sp>
        <p:nvSpPr>
          <p:cNvPr id="6" name="TextBox 5"/>
          <p:cNvSpPr txBox="1"/>
          <p:nvPr/>
        </p:nvSpPr>
        <p:spPr>
          <a:xfrm>
            <a:off x="5257800" y="4572000"/>
            <a:ext cx="3733800" cy="369332"/>
          </a:xfrm>
          <a:prstGeom prst="rect">
            <a:avLst/>
          </a:prstGeom>
          <a:noFill/>
          <a:ln w="19050">
            <a:solidFill>
              <a:schemeClr val="bg1">
                <a:lumMod val="50000"/>
              </a:schemeClr>
            </a:solidFill>
          </a:ln>
        </p:spPr>
        <p:txBody>
          <a:bodyPr wrap="square" rtlCol="0">
            <a:spAutoFit/>
          </a:bodyPr>
          <a:lstStyle/>
          <a:p>
            <a:r>
              <a:rPr lang="sr-Latn-RS" b="1" dirty="0">
                <a:latin typeface="Times New Roman" pitchFamily="18" charset="0"/>
                <a:cs typeface="Times New Roman" pitchFamily="18" charset="0"/>
              </a:rPr>
              <a:t>Kamene topovske kugle, Smederevo</a:t>
            </a:r>
            <a:endParaRPr lang="en-US" b="1"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3794" name="Picture 2"/>
          <p:cNvPicPr>
            <a:picLocks noGrp="1" noChangeAspect="1" noChangeArrowheads="1"/>
          </p:cNvPicPr>
          <p:nvPr>
            <p:ph idx="1"/>
          </p:nvPr>
        </p:nvPicPr>
        <p:blipFill>
          <a:blip r:embed="rId2"/>
          <a:srcRect r="2035" b="24237"/>
          <a:stretch>
            <a:fillRect/>
          </a:stretch>
        </p:blipFill>
        <p:spPr bwMode="auto">
          <a:xfrm>
            <a:off x="0" y="0"/>
            <a:ext cx="9144000" cy="6295799"/>
          </a:xfrm>
          <a:prstGeom prst="rect">
            <a:avLst/>
          </a:prstGeom>
          <a:noFill/>
          <a:ln w="9525">
            <a:noFill/>
            <a:miter lim="800000"/>
            <a:headEnd/>
            <a:tailEnd/>
          </a:ln>
          <a:effectLst/>
        </p:spPr>
      </p:pic>
      <p:sp>
        <p:nvSpPr>
          <p:cNvPr id="4" name="TextBox 3"/>
          <p:cNvSpPr txBox="1"/>
          <p:nvPr/>
        </p:nvSpPr>
        <p:spPr>
          <a:xfrm>
            <a:off x="381000" y="6324600"/>
            <a:ext cx="8229600" cy="461665"/>
          </a:xfrm>
          <a:prstGeom prst="rect">
            <a:avLst/>
          </a:prstGeom>
          <a:noFill/>
        </p:spPr>
        <p:txBody>
          <a:bodyPr wrap="square" rtlCol="0">
            <a:spAutoFit/>
          </a:bodyPr>
          <a:lstStyle/>
          <a:p>
            <a:pPr algn="ctr"/>
            <a:r>
              <a:rPr lang="sr-Latn-RS" sz="2400" b="1" dirty="0">
                <a:solidFill>
                  <a:schemeClr val="accent3">
                    <a:lumMod val="50000"/>
                  </a:schemeClr>
                </a:solidFill>
                <a:latin typeface="Times New Roman" pitchFamily="18" charset="0"/>
                <a:cs typeface="Times New Roman" pitchFamily="18" charset="0"/>
              </a:rPr>
              <a:t>Krstasta kula, Smederevska tvrđava</a:t>
            </a:r>
            <a:endParaRPr lang="en-US" sz="2400" b="1" dirty="0">
              <a:solidFill>
                <a:schemeClr val="accent3">
                  <a:lumMod val="50000"/>
                </a:schemeClr>
              </a:solidFill>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Grp="1" noChangeAspect="1" noChangeArrowheads="1"/>
          </p:cNvPicPr>
          <p:nvPr>
            <p:ph idx="1"/>
          </p:nvPr>
        </p:nvPicPr>
        <p:blipFill>
          <a:blip r:embed="rId2"/>
          <a:srcRect l="37925" t="20204" r="21320" b="27604"/>
          <a:stretch>
            <a:fillRect/>
          </a:stretch>
        </p:blipFill>
        <p:spPr bwMode="auto">
          <a:xfrm>
            <a:off x="4953000" y="304800"/>
            <a:ext cx="3915697" cy="4495800"/>
          </a:xfrm>
          <a:prstGeom prst="rect">
            <a:avLst/>
          </a:prstGeom>
          <a:noFill/>
          <a:ln w="9525">
            <a:noFill/>
            <a:miter lim="800000"/>
            <a:headEnd/>
            <a:tailEnd/>
          </a:ln>
          <a:effectLst/>
        </p:spPr>
      </p:pic>
      <p:sp>
        <p:nvSpPr>
          <p:cNvPr id="4" name="TextBox 3"/>
          <p:cNvSpPr txBox="1"/>
          <p:nvPr/>
        </p:nvSpPr>
        <p:spPr>
          <a:xfrm>
            <a:off x="304800" y="5181600"/>
            <a:ext cx="8610600" cy="1477328"/>
          </a:xfrm>
          <a:prstGeom prst="rect">
            <a:avLst/>
          </a:prstGeom>
          <a:noFill/>
          <a:ln w="28575">
            <a:solidFill>
              <a:srgbClr val="B9851D"/>
            </a:solidFill>
          </a:ln>
        </p:spPr>
        <p:txBody>
          <a:bodyPr wrap="square" rtlCol="0">
            <a:spAutoFit/>
          </a:bodyPr>
          <a:lstStyle/>
          <a:p>
            <a:pPr algn="just"/>
            <a:r>
              <a:rPr lang="de-AT" dirty="0">
                <a:latin typeface="Times New Roman" pitchFamily="18" charset="0"/>
                <a:cs typeface="Times New Roman" pitchFamily="18" charset="0"/>
              </a:rPr>
              <a:t>Na taj način se u despotovini Srbiji završila vladavina muških potomaka Đurđa Brankovića. Novi srpski despot, iako Srbin, ipak stranac, Stefan Tomašević, vladao je samo dva i po meseca. Mehmed Drugi došao je s vojskom, opseo Smederevo i, 20. juna 1459. godine, bila je sreda, poslednje srpsko uporište prešlo je u turske ruke. Bio je to konačni pad despotovine.</a:t>
            </a:r>
            <a:r>
              <a:rPr lang="sr-Latn-RS" dirty="0">
                <a:latin typeface="Times New Roman" pitchFamily="18" charset="0"/>
                <a:cs typeface="Times New Roman" pitchFamily="18" charset="0"/>
              </a:rPr>
              <a:t> </a:t>
            </a:r>
            <a:r>
              <a:rPr lang="de-AT" dirty="0">
                <a:latin typeface="Times New Roman" pitchFamily="18" charset="0"/>
                <a:cs typeface="Times New Roman" pitchFamily="18" charset="0"/>
              </a:rPr>
              <a:t>Pred smrt, Jelena se zamonašila dobivši ime Ipomena (Hipomena).</a:t>
            </a:r>
            <a:endParaRPr lang="en-US" dirty="0">
              <a:latin typeface="Times New Roman" pitchFamily="18" charset="0"/>
              <a:cs typeface="Times New Roman" pitchFamily="18" charset="0"/>
            </a:endParaRPr>
          </a:p>
        </p:txBody>
      </p:sp>
      <p:sp>
        <p:nvSpPr>
          <p:cNvPr id="5" name="TextBox 4"/>
          <p:cNvSpPr txBox="1"/>
          <p:nvPr/>
        </p:nvSpPr>
        <p:spPr>
          <a:xfrm>
            <a:off x="304800" y="304800"/>
            <a:ext cx="4419600" cy="4524315"/>
          </a:xfrm>
          <a:prstGeom prst="rect">
            <a:avLst/>
          </a:prstGeom>
          <a:noFill/>
          <a:ln w="28575">
            <a:solidFill>
              <a:srgbClr val="B9851D"/>
            </a:solidFill>
          </a:ln>
        </p:spPr>
        <p:txBody>
          <a:bodyPr wrap="square" rtlCol="0">
            <a:spAutoFit/>
          </a:bodyPr>
          <a:lstStyle/>
          <a:p>
            <a:pPr algn="just"/>
            <a:r>
              <a:rPr lang="de-AT" dirty="0">
                <a:latin typeface="Times New Roman" pitchFamily="18" charset="0"/>
                <a:cs typeface="Times New Roman" pitchFamily="18" charset="0"/>
              </a:rPr>
              <a:t>Kralju Matiji je odgovaralo spajanje Srbije s Bosnom. Sabor u Segedinu je u januaru dao saglasnost da kraljević Stefan bude vladar srpske despotovine. Bosanskom kralju Stefanu Tomašu, koji je na saboru i zvanično priznao sizerenstvo ugarske krune, Matija je obećao da će braniti Bosnu. Stefan Tomašević je stigao u Smederevo na Veliku sredu, 21. marta, a već 1. aprila venčao se s Jelačom, kćerkom pokojnog despota Lazara i despotice Jelene. Sada joj više nije trebao dever, slepi Stefan. U svojoj beskrupuloznosti, Jelena nagovara i vrši pritisak na vlastelu koja ustaje protiv slepog Stefana, srpskog despota, te 8. aprila </a:t>
            </a:r>
            <a:r>
              <a:rPr lang="de-AT" i="1" dirty="0">
                <a:latin typeface="Times New Roman" pitchFamily="18" charset="0"/>
                <a:cs typeface="Times New Roman" pitchFamily="18" charset="0"/>
              </a:rPr>
              <a:t>izgnaše gospodina Stefana iz otčstva roditelj svojih prokljeti i zločsnii nevjernici.</a:t>
            </a:r>
            <a:endParaRPr lang="en-US" i="1" dirty="0">
              <a:latin typeface="Times New Roman" pitchFamily="18" charset="0"/>
              <a:cs typeface="Times New Roman" pitchFamily="18" charset="0"/>
            </a:endParaRPr>
          </a:p>
        </p:txBody>
      </p:sp>
      <p:sp>
        <p:nvSpPr>
          <p:cNvPr id="6" name="TextBox 5"/>
          <p:cNvSpPr txBox="1"/>
          <p:nvPr/>
        </p:nvSpPr>
        <p:spPr>
          <a:xfrm>
            <a:off x="5029200" y="304800"/>
            <a:ext cx="3810000" cy="369332"/>
          </a:xfrm>
          <a:prstGeom prst="rect">
            <a:avLst/>
          </a:prstGeom>
          <a:noFill/>
        </p:spPr>
        <p:txBody>
          <a:bodyPr wrap="square" rtlCol="0">
            <a:spAutoFit/>
          </a:bodyPr>
          <a:lstStyle/>
          <a:p>
            <a:pPr algn="ctr"/>
            <a:r>
              <a:rPr lang="sr-Latn-RS" b="1" dirty="0">
                <a:solidFill>
                  <a:schemeClr val="bg1"/>
                </a:solidFill>
                <a:latin typeface="Times New Roman" pitchFamily="18" charset="0"/>
                <a:cs typeface="Times New Roman" pitchFamily="18" charset="0"/>
              </a:rPr>
              <a:t>Četvorojevanđelje, rukopis, XV vek</a:t>
            </a:r>
            <a:endParaRPr lang="en-US" b="1" dirty="0">
              <a:solidFill>
                <a:schemeClr val="bg1"/>
              </a:solidFill>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FE22B6E-9AC0-EDDC-9FD8-3DB022FB4067}"/>
              </a:ext>
            </a:extLst>
          </p:cNvPr>
          <p:cNvSpPr>
            <a:spLocks noGrp="1"/>
          </p:cNvSpPr>
          <p:nvPr>
            <p:ph idx="1"/>
          </p:nvPr>
        </p:nvSpPr>
        <p:spPr>
          <a:xfrm>
            <a:off x="0" y="228600"/>
            <a:ext cx="9372600" cy="5897563"/>
          </a:xfrm>
        </p:spPr>
        <p:txBody>
          <a:bodyPr/>
          <a:lstStyle/>
          <a:p>
            <a:pPr marL="0" indent="0">
              <a:buNone/>
            </a:pPr>
            <a:endParaRPr lang="sr-Latn-RS" b="1" dirty="0"/>
          </a:p>
          <a:p>
            <a:pPr marL="0" indent="0">
              <a:buNone/>
            </a:pPr>
            <a:r>
              <a:rPr lang="sr-Latn-RS" sz="3500" b="1" dirty="0">
                <a:latin typeface="Times New Roman" panose="02020603050405020304" pitchFamily="18" charset="0"/>
                <a:cs typeface="Times New Roman" panose="02020603050405020304" pitchFamily="18" charset="0"/>
              </a:rPr>
              <a:t>Izvori:</a:t>
            </a:r>
          </a:p>
          <a:p>
            <a:pPr marL="0" indent="0">
              <a:buNone/>
            </a:pPr>
            <a:r>
              <a:rPr lang="sr-Latn-RS" sz="3500" b="1" dirty="0">
                <a:latin typeface="Times New Roman" panose="02020603050405020304" pitchFamily="18" charset="0"/>
                <a:cs typeface="Times New Roman" panose="02020603050405020304" pitchFamily="18" charset="0"/>
              </a:rPr>
              <a:t>	</a:t>
            </a:r>
            <a:r>
              <a:rPr lang="sr-Latn-RS" sz="3500" dirty="0">
                <a:latin typeface="Times New Roman" panose="02020603050405020304" pitchFamily="18" charset="0"/>
                <a:cs typeface="Times New Roman" panose="02020603050405020304" pitchFamily="18" charset="0"/>
              </a:rPr>
              <a:t>http://www.narodnimuzej.rs/srednji-vek/</a:t>
            </a:r>
          </a:p>
          <a:p>
            <a:pPr marL="0" indent="0">
              <a:buNone/>
            </a:pPr>
            <a:endParaRPr lang="sr-Latn-RS" sz="3500" dirty="0">
              <a:latin typeface="Times New Roman" panose="02020603050405020304" pitchFamily="18" charset="0"/>
              <a:cs typeface="Times New Roman" panose="02020603050405020304" pitchFamily="18" charset="0"/>
            </a:endParaRPr>
          </a:p>
          <a:p>
            <a:pPr marL="0" indent="0">
              <a:buNone/>
            </a:pPr>
            <a:endParaRPr lang="sr-Latn-RS" sz="3500" dirty="0">
              <a:latin typeface="Times New Roman" panose="02020603050405020304" pitchFamily="18" charset="0"/>
              <a:cs typeface="Times New Roman" panose="02020603050405020304" pitchFamily="18" charset="0"/>
            </a:endParaRPr>
          </a:p>
          <a:p>
            <a:pPr marL="0" indent="-457200">
              <a:buNone/>
            </a:pPr>
            <a:r>
              <a:rPr lang="sr-Latn-RS" sz="3500" b="1" dirty="0">
                <a:latin typeface="Times New Roman" panose="02020603050405020304" pitchFamily="18" charset="0"/>
                <a:cs typeface="Times New Roman" panose="02020603050405020304" pitchFamily="18" charset="0"/>
              </a:rPr>
              <a:t>Literatura:</a:t>
            </a:r>
          </a:p>
          <a:p>
            <a:pPr marL="0" indent="-457200">
              <a:buNone/>
            </a:pPr>
            <a:r>
              <a:rPr lang="sr-Latn-RS" sz="3500" dirty="0">
                <a:latin typeface="Times New Roman" panose="02020603050405020304" pitchFamily="18" charset="0"/>
                <a:cs typeface="Times New Roman" panose="02020603050405020304" pitchFamily="18" charset="0"/>
              </a:rPr>
              <a:t>	</a:t>
            </a:r>
            <a:r>
              <a:rPr lang="sr-Latn-RS" sz="3300" dirty="0">
                <a:latin typeface="Times New Roman" panose="02020603050405020304" pitchFamily="18" charset="0"/>
                <a:cs typeface="Times New Roman" panose="02020603050405020304" pitchFamily="18" charset="0"/>
              </a:rPr>
              <a:t>Simić 2010: Tomislav M. Simić </a:t>
            </a:r>
            <a:r>
              <a:rPr lang="sr-Latn-RS" sz="3300" dirty="0" err="1">
                <a:latin typeface="Times New Roman" panose="02020603050405020304" pitchFamily="18" charset="0"/>
                <a:cs typeface="Times New Roman" panose="02020603050405020304" pitchFamily="18" charset="0"/>
              </a:rPr>
              <a:t>Kalpački</a:t>
            </a:r>
            <a:r>
              <a:rPr lang="sr-Latn-RS" sz="3300" dirty="0">
                <a:latin typeface="Times New Roman" panose="02020603050405020304" pitchFamily="18" charset="0"/>
                <a:cs typeface="Times New Roman" panose="02020603050405020304" pitchFamily="18" charset="0"/>
              </a:rPr>
              <a:t>. 	</a:t>
            </a:r>
          </a:p>
          <a:p>
            <a:pPr marL="0" indent="-457200">
              <a:buNone/>
            </a:pPr>
            <a:r>
              <a:rPr lang="sr-Latn-RS" sz="3300" i="1" dirty="0">
                <a:latin typeface="Times New Roman" panose="02020603050405020304" pitchFamily="18" charset="0"/>
                <a:cs typeface="Times New Roman" panose="02020603050405020304" pitchFamily="18" charset="0"/>
              </a:rPr>
              <a:t>	Žene srpskih vladara</a:t>
            </a:r>
            <a:r>
              <a:rPr lang="sr-Latn-RS" sz="3300" dirty="0">
                <a:latin typeface="Times New Roman" panose="02020603050405020304" pitchFamily="18" charset="0"/>
                <a:cs typeface="Times New Roman" panose="02020603050405020304" pitchFamily="18" charset="0"/>
              </a:rPr>
              <a:t>. Beograd: Naša priča plus.</a:t>
            </a:r>
            <a:endParaRPr lang="de-AT" sz="3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4881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t="-8000" r="-5000" b="-6000"/>
          </a:stretch>
        </a:blipFill>
        <a:effectLst/>
      </p:bgPr>
    </p:bg>
    <p:spTree>
      <p:nvGrpSpPr>
        <p:cNvPr id="1" name=""/>
        <p:cNvGrpSpPr/>
        <p:nvPr/>
      </p:nvGrpSpPr>
      <p:grpSpPr>
        <a:xfrm>
          <a:off x="0" y="0"/>
          <a:ext cx="0" cy="0"/>
          <a:chOff x="0" y="0"/>
          <a:chExt cx="0" cy="0"/>
        </a:xfrm>
      </p:grpSpPr>
      <p:sp>
        <p:nvSpPr>
          <p:cNvPr id="4" name="TextBox 3"/>
          <p:cNvSpPr txBox="1"/>
          <p:nvPr/>
        </p:nvSpPr>
        <p:spPr>
          <a:xfrm>
            <a:off x="2514600" y="1295400"/>
            <a:ext cx="4572000" cy="2554545"/>
          </a:xfrm>
          <a:prstGeom prst="rect">
            <a:avLst/>
          </a:prstGeom>
          <a:noFill/>
        </p:spPr>
        <p:txBody>
          <a:bodyPr wrap="square" rtlCol="0">
            <a:spAutoFit/>
          </a:bodyPr>
          <a:lstStyle/>
          <a:p>
            <a:r>
              <a:rPr lang="sr-Latn-RS" sz="8000" b="1" dirty="0">
                <a:solidFill>
                  <a:schemeClr val="bg1">
                    <a:lumMod val="75000"/>
                  </a:schemeClr>
                </a:solidFill>
                <a:latin typeface="Times New Roman" pitchFamily="18" charset="0"/>
                <a:cs typeface="Times New Roman" pitchFamily="18" charset="0"/>
              </a:rPr>
              <a:t>Đurađeva</a:t>
            </a:r>
          </a:p>
          <a:p>
            <a:pPr algn="ctr"/>
            <a:r>
              <a:rPr lang="sr-Latn-RS" sz="8000" b="1" dirty="0">
                <a:solidFill>
                  <a:schemeClr val="bg1">
                    <a:lumMod val="75000"/>
                  </a:schemeClr>
                </a:solidFill>
                <a:latin typeface="Times New Roman" pitchFamily="18" charset="0"/>
                <a:cs typeface="Times New Roman" pitchFamily="18" charset="0"/>
              </a:rPr>
              <a:t>Jerina</a:t>
            </a:r>
            <a:endParaRPr lang="en-US" sz="8000" b="1" dirty="0">
              <a:solidFill>
                <a:schemeClr val="bg1">
                  <a:lumMod val="75000"/>
                </a:schemeClr>
              </a:solidFill>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ABB186B9-0334-5839-ECDF-6492725E25CE}"/>
              </a:ext>
            </a:extLst>
          </p:cNvPr>
          <p:cNvSpPr>
            <a:spLocks noGrp="1"/>
          </p:cNvSpPr>
          <p:nvPr>
            <p:ph idx="1"/>
          </p:nvPr>
        </p:nvSpPr>
        <p:spPr>
          <a:xfrm>
            <a:off x="762000" y="2590800"/>
            <a:ext cx="7924800" cy="3535363"/>
          </a:xfrm>
        </p:spPr>
        <p:txBody>
          <a:bodyPr>
            <a:normAutofit/>
          </a:bodyPr>
          <a:lstStyle/>
          <a:p>
            <a:pPr marL="0" indent="0">
              <a:buNone/>
            </a:pPr>
            <a:r>
              <a:rPr lang="sr-Latn-RS" sz="5000" dirty="0">
                <a:latin typeface="Times New Roman" panose="02020603050405020304" pitchFamily="18" charset="0"/>
                <a:cs typeface="Times New Roman" panose="02020603050405020304" pitchFamily="18" charset="0"/>
              </a:rPr>
              <a:t>	Zahvaljujem na pažnji!</a:t>
            </a:r>
            <a:endParaRPr lang="de-AT" sz="5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5612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Grp="1" noChangeAspect="1" noChangeArrowheads="1"/>
          </p:cNvPicPr>
          <p:nvPr>
            <p:ph idx="1"/>
          </p:nvPr>
        </p:nvPicPr>
        <p:blipFill>
          <a:blip r:embed="rId2"/>
          <a:srcRect l="53279" t="5051" r="20484" b="22554"/>
          <a:stretch>
            <a:fillRect/>
          </a:stretch>
        </p:blipFill>
        <p:spPr bwMode="auto">
          <a:xfrm>
            <a:off x="5316278" y="0"/>
            <a:ext cx="3827721" cy="6858000"/>
          </a:xfrm>
          <a:prstGeom prst="rect">
            <a:avLst/>
          </a:prstGeom>
          <a:ln>
            <a:noFill/>
          </a:ln>
          <a:effectLst>
            <a:outerShdw blurRad="190500" algn="tl" rotWithShape="0">
              <a:srgbClr val="000000">
                <a:alpha val="70000"/>
              </a:srgbClr>
            </a:outerShdw>
          </a:effectLst>
        </p:spPr>
      </p:pic>
      <p:sp>
        <p:nvSpPr>
          <p:cNvPr id="6" name="TextBox 5"/>
          <p:cNvSpPr txBox="1"/>
          <p:nvPr/>
        </p:nvSpPr>
        <p:spPr>
          <a:xfrm>
            <a:off x="152400" y="152400"/>
            <a:ext cx="4953000" cy="5909310"/>
          </a:xfrm>
          <a:prstGeom prst="rect">
            <a:avLst/>
          </a:prstGeom>
          <a:noFill/>
          <a:ln w="28575">
            <a:solidFill>
              <a:srgbClr val="E2BB14"/>
            </a:solidFill>
          </a:ln>
        </p:spPr>
        <p:txBody>
          <a:bodyPr wrap="square" rtlCol="0">
            <a:spAutoFit/>
          </a:bodyPr>
          <a:lstStyle/>
          <a:p>
            <a:pPr algn="just"/>
            <a:endParaRPr lang="de-AT" dirty="0">
              <a:latin typeface="Times New Roman" pitchFamily="18" charset="0"/>
              <a:cs typeface="Times New Roman" pitchFamily="18" charset="0"/>
            </a:endParaRPr>
          </a:p>
          <a:p>
            <a:pPr algn="just"/>
            <a:r>
              <a:rPr lang="de-AT" dirty="0">
                <a:latin typeface="Times New Roman" pitchFamily="18" charset="0"/>
                <a:cs typeface="Times New Roman" pitchFamily="18" charset="0"/>
              </a:rPr>
              <a:t>Prvi srpski despot, Stefan Lazarević, označio je Đurđa za svog naslednika na prestolu. To je podrazumevalo da se Đurađ (ponovo) oženi. Izbor je pao na Irinu, s kojom se upoznao u njenom rodnom Solunu, pa je brak ugovoren brzo, 1413. godine.</a:t>
            </a:r>
            <a:endParaRPr lang="en-US" dirty="0">
              <a:latin typeface="Times New Roman" pitchFamily="18" charset="0"/>
              <a:cs typeface="Times New Roman" pitchFamily="18" charset="0"/>
            </a:endParaRPr>
          </a:p>
          <a:p>
            <a:pPr algn="just"/>
            <a:endParaRPr lang="sr-Latn-RS" dirty="0">
              <a:latin typeface="Times New Roman" pitchFamily="18" charset="0"/>
              <a:cs typeface="Times New Roman" pitchFamily="18" charset="0"/>
            </a:endParaRPr>
          </a:p>
          <a:p>
            <a:pPr algn="just"/>
            <a:r>
              <a:rPr lang="de-AT" dirty="0">
                <a:latin typeface="Times New Roman" pitchFamily="18" charset="0"/>
                <a:cs typeface="Times New Roman" pitchFamily="18" charset="0"/>
              </a:rPr>
              <a:t>Vizantinka Irina Kantakuzin, kod nas mnogo poznatija kao Jerina, po ne baš najpouzdanijim podacima, bila je kćerka Teodora Kantakuzina, što bi trebalo da znači da je bila praunuka vizantijskog cara Jovana Šestog Kantakuzina.</a:t>
            </a:r>
            <a:endParaRPr lang="en-US" dirty="0">
              <a:latin typeface="Times New Roman" pitchFamily="18" charset="0"/>
              <a:cs typeface="Times New Roman" pitchFamily="18" charset="0"/>
            </a:endParaRPr>
          </a:p>
          <a:p>
            <a:pPr algn="just"/>
            <a:endParaRPr lang="sr-Latn-RS" dirty="0">
              <a:latin typeface="Times New Roman" pitchFamily="18" charset="0"/>
              <a:cs typeface="Times New Roman" pitchFamily="18" charset="0"/>
            </a:endParaRPr>
          </a:p>
          <a:p>
            <a:pPr algn="just"/>
            <a:r>
              <a:rPr lang="en-US" dirty="0" err="1">
                <a:latin typeface="Times New Roman" pitchFamily="18" charset="0"/>
                <a:cs typeface="Times New Roman" pitchFamily="18" charset="0"/>
              </a:rPr>
              <a:t>Brak</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između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Đurđa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Jerine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sklopljen</a:t>
            </a:r>
            <a:r>
              <a:rPr lang="en-US" dirty="0">
                <a:latin typeface="Times New Roman" pitchFamily="18" charset="0"/>
                <a:cs typeface="Times New Roman" pitchFamily="18" charset="0"/>
              </a:rPr>
              <a:t> je 26. </a:t>
            </a:r>
            <a:r>
              <a:rPr lang="en-US" dirty="0" err="1">
                <a:latin typeface="Times New Roman" pitchFamily="18" charset="0"/>
                <a:cs typeface="Times New Roman" pitchFamily="18" charset="0"/>
              </a:rPr>
              <a:t>decembra</a:t>
            </a:r>
            <a:r>
              <a:rPr lang="en-US" dirty="0">
                <a:latin typeface="Times New Roman" pitchFamily="18" charset="0"/>
                <a:cs typeface="Times New Roman" pitchFamily="18" charset="0"/>
              </a:rPr>
              <a:t> 1414. </a:t>
            </a:r>
            <a:r>
              <a:rPr lang="en-US" dirty="0" err="1">
                <a:latin typeface="Times New Roman" pitchFamily="18" charset="0"/>
                <a:cs typeface="Times New Roman" pitchFamily="18" charset="0"/>
              </a:rPr>
              <a:t>godine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Jerininim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roditeljima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njoj</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samoj</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nije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smetala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razlika</a:t>
            </a:r>
            <a:r>
              <a:rPr lang="en-US" dirty="0">
                <a:latin typeface="Times New Roman" pitchFamily="18" charset="0"/>
                <a:cs typeface="Times New Roman" pitchFamily="18" charset="0"/>
              </a:rPr>
              <a:t> u </a:t>
            </a:r>
            <a:r>
              <a:rPr lang="en-US" dirty="0" err="1">
                <a:latin typeface="Times New Roman" pitchFamily="18" charset="0"/>
                <a:cs typeface="Times New Roman" pitchFamily="18" charset="0"/>
              </a:rPr>
              <a:t>godinama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jer</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znali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će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Đurađ</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jednoga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dana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postati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srpski</a:t>
            </a:r>
            <a:r>
              <a:rPr lang="en-US" dirty="0">
                <a:latin typeface="Times New Roman" pitchFamily="18" charset="0"/>
                <a:cs typeface="Times New Roman" pitchFamily="18" charset="0"/>
              </a:rPr>
              <a:t> despot, a </a:t>
            </a:r>
            <a:r>
              <a:rPr lang="en-US" dirty="0" err="1">
                <a:latin typeface="Times New Roman" pitchFamily="18" charset="0"/>
                <a:cs typeface="Times New Roman" pitchFamily="18" charset="0"/>
              </a:rPr>
              <a:t>Jerina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despotica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Taj</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doći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će</a:t>
            </a:r>
            <a:r>
              <a:rPr lang="en-US" dirty="0">
                <a:latin typeface="Times New Roman" pitchFamily="18" charset="0"/>
                <a:cs typeface="Times New Roman" pitchFamily="18" charset="0"/>
              </a:rPr>
              <a:t> 12 </a:t>
            </a:r>
            <a:r>
              <a:rPr lang="en-US" dirty="0" err="1">
                <a:latin typeface="Times New Roman" pitchFamily="18" charset="0"/>
                <a:cs typeface="Times New Roman" pitchFamily="18" charset="0"/>
              </a:rPr>
              <a:t>godina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kasnije</a:t>
            </a:r>
            <a:r>
              <a:rPr lang="en-US" dirty="0">
                <a:latin typeface="Times New Roman" pitchFamily="18" charset="0"/>
                <a:cs typeface="Times New Roman" pitchFamily="18" charset="0"/>
              </a:rPr>
              <a:t>.</a:t>
            </a:r>
          </a:p>
          <a:p>
            <a:endParaRPr lang="en-US" dirty="0"/>
          </a:p>
        </p:txBody>
      </p:sp>
      <p:sp>
        <p:nvSpPr>
          <p:cNvPr id="4" name="TextBox 3"/>
          <p:cNvSpPr txBox="1"/>
          <p:nvPr/>
        </p:nvSpPr>
        <p:spPr>
          <a:xfrm>
            <a:off x="152400" y="6211669"/>
            <a:ext cx="4953000" cy="646331"/>
          </a:xfrm>
          <a:prstGeom prst="rect">
            <a:avLst/>
          </a:prstGeom>
          <a:noFill/>
          <a:ln w="28575">
            <a:solidFill>
              <a:srgbClr val="E2BB14"/>
            </a:solidFill>
          </a:ln>
        </p:spPr>
        <p:txBody>
          <a:bodyPr wrap="square" rtlCol="0">
            <a:spAutoFit/>
          </a:bodyPr>
          <a:lstStyle/>
          <a:p>
            <a:r>
              <a:rPr lang="sr-Latn-RS" b="1" dirty="0">
                <a:latin typeface="Times New Roman" pitchFamily="18" charset="0"/>
                <a:cs typeface="Times New Roman" pitchFamily="18" charset="0"/>
              </a:rPr>
              <a:t>Despot Đurađ Branković, sa suprugom Jerinom i kćerkom Marom, Esfigmenska povelja, 1429.</a:t>
            </a:r>
            <a:endParaRPr lang="en-US" b="1"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Grp="1" noChangeAspect="1" noChangeArrowheads="1"/>
          </p:cNvPicPr>
          <p:nvPr>
            <p:ph idx="1"/>
          </p:nvPr>
        </p:nvPicPr>
        <p:blipFill>
          <a:blip r:embed="rId2"/>
          <a:srcRect l="3192" t="3367" r="65602" b="4034"/>
          <a:stretch>
            <a:fillRect/>
          </a:stretch>
        </p:blipFill>
        <p:spPr bwMode="auto">
          <a:xfrm>
            <a:off x="4648200" y="0"/>
            <a:ext cx="4495799" cy="6858000"/>
          </a:xfrm>
          <a:prstGeom prst="rect">
            <a:avLst/>
          </a:prstGeom>
          <a:noFill/>
          <a:ln w="9525">
            <a:noFill/>
            <a:miter lim="800000"/>
            <a:headEnd/>
            <a:tailEnd/>
          </a:ln>
          <a:effectLst/>
        </p:spPr>
      </p:pic>
      <p:sp>
        <p:nvSpPr>
          <p:cNvPr id="4" name="TextBox 3"/>
          <p:cNvSpPr txBox="1"/>
          <p:nvPr/>
        </p:nvSpPr>
        <p:spPr>
          <a:xfrm>
            <a:off x="228600" y="533400"/>
            <a:ext cx="4267200" cy="4524315"/>
          </a:xfrm>
          <a:prstGeom prst="rect">
            <a:avLst/>
          </a:prstGeom>
          <a:noFill/>
          <a:ln w="28575">
            <a:solidFill>
              <a:srgbClr val="C00000"/>
            </a:solidFill>
          </a:ln>
        </p:spPr>
        <p:txBody>
          <a:bodyPr wrap="square" rtlCol="0">
            <a:spAutoFit/>
          </a:bodyPr>
          <a:lstStyle/>
          <a:p>
            <a:pPr algn="just"/>
            <a:r>
              <a:rPr lang="en-US" dirty="0" err="1">
                <a:latin typeface="Times New Roman" pitchFamily="18" charset="0"/>
                <a:cs typeface="Times New Roman" pitchFamily="18" charset="0"/>
              </a:rPr>
              <a:t>Od</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avgusta</a:t>
            </a:r>
            <a:r>
              <a:rPr lang="en-US" dirty="0">
                <a:latin typeface="Times New Roman" pitchFamily="18" charset="0"/>
                <a:cs typeface="Times New Roman" pitchFamily="18" charset="0"/>
              </a:rPr>
              <a:t> 1426. </a:t>
            </a:r>
            <a:r>
              <a:rPr lang="en-US" dirty="0" err="1">
                <a:latin typeface="Times New Roman" pitchFamily="18" charset="0"/>
                <a:cs typeface="Times New Roman" pitchFamily="18" charset="0"/>
              </a:rPr>
              <a:t>Đurađ</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Jerina</a:t>
            </a:r>
            <a:r>
              <a:rPr lang="en-US" dirty="0">
                <a:latin typeface="Times New Roman" pitchFamily="18" charset="0"/>
                <a:cs typeface="Times New Roman" pitchFamily="18" charset="0"/>
              </a:rPr>
              <a:t> s </a:t>
            </a:r>
            <a:r>
              <a:rPr lang="en-US" dirty="0" err="1">
                <a:latin typeface="Times New Roman" pitchFamily="18" charset="0"/>
                <a:cs typeface="Times New Roman" pitchFamily="18" charset="0"/>
              </a:rPr>
              <a:t>decom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borave</a:t>
            </a:r>
            <a:r>
              <a:rPr lang="en-US" dirty="0">
                <a:latin typeface="Times New Roman" pitchFamily="18" charset="0"/>
                <a:cs typeface="Times New Roman" pitchFamily="18" charset="0"/>
              </a:rPr>
              <a:t> u </a:t>
            </a:r>
            <a:r>
              <a:rPr lang="en-US" dirty="0" err="1">
                <a:latin typeface="Times New Roman" pitchFamily="18" charset="0"/>
                <a:cs typeface="Times New Roman" pitchFamily="18" charset="0"/>
              </a:rPr>
              <a:t>Zeti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Imali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petoro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Godinu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dana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venčanju</a:t>
            </a:r>
            <a:r>
              <a:rPr lang="en-US" dirty="0">
                <a:latin typeface="Times New Roman" pitchFamily="18" charset="0"/>
                <a:cs typeface="Times New Roman" pitchFamily="18" charset="0"/>
              </a:rPr>
              <a:t>, 1415, </a:t>
            </a:r>
            <a:r>
              <a:rPr lang="en-US" dirty="0" err="1">
                <a:latin typeface="Times New Roman" pitchFamily="18" charset="0"/>
                <a:cs typeface="Times New Roman" pitchFamily="18" charset="0"/>
              </a:rPr>
              <a:t>rođen</a:t>
            </a:r>
            <a:r>
              <a:rPr lang="en-US" dirty="0">
                <a:latin typeface="Times New Roman" pitchFamily="18" charset="0"/>
                <a:cs typeface="Times New Roman" pitchFamily="18" charset="0"/>
              </a:rPr>
              <a:t> je </a:t>
            </a:r>
            <a:r>
              <a:rPr lang="en-US" dirty="0" err="1">
                <a:latin typeface="Times New Roman" pitchFamily="18" charset="0"/>
                <a:cs typeface="Times New Roman" pitchFamily="18" charset="0"/>
              </a:rPr>
              <a:t>Teodor</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Ime</a:t>
            </a:r>
            <a:r>
              <a:rPr lang="en-US" dirty="0">
                <a:latin typeface="Times New Roman" pitchFamily="18" charset="0"/>
                <a:cs typeface="Times New Roman" pitchFamily="18" charset="0"/>
              </a:rPr>
              <a:t> je </a:t>
            </a:r>
            <a:r>
              <a:rPr lang="en-US" dirty="0" err="1">
                <a:latin typeface="Times New Roman" pitchFamily="18" charset="0"/>
                <a:cs typeface="Times New Roman" pitchFamily="18" charset="0"/>
              </a:rPr>
              <a:t>dobio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Jerininom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ocu</a:t>
            </a:r>
            <a:r>
              <a:rPr lang="en-US" dirty="0">
                <a:latin typeface="Times New Roman" pitchFamily="18" charset="0"/>
                <a:cs typeface="Times New Roman" pitchFamily="18" charset="0"/>
              </a:rPr>
              <a:t>. U </a:t>
            </a:r>
            <a:r>
              <a:rPr lang="en-US" dirty="0" err="1">
                <a:latin typeface="Times New Roman" pitchFamily="18" charset="0"/>
                <a:cs typeface="Times New Roman" pitchFamily="18" charset="0"/>
              </a:rPr>
              <a:t>Srbiji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zvali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Todor</a:t>
            </a:r>
            <a:r>
              <a:rPr lang="en-US" dirty="0">
                <a:latin typeface="Times New Roman" pitchFamily="18" charset="0"/>
                <a:cs typeface="Times New Roman" pitchFamily="18" charset="0"/>
              </a:rPr>
              <a:t>. </a:t>
            </a:r>
            <a:r>
              <a:rPr lang="de-AT" dirty="0">
                <a:latin typeface="Times New Roman" pitchFamily="18" charset="0"/>
                <a:cs typeface="Times New Roman" pitchFamily="18" charset="0"/>
              </a:rPr>
              <a:t>Ubrzo je, 1416/1417, rođen i drugi sin kome su, po Đurđevom bratu, dali ime Grgur. Odmah potom, 1418/1419, rodila im se i prva kćerka. Ime Kantakuzina dali su joj po prezimenu Jerinine porodice. U Srbiji, pak, zvali su je Katarina. Treći sin Stefan rodio se 1420. godine, a ime je dobio po Đurđevom ujaku, despotu Stefanu Lazareviću, koji će im ostaviti presto Srbije. Sledeće godine, 1421, rodio se četvrti sin, Lazar. Nažalost, najstariji sin Teodor umreće kao dečak od 14-15 godina.</a:t>
            </a:r>
            <a:endParaRPr lang="en-US" dirty="0">
              <a:latin typeface="Times New Roman" pitchFamily="18" charset="0"/>
              <a:cs typeface="Times New Roman" pitchFamily="18" charset="0"/>
            </a:endParaRPr>
          </a:p>
        </p:txBody>
      </p:sp>
      <p:sp>
        <p:nvSpPr>
          <p:cNvPr id="5" name="TextBox 4"/>
          <p:cNvSpPr txBox="1"/>
          <p:nvPr/>
        </p:nvSpPr>
        <p:spPr>
          <a:xfrm>
            <a:off x="838200" y="6019800"/>
            <a:ext cx="3124200" cy="381000"/>
          </a:xfrm>
          <a:prstGeom prst="rect">
            <a:avLst/>
          </a:prstGeom>
          <a:noFill/>
          <a:ln w="28575">
            <a:solidFill>
              <a:srgbClr val="C00000"/>
            </a:solidFill>
          </a:ln>
        </p:spPr>
        <p:txBody>
          <a:bodyPr wrap="square" rtlCol="0">
            <a:spAutoFit/>
          </a:bodyPr>
          <a:lstStyle/>
          <a:p>
            <a:r>
              <a:rPr lang="sr-Latn-RS" b="1" dirty="0">
                <a:latin typeface="Times New Roman" pitchFamily="18" charset="0"/>
                <a:cs typeface="Times New Roman" pitchFamily="18" charset="0"/>
              </a:rPr>
              <a:t>Teodor Branković, Gračanica</a:t>
            </a:r>
            <a:endParaRPr lang="en-US" b="1"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Grp="1" noChangeAspect="1" noChangeArrowheads="1"/>
          </p:cNvPicPr>
          <p:nvPr>
            <p:ph idx="1"/>
          </p:nvPr>
        </p:nvPicPr>
        <p:blipFill>
          <a:blip r:embed="rId2"/>
          <a:srcRect l="55556" t="9757" r="12037" b="3072"/>
          <a:stretch>
            <a:fillRect/>
          </a:stretch>
        </p:blipFill>
        <p:spPr bwMode="auto">
          <a:xfrm>
            <a:off x="4114800" y="0"/>
            <a:ext cx="5029200" cy="6855822"/>
          </a:xfrm>
          <a:prstGeom prst="rect">
            <a:avLst/>
          </a:prstGeom>
          <a:noFill/>
          <a:ln w="9525">
            <a:noFill/>
            <a:miter lim="800000"/>
            <a:headEnd/>
            <a:tailEnd/>
          </a:ln>
          <a:effectLst/>
        </p:spPr>
      </p:pic>
      <p:sp>
        <p:nvSpPr>
          <p:cNvPr id="5" name="TextBox 4"/>
          <p:cNvSpPr txBox="1"/>
          <p:nvPr/>
        </p:nvSpPr>
        <p:spPr>
          <a:xfrm>
            <a:off x="152400" y="152400"/>
            <a:ext cx="3810000" cy="6186309"/>
          </a:xfrm>
          <a:prstGeom prst="rect">
            <a:avLst/>
          </a:prstGeom>
          <a:noFill/>
          <a:ln w="28575">
            <a:solidFill>
              <a:srgbClr val="D3AE13"/>
            </a:solidFill>
          </a:ln>
        </p:spPr>
        <p:txBody>
          <a:bodyPr wrap="square" rtlCol="0">
            <a:spAutoFit/>
          </a:bodyPr>
          <a:lstStyle/>
          <a:p>
            <a:pPr algn="just"/>
            <a:r>
              <a:rPr lang="de-AT" dirty="0">
                <a:latin typeface="Times New Roman" pitchFamily="18" charset="0"/>
                <a:cs typeface="Times New Roman" pitchFamily="18" charset="0"/>
              </a:rPr>
              <a:t>Posle iznenadne smrti despota Stefana Lazarevića, jula 1427, vladarsko žezlo u Srbiji uzeo je njegov oglašeni naslednik Đurađ Branković. Primio je vazalstvo u odnosu na ugarsku krunu, a kralj Žigmund (Sigismund) uveo je Đurđa u red ugarskih barona i priznao ga kao vladara Srbije. Do leta 1429, srpski vladar se potpisivao skromno: Gospodin Srbljem.</a:t>
            </a:r>
            <a:endParaRPr lang="en-US" dirty="0">
              <a:latin typeface="Times New Roman" pitchFamily="18" charset="0"/>
              <a:cs typeface="Times New Roman" pitchFamily="18" charset="0"/>
            </a:endParaRPr>
          </a:p>
          <a:p>
            <a:pPr algn="just"/>
            <a:endParaRPr lang="sr-Latn-RS" dirty="0">
              <a:latin typeface="Times New Roman" pitchFamily="18" charset="0"/>
              <a:cs typeface="Times New Roman" pitchFamily="18" charset="0"/>
            </a:endParaRPr>
          </a:p>
          <a:p>
            <a:pPr algn="just"/>
            <a:r>
              <a:rPr lang="de-AT" dirty="0">
                <a:latin typeface="Times New Roman" pitchFamily="18" charset="0"/>
                <a:cs typeface="Times New Roman" pitchFamily="18" charset="0"/>
              </a:rPr>
              <a:t>Po</a:t>
            </a:r>
            <a:r>
              <a:rPr lang="sr-Latn-RS" dirty="0">
                <a:latin typeface="Times New Roman" pitchFamily="18" charset="0"/>
                <a:cs typeface="Times New Roman" pitchFamily="18" charset="0"/>
              </a:rPr>
              <a:t>č</a:t>
            </a:r>
            <a:r>
              <a:rPr lang="de-AT" dirty="0">
                <a:latin typeface="Times New Roman" pitchFamily="18" charset="0"/>
                <a:cs typeface="Times New Roman" pitchFamily="18" charset="0"/>
              </a:rPr>
              <a:t>etkom 1428. godine, Đurađ je postao i turski vazal, pomirivši se sa sultanom Muratom Drugim. Đurđu nije smetalo da bude vazal triju različitih suverena (Vizantiji samo nominalno), kako bi obezbedio mir i stabilnost u svojoj zemlji. Međutim, 1428, odmah nakon primanja turskog vazalstva, morao je da vrati Beograd Ugarima, pošto je bio dat Stefanu samo na uživanje.</a:t>
            </a:r>
            <a:endParaRPr lang="sr-Latn-RS" dirty="0">
              <a:latin typeface="Times New Roman" pitchFamily="18" charset="0"/>
              <a:cs typeface="Times New Roman" pitchFamily="18" charset="0"/>
            </a:endParaRPr>
          </a:p>
        </p:txBody>
      </p:sp>
      <p:sp>
        <p:nvSpPr>
          <p:cNvPr id="4" name="TextBox 3"/>
          <p:cNvSpPr txBox="1"/>
          <p:nvPr/>
        </p:nvSpPr>
        <p:spPr>
          <a:xfrm>
            <a:off x="152400" y="6457890"/>
            <a:ext cx="3810000" cy="369332"/>
          </a:xfrm>
          <a:prstGeom prst="rect">
            <a:avLst/>
          </a:prstGeom>
          <a:noFill/>
          <a:ln w="28575">
            <a:solidFill>
              <a:srgbClr val="C19F11"/>
            </a:solidFill>
          </a:ln>
        </p:spPr>
        <p:txBody>
          <a:bodyPr wrap="square" rtlCol="0">
            <a:spAutoFit/>
          </a:bodyPr>
          <a:lstStyle/>
          <a:p>
            <a:r>
              <a:rPr lang="sr-Latn-RS" b="1" dirty="0">
                <a:latin typeface="Times New Roman" pitchFamily="18" charset="0"/>
                <a:cs typeface="Times New Roman" pitchFamily="18" charset="0"/>
              </a:rPr>
              <a:t>Despot Stefan Lazarević, Kalenić</a:t>
            </a:r>
            <a:endParaRPr lang="en-US" b="1"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482" name="Picture 2"/>
          <p:cNvPicPr>
            <a:picLocks noChangeAspect="1" noChangeArrowheads="1"/>
          </p:cNvPicPr>
          <p:nvPr/>
        </p:nvPicPr>
        <p:blipFill>
          <a:blip r:embed="rId2"/>
          <a:srcRect t="3727" r="2204" b="11801"/>
          <a:stretch>
            <a:fillRect/>
          </a:stretch>
        </p:blipFill>
        <p:spPr bwMode="auto">
          <a:xfrm>
            <a:off x="0" y="0"/>
            <a:ext cx="9144000" cy="5096656"/>
          </a:xfrm>
          <a:prstGeom prst="rect">
            <a:avLst/>
          </a:prstGeom>
          <a:noFill/>
          <a:ln w="9525">
            <a:noFill/>
            <a:miter lim="800000"/>
            <a:headEnd/>
            <a:tailEnd/>
          </a:ln>
          <a:effectLst/>
        </p:spPr>
      </p:pic>
      <p:sp>
        <p:nvSpPr>
          <p:cNvPr id="4" name="TextBox 3"/>
          <p:cNvSpPr txBox="1"/>
          <p:nvPr/>
        </p:nvSpPr>
        <p:spPr>
          <a:xfrm>
            <a:off x="152400" y="5257800"/>
            <a:ext cx="8839200" cy="1477328"/>
          </a:xfrm>
          <a:prstGeom prst="rect">
            <a:avLst/>
          </a:prstGeom>
          <a:noFill/>
          <a:ln w="19050">
            <a:solidFill>
              <a:schemeClr val="accent3">
                <a:lumMod val="50000"/>
              </a:schemeClr>
            </a:solidFill>
          </a:ln>
        </p:spPr>
        <p:txBody>
          <a:bodyPr wrap="square" rtlCol="0">
            <a:spAutoFit/>
          </a:bodyPr>
          <a:lstStyle/>
          <a:p>
            <a:pPr algn="just"/>
            <a:r>
              <a:rPr lang="de-AT" dirty="0">
                <a:latin typeface="Times New Roman" pitchFamily="18" charset="0"/>
                <a:cs typeface="Times New Roman" pitchFamily="18" charset="0"/>
              </a:rPr>
              <a:t>Đurađ i Jerina su odlučili da podignu novu prestonicu, u Smederevu. U rekordnom roku, od proleća 1428. do 1430. godine, smederevski vodeni grad bio je podignut. Graditelj Smedereva je, po svoj prilici, bio Georgije Kantakuzin, Jerinin brat. Za tako kratko vreme, podignuti su bedemi s moćnim kulama, ali i više drugih zgrada, kao i dvor Đurđa i Jerine.</a:t>
            </a:r>
            <a:endParaRPr lang="en-US" dirty="0">
              <a:latin typeface="Times New Roman" pitchFamily="18" charset="0"/>
              <a:cs typeface="Times New Roman" pitchFamily="18" charset="0"/>
            </a:endParaRPr>
          </a:p>
          <a:p>
            <a:pPr algn="just"/>
            <a:endParaRPr lang="en-US" dirty="0"/>
          </a:p>
        </p:txBody>
      </p:sp>
      <p:sp>
        <p:nvSpPr>
          <p:cNvPr id="5" name="TextBox 4"/>
          <p:cNvSpPr txBox="1"/>
          <p:nvPr/>
        </p:nvSpPr>
        <p:spPr>
          <a:xfrm>
            <a:off x="4114800" y="228600"/>
            <a:ext cx="4800600" cy="369332"/>
          </a:xfrm>
          <a:prstGeom prst="rect">
            <a:avLst/>
          </a:prstGeom>
          <a:noFill/>
        </p:spPr>
        <p:txBody>
          <a:bodyPr wrap="square" rtlCol="0">
            <a:spAutoFit/>
          </a:bodyPr>
          <a:lstStyle/>
          <a:p>
            <a:r>
              <a:rPr lang="sr-Latn-RS" b="1" dirty="0">
                <a:solidFill>
                  <a:schemeClr val="bg2">
                    <a:lumMod val="25000"/>
                  </a:schemeClr>
                </a:solidFill>
              </a:rPr>
              <a:t>Tvrđava despota Đurađa Brankovića, Smederevo</a:t>
            </a:r>
            <a:endParaRPr lang="en-US" b="1" dirty="0">
              <a:solidFill>
                <a:schemeClr val="bg2">
                  <a:lumMod val="2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Grp="1" noChangeAspect="1" noChangeArrowheads="1"/>
          </p:cNvPicPr>
          <p:nvPr>
            <p:ph idx="1"/>
          </p:nvPr>
        </p:nvPicPr>
        <p:blipFill>
          <a:blip r:embed="rId2"/>
          <a:srcRect l="51093" t="5051" r="12832" b="20870"/>
          <a:stretch>
            <a:fillRect/>
          </a:stretch>
        </p:blipFill>
        <p:spPr bwMode="auto">
          <a:xfrm>
            <a:off x="4743450" y="0"/>
            <a:ext cx="4400550" cy="5867400"/>
          </a:xfrm>
          <a:prstGeom prst="rect">
            <a:avLst/>
          </a:prstGeom>
          <a:noFill/>
          <a:ln w="9525">
            <a:noFill/>
            <a:miter lim="800000"/>
            <a:headEnd/>
            <a:tailEnd/>
          </a:ln>
          <a:effectLst/>
        </p:spPr>
      </p:pic>
      <p:sp>
        <p:nvSpPr>
          <p:cNvPr id="4" name="TextBox 3"/>
          <p:cNvSpPr txBox="1"/>
          <p:nvPr/>
        </p:nvSpPr>
        <p:spPr>
          <a:xfrm>
            <a:off x="152400" y="228600"/>
            <a:ext cx="4495800" cy="6463308"/>
          </a:xfrm>
          <a:prstGeom prst="rect">
            <a:avLst/>
          </a:prstGeom>
          <a:noFill/>
          <a:ln w="28575">
            <a:solidFill>
              <a:srgbClr val="D3AE13"/>
            </a:solidFill>
          </a:ln>
        </p:spPr>
        <p:txBody>
          <a:bodyPr wrap="square" rtlCol="0">
            <a:spAutoFit/>
          </a:bodyPr>
          <a:lstStyle/>
          <a:p>
            <a:pPr algn="just"/>
            <a:r>
              <a:rPr lang="de-AT" dirty="0">
                <a:latin typeface="Times New Roman" pitchFamily="18" charset="0"/>
                <a:cs typeface="Times New Roman" pitchFamily="18" charset="0"/>
              </a:rPr>
              <a:t>To je podrazumevalo da je, praktično, cela Srbija bila mobilisana, izvedena na argatovanje. Tome u prilog govori i predanje, prisutno u celom dunavskom priobalju, da su iz majdana kod srednjovekovnog grada Rama na Dunavu, vađeni veliki komadi kamena, belog i zelenca, i vučeni nepreglednom kolonom volujskih kola, dok su nešto manji komadi do Smedereva stizali iz ruke u ruku.</a:t>
            </a:r>
            <a:r>
              <a:rPr lang="en-US" dirty="0">
                <a:latin typeface="Times New Roman" pitchFamily="18" charset="0"/>
                <a:cs typeface="Times New Roman" pitchFamily="18" charset="0"/>
              </a:rPr>
              <a:t> </a:t>
            </a:r>
            <a:r>
              <a:rPr lang="de-AT" dirty="0">
                <a:latin typeface="Times New Roman" pitchFamily="18" charset="0"/>
                <a:cs typeface="Times New Roman" pitchFamily="18" charset="0"/>
              </a:rPr>
              <a:t>Uvedena je čvrsta disciplina, kako bi se posao što pre okončao. To je podrazumevalo česte intervencije srpskih vojnih četa. Pošto su srpski vitezovi imali razumevanja za tešku muku sebara, obično su bivali tolerantni. U takvim slučajevima, na "najugroženijim mestima", Đurađ je naređivao grčkim vojnicima, koji su se u Srbiji sklanjali od Turaka, da zavode red i uteruju disciplinu. Za teško argatovanje i šikaniranje narod nije krivio jedinog koji je mogao biti odgovoran, Đurđa, već je sva krivica bačena na Jerinu i njene Grke. Vrlo brzo, sav narod prozvao je srpsku despoticu - prokleta Jerina.</a:t>
            </a:r>
            <a:endParaRPr lang="en-US" dirty="0">
              <a:latin typeface="Times New Roman" pitchFamily="18" charset="0"/>
              <a:cs typeface="Times New Roman" pitchFamily="18" charset="0"/>
            </a:endParaRPr>
          </a:p>
        </p:txBody>
      </p:sp>
      <p:sp>
        <p:nvSpPr>
          <p:cNvPr id="5" name="TextBox 4"/>
          <p:cNvSpPr txBox="1"/>
          <p:nvPr/>
        </p:nvSpPr>
        <p:spPr>
          <a:xfrm>
            <a:off x="4800600" y="5867400"/>
            <a:ext cx="4191000" cy="923330"/>
          </a:xfrm>
          <a:prstGeom prst="rect">
            <a:avLst/>
          </a:prstGeom>
          <a:noFill/>
          <a:ln w="28575">
            <a:solidFill>
              <a:srgbClr val="D3AE13"/>
            </a:solidFill>
          </a:ln>
        </p:spPr>
        <p:txBody>
          <a:bodyPr wrap="square" rtlCol="0">
            <a:spAutoFit/>
          </a:bodyPr>
          <a:lstStyle/>
          <a:p>
            <a:pPr algn="ctr"/>
            <a:r>
              <a:rPr lang="sr-Latn-RS" b="1" dirty="0">
                <a:latin typeface="Times New Roman" pitchFamily="18" charset="0"/>
                <a:cs typeface="Times New Roman" pitchFamily="18" charset="0"/>
              </a:rPr>
              <a:t>Mitra Beogradske mitropolije, </a:t>
            </a:r>
          </a:p>
          <a:p>
            <a:pPr algn="ctr"/>
            <a:r>
              <a:rPr lang="sr-Latn-RS" b="1" dirty="0">
                <a:latin typeface="Times New Roman" pitchFamily="18" charset="0"/>
                <a:cs typeface="Times New Roman" pitchFamily="18" charset="0"/>
              </a:rPr>
              <a:t>rad i dar Katarine Branković, </a:t>
            </a:r>
          </a:p>
          <a:p>
            <a:pPr algn="ctr"/>
            <a:r>
              <a:rPr lang="sr-Latn-RS" b="1" dirty="0">
                <a:latin typeface="Times New Roman" pitchFamily="18" charset="0"/>
                <a:cs typeface="Times New Roman" pitchFamily="18" charset="0"/>
              </a:rPr>
              <a:t>druga polovina XV veka</a:t>
            </a:r>
            <a:endParaRPr lang="en-US" b="1"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3554" name="Picture 2"/>
          <p:cNvPicPr>
            <a:picLocks noGrp="1" noChangeAspect="1" noChangeArrowheads="1"/>
          </p:cNvPicPr>
          <p:nvPr>
            <p:ph idx="1"/>
          </p:nvPr>
        </p:nvPicPr>
        <p:blipFill>
          <a:blip r:embed="rId2"/>
          <a:srcRect l="4087" t="8418" r="16112" b="2350"/>
          <a:stretch>
            <a:fillRect/>
          </a:stretch>
        </p:blipFill>
        <p:spPr bwMode="auto">
          <a:xfrm>
            <a:off x="1" y="-1"/>
            <a:ext cx="9144000" cy="6477001"/>
          </a:xfrm>
          <a:prstGeom prst="rect">
            <a:avLst/>
          </a:prstGeom>
          <a:solidFill>
            <a:srgbClr val="FFFFFF">
              <a:shade val="85000"/>
            </a:srgbClr>
          </a:solidFill>
          <a:ln w="88900" cap="sq">
            <a:solidFill>
              <a:srgbClr val="D9B10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0" y="6488668"/>
            <a:ext cx="9144000" cy="400110"/>
          </a:xfrm>
          <a:prstGeom prst="rect">
            <a:avLst/>
          </a:prstGeom>
          <a:noFill/>
        </p:spPr>
        <p:txBody>
          <a:bodyPr wrap="square" rtlCol="0">
            <a:spAutoFit/>
          </a:bodyPr>
          <a:lstStyle/>
          <a:p>
            <a:pPr algn="ctr"/>
            <a:r>
              <a:rPr lang="sr-Latn-RS" sz="2000" b="1" dirty="0">
                <a:solidFill>
                  <a:srgbClr val="AC0000"/>
                </a:solidFill>
                <a:latin typeface="Times New Roman" pitchFamily="18" charset="0"/>
                <a:cs typeface="Times New Roman" pitchFamily="18" charset="0"/>
              </a:rPr>
              <a:t>Turski poklisari prose Maru</a:t>
            </a:r>
            <a:endParaRPr lang="en-US" sz="2000" b="1" dirty="0">
              <a:solidFill>
                <a:srgbClr val="AC0000"/>
              </a:solidFill>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srcRect l="54353" t="28622" r="12546" b="20400"/>
          <a:stretch>
            <a:fillRect/>
          </a:stretch>
        </p:blipFill>
        <p:spPr bwMode="auto">
          <a:xfrm>
            <a:off x="5638800" y="0"/>
            <a:ext cx="3505200" cy="3271520"/>
          </a:xfrm>
          <a:prstGeom prst="rect">
            <a:avLst/>
          </a:prstGeom>
          <a:noFill/>
          <a:ln w="9525">
            <a:noFill/>
            <a:miter lim="800000"/>
            <a:headEnd/>
            <a:tailEnd/>
          </a:ln>
          <a:effectLst/>
        </p:spPr>
      </p:pic>
      <p:sp>
        <p:nvSpPr>
          <p:cNvPr id="4" name="TextBox 3"/>
          <p:cNvSpPr txBox="1"/>
          <p:nvPr/>
        </p:nvSpPr>
        <p:spPr>
          <a:xfrm>
            <a:off x="152400" y="152400"/>
            <a:ext cx="5334000" cy="3170099"/>
          </a:xfrm>
          <a:prstGeom prst="rect">
            <a:avLst/>
          </a:prstGeom>
          <a:noFill/>
          <a:ln w="19050">
            <a:solidFill>
              <a:srgbClr val="D3AE13"/>
            </a:solidFill>
          </a:ln>
        </p:spPr>
        <p:txBody>
          <a:bodyPr wrap="square" rtlCol="0">
            <a:spAutoFit/>
          </a:bodyPr>
          <a:lstStyle/>
          <a:p>
            <a:pPr algn="just"/>
            <a:r>
              <a:rPr lang="en-US" sz="2000" dirty="0" err="1">
                <a:latin typeface="Times New Roman" pitchFamily="18" charset="0"/>
                <a:cs typeface="Times New Roman" pitchFamily="18" charset="0"/>
              </a:rPr>
              <a:t>Narod</a:t>
            </a:r>
            <a:r>
              <a:rPr lang="en-US" sz="2000" dirty="0">
                <a:latin typeface="Times New Roman" pitchFamily="18" charset="0"/>
                <a:cs typeface="Times New Roman" pitchFamily="18" charset="0"/>
              </a:rPr>
              <a:t> u </a:t>
            </a:r>
            <a:r>
              <a:rPr lang="en-US" sz="2000" dirty="0" err="1">
                <a:latin typeface="Times New Roman" pitchFamily="18" charset="0"/>
                <a:cs typeface="Times New Roman" pitchFamily="18" charset="0"/>
              </a:rPr>
              <a:t>Srbiji</a:t>
            </a:r>
            <a:r>
              <a:rPr lang="en-US" sz="2000" dirty="0">
                <a:latin typeface="Times New Roman" pitchFamily="18" charset="0"/>
                <a:cs typeface="Times New Roman" pitchFamily="18" charset="0"/>
              </a:rPr>
              <a:t> toga </a:t>
            </a:r>
            <a:r>
              <a:rPr lang="en-US" sz="2000" dirty="0" err="1">
                <a:latin typeface="Times New Roman" pitchFamily="18" charset="0"/>
                <a:cs typeface="Times New Roman" pitchFamily="18" charset="0"/>
              </a:rPr>
              <a:t>doba</a:t>
            </a:r>
            <a:r>
              <a:rPr lang="en-US" sz="2000" dirty="0">
                <a:latin typeface="Times New Roman" pitchFamily="18" charset="0"/>
                <a:cs typeface="Times New Roman" pitchFamily="18" charset="0"/>
              </a:rPr>
              <a:t>, a </a:t>
            </a:r>
            <a:r>
              <a:rPr lang="en-US" sz="2000" dirty="0" err="1">
                <a:latin typeface="Times New Roman" pitchFamily="18" charset="0"/>
                <a:cs typeface="Times New Roman" pitchFamily="18" charset="0"/>
              </a:rPr>
              <a:t>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vekovima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kasnije</a:t>
            </a:r>
            <a:r>
              <a:rPr lang="en-US" sz="2000" dirty="0">
                <a:latin typeface="Times New Roman" pitchFamily="18" charset="0"/>
                <a:cs typeface="Times New Roman" pitchFamily="18" charset="0"/>
              </a:rPr>
              <a:t>, bio je </a:t>
            </a:r>
            <a:r>
              <a:rPr lang="en-US" sz="2000" dirty="0" err="1">
                <a:latin typeface="Times New Roman" pitchFamily="18" charset="0"/>
                <a:cs typeface="Times New Roman" pitchFamily="18" charset="0"/>
              </a:rPr>
              <a:t>nepravedno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prestrog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prema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despotici</a:t>
            </a:r>
            <a:r>
              <a:rPr lang="en-US" sz="2000" dirty="0">
                <a:latin typeface="Times New Roman" pitchFamily="18" charset="0"/>
                <a:cs typeface="Times New Roman" pitchFamily="18" charset="0"/>
              </a:rPr>
              <a:t>. U </a:t>
            </a:r>
            <a:r>
              <a:rPr lang="en-US" sz="2000" dirty="0" err="1">
                <a:latin typeface="Times New Roman" pitchFamily="18" charset="0"/>
                <a:cs typeface="Times New Roman" pitchFamily="18" charset="0"/>
              </a:rPr>
              <a:t>pesmama</a:t>
            </a:r>
            <a:r>
              <a:rPr lang="en-US" sz="2000" dirty="0">
                <a:latin typeface="Times New Roman" pitchFamily="18" charset="0"/>
                <a:cs typeface="Times New Roman" pitchFamily="18" charset="0"/>
              </a:rPr>
              <a:t> o "</a:t>
            </a:r>
            <a:r>
              <a:rPr lang="en-US" sz="2000" dirty="0" err="1">
                <a:latin typeface="Times New Roman" pitchFamily="18" charset="0"/>
                <a:cs typeface="Times New Roman" pitchFamily="18" charset="0"/>
              </a:rPr>
              <a:t>prokletoj</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Jerini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za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sve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što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ga</a:t>
            </a:r>
            <a:r>
              <a:rPr lang="en-US" sz="2000" dirty="0">
                <a:latin typeface="Times New Roman" pitchFamily="18" charset="0"/>
                <a:cs typeface="Times New Roman" pitchFamily="18" charset="0"/>
              </a:rPr>
              <a:t> je </a:t>
            </a:r>
            <a:r>
              <a:rPr lang="en-US" sz="2000" dirty="0" err="1">
                <a:latin typeface="Times New Roman" pitchFamily="18" charset="0"/>
                <a:cs typeface="Times New Roman" pitchFamily="18" charset="0"/>
              </a:rPr>
              <a:t>snašlo</a:t>
            </a:r>
            <a:r>
              <a:rPr lang="en-US" sz="2000" dirty="0">
                <a:latin typeface="Times New Roman" pitchFamily="18" charset="0"/>
                <a:cs typeface="Times New Roman" pitchFamily="18" charset="0"/>
              </a:rPr>
              <a:t>, pa </a:t>
            </a:r>
            <a:r>
              <a:rPr lang="en-US" sz="2000" dirty="0" err="1">
                <a:latin typeface="Times New Roman" pitchFamily="18" charset="0"/>
                <a:cs typeface="Times New Roman" pitchFamily="18" charset="0"/>
              </a:rPr>
              <a:t>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za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konačnu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propast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optuživao</a:t>
            </a:r>
            <a:r>
              <a:rPr lang="en-US" sz="2000" dirty="0">
                <a:latin typeface="Times New Roman" pitchFamily="18" charset="0"/>
                <a:cs typeface="Times New Roman" pitchFamily="18" charset="0"/>
              </a:rPr>
              <a:t> je </a:t>
            </a:r>
            <a:r>
              <a:rPr lang="en-US" sz="2000" dirty="0" err="1">
                <a:latin typeface="Times New Roman" pitchFamily="18" charset="0"/>
                <a:cs typeface="Times New Roman" pitchFamily="18" charset="0"/>
              </a:rPr>
              <a:t>upravo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nju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Njena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uloga</a:t>
            </a:r>
            <a:r>
              <a:rPr lang="en-US" sz="2000" dirty="0">
                <a:latin typeface="Times New Roman" pitchFamily="18" charset="0"/>
                <a:cs typeface="Times New Roman" pitchFamily="18" charset="0"/>
              </a:rPr>
              <a:t> u </a:t>
            </a:r>
            <a:r>
              <a:rPr lang="en-US" sz="2000" dirty="0" err="1">
                <a:latin typeface="Times New Roman" pitchFamily="18" charset="0"/>
                <a:cs typeface="Times New Roman" pitchFamily="18" charset="0"/>
              </a:rPr>
              <a:t>ubrzanoj</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gradnji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Smedereva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bila</a:t>
            </a:r>
            <a:r>
              <a:rPr lang="en-US" sz="2000" dirty="0">
                <a:latin typeface="Times New Roman" pitchFamily="18" charset="0"/>
                <a:cs typeface="Times New Roman" pitchFamily="18" charset="0"/>
              </a:rPr>
              <a:t> je </a:t>
            </a:r>
            <a:r>
              <a:rPr lang="en-US" sz="2000" dirty="0" err="1">
                <a:latin typeface="Times New Roman" pitchFamily="18" charset="0"/>
                <a:cs typeface="Times New Roman" pitchFamily="18" charset="0"/>
              </a:rPr>
              <a:t>nikakva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ili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skoro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nikakva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Njoj</a:t>
            </a:r>
            <a:r>
              <a:rPr lang="en-US" sz="2000" dirty="0">
                <a:latin typeface="Times New Roman" pitchFamily="18" charset="0"/>
                <a:cs typeface="Times New Roman" pitchFamily="18" charset="0"/>
              </a:rPr>
              <a:t> je </a:t>
            </a:r>
            <a:r>
              <a:rPr lang="en-US" sz="2000" dirty="0" err="1">
                <a:latin typeface="Times New Roman" pitchFamily="18" charset="0"/>
                <a:cs typeface="Times New Roman" pitchFamily="18" charset="0"/>
              </a:rPr>
              <a:t>čak</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pripisivana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gradnja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drugih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srednjovekovnih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gradova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koje</a:t>
            </a:r>
            <a:r>
              <a:rPr lang="en-US" sz="2000" dirty="0">
                <a:latin typeface="Times New Roman" pitchFamily="18" charset="0"/>
                <a:cs typeface="Times New Roman" pitchFamily="18" charset="0"/>
              </a:rPr>
              <a:t> je, </a:t>
            </a:r>
            <a:r>
              <a:rPr lang="en-US" sz="2000" dirty="0" err="1">
                <a:latin typeface="Times New Roman" pitchFamily="18" charset="0"/>
                <a:cs typeface="Times New Roman" pitchFamily="18" charset="0"/>
              </a:rPr>
              <a:t>tobož</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ona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naređivala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iako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oni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građeni</a:t>
            </a:r>
            <a:r>
              <a:rPr lang="en-US" sz="2000" dirty="0">
                <a:latin typeface="Times New Roman" pitchFamily="18" charset="0"/>
                <a:cs typeface="Times New Roman" pitchFamily="18" charset="0"/>
              </a:rPr>
              <a:t> u </a:t>
            </a:r>
            <a:r>
              <a:rPr lang="en-US" sz="2000" dirty="0" err="1">
                <a:latin typeface="Times New Roman" pitchFamily="18" charset="0"/>
                <a:cs typeface="Times New Roman" pitchFamily="18" charset="0"/>
              </a:rPr>
              <a:t>ranijem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ili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kasnijem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periodu</a:t>
            </a:r>
            <a:r>
              <a:rPr lang="en-US" sz="2000" dirty="0">
                <a:latin typeface="Times New Roman" pitchFamily="18" charset="0"/>
                <a:cs typeface="Times New Roman" pitchFamily="18" charset="0"/>
              </a:rPr>
              <a:t>.</a:t>
            </a:r>
          </a:p>
        </p:txBody>
      </p:sp>
      <p:sp>
        <p:nvSpPr>
          <p:cNvPr id="8" name="TextBox 7"/>
          <p:cNvSpPr txBox="1"/>
          <p:nvPr/>
        </p:nvSpPr>
        <p:spPr>
          <a:xfrm>
            <a:off x="5638800" y="3352800"/>
            <a:ext cx="3505200" cy="707886"/>
          </a:xfrm>
          <a:prstGeom prst="rect">
            <a:avLst/>
          </a:prstGeom>
          <a:noFill/>
          <a:ln w="19050">
            <a:solidFill>
              <a:srgbClr val="D3AE13"/>
            </a:solidFill>
          </a:ln>
        </p:spPr>
        <p:txBody>
          <a:bodyPr wrap="square" rtlCol="0">
            <a:spAutoFit/>
          </a:bodyPr>
          <a:lstStyle/>
          <a:p>
            <a:pPr algn="r"/>
            <a:r>
              <a:rPr lang="sr-Latn-RS" sz="2000" b="1" dirty="0">
                <a:latin typeface="Times New Roman" pitchFamily="18" charset="0"/>
                <a:cs typeface="Times New Roman" pitchFamily="18" charset="0"/>
              </a:rPr>
              <a:t>Biserna minđuša Brankovića, </a:t>
            </a:r>
          </a:p>
          <a:p>
            <a:pPr algn="r"/>
            <a:r>
              <a:rPr lang="sr-Latn-RS" sz="2000" b="1" dirty="0">
                <a:latin typeface="Times New Roman" pitchFamily="18" charset="0"/>
                <a:cs typeface="Times New Roman" pitchFamily="18" charset="0"/>
              </a:rPr>
              <a:t>Smederevska tvrđava, XV vek</a:t>
            </a:r>
            <a:endParaRPr lang="en-US" sz="2000" b="1" dirty="0">
              <a:latin typeface="Times New Roman" pitchFamily="18" charset="0"/>
              <a:cs typeface="Times New Roman" pitchFamily="18" charset="0"/>
            </a:endParaRPr>
          </a:p>
        </p:txBody>
      </p:sp>
      <p:pic>
        <p:nvPicPr>
          <p:cNvPr id="10" name="Picture 2"/>
          <p:cNvPicPr>
            <a:picLocks noChangeAspect="1" noChangeArrowheads="1"/>
          </p:cNvPicPr>
          <p:nvPr/>
        </p:nvPicPr>
        <p:blipFill>
          <a:blip r:embed="rId3"/>
          <a:srcRect l="13959" t="62068" r="60819" b="8042"/>
          <a:stretch>
            <a:fillRect/>
          </a:stretch>
        </p:blipFill>
        <p:spPr bwMode="auto">
          <a:xfrm>
            <a:off x="0" y="4186237"/>
            <a:ext cx="2667000" cy="2671763"/>
          </a:xfrm>
          <a:prstGeom prst="rect">
            <a:avLst/>
          </a:prstGeom>
          <a:ln w="88900" cap="sq" cmpd="thickThin">
            <a:solidFill>
              <a:schemeClr val="accent2">
                <a:lumMod val="50000"/>
              </a:schemeClr>
            </a:solidFill>
            <a:prstDash val="solid"/>
            <a:miter lim="800000"/>
          </a:ln>
          <a:effectLst>
            <a:innerShdw blurRad="76200">
              <a:srgbClr val="000000"/>
            </a:innerShdw>
          </a:effectLst>
        </p:spPr>
      </p:pic>
      <p:pic>
        <p:nvPicPr>
          <p:cNvPr id="11" name="Picture 2"/>
          <p:cNvPicPr>
            <a:picLocks noChangeAspect="1" noChangeArrowheads="1"/>
          </p:cNvPicPr>
          <p:nvPr/>
        </p:nvPicPr>
        <p:blipFill>
          <a:blip r:embed="rId3"/>
          <a:srcRect l="12264" t="23571" r="60566" b="46124"/>
          <a:stretch>
            <a:fillRect/>
          </a:stretch>
        </p:blipFill>
        <p:spPr bwMode="auto">
          <a:xfrm>
            <a:off x="2819400" y="4191000"/>
            <a:ext cx="2743200" cy="2667000"/>
          </a:xfrm>
          <a:prstGeom prst="rect">
            <a:avLst/>
          </a:prstGeom>
          <a:ln w="88900" cap="sq" cmpd="thickThin">
            <a:solidFill>
              <a:schemeClr val="accent2">
                <a:lumMod val="50000"/>
              </a:schemeClr>
            </a:solidFill>
            <a:prstDash val="solid"/>
            <a:miter lim="800000"/>
          </a:ln>
          <a:effectLst>
            <a:innerShdw blurRad="76200">
              <a:srgbClr val="000000"/>
            </a:innerShdw>
          </a:effectLst>
        </p:spPr>
      </p:pic>
      <p:sp>
        <p:nvSpPr>
          <p:cNvPr id="12" name="TextBox 11"/>
          <p:cNvSpPr txBox="1"/>
          <p:nvPr/>
        </p:nvSpPr>
        <p:spPr>
          <a:xfrm>
            <a:off x="5791200" y="5791200"/>
            <a:ext cx="3352800" cy="646331"/>
          </a:xfrm>
          <a:prstGeom prst="rect">
            <a:avLst/>
          </a:prstGeom>
          <a:noFill/>
          <a:ln w="28575">
            <a:solidFill>
              <a:schemeClr val="accent2">
                <a:lumMod val="50000"/>
              </a:schemeClr>
            </a:solidFill>
          </a:ln>
        </p:spPr>
        <p:txBody>
          <a:bodyPr wrap="square" rtlCol="0">
            <a:spAutoFit/>
          </a:bodyPr>
          <a:lstStyle/>
          <a:p>
            <a:r>
              <a:rPr lang="sr-Latn-RS" b="1" dirty="0">
                <a:latin typeface="Times New Roman" pitchFamily="18" charset="0"/>
                <a:cs typeface="Times New Roman" pitchFamily="18" charset="0"/>
              </a:rPr>
              <a:t>Srebrni novac despota Đurađa, </a:t>
            </a:r>
          </a:p>
          <a:p>
            <a:r>
              <a:rPr lang="sr-Latn-RS" b="1" dirty="0">
                <a:latin typeface="Times New Roman" pitchFamily="18" charset="0"/>
                <a:cs typeface="Times New Roman" pitchFamily="18" charset="0"/>
              </a:rPr>
              <a:t>Smederevska tvrđava, XV vek</a:t>
            </a:r>
            <a:endParaRPr lang="en-US" b="1"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2301</Words>
  <Application>Microsoft Office PowerPoint</Application>
  <PresentationFormat>Bildschirmpräsentation (4:3)</PresentationFormat>
  <Paragraphs>78</Paragraphs>
  <Slides>20</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20</vt:i4>
      </vt:variant>
    </vt:vector>
  </HeadingPairs>
  <TitlesOfParts>
    <vt:vector size="24" baseType="lpstr">
      <vt:lpstr>Arial</vt:lpstr>
      <vt:lpstr>Calibri</vt:lpstr>
      <vt:lpstr>Times New Roman</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Treća i poslednja despotica</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Tijana</dc:creator>
  <cp:lastModifiedBy>Tijana Milenkovic</cp:lastModifiedBy>
  <cp:revision>375</cp:revision>
  <dcterms:created xsi:type="dcterms:W3CDTF">2015-10-04T16:12:54Z</dcterms:created>
  <dcterms:modified xsi:type="dcterms:W3CDTF">2022-12-05T02:18:00Z</dcterms:modified>
</cp:coreProperties>
</file>