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7" r:id="rId9"/>
    <p:sldId id="268" r:id="rId10"/>
    <p:sldId id="266" r:id="rId11"/>
  </p:sldIdLst>
  <p:sldSz cx="12192000" cy="6858000"/>
  <p:notesSz cx="6858000" cy="9144000"/>
  <p:defaultTextStyle>
    <a:defPPr>
      <a:defRPr lang="en-150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D0A066C-356A-4402-A740-A1229F40BF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150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85B642ED-3FC9-46FD-A449-95A707E413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150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E80B7ED-7252-4264-8DB0-6F33DCE9B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8490-C862-41B0-B4CE-B41E163D5F5E}" type="datetimeFigureOut">
              <a:rPr lang="en-150" smtClean="0"/>
              <a:t>10/22/2026</a:t>
            </a:fld>
            <a:endParaRPr lang="en-150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1E98C94E-966D-4170-A4C1-B72644B1A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E74FA08E-E3A7-4D28-9F85-416571987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737CD-B5B4-4762-8578-4004A2B0647D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937950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64FC221-91EA-40EA-A04D-4281F889F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15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57ACF93-2FE3-4E28-B284-03EBE3EF4C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150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59A44031-3671-47B8-BBB4-EE83A98EE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8490-C862-41B0-B4CE-B41E163D5F5E}" type="datetimeFigureOut">
              <a:rPr lang="en-150" smtClean="0"/>
              <a:t>10/22/2026</a:t>
            </a:fld>
            <a:endParaRPr lang="en-150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4FB6598C-02D8-473A-A29A-8A96CD4D7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96269237-114E-45F7-9400-D6C5904B7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737CD-B5B4-4762-8578-4004A2B0647D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874532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E11900E-4C2C-4FA0-9775-077D1BBAC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150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E45BCE77-0127-4032-9344-46938D766B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0ACF5452-E718-4F5C-8F01-F724CC549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8490-C862-41B0-B4CE-B41E163D5F5E}" type="datetimeFigureOut">
              <a:rPr lang="en-150" smtClean="0"/>
              <a:t>10/22/2026</a:t>
            </a:fld>
            <a:endParaRPr lang="en-150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1191F192-4A29-4FE1-ADD8-D736A9788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79EF6D2-F448-4703-B0D4-E1ABA70E2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737CD-B5B4-4762-8578-4004A2B0647D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091147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FB232FB-36EC-4398-A147-E31952A00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15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3BC8AEF-D7BC-4AD9-A391-040A658445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150"/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57F86647-C322-4FB6-82B5-6F8F889041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150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EA54AB35-3AD4-4B43-87BE-256349637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8490-C862-41B0-B4CE-B41E163D5F5E}" type="datetimeFigureOut">
              <a:rPr lang="en-150" smtClean="0"/>
              <a:t>10/22/2026</a:t>
            </a:fld>
            <a:endParaRPr lang="en-150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3B23649B-B1D7-4B0A-B2F5-3B5B7E0CC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229F1343-296D-4349-98A5-0EC7A921C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737CD-B5B4-4762-8578-4004A2B0647D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166733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A3B072E-0873-4272-A94F-4EF1C378B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150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195D6DFE-6876-456E-940C-C20128D81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B5BB8AF2-A850-4154-8A14-6ECE54161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150"/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FF767DEA-2A0A-4B59-A64A-2848C892B8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48E91D5A-EC88-4C52-9517-4DCB8829C4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150"/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0EB05EF2-4372-4B63-BFE9-886A02321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8490-C862-41B0-B4CE-B41E163D5F5E}" type="datetimeFigureOut">
              <a:rPr lang="en-150" smtClean="0"/>
              <a:t>10/22/2026</a:t>
            </a:fld>
            <a:endParaRPr lang="en-150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66A3F198-65C2-455B-862E-B0E38AB10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B642AA26-C85B-42DA-B2BE-DA8AE6A05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737CD-B5B4-4762-8578-4004A2B0647D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8663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6977A5B-50F3-4349-8E17-3A41C8C69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150"/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AF5810B5-3676-4577-864D-A8306A6B2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8490-C862-41B0-B4CE-B41E163D5F5E}" type="datetimeFigureOut">
              <a:rPr lang="en-150" smtClean="0"/>
              <a:t>10/22/2026</a:t>
            </a:fld>
            <a:endParaRPr lang="en-150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BA0391E3-69F2-47DD-A1D1-D70B0A3A9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A8EB9A8C-1DFC-4BAD-A8E5-B2DBEE70C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737CD-B5B4-4762-8578-4004A2B0647D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28733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2B0D4DB0-328D-4DCC-BDC1-F21A484F1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8490-C862-41B0-B4CE-B41E163D5F5E}" type="datetimeFigureOut">
              <a:rPr lang="en-150" smtClean="0"/>
              <a:t>10/22/2026</a:t>
            </a:fld>
            <a:endParaRPr lang="en-150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4049281E-052D-454C-85B1-F694D039B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08E24100-8D3F-4950-8A56-10FDEE050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737CD-B5B4-4762-8578-4004A2B0647D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678902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B92E4A5-0EAA-4823-830C-9A5735337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15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C820D03-74E3-47C9-BB71-18DB0D7CCE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150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BC2DD5EA-64E8-4210-81D2-BA22E72759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2A8BAC9B-A059-4DE3-8975-1E365DD4A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8490-C862-41B0-B4CE-B41E163D5F5E}" type="datetimeFigureOut">
              <a:rPr lang="en-150" smtClean="0"/>
              <a:t>10/22/2026</a:t>
            </a:fld>
            <a:endParaRPr lang="en-150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85136BAE-1338-426F-A22B-BA6032BB1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9E8A1700-FDB9-4E2E-A1A2-CF8387987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737CD-B5B4-4762-8578-4004A2B0647D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44449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B4CB09D-C59F-4BCC-83C4-DA38D8EE5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150"/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E9FF267B-3644-4354-BE23-419C678022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150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4C33ADEA-20E3-4293-8F69-88767B23E4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97DA8BA4-6A30-428E-A519-8E7E4C96C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8490-C862-41B0-B4CE-B41E163D5F5E}" type="datetimeFigureOut">
              <a:rPr lang="en-150" smtClean="0"/>
              <a:t>10/22/2026</a:t>
            </a:fld>
            <a:endParaRPr lang="en-150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5742CAB8-E608-4F50-8C7B-3D63CF539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D90921FE-E69E-42F0-88F9-467C3C80A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737CD-B5B4-4762-8578-4004A2B0647D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840142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7B9E7E4-9A93-442E-9ACE-6B53AEC53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150"/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40ED45D1-B324-419A-95F2-30AF543455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150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CBC225D5-4F21-4437-A770-2A40273D7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8490-C862-41B0-B4CE-B41E163D5F5E}" type="datetimeFigureOut">
              <a:rPr lang="en-150" smtClean="0"/>
              <a:t>10/22/2026</a:t>
            </a:fld>
            <a:endParaRPr lang="en-150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19C45964-44D6-4889-8E73-1485D125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453A96C-88C8-4417-9FB3-7AFD46530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737CD-B5B4-4762-8578-4004A2B0647D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743970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696943A8-A145-4273-9E27-41F43AC316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150"/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DCEC169C-1D70-42FD-9B35-BA0B1260C1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150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EAD88F6E-5753-42CE-917D-2E5A37E3B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78490-C862-41B0-B4CE-B41E163D5F5E}" type="datetimeFigureOut">
              <a:rPr lang="en-150" smtClean="0"/>
              <a:t>10/22/2026</a:t>
            </a:fld>
            <a:endParaRPr lang="en-150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FBBE1E7-68BA-4DBA-A09C-4A20687D3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30383DEF-822B-4EB2-B2C2-EFB67086B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737CD-B5B4-4762-8578-4004A2B0647D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61913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15089E52-8E65-487B-86F3-C60EE5CB4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150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678114CC-9C68-4CBE-B9AB-478EE351FD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150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4793BA1E-9909-404A-A409-62607AC586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78490-C862-41B0-B4CE-B41E163D5F5E}" type="datetimeFigureOut">
              <a:rPr lang="en-150" smtClean="0"/>
              <a:t>10/22/2026</a:t>
            </a:fld>
            <a:endParaRPr lang="en-150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CC2567F-DD4C-4FC0-8420-E83326CC5D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150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10B0797-A563-4ABD-ABDE-91DC887808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737CD-B5B4-4762-8578-4004A2B0647D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641531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150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67D6189-151A-475F-B518-3B53A8925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sz="3600" b="1" dirty="0">
                <a:latin typeface="Arial" panose="020B0604020202020204" pitchFamily="34" charset="0"/>
                <a:cs typeface="Arial" panose="020B0604020202020204" pitchFamily="34" charset="0"/>
              </a:rPr>
              <a:t>Jurica Vuco (Osijek)</a:t>
            </a:r>
            <a:r>
              <a:rPr lang="hr-HR" sz="2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r-HR" sz="2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sz="2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r-HR" sz="2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sz="2000" b="1" dirty="0">
                <a:latin typeface="Arial" panose="020B0604020202020204" pitchFamily="34" charset="0"/>
                <a:cs typeface="Arial" panose="020B0604020202020204" pitchFamily="34" charset="0"/>
              </a:rPr>
              <a:t>jurica.vuco@gmail.com</a:t>
            </a:r>
            <a:endParaRPr lang="en-150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22A1F68-C519-4997-80C1-9C82CA0B8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endParaRPr lang="hr-HR" dirty="0"/>
          </a:p>
          <a:p>
            <a:pPr marL="0" indent="0" algn="ctr">
              <a:buNone/>
            </a:pPr>
            <a:r>
              <a:rPr lang="hr-H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Odnos znakovitih govora likova i autorskog komentara u Andrićevim romanima</a:t>
            </a:r>
            <a:endParaRPr lang="hr-HR" sz="4800" cap="small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hr-HR" dirty="0"/>
          </a:p>
          <a:p>
            <a:pPr marL="0" indent="0" algn="ctr">
              <a:buNone/>
            </a:pPr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18. 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Simpozij </a:t>
            </a:r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„Andrić je govorio”  </a:t>
            </a:r>
            <a:endParaRPr lang="hr-H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hr-HR" dirty="0"/>
          </a:p>
          <a:p>
            <a:pPr marL="0" indent="0" algn="ctr">
              <a:buNone/>
            </a:pPr>
            <a:r>
              <a:rPr lang="hr-H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Paris – </a:t>
            </a:r>
            <a:r>
              <a:rPr lang="hr-H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Strasbourg</a:t>
            </a:r>
            <a:r>
              <a:rPr lang="hr-H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hr-H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Marseille</a:t>
            </a:r>
            <a:r>
              <a:rPr lang="hr-H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28. </a:t>
            </a:r>
            <a:r>
              <a:rPr lang="hr-HR" sz="24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hr-H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31. </a:t>
            </a:r>
            <a:r>
              <a:rPr lang="hr-HR" sz="2400" dirty="0">
                <a:latin typeface="Arial" panose="020B0604020202020204" pitchFamily="34" charset="0"/>
                <a:cs typeface="Arial" panose="020B0604020202020204" pitchFamily="34" charset="0"/>
              </a:rPr>
              <a:t>listopada </a:t>
            </a:r>
            <a:r>
              <a:rPr lang="hr-H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2026. </a:t>
            </a:r>
            <a:endParaRPr lang="hr-H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150" sz="2600" dirty="0"/>
          </a:p>
        </p:txBody>
      </p:sp>
    </p:spTree>
    <p:extLst>
      <p:ext uri="{BB962C8B-B14F-4D97-AF65-F5344CB8AC3E}">
        <p14:creationId xmlns:p14="http://schemas.microsoft.com/office/powerpoint/2010/main" val="312876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5D559B0-3EA1-43BC-8D58-2C8802C33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Sadržaj prezentacije:</a:t>
            </a:r>
            <a:endParaRPr lang="en-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9C19B51-D689-44E7-B0B7-82955C9195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Autorski komentar  </a:t>
            </a:r>
            <a:endParaRPr lang="hr-H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rabicPeriod"/>
            </a:pPr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Autorski komentar kod Andrića</a:t>
            </a:r>
          </a:p>
          <a:p>
            <a:pPr marL="514350" indent="-514350">
              <a:buAutoNum type="arabicPeriod"/>
            </a:pPr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Uloga autorskog komentara u Andrićevim romanima  </a:t>
            </a:r>
            <a:endParaRPr lang="hr-H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rabicPeriod"/>
            </a:pPr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Karakterizacija lika </a:t>
            </a:r>
          </a:p>
          <a:p>
            <a:pPr marL="514350" indent="-514350">
              <a:buAutoNum type="arabicPeriod"/>
            </a:pPr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Narativne strategije u oblikovanju lika </a:t>
            </a:r>
          </a:p>
          <a:p>
            <a:pPr marL="514350" indent="-514350">
              <a:buAutoNum type="arabicPeriod"/>
            </a:pPr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Odnosi među likovima </a:t>
            </a:r>
          </a:p>
          <a:p>
            <a:pPr marL="514350" indent="-514350">
              <a:buAutoNum type="arabicPeriod"/>
            </a:pPr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Odnos lika i prostora </a:t>
            </a:r>
          </a:p>
          <a:p>
            <a:pPr marL="514350" indent="-514350">
              <a:buAutoNum type="arabicPeriod"/>
            </a:pPr>
            <a:endParaRPr lang="hr-HR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rabicPeriod"/>
            </a:pPr>
            <a:endParaRPr lang="hr-HR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4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1E02F2F-A078-4B94-B0AE-FF5B4F04E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Autorski komentar </a:t>
            </a:r>
            <a:endParaRPr lang="hr-HR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79A0D59-77CA-4006-93A9-2D8E0B42DB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Određenje </a:t>
            </a:r>
          </a:p>
          <a:p>
            <a:pPr>
              <a:lnSpc>
                <a:spcPct val="100000"/>
              </a:lnSpc>
            </a:pPr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Autorski komentar kao narativna tehnika </a:t>
            </a:r>
          </a:p>
          <a:p>
            <a:pPr>
              <a:lnSpc>
                <a:spcPct val="100000"/>
              </a:lnSpc>
            </a:pPr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Funkcija </a:t>
            </a:r>
          </a:p>
          <a:p>
            <a:pPr>
              <a:lnSpc>
                <a:spcPct val="100000"/>
              </a:lnSpc>
            </a:pPr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Odnos prema: </a:t>
            </a:r>
          </a:p>
          <a:p>
            <a:pPr lvl="1">
              <a:lnSpc>
                <a:spcPct val="100000"/>
              </a:lnSpc>
            </a:pPr>
            <a:r>
              <a:rPr lang="hr-HR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</a:t>
            </a:r>
            <a:r>
              <a:rPr lang="hr-HR" sz="28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ripovjedaču </a:t>
            </a:r>
          </a:p>
          <a:p>
            <a:pPr lvl="1">
              <a:lnSpc>
                <a:spcPct val="100000"/>
              </a:lnSpc>
            </a:pPr>
            <a:r>
              <a:rPr lang="hr-HR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</a:t>
            </a:r>
            <a:r>
              <a:rPr lang="hr-HR" sz="28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iku/likovima </a:t>
            </a:r>
          </a:p>
        </p:txBody>
      </p:sp>
    </p:spTree>
    <p:extLst>
      <p:ext uri="{BB962C8B-B14F-4D97-AF65-F5344CB8AC3E}">
        <p14:creationId xmlns:p14="http://schemas.microsoft.com/office/powerpoint/2010/main" val="42312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1727B49-BAF3-448F-A0CD-2592222EF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Autorski komentar 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kod Andrića </a:t>
            </a:r>
            <a:endParaRPr lang="hr-HR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58C948B-2BF8-4F4A-A396-839B7744C6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Andrić i priča </a:t>
            </a:r>
          </a:p>
          <a:p>
            <a:pPr>
              <a:lnSpc>
                <a:spcPct val="150000"/>
              </a:lnSpc>
            </a:pPr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Uloga autorskog komentara kod Andrića </a:t>
            </a:r>
          </a:p>
          <a:p>
            <a:pPr>
              <a:lnSpc>
                <a:spcPct val="150000"/>
              </a:lnSpc>
            </a:pPr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Važnost autorskog/autorovog komentara </a:t>
            </a:r>
          </a:p>
          <a:p>
            <a:pPr>
              <a:lnSpc>
                <a:spcPct val="150000"/>
              </a:lnSpc>
            </a:pPr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Blizina (su)odnosa autor – pripovjedač </a:t>
            </a:r>
            <a:endParaRPr lang="hr-H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52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5FF6820-E8C4-4910-A2BF-D9BC0B7B3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Uloga autorskog komentara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u Andrićevim romanima </a:t>
            </a:r>
            <a:endParaRPr lang="hr-H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41DC5C8-5A63-402B-ADE1-B71FAB62D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Karakterizacija lika </a:t>
            </a:r>
          </a:p>
          <a:p>
            <a:pPr>
              <a:lnSpc>
                <a:spcPct val="150000"/>
              </a:lnSpc>
            </a:pPr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Narativne </a:t>
            </a:r>
            <a:r>
              <a:rPr lang="hr-HR" sz="3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razine</a:t>
            </a:r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iščitavanja lika </a:t>
            </a:r>
          </a:p>
          <a:p>
            <a:pPr>
              <a:lnSpc>
                <a:spcPct val="150000"/>
              </a:lnSpc>
            </a:pPr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Odnosi među likovima </a:t>
            </a:r>
          </a:p>
          <a:p>
            <a:pPr>
              <a:lnSpc>
                <a:spcPct val="150000"/>
              </a:lnSpc>
            </a:pPr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Odnos lika i prostora </a:t>
            </a:r>
            <a:endParaRPr lang="hr-HR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8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4C95DF3-BED7-4419-A704-E505ECE16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Karakterizacija lika </a:t>
            </a:r>
            <a:endParaRPr lang="hr-H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871D94B-DE39-4F35-9119-06D989B823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Opća – opće značajke lik(ov)a: </a:t>
            </a:r>
          </a:p>
          <a:p>
            <a:pPr lvl="1"/>
            <a:r>
              <a:rPr lang="hr-H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opći opis – formiranje slike o liku </a:t>
            </a:r>
          </a:p>
          <a:p>
            <a:pPr lvl="1"/>
            <a:r>
              <a:rPr lang="hr-H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karakterizacija – formiranje stava o liku </a:t>
            </a:r>
          </a:p>
          <a:p>
            <a:pPr lvl="1"/>
            <a:r>
              <a:rPr lang="hr-HR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kontekstualizacija</a:t>
            </a:r>
            <a:r>
              <a:rPr lang="hr-H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– važnost njegove/njihove uloge u radnji  </a:t>
            </a:r>
          </a:p>
          <a:p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Specifična – specifične značajke lik(ov)a:</a:t>
            </a:r>
          </a:p>
          <a:p>
            <a:pPr lvl="1"/>
            <a:r>
              <a:rPr lang="hr-HR" sz="280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hr-H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zroci – zašto je netko takav?</a:t>
            </a:r>
          </a:p>
          <a:p>
            <a:pPr lvl="1"/>
            <a:r>
              <a:rPr lang="hr-HR" sz="2800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hr-H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ontekstualni signali – što ga oblikuje?</a:t>
            </a:r>
          </a:p>
          <a:p>
            <a:pPr lvl="1"/>
            <a:r>
              <a:rPr lang="hr-H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arhetipska (pred)određenost – </a:t>
            </a:r>
            <a:r>
              <a:rPr lang="hr-HR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psihologizacija</a:t>
            </a:r>
            <a:r>
              <a:rPr lang="hr-H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  <a:p>
            <a:pPr lvl="1"/>
            <a:endParaRPr lang="hr-HR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150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80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A2EE8CF-B896-448B-80AD-AF3087441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53128"/>
          </a:xfrm>
        </p:spPr>
        <p:txBody>
          <a:bodyPr/>
          <a:lstStyle/>
          <a:p>
            <a:pPr algn="ctr"/>
            <a:r>
              <a:rPr lang="hr-HR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Narativnost</a:t>
            </a:r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 lika </a:t>
            </a:r>
            <a:endParaRPr lang="hr-H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07A8A53-6CB1-49EF-AB96-F40A83DE0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8254"/>
            <a:ext cx="10515600" cy="5010538"/>
          </a:xfrm>
        </p:spPr>
        <p:txBody>
          <a:bodyPr>
            <a:normAutofit/>
          </a:bodyPr>
          <a:lstStyle/>
          <a:p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„Iščitavanje” lika na: </a:t>
            </a:r>
          </a:p>
          <a:p>
            <a:r>
              <a:rPr lang="hr-HR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hr-HR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sihemskoj</a:t>
            </a:r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razini </a:t>
            </a:r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privatno </a:t>
            </a:r>
            <a:r>
              <a:rPr lang="hr-HR" sz="3200" dirty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intimno</a:t>
            </a:r>
          </a:p>
          <a:p>
            <a:pPr lvl="1"/>
            <a:r>
              <a:rPr lang="hr-H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osjećaji</a:t>
            </a:r>
            <a:r>
              <a:rPr lang="hr-HR" sz="2800" dirty="0">
                <a:latin typeface="Arial" panose="020B0604020202020204" pitchFamily="34" charset="0"/>
                <a:cs typeface="Arial" panose="020B0604020202020204" pitchFamily="34" charset="0"/>
              </a:rPr>
              <a:t>, razmišljanje o sebi, </a:t>
            </a:r>
            <a:r>
              <a:rPr lang="hr-H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unutarnja stanja lika…</a:t>
            </a:r>
            <a:endParaRPr lang="hr-H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hr-HR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ociemskoj</a:t>
            </a:r>
            <a:r>
              <a:rPr lang="hr-H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razini</a:t>
            </a:r>
            <a:r>
              <a:rPr lang="hr-H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32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odnos </a:t>
            </a:r>
            <a:r>
              <a:rPr lang="hr-HR" sz="3200" dirty="0">
                <a:latin typeface="Arial" panose="020B0604020202020204" pitchFamily="34" charset="0"/>
                <a:cs typeface="Arial" panose="020B0604020202020204" pitchFamily="34" charset="0"/>
              </a:rPr>
              <a:t>prema </a:t>
            </a:r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društvu/civilizaciji te društveno-povijesnom i političkom kontekstu vremena</a:t>
            </a:r>
          </a:p>
          <a:p>
            <a:pPr lvl="1"/>
            <a:r>
              <a:rPr lang="hr-H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stavovi </a:t>
            </a:r>
            <a:r>
              <a:rPr lang="hr-HR" sz="2800" dirty="0">
                <a:latin typeface="Arial" panose="020B0604020202020204" pitchFamily="34" charset="0"/>
                <a:cs typeface="Arial" panose="020B0604020202020204" pitchFamily="34" charset="0"/>
              </a:rPr>
              <a:t>o narodima, </a:t>
            </a:r>
            <a:r>
              <a:rPr lang="hr-H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državama, ratovima, političkoj situaciji… </a:t>
            </a:r>
            <a:endParaRPr lang="hr-H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hr-HR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ntemskoj</a:t>
            </a:r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razini </a:t>
            </a:r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pogledi </a:t>
            </a:r>
            <a:r>
              <a:rPr lang="hr-HR" sz="3200" dirty="0">
                <a:latin typeface="Arial" panose="020B0604020202020204" pitchFamily="34" charset="0"/>
                <a:cs typeface="Arial" panose="020B0604020202020204" pitchFamily="34" charset="0"/>
              </a:rPr>
              <a:t>na univerzalna </a:t>
            </a:r>
            <a:r>
              <a:rPr lang="hr-H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pitanja</a:t>
            </a:r>
          </a:p>
          <a:p>
            <a:pPr lvl="1"/>
            <a:r>
              <a:rPr lang="hr-H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filozofija</a:t>
            </a:r>
            <a:r>
              <a:rPr lang="hr-HR" sz="2800" dirty="0">
                <a:latin typeface="Arial" panose="020B0604020202020204" pitchFamily="34" charset="0"/>
                <a:cs typeface="Arial" panose="020B0604020202020204" pitchFamily="34" charset="0"/>
              </a:rPr>
              <a:t>, religija, odnos prema Bogu, </a:t>
            </a:r>
            <a:r>
              <a:rPr lang="hr-H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životu, politici…</a:t>
            </a:r>
            <a:endParaRPr lang="hr-H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18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22E35D5-05E3-4DF5-BD72-8C38F1167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9821"/>
          </a:xfrm>
        </p:spPr>
        <p:txBody>
          <a:bodyPr/>
          <a:lstStyle/>
          <a:p>
            <a:pPr algn="ctr"/>
            <a:r>
              <a:rPr lang="hr-H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Odnosi među likovima </a:t>
            </a:r>
            <a:endParaRPr lang="en-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33B0C3D-5E3B-4CEF-9EEE-81986F68F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6872"/>
            <a:ext cx="10515600" cy="4795935"/>
          </a:xfrm>
        </p:spPr>
        <p:txBody>
          <a:bodyPr>
            <a:normAutofit fontScale="92500" lnSpcReduction="10000"/>
          </a:bodyPr>
          <a:lstStyle/>
          <a:p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Položaj likova u međusobnim odnosima</a:t>
            </a:r>
          </a:p>
          <a:p>
            <a:pPr lvl="1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oć vs. subverzija </a:t>
            </a:r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</a:p>
          <a:p>
            <a:pPr lvl="1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</a:t>
            </a:r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azine moći i subverzije  </a:t>
            </a:r>
          </a:p>
          <a:p>
            <a:pPr lvl="1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</a:t>
            </a:r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dnosi moći sila koje predstavljaju  </a:t>
            </a:r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lvl="1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ruštveni položaj </a:t>
            </a:r>
          </a:p>
          <a:p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Uvjetovanost odnosa vanjskim faktorima </a:t>
            </a:r>
          </a:p>
          <a:p>
            <a:pPr lvl="1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atovi</a:t>
            </a:r>
          </a:p>
          <a:p>
            <a:pPr lvl="1"/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politička situacija</a:t>
            </a:r>
          </a:p>
          <a:p>
            <a:pPr lvl="1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jerska pitanja </a:t>
            </a:r>
            <a:endParaRPr lang="hr-H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Utjecaj društveno-povijesnog konteksta </a:t>
            </a:r>
          </a:p>
          <a:p>
            <a:pPr lvl="1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ulturni/kulturološki okvir – sličnosti/razlike unutar istog civilizacijskog kruga </a:t>
            </a:r>
          </a:p>
          <a:p>
            <a:pPr lvl="1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ivilizacijski okvir – sukob različitih tradicijskih praksi</a:t>
            </a:r>
          </a:p>
          <a:p>
            <a:pPr lvl="1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konomske (ne)prilike – utjecaji </a:t>
            </a:r>
            <a:r>
              <a:rPr lang="hr-H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makroprostora</a:t>
            </a:r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na </a:t>
            </a:r>
            <a:r>
              <a:rPr lang="hr-H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mikroprostor</a:t>
            </a:r>
            <a:endParaRPr lang="hr-H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150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93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0451"/>
          </a:xfrm>
        </p:spPr>
        <p:txBody>
          <a:bodyPr/>
          <a:lstStyle/>
          <a:p>
            <a:pPr algn="ctr"/>
            <a:r>
              <a:rPr lang="hr-HR" dirty="0" smtClean="0">
                <a:latin typeface="Arial" panose="020B0604020202020204" pitchFamily="34" charset="0"/>
                <a:cs typeface="Arial" panose="020B0604020202020204" pitchFamily="34" charset="0"/>
              </a:rPr>
              <a:t>Odnos lika i prostora </a:t>
            </a:r>
            <a:endParaRPr lang="hr-H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838200" y="1595535"/>
            <a:ext cx="10515600" cy="4581428"/>
          </a:xfrm>
        </p:spPr>
        <p:txBody>
          <a:bodyPr>
            <a:normAutofit fontScale="92500" lnSpcReduction="20000"/>
          </a:bodyPr>
          <a:lstStyle/>
          <a:p>
            <a:r>
              <a:rPr lang="hr-H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Određenje prostorom: </a:t>
            </a:r>
          </a:p>
          <a:p>
            <a:pPr lvl="1"/>
            <a:r>
              <a:rPr lang="hr-HR" sz="26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hr-H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omicilni – prostor rođenja</a:t>
            </a:r>
          </a:p>
          <a:p>
            <a:pPr lvl="1"/>
            <a:r>
              <a:rPr lang="hr-HR" sz="2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izdvojeni</a:t>
            </a:r>
            <a:r>
              <a:rPr lang="hr-H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– prostor na koji lik odlazi nametnuto ili dragovoljno</a:t>
            </a:r>
          </a:p>
          <a:p>
            <a:r>
              <a:rPr lang="hr-H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Poznati/[„obostrano”] prihvaćeni vs. strani (nepoznati) i/ili neprijateljski prostor  </a:t>
            </a:r>
            <a:endParaRPr lang="hr-HR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Važnost prostora u oblikovanju lika </a:t>
            </a:r>
            <a:r>
              <a:rPr lang="hr-HR" sz="3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</a:p>
          <a:p>
            <a:r>
              <a:rPr lang="hr-HR" sz="3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Specifičan prostor: </a:t>
            </a:r>
            <a:endParaRPr lang="hr-HR" sz="30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lvl="1"/>
            <a:r>
              <a:rPr lang="hr-H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Sarajevo</a:t>
            </a:r>
          </a:p>
          <a:p>
            <a:pPr lvl="1"/>
            <a:r>
              <a:rPr lang="hr-HR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Višegrad</a:t>
            </a:r>
            <a:endParaRPr lang="hr-HR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hr-H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Travnik</a:t>
            </a:r>
          </a:p>
          <a:p>
            <a:pPr lvl="1"/>
            <a:r>
              <a:rPr lang="hr-H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Beograd</a:t>
            </a:r>
          </a:p>
          <a:p>
            <a:pPr lvl="1"/>
            <a:r>
              <a:rPr lang="hr-H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Istanbul </a:t>
            </a:r>
            <a:r>
              <a:rPr lang="hr-HR" sz="2600" dirty="0">
                <a:latin typeface="Arial" panose="020B0604020202020204" pitchFamily="34" charset="0"/>
                <a:cs typeface="Arial" panose="020B0604020202020204" pitchFamily="34" charset="0"/>
              </a:rPr>
              <a:t>(tamnica</a:t>
            </a:r>
            <a:r>
              <a:rPr lang="hr-H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hr-HR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6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7150739-19F9-42BF-9EC3-BBAE0BC3F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877" y="2766218"/>
            <a:ext cx="10515600" cy="1325563"/>
          </a:xfrm>
        </p:spPr>
        <p:txBody>
          <a:bodyPr/>
          <a:lstStyle/>
          <a:p>
            <a:pPr algn="ctr"/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HVALA NA POZORNOSTI!</a:t>
            </a:r>
            <a:endParaRPr lang="en-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02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358</Words>
  <Application>Microsoft Office PowerPoint</Application>
  <PresentationFormat>Široki zaslon</PresentationFormat>
  <Paragraphs>76</Paragraphs>
  <Slides>10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Tema sustava Office</vt:lpstr>
      <vt:lpstr>Jurica Vuco (Osijek)  jurica.vuco@gmail.com</vt:lpstr>
      <vt:lpstr>Sadržaj prezentacije:</vt:lpstr>
      <vt:lpstr>Autorski komentar </vt:lpstr>
      <vt:lpstr>Autorski komentar kod Andrića </vt:lpstr>
      <vt:lpstr>Uloga autorskog komentara u Andrićevim romanima </vt:lpstr>
      <vt:lpstr>Karakterizacija lika </vt:lpstr>
      <vt:lpstr>Narativnost lika </vt:lpstr>
      <vt:lpstr>Odnosi među likovima </vt:lpstr>
      <vt:lpstr>Odnos lika i prostora </vt:lpstr>
      <vt:lpstr>HVALA NA POZORNOSTI!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Jurica Vuco (Osijek)  jurica.vuco@gmail.com</dc:title>
  <dc:creator>Jurica Vuco</dc:creator>
  <cp:lastModifiedBy>Jurica Vuco</cp:lastModifiedBy>
  <cp:revision>44</cp:revision>
  <dcterms:created xsi:type="dcterms:W3CDTF">2021-10-11T19:14:38Z</dcterms:created>
  <dcterms:modified xsi:type="dcterms:W3CDTF">2026-10-22T07:34:34Z</dcterms:modified>
</cp:coreProperties>
</file>