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4166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305" r:id="rId7"/>
    <p:sldId id="287" r:id="rId8"/>
    <p:sldId id="288" r:id="rId9"/>
    <p:sldId id="277" r:id="rId10"/>
    <p:sldId id="306" r:id="rId11"/>
    <p:sldId id="291" r:id="rId12"/>
    <p:sldId id="280" r:id="rId13"/>
    <p:sldId id="292" r:id="rId14"/>
    <p:sldId id="265" r:id="rId15"/>
    <p:sldId id="267" r:id="rId16"/>
    <p:sldId id="268" r:id="rId17"/>
    <p:sldId id="269" r:id="rId18"/>
    <p:sldId id="295" r:id="rId19"/>
    <p:sldId id="307" r:id="rId20"/>
    <p:sldId id="308" r:id="rId21"/>
    <p:sldId id="275" r:id="rId22"/>
    <p:sldId id="304" r:id="rId23"/>
    <p:sldId id="285" r:id="rId24"/>
    <p:sldId id="278" r:id="rId25"/>
    <p:sldId id="302" r:id="rId26"/>
    <p:sldId id="286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26"/>
    <p:restoredTop sz="86395"/>
  </p:normalViewPr>
  <p:slideViewPr>
    <p:cSldViewPr snapToGrid="0">
      <p:cViewPr varScale="1">
        <p:scale>
          <a:sx n="31" d="100"/>
          <a:sy n="31" d="100"/>
        </p:scale>
        <p:origin x="184" y="23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9" d="100"/>
          <a:sy n="119" d="100"/>
        </p:scale>
        <p:origin x="4288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EB625C-6B92-3F49-B6D1-4E2984842BC3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CF7807-C1E3-714F-8475-9EFD614D5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03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F7807-C1E3-714F-8475-9EFD614D58AA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F7807-C1E3-714F-8475-9EFD614D58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22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F7807-C1E3-714F-8475-9EFD614D58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30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CF7807-C1E3-714F-8475-9EFD614D58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DA984CEB-48EC-B9BE-99D0-9FA7D0A5F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B0699-DD9C-E642-8E1D-F17651AB5F58}" type="datetime1">
              <a:rPr lang="en-US" smtClean="0"/>
              <a:t>10/23/26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5C9D7FD-C365-571F-503D-7A54AAE00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FE069EC-68D1-1809-84F6-67A47AD3A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56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42EE8-BE53-D244-BAC9-4626F36613CA}" type="datetime1">
              <a:rPr lang="en-US" smtClean="0"/>
              <a:t>10/23/26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DD02FD-B754-1FA1-ED81-8B8602801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186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7F1D8-1D72-D44C-99AA-1476F90A80BD}" type="datetime1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26788" y="5856752"/>
            <a:ext cx="779767" cy="365125"/>
          </a:xfrm>
          <a:prstGeom prst="rect">
            <a:avLst/>
          </a:prstGeom>
        </p:spPr>
        <p:txBody>
          <a:bodyPr/>
          <a:lstStyle/>
          <a:p>
            <a:fld id="{41FFD613-519C-1742-B1C2-9B13D2B7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74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A0D9A-B9B8-FA42-8FB1-3814C02FB174}" type="datetime1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5F4FE8-8E10-3D67-C009-60B6C89B9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45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7E060-FC5E-6444-B19E-88E32F9C211B}" type="datetime1">
              <a:rPr lang="en-US" smtClean="0"/>
              <a:t>10/23/26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0F58A9-B34D-B3D0-5905-057A480D6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48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6291B-6F1C-BC4D-9921-E7D3BD5B9755}" type="datetime1">
              <a:rPr lang="en-US" smtClean="0"/>
              <a:t>10/23/26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H="1" flipV="1">
            <a:off x="1584338" y="624110"/>
            <a:ext cx="68616" cy="597562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01EC8F-F88C-EAF7-04E5-9E90DD3EF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41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9807C4D-18F6-B2B6-F293-90A02808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242ED-3D69-924B-B51C-1CC37724D527}" type="datetime1">
              <a:rPr lang="en-US" smtClean="0"/>
              <a:t>10/23/26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B4B3667-213D-2FA3-1018-60784F273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6E0D4E2-B9D4-2125-52FB-2D78D0DD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258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E1D85A9-87CC-5D2D-1690-0E62143A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7C842-AAE1-CF40-BF98-02158E05A4EA}" type="datetime1">
              <a:rPr lang="en-US" smtClean="0"/>
              <a:t>10/23/26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3E56C-450E-C25B-2822-5334D9EC6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A8D39E2-9A7F-B933-140A-A6E574F3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82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36FAF-266C-274D-A811-A039964CE130}" type="datetime1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B6C68-62EA-B4A3-04F2-542FF4987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4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6882F2-E0CF-BDE8-9ABA-9C9F581F4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3F850-9133-814F-8111-F21C5814597D}" type="datetime1">
              <a:rPr lang="en-US" smtClean="0"/>
              <a:t>10/23/26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588E37-B9B0-0999-4F00-2978D35E8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3B9BA2-0C50-5479-2914-263BEFDCA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61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8E191-F42A-0535-25CD-9205E6762DF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893EC77-1590-C540-A36B-7390F731DFD7}" type="datetime1">
              <a:rPr lang="en-US" smtClean="0"/>
              <a:t>10/23/26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32C9D-46FB-CE1F-9DE6-DCDB3AE55AB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CCC765-3745-6B3E-43A5-DFF0B7E028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661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799C-CAF3-2D42-91AF-6953EBE45B34}" type="datetime1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236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8169-D65C-9145-9EA9-3A0D944FEE3A}" type="datetime1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7367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E1FEF-006C-2346-8254-1B12C7E0F1AC}" type="datetime1">
              <a:rPr lang="en-US" smtClean="0"/>
              <a:t>10/23/26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  <a:prstGeom prst="rect">
            <a:avLst/>
          </a:prstGeom>
        </p:spPr>
        <p:txBody>
          <a:bodyPr/>
          <a:lstStyle/>
          <a:p>
            <a:fld id="{41FFD613-519C-1742-B1C2-9B13D2B7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0C8C5-BBD4-A344-9D46-DC1FECD7CB14}" type="datetime1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41FFD613-519C-1742-B1C2-9B13D2B7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4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8F3C1-067A-E74B-BB22-A9C980FFA5E9}" type="datetime1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/>
          <a:lstStyle/>
          <a:p>
            <a:fld id="{41FFD613-519C-1742-B1C2-9B13D2B7F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79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06E93-DBBB-3040-AEB9-B7610A487BF2}" type="datetime1">
              <a:rPr lang="en-US" smtClean="0"/>
              <a:t>10/23/26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34FE734-3812-AFA0-68A7-F31A21A1A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C13B2-743A-7C4D-B578-9087FF625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75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7" r:id="rId1"/>
    <p:sldLayoutId id="2147484168" r:id="rId2"/>
    <p:sldLayoutId id="2147484169" r:id="rId3"/>
    <p:sldLayoutId id="2147484170" r:id="rId4"/>
    <p:sldLayoutId id="2147484171" r:id="rId5"/>
    <p:sldLayoutId id="2147484172" r:id="rId6"/>
    <p:sldLayoutId id="2147484173" r:id="rId7"/>
    <p:sldLayoutId id="2147484174" r:id="rId8"/>
    <p:sldLayoutId id="2147484175" r:id="rId9"/>
    <p:sldLayoutId id="2147484176" r:id="rId10"/>
    <p:sldLayoutId id="2147484177" r:id="rId11"/>
    <p:sldLayoutId id="2147484178" r:id="rId12"/>
    <p:sldLayoutId id="2147484179" r:id="rId13"/>
    <p:sldLayoutId id="2147484180" r:id="rId14"/>
    <p:sldLayoutId id="2147484181" r:id="rId15"/>
    <p:sldLayoutId id="214748418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serbica.u-bordeaux-montaigne.fr/index.php/s/199-signes-au-bord-du-chemin-znakovi-pored-puta-i-andri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1DB23-AB9B-1945-E712-3879EE0EF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51" y="381905"/>
            <a:ext cx="10426310" cy="5847316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sr-Latn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RS" sz="3600" dirty="0">
                <a:latin typeface="Arial" panose="020B0604020202020204" pitchFamily="34" charset="0"/>
                <a:cs typeface="Arial" panose="020B0604020202020204" pitchFamily="34" charset="0"/>
              </a:rPr>
              <a:t>Блаженка </a:t>
            </a:r>
            <a:r>
              <a:rPr lang="sr-RS" sz="3600" dirty="0" err="1">
                <a:latin typeface="Arial" panose="020B0604020202020204" pitchFamily="34" charset="0"/>
                <a:cs typeface="Arial" panose="020B0604020202020204" pitchFamily="34" charset="0"/>
              </a:rPr>
              <a:t>Тривунчић</a:t>
            </a:r>
            <a:r>
              <a:rPr lang="sr-RS" sz="3600" dirty="0">
                <a:latin typeface="Arial" panose="020B0604020202020204" pitchFamily="34" charset="0"/>
                <a:cs typeface="Arial" panose="020B0604020202020204" pitchFamily="34" charset="0"/>
              </a:rPr>
              <a:t> (Париз)</a:t>
            </a:r>
            <a:br>
              <a:rPr lang="sr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RS" sz="1600" dirty="0">
                <a:latin typeface="Arial" panose="020B0604020202020204" pitchFamily="34" charset="0"/>
                <a:cs typeface="Arial" panose="020B0604020202020204" pitchFamily="34" charset="0"/>
              </a:rPr>
              <a:t>Универзитет Сорбона, Париз</a:t>
            </a:r>
            <a:b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Latn-RS" sz="1400" dirty="0" err="1">
                <a:latin typeface="Arial" panose="020B0604020202020204" pitchFamily="34" charset="0"/>
                <a:cs typeface="Arial" panose="020B0604020202020204" pitchFamily="34" charset="0"/>
              </a:rPr>
              <a:t>blazenka.trivuncic@sorbonne-universite.fr</a:t>
            </a:r>
            <a:br>
              <a:rPr lang="sr-Latn-R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RS" sz="4800" b="1" dirty="0">
                <a:latin typeface="Arial" panose="020B0604020202020204" pitchFamily="34" charset="0"/>
                <a:cs typeface="Arial" panose="020B0604020202020204" pitchFamily="34" charset="0"/>
              </a:rPr>
              <a:t>Разговор са Андрићем у </a:t>
            </a:r>
            <a:r>
              <a:rPr lang="sr-R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франкофоној</a:t>
            </a:r>
            <a:r>
              <a:rPr lang="sr-RS" sz="4800" b="1" dirty="0">
                <a:latin typeface="Arial" panose="020B0604020202020204" pitchFamily="34" charset="0"/>
                <a:cs typeface="Arial" panose="020B0604020202020204" pitchFamily="34" charset="0"/>
              </a:rPr>
              <a:t> средини</a:t>
            </a:r>
            <a:br>
              <a:rPr lang="sr-Latn-R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R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RS" sz="2600" dirty="0">
                <a:latin typeface="Arial" panose="020B0604020202020204" pitchFamily="34" charset="0"/>
                <a:cs typeface="Arial" panose="020B0604020202020204" pitchFamily="34" charset="0"/>
              </a:rPr>
              <a:t>18. симпозијум </a:t>
            </a:r>
            <a:r>
              <a:rPr lang="sr-Latn-RS" sz="26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r-RS" sz="2600" dirty="0">
                <a:latin typeface="Arial" panose="020B0604020202020204" pitchFamily="34" charset="0"/>
                <a:cs typeface="Arial" panose="020B0604020202020204" pitchFamily="34" charset="0"/>
              </a:rPr>
              <a:t>Андрић је говорио</a:t>
            </a:r>
            <a:r>
              <a:rPr lang="sr-Cyrl-RS" sz="2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br>
              <a:rPr lang="sr-Latn-R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Latn-RS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R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r-RS" sz="2400" dirty="0">
                <a:latin typeface="Arial" panose="020B0604020202020204" pitchFamily="34" charset="0"/>
                <a:cs typeface="Arial" panose="020B0604020202020204" pitchFamily="34" charset="0"/>
              </a:rPr>
              <a:t>Париз, 2</a:t>
            </a:r>
            <a:r>
              <a:rPr lang="sr-Latn-RS" sz="2400" dirty="0">
                <a:latin typeface="Arial" panose="020B0604020202020204" pitchFamily="34" charset="0"/>
                <a:cs typeface="Arial" panose="020B0604020202020204" pitchFamily="34" charset="0"/>
              </a:rPr>
              <a:t>0–23</a:t>
            </a:r>
            <a:r>
              <a:rPr lang="sr-R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Cyrl-RS" sz="2400">
                <a:latin typeface="Arial" panose="020B0604020202020204" pitchFamily="34" charset="0"/>
                <a:cs typeface="Arial" panose="020B0604020202020204" pitchFamily="34" charset="0"/>
              </a:rPr>
              <a:t>јануар</a:t>
            </a:r>
            <a:r>
              <a:rPr lang="sr-RS" sz="2400"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sr-Cyrl-RS" sz="24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sr-Latn-RS" sz="24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94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8B68-9310-C0A4-5AEE-D373E1A32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091" y="267059"/>
            <a:ext cx="11263607" cy="595090"/>
          </a:xfrm>
        </p:spPr>
        <p:txBody>
          <a:bodyPr>
            <a:norm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Садржај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87A53-3D0C-BCDA-48FB-3FE0268987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563" y="862149"/>
            <a:ext cx="10795135" cy="497218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1. Методологија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истраживања</a:t>
            </a: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Социолингвистички профил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учесника</a:t>
            </a:r>
            <a:endParaRPr lang="sr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Језичке интерференције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на </a:t>
            </a:r>
            <a:r>
              <a:rPr lang="sr-Cyrl-RS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морфосинтаксичком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нивоу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умачење Андрићевих мисли о уметности</a:t>
            </a: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5. Лексичка компетенција</a:t>
            </a: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6.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Писац је најбољи методичар”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увод у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разговор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са Андрићем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Закључ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ак</a:t>
            </a:r>
            <a:endParaRPr lang="sr-R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6A2AD-A185-F201-871B-D0216632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307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E7E7F-6C46-FC09-20E1-8A2CE6966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81" y="438506"/>
            <a:ext cx="11304315" cy="77822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Методологија 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истраживања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3D392-A883-CBA2-6B97-D5453DB4F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5480"/>
            <a:ext cx="10515600" cy="527087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sr-R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sr-RS" sz="11200" b="1" dirty="0">
                <a:latin typeface="Arial" panose="020B0604020202020204" pitchFamily="34" charset="0"/>
                <a:cs typeface="Arial" panose="020B0604020202020204" pitchFamily="34" charset="0"/>
              </a:rPr>
              <a:t>Предмет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: Рецепција одабраних одломака о уметности из Андрићевих „Знакова поред пута” међу студентима у </a:t>
            </a:r>
            <a:r>
              <a:rPr lang="sr-RS" sz="11200" dirty="0" err="1">
                <a:latin typeface="Arial" panose="020B0604020202020204" pitchFamily="34" charset="0"/>
                <a:cs typeface="Arial" panose="020B0604020202020204" pitchFamily="34" charset="0"/>
              </a:rPr>
              <a:t>франкофоној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 средини</a:t>
            </a:r>
            <a:r>
              <a:rPr lang="sr-Cyrl-RS" sz="1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sr-RS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sr-RS" sz="11200" b="1" dirty="0">
                <a:latin typeface="Arial" panose="020B0604020202020204" pitchFamily="34" charset="0"/>
                <a:cs typeface="Arial" panose="020B0604020202020204" pitchFamily="34" charset="0"/>
              </a:rPr>
              <a:t>Циљ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: Анализа језичких и </a:t>
            </a:r>
            <a:r>
              <a:rPr lang="sr-RS" sz="11200" dirty="0" err="1">
                <a:latin typeface="Arial" panose="020B0604020202020204" pitchFamily="34" charset="0"/>
                <a:cs typeface="Arial" panose="020B0604020202020204" pitchFamily="34" charset="0"/>
              </a:rPr>
              <a:t>ванјезичких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 чинилаца који у</a:t>
            </a:r>
            <a:r>
              <a:rPr lang="sr-Cyrl-RS" sz="11200" dirty="0">
                <a:latin typeface="Arial" panose="020B0604020202020204" pitchFamily="34" charset="0"/>
                <a:cs typeface="Arial" panose="020B0604020202020204" pitchFamily="34" charset="0"/>
              </a:rPr>
              <a:t>тичу на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 разумевање и </a:t>
            </a:r>
            <a:r>
              <a:rPr lang="sr-Cyrl-RS" sz="11200" dirty="0">
                <a:latin typeface="Arial" panose="020B0604020202020204" pitchFamily="34" charset="0"/>
                <a:cs typeface="Arial" panose="020B0604020202020204" pitchFamily="34" charset="0"/>
              </a:rPr>
              <a:t>тумачење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 текста.</a:t>
            </a:r>
            <a:endParaRPr lang="sr-Cyrl-R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endParaRPr lang="sr-RS" sz="5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sr-Cyrl-RS" sz="11200" b="1" dirty="0">
                <a:latin typeface="Arial" panose="020B0604020202020204" pitchFamily="34" charset="0"/>
                <a:cs typeface="Arial" panose="020B0604020202020204" pitchFamily="34" charset="0"/>
              </a:rPr>
              <a:t>Хипотеза</a:t>
            </a:r>
            <a:r>
              <a:rPr lang="sr-RS" sz="11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r-Cyrl-RS" sz="11200" dirty="0">
                <a:latin typeface="Arial" panose="020B0604020202020204" pitchFamily="34" charset="0"/>
                <a:cs typeface="Arial" panose="020B0604020202020204" pitchFamily="34" charset="0"/>
              </a:rPr>
              <a:t> У контексту билингвизма и непосредног контакта између српског и француског језика, рецепција Андрићевог текста је условљена степеном језичке компетенције у српском језику и </a:t>
            </a:r>
            <a:r>
              <a:rPr lang="sr-Cyrl-RS" sz="11200" dirty="0" err="1">
                <a:latin typeface="Arial" panose="020B0604020202020204" pitchFamily="34" charset="0"/>
                <a:cs typeface="Arial" panose="020B0604020202020204" pitchFamily="34" charset="0"/>
              </a:rPr>
              <a:t>ванјезичким</a:t>
            </a:r>
            <a:r>
              <a:rPr lang="sr-Cyrl-RS" sz="11200" dirty="0">
                <a:latin typeface="Arial" panose="020B0604020202020204" pitchFamily="34" charset="0"/>
                <a:cs typeface="Arial" panose="020B0604020202020204" pitchFamily="34" charset="0"/>
              </a:rPr>
              <a:t> чиниоцима.</a:t>
            </a:r>
            <a:endParaRPr lang="sr-RS" sz="1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00152-4518-E087-7D5A-C27D5A6B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8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5E54A-18EC-F994-4B87-088A2D46A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22" y="267059"/>
            <a:ext cx="8911687" cy="708301"/>
          </a:xfrm>
        </p:spPr>
        <p:txBody>
          <a:bodyPr>
            <a:normAutofit fontScale="90000"/>
          </a:bodyPr>
          <a:lstStyle/>
          <a:p>
            <a:br>
              <a:rPr lang="sr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364EA-40E4-5059-0529-35FB37FB9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6340"/>
            <a:ext cx="11094228" cy="543903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Теоријско-методолошки оквир: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Теорија рецепције, </a:t>
            </a:r>
            <a:r>
              <a:rPr lang="sr-Cyrl-RS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социолингвистика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, контактна и примењена лингвистика и методика наставе</a:t>
            </a:r>
            <a:endParaRPr lang="sr-Latn-R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Учесници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25 студената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прве године славистике на Одсеку БХЦС на Сорбони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(2025/2026. и 2026/2027).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: децембар 2025, мај и октобар 2026. </a:t>
            </a:r>
          </a:p>
          <a:p>
            <a:pPr marL="0" indent="0"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Истраживачки инструменти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Социолингвистички упитник и тест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Методе анализе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Квалитативна и квантитативна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анализа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sr-Cyrl-R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sr-Cyrl-R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02876-3209-7EFC-1E6C-1102B9979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644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E68BA-FF06-339A-C3D7-2E43E9078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772" y="205890"/>
            <a:ext cx="10014984" cy="749572"/>
          </a:xfrm>
        </p:spPr>
        <p:txBody>
          <a:bodyPr>
            <a:normAutofit fontScale="90000"/>
          </a:bodyPr>
          <a:lstStyle/>
          <a:p>
            <a:r>
              <a:rPr lang="sr-Cyrl-RS" sz="3600" dirty="0">
                <a:latin typeface="Arial" panose="020B0604020202020204" pitchFamily="34" charset="0"/>
                <a:cs typeface="Arial" panose="020B0604020202020204" pitchFamily="34" charset="0"/>
              </a:rPr>
              <a:t>Структура и садржај истраживачког инструмента</a:t>
            </a:r>
            <a:br>
              <a:rPr lang="sr-Cyrl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sr-Cyrl-R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5A285-DD1C-52CA-1316-36DA3823B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71" y="1388243"/>
            <a:ext cx="11038787" cy="4081514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sr-Latn-RS" sz="2800" b="1" dirty="0">
                <a:latin typeface="Arial" panose="020B0604020202020204" pitchFamily="34" charset="0"/>
                <a:cs typeface="Arial" panose="020B0604020202020204" pitchFamily="34" charset="0"/>
              </a:rPr>
              <a:t>I-II. </a:t>
            </a:r>
            <a:r>
              <a:rPr lang="sr-Cyrl-RS" sz="2800" dirty="0" err="1">
                <a:latin typeface="Arial" panose="020B0604020202020204" pitchFamily="34" charset="0"/>
                <a:cs typeface="Arial" panose="020B0604020202020204" pitchFamily="34" charset="0"/>
              </a:rPr>
              <a:t>Социолингвистички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упитник: језичке и читалачке навике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III.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Разумевање прочитаног: непознате речи, ужа тема, поређење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IV.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Процена тачности тврдњи и аргументација на основу текста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V.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Разумевање прочитаног на француском: поређење и метафора</a:t>
            </a:r>
          </a:p>
          <a:p>
            <a:pPr algn="just">
              <a:lnSpc>
                <a:spcPct val="110000"/>
              </a:lnSpc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Иницијални задатак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: Тумачење мисли о уметности (предмет Усмено и писмено изражавање)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BC8EC9-AAC0-3944-6212-F2F07A19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422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668" y="276713"/>
            <a:ext cx="9903460" cy="492443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pPr>
              <a:defRPr sz="3600" b="0">
                <a:solidFill>
                  <a:srgbClr val="2B394D"/>
                </a:solidFill>
                <a:latin typeface="Arial"/>
              </a:defRPr>
            </a:pPr>
            <a:r>
              <a:rPr lang="sr-Latn-RS" sz="3200" dirty="0"/>
              <a:t>I. </a:t>
            </a:r>
            <a:r>
              <a:rPr sz="3200" dirty="0" err="1"/>
              <a:t>Социолингвистички</a:t>
            </a:r>
            <a:r>
              <a:rPr sz="3200" dirty="0"/>
              <a:t> </a:t>
            </a:r>
            <a:r>
              <a:rPr sz="3200" dirty="0" err="1"/>
              <a:t>профил</a:t>
            </a:r>
            <a:r>
              <a:rPr lang="sr-Cyrl-RS" sz="3200" dirty="0"/>
              <a:t> учесника</a:t>
            </a:r>
            <a:endParaRPr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21792" y="957963"/>
            <a:ext cx="10058400" cy="276999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F592D2E2-7D5F-3B44-9013-94EEE616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319" y="-3010495"/>
            <a:ext cx="779767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621792" y="1499616"/>
            <a:ext cx="10872216" cy="4567428"/>
            <a:chOff x="621792" y="1499616"/>
            <a:chExt cx="10872216" cy="4567428"/>
          </a:xfrm>
        </p:grpSpPr>
        <p:sp>
          <p:nvSpPr>
            <p:cNvPr id="4" name="TextBox 3"/>
            <p:cNvSpPr txBox="1"/>
            <p:nvPr/>
          </p:nvSpPr>
          <p:spPr>
            <a:xfrm>
              <a:off x="621792" y="1499616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Рођени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у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Француској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168128" y="1545336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84%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1792" y="1892807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21792" y="1892807"/>
              <a:ext cx="7949793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792" y="2313432"/>
              <a:ext cx="9738360" cy="292608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>
                <a:defRPr sz="2000" b="0">
                  <a:solidFill>
                    <a:srgbClr val="2B394D"/>
                  </a:solidFill>
                  <a:latin typeface="Arial"/>
                </a:defRPr>
              </a:pPr>
              <a:r>
                <a:rPr dirty="0" err="1"/>
                <a:t>Школовали</a:t>
              </a:r>
              <a:r>
                <a:rPr dirty="0"/>
                <a:t> </a:t>
              </a:r>
              <a:r>
                <a:rPr dirty="0" err="1"/>
                <a:t>се</a:t>
              </a:r>
              <a:r>
                <a:rPr dirty="0"/>
                <a:t> </a:t>
              </a:r>
              <a:r>
                <a:rPr dirty="0" err="1"/>
                <a:t>само</a:t>
              </a:r>
              <a:r>
                <a:rPr dirty="0"/>
                <a:t> </a:t>
              </a:r>
              <a:r>
                <a:rPr dirty="0" err="1"/>
                <a:t>у</a:t>
              </a:r>
              <a:r>
                <a:rPr dirty="0"/>
                <a:t> </a:t>
              </a:r>
              <a:r>
                <a:rPr dirty="0" err="1"/>
                <a:t>Француској</a:t>
              </a:r>
              <a:endParaRPr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68128" y="2359151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92%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1792" y="2706624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1792" y="2706624"/>
              <a:ext cx="8706916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792" y="3127248"/>
              <a:ext cx="9738360" cy="292608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>
                <a:defRPr sz="2000" b="0">
                  <a:solidFill>
                    <a:srgbClr val="2B394D"/>
                  </a:solidFill>
                  <a:latin typeface="Arial"/>
                </a:defRPr>
              </a:pPr>
              <a:r>
                <a:rPr dirty="0" err="1"/>
                <a:t>У</a:t>
              </a:r>
              <a:r>
                <a:rPr dirty="0"/>
                <a:t> </a:t>
              </a:r>
              <a:r>
                <a:rPr dirty="0" err="1"/>
                <a:t>кући</a:t>
              </a:r>
              <a:r>
                <a:rPr dirty="0"/>
                <a:t> </a:t>
              </a:r>
              <a:r>
                <a:rPr dirty="0" err="1"/>
                <a:t>говоре</a:t>
              </a:r>
              <a:r>
                <a:rPr dirty="0"/>
                <a:t> </a:t>
              </a:r>
              <a:r>
                <a:rPr dirty="0" err="1"/>
                <a:t>српски</a:t>
              </a:r>
              <a:r>
                <a:rPr dirty="0"/>
                <a:t> </a:t>
              </a:r>
              <a:r>
                <a:rPr dirty="0" err="1"/>
                <a:t>и</a:t>
              </a:r>
              <a:r>
                <a:rPr dirty="0"/>
                <a:t> </a:t>
              </a:r>
              <a:r>
                <a:rPr dirty="0" err="1"/>
                <a:t>француски</a:t>
              </a:r>
              <a:endParaRPr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168128" y="3172968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64%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1792" y="3520440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21792" y="3520440"/>
              <a:ext cx="6056985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1792" y="3941063"/>
              <a:ext cx="9738360" cy="292608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>
                <a:defRPr sz="2000" b="0">
                  <a:solidFill>
                    <a:srgbClr val="2B394D"/>
                  </a:solidFill>
                  <a:latin typeface="Arial"/>
                </a:defRPr>
              </a:pPr>
              <a:r>
                <a:rPr dirty="0" err="1"/>
                <a:t>У</a:t>
              </a:r>
              <a:r>
                <a:rPr dirty="0"/>
                <a:t> </a:t>
              </a:r>
              <a:r>
                <a:rPr dirty="0" err="1"/>
                <a:t>кући</a:t>
              </a:r>
              <a:r>
                <a:rPr dirty="0"/>
                <a:t> </a:t>
              </a:r>
              <a:r>
                <a:rPr dirty="0" err="1"/>
                <a:t>говоре</a:t>
              </a:r>
              <a:r>
                <a:rPr dirty="0"/>
                <a:t> </a:t>
              </a:r>
              <a:r>
                <a:rPr dirty="0" err="1"/>
                <a:t>само</a:t>
              </a:r>
              <a:r>
                <a:rPr dirty="0"/>
                <a:t> </a:t>
              </a:r>
              <a:r>
                <a:rPr dirty="0" err="1"/>
                <a:t>српски</a:t>
              </a:r>
              <a:endParaRPr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68128" y="3986783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36%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21792" y="4334255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21792" y="4334255"/>
              <a:ext cx="3407054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1792" y="4754880"/>
              <a:ext cx="9738360" cy="292608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>
                <a:defRPr sz="2000" b="0">
                  <a:solidFill>
                    <a:srgbClr val="2B394D"/>
                  </a:solidFill>
                  <a:latin typeface="Arial"/>
                </a:defRPr>
              </a:pPr>
              <a:r>
                <a:rPr dirty="0" err="1"/>
                <a:t>Увек</a:t>
              </a:r>
              <a:r>
                <a:rPr dirty="0"/>
                <a:t> </a:t>
              </a:r>
              <a:r>
                <a:rPr dirty="0" err="1"/>
                <a:t>користе</a:t>
              </a:r>
              <a:r>
                <a:rPr dirty="0"/>
                <a:t> </a:t>
              </a:r>
              <a:r>
                <a:rPr dirty="0" err="1"/>
                <a:t>српски</a:t>
              </a:r>
              <a:r>
                <a:rPr dirty="0"/>
                <a:t> </a:t>
              </a:r>
              <a:r>
                <a:rPr dirty="0" err="1"/>
                <a:t>са</a:t>
              </a:r>
              <a:r>
                <a:rPr dirty="0"/>
                <a:t> </a:t>
              </a:r>
              <a:r>
                <a:rPr dirty="0" err="1"/>
                <a:t>пријатељима</a:t>
              </a:r>
              <a:r>
                <a:rPr dirty="0"/>
                <a:t> </a:t>
              </a:r>
              <a:r>
                <a:rPr dirty="0" err="1"/>
                <a:t>који</a:t>
              </a:r>
              <a:r>
                <a:rPr dirty="0"/>
                <a:t> </a:t>
              </a:r>
              <a:r>
                <a:rPr dirty="0" err="1"/>
                <a:t>га</a:t>
              </a:r>
              <a:r>
                <a:rPr dirty="0"/>
                <a:t> </a:t>
              </a:r>
              <a:r>
                <a:rPr dirty="0" err="1"/>
                <a:t>говоре</a:t>
              </a:r>
              <a:endParaRPr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168128" y="4800600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24%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21792" y="5148072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21792" y="5148072"/>
              <a:ext cx="2271369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1792" y="5568696"/>
              <a:ext cx="9738360" cy="292608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>
                <a:defRPr sz="2000" b="0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Често читају књиге на српском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168128" y="5614416"/>
              <a:ext cx="1325880" cy="338554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pPr algn="r">
                <a:defRPr sz="2200" b="1">
                  <a:solidFill>
                    <a:srgbClr val="2B394D"/>
                  </a:solidFill>
                  <a:latin typeface="Arial"/>
                </a:defRPr>
              </a:pPr>
              <a:r>
                <a:rPr dirty="0"/>
                <a:t>4%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621792" y="5961888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621792" y="5961888"/>
              <a:ext cx="378561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1109960" y="6446520"/>
            <a:ext cx="26962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fld id="{B44E4114-852A-DC46-A54B-558ABB694F93}" type="slidenum">
              <a:rPr lang="en-US" sz="1200" smtClean="0">
                <a:solidFill>
                  <a:srgbClr val="505050"/>
                </a:solidFill>
              </a:rPr>
              <a:t>5</a:t>
            </a:fld>
            <a:endParaRPr sz="1200" dirty="0">
              <a:solidFill>
                <a:srgbClr val="50505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" y="339215"/>
            <a:ext cx="10972800" cy="538609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3400" b="0">
                <a:solidFill>
                  <a:srgbClr val="2D394C"/>
                </a:solidFill>
                <a:latin typeface="Arial"/>
              </a:defRPr>
            </a:pPr>
            <a:r>
              <a:rPr lang="sr-Latn-RS" sz="3200" dirty="0"/>
              <a:t>II. </a:t>
            </a:r>
            <a:r>
              <a:rPr sz="3200" dirty="0" err="1"/>
              <a:t>П</a:t>
            </a:r>
            <a:r>
              <a:rPr lang="sr-Cyrl-RS" sz="3200" dirty="0"/>
              <a:t>рви разговори са </a:t>
            </a:r>
            <a:r>
              <a:rPr sz="3200" dirty="0" err="1"/>
              <a:t>Андрић</a:t>
            </a:r>
            <a:r>
              <a:rPr lang="sr-Cyrl-RS" sz="3200" dirty="0"/>
              <a:t>ем</a:t>
            </a:r>
            <a:endParaRPr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21792" y="1435608"/>
            <a:ext cx="10972800" cy="32918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2200" b="1">
                <a:solidFill>
                  <a:srgbClr val="2D394C"/>
                </a:solidFill>
                <a:latin typeface="Arial"/>
              </a:defRPr>
            </a:pPr>
            <a:r>
              <a:rPr b="0" dirty="0" err="1">
                <a:latin typeface="Arial"/>
              </a:rPr>
              <a:t>Где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су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први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пут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чули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за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Андрића</a:t>
            </a:r>
            <a:r>
              <a:rPr b="0" dirty="0">
                <a:latin typeface="Arial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792" y="1856232"/>
            <a:ext cx="6873361" cy="13716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527157" y="1856232"/>
            <a:ext cx="3007096" cy="137160"/>
          </a:xfrm>
          <a:prstGeom prst="rect">
            <a:avLst/>
          </a:prstGeom>
          <a:solidFill>
            <a:srgbClr val="A1A1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0566257" y="1856232"/>
            <a:ext cx="859170" cy="137160"/>
          </a:xfrm>
          <a:prstGeom prst="rect">
            <a:avLst/>
          </a:prstGeom>
          <a:solidFill>
            <a:srgbClr val="CCD0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2103120"/>
            <a:ext cx="10972800" cy="30777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700" b="0">
                <a:solidFill>
                  <a:srgbClr val="2D394C"/>
                </a:solidFill>
                <a:latin typeface="Arial"/>
              </a:defRPr>
            </a:pPr>
            <a:r>
              <a:rPr dirty="0" err="1"/>
              <a:t>Породица</a:t>
            </a:r>
            <a:r>
              <a:rPr dirty="0"/>
              <a:t> </a:t>
            </a:r>
            <a:r>
              <a:rPr b="1" dirty="0"/>
              <a:t>16 (64%)  </a:t>
            </a:r>
            <a:r>
              <a:rPr dirty="0"/>
              <a:t>·  </a:t>
            </a:r>
            <a:r>
              <a:rPr dirty="0" err="1"/>
              <a:t>Факултет</a:t>
            </a:r>
            <a:r>
              <a:rPr dirty="0"/>
              <a:t> </a:t>
            </a:r>
            <a:r>
              <a:rPr b="1" dirty="0"/>
              <a:t>7 (28%)  </a:t>
            </a:r>
            <a:r>
              <a:rPr dirty="0"/>
              <a:t>·  </a:t>
            </a:r>
            <a:r>
              <a:rPr dirty="0" err="1"/>
              <a:t>Основна</a:t>
            </a:r>
            <a:r>
              <a:rPr dirty="0"/>
              <a:t> </a:t>
            </a:r>
            <a:r>
              <a:rPr dirty="0" err="1"/>
              <a:t>школа</a:t>
            </a:r>
            <a:r>
              <a:rPr dirty="0"/>
              <a:t> </a:t>
            </a:r>
            <a:r>
              <a:rPr b="1" dirty="0"/>
              <a:t>2 (8%)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" y="2523744"/>
            <a:ext cx="10835640" cy="8229"/>
          </a:xfrm>
          <a:prstGeom prst="rect">
            <a:avLst/>
          </a:prstGeom>
          <a:solidFill>
            <a:srgbClr val="E3E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2642616"/>
            <a:ext cx="10972800" cy="32918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2200" b="1">
                <a:solidFill>
                  <a:srgbClr val="2D394C"/>
                </a:solidFill>
                <a:latin typeface="Arial"/>
              </a:defRPr>
            </a:pPr>
            <a:r>
              <a:rPr b="0" dirty="0" err="1">
                <a:latin typeface="Arial"/>
              </a:rPr>
              <a:t>Која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су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дела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прочитали</a:t>
            </a:r>
            <a:r>
              <a:rPr b="0" dirty="0">
                <a:latin typeface="Arial"/>
              </a:rPr>
              <a:t>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" y="3063240"/>
            <a:ext cx="4106008" cy="13716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759804" y="3063240"/>
            <a:ext cx="410601" cy="137160"/>
          </a:xfrm>
          <a:prstGeom prst="rect">
            <a:avLst/>
          </a:prstGeom>
          <a:solidFill>
            <a:srgbClr val="A1A1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45014" y="3063240"/>
            <a:ext cx="4106008" cy="137160"/>
          </a:xfrm>
          <a:prstGeom prst="rect">
            <a:avLst/>
          </a:prstGeom>
          <a:solidFill>
            <a:srgbClr val="CCD0D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783026" y="3063240"/>
            <a:ext cx="1642403" cy="137160"/>
          </a:xfrm>
          <a:prstGeom prst="rect">
            <a:avLst/>
          </a:prstGeom>
          <a:solidFill>
            <a:srgbClr val="E6E8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3310128"/>
            <a:ext cx="10972800" cy="30777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700" b="0">
                <a:solidFill>
                  <a:srgbClr val="2D394C"/>
                </a:solidFill>
                <a:latin typeface="Arial"/>
              </a:defRPr>
            </a:pPr>
            <a:r>
              <a:rPr dirty="0"/>
              <a:t>„Аска и вук” </a:t>
            </a:r>
            <a:r>
              <a:rPr b="1" dirty="0"/>
              <a:t>10 (40%) </a:t>
            </a:r>
            <a:r>
              <a:rPr dirty="0"/>
              <a:t> ·  „На Дрини </a:t>
            </a:r>
            <a:r>
              <a:rPr dirty="0" err="1"/>
              <a:t>ћуприја</a:t>
            </a:r>
            <a:r>
              <a:rPr dirty="0"/>
              <a:t>”</a:t>
            </a:r>
            <a:r>
              <a:rPr lang="en-US" dirty="0"/>
              <a:t>, „Ex Ponto”</a:t>
            </a:r>
            <a:r>
              <a:rPr dirty="0"/>
              <a:t> </a:t>
            </a:r>
            <a:r>
              <a:rPr b="1" dirty="0"/>
              <a:t>1 (4</a:t>
            </a:r>
            <a:r>
              <a:rPr lang="en-US" b="1" dirty="0"/>
              <a:t>%)  </a:t>
            </a:r>
            <a:r>
              <a:rPr dirty="0"/>
              <a:t>·  Ниједно </a:t>
            </a:r>
            <a:r>
              <a:rPr b="1" dirty="0"/>
              <a:t>10 (40%)  </a:t>
            </a:r>
            <a:r>
              <a:rPr dirty="0"/>
              <a:t>·  Без одговора </a:t>
            </a:r>
            <a:r>
              <a:rPr b="1" dirty="0"/>
              <a:t>4 (16%)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" y="3730752"/>
            <a:ext cx="10835640" cy="8229"/>
          </a:xfrm>
          <a:prstGeom prst="rect">
            <a:avLst/>
          </a:prstGeom>
          <a:solidFill>
            <a:srgbClr val="E3E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" y="3849624"/>
            <a:ext cx="10972800" cy="32918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2200" b="1">
                <a:solidFill>
                  <a:srgbClr val="2D394C"/>
                </a:solidFill>
                <a:latin typeface="Arial"/>
              </a:defRPr>
            </a:pPr>
            <a:r>
              <a:rPr b="0" dirty="0" err="1">
                <a:latin typeface="Arial"/>
              </a:rPr>
              <a:t>Читање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Андрићевих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цитата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на</a:t>
            </a:r>
            <a:r>
              <a:rPr b="0" dirty="0">
                <a:latin typeface="Arial"/>
              </a:rPr>
              <a:t> </a:t>
            </a:r>
            <a:r>
              <a:rPr b="0" dirty="0" err="1">
                <a:latin typeface="Arial"/>
              </a:rPr>
              <a:t>интернету</a:t>
            </a:r>
            <a:endParaRPr b="0" dirty="0">
              <a:latin typeface="Arial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1792" y="4270248"/>
            <a:ext cx="9909900" cy="13716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563696" y="4270248"/>
            <a:ext cx="861730" cy="137160"/>
          </a:xfrm>
          <a:prstGeom prst="rect">
            <a:avLst/>
          </a:prstGeom>
          <a:solidFill>
            <a:srgbClr val="A1A1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1792" y="4517136"/>
            <a:ext cx="10972800" cy="30777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700" b="0">
                <a:solidFill>
                  <a:srgbClr val="2D394C"/>
                </a:solidFill>
                <a:latin typeface="Arial"/>
              </a:defRPr>
            </a:pPr>
            <a:r>
              <a:rPr dirty="0" err="1"/>
              <a:t>Никад</a:t>
            </a:r>
            <a:r>
              <a:rPr dirty="0"/>
              <a:t> </a:t>
            </a:r>
            <a:r>
              <a:rPr b="1" dirty="0"/>
              <a:t>23 (92%)  </a:t>
            </a:r>
            <a:r>
              <a:rPr dirty="0"/>
              <a:t>·  </a:t>
            </a:r>
            <a:r>
              <a:rPr dirty="0" err="1"/>
              <a:t>Понекад</a:t>
            </a:r>
            <a:r>
              <a:rPr dirty="0"/>
              <a:t> 2 (8%)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1792" y="4937760"/>
            <a:ext cx="10835640" cy="8229"/>
          </a:xfrm>
          <a:prstGeom prst="rect">
            <a:avLst/>
          </a:prstGeom>
          <a:solidFill>
            <a:srgbClr val="E3E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1792" y="5056632"/>
            <a:ext cx="10972800" cy="329184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2200" b="1">
                <a:solidFill>
                  <a:srgbClr val="2D394C"/>
                </a:solidFill>
                <a:latin typeface="Arial"/>
              </a:defRPr>
            </a:pPr>
            <a:r>
              <a:rPr b="0">
                <a:latin typeface="Arial"/>
              </a:rPr>
              <a:t>Језик на којем би читали Андрића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1792" y="5477256"/>
            <a:ext cx="7324709" cy="137160"/>
          </a:xfrm>
          <a:prstGeom prst="rect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978505" y="5477256"/>
            <a:ext cx="3446922" cy="137160"/>
          </a:xfrm>
          <a:prstGeom prst="rect">
            <a:avLst/>
          </a:prstGeom>
          <a:solidFill>
            <a:srgbClr val="A1A1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21792" y="5724144"/>
            <a:ext cx="10972800" cy="307777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700" b="0">
                <a:solidFill>
                  <a:srgbClr val="2D394C"/>
                </a:solidFill>
                <a:latin typeface="Arial"/>
              </a:defRPr>
            </a:pPr>
            <a:r>
              <a:rPr dirty="0" err="1"/>
              <a:t>Српски</a:t>
            </a:r>
            <a:r>
              <a:rPr dirty="0"/>
              <a:t> </a:t>
            </a:r>
            <a:r>
              <a:rPr b="1" dirty="0"/>
              <a:t>17 (68</a:t>
            </a:r>
            <a:r>
              <a:rPr lang="en-US" b="1" dirty="0"/>
              <a:t>%)</a:t>
            </a:r>
            <a:r>
              <a:rPr b="1" dirty="0"/>
              <a:t> </a:t>
            </a:r>
            <a:r>
              <a:rPr dirty="0"/>
              <a:t>·  </a:t>
            </a:r>
            <a:r>
              <a:rPr dirty="0" err="1"/>
              <a:t>Француски</a:t>
            </a:r>
            <a:r>
              <a:rPr dirty="0"/>
              <a:t> </a:t>
            </a:r>
            <a:r>
              <a:rPr b="1" dirty="0"/>
              <a:t>8 (32%)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46536" y="6446520"/>
            <a:ext cx="457200" cy="26161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400" b="0">
                <a:solidFill>
                  <a:srgbClr val="787D87"/>
                </a:solidFill>
                <a:latin typeface="Arial"/>
              </a:defRPr>
            </a:pPr>
            <a:r>
              <a:rPr lang="sr-Cyrl-RS" dirty="0"/>
              <a:t>6</a:t>
            </a:r>
            <a:endParaRPr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0E9441D9-0DA8-517B-D6EE-E206A0074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319" y="-3010495"/>
            <a:ext cx="77976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Rectangle 11"/>
          <p:cNvSpPr/>
          <p:nvPr/>
        </p:nvSpPr>
        <p:spPr>
          <a:xfrm>
            <a:off x="5202409" y="3063240"/>
            <a:ext cx="410601" cy="137160"/>
          </a:xfrm>
          <a:prstGeom prst="rect">
            <a:avLst/>
          </a:prstGeom>
          <a:solidFill>
            <a:srgbClr val="A1A1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21C190E-A8D3-CBD1-EE4A-50EEAD85E2E7}"/>
              </a:ext>
            </a:extLst>
          </p:cNvPr>
          <p:cNvSpPr txBox="1"/>
          <p:nvPr/>
        </p:nvSpPr>
        <p:spPr>
          <a:xfrm>
            <a:off x="621792" y="987552"/>
            <a:ext cx="9303879" cy="276999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16199-A291-C0E8-61E5-F8CF03B45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92" y="306334"/>
            <a:ext cx="11142920" cy="640444"/>
          </a:xfrm>
        </p:spPr>
        <p:txBody>
          <a:bodyPr>
            <a:normAutofit/>
          </a:bodyPr>
          <a:lstStyle/>
          <a:p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Избор језика за читање Андрићевих дела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F5AB5-CE9E-57E4-3BD3-BA76D3D34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192" y="1190080"/>
            <a:ext cx="11516757" cy="2592647"/>
          </a:xfrm>
          <a:ln w="28575">
            <a:solidFill>
              <a:schemeClr val="tx2"/>
            </a:solidFill>
          </a:ln>
        </p:spPr>
        <p:txBody>
          <a:bodyPr>
            <a:noAutofit/>
          </a:bodyPr>
          <a:lstStyle/>
          <a:p>
            <a:pPr algn="just"/>
            <a:r>
              <a:rPr lang="sr-R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obzirom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pričam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jezik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Andrićevih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dela,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šteta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čitam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tom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jeziku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Da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obogatio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rečnik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bih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sadržavao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srpskog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Jer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možda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teško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razumevanju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nekako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srpske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izreke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mogu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prevesti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izgubili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smisao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dubljinu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4F5C7-37F5-B591-55F4-F7FF04C0A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F95B1C-1580-E42E-76FB-D6725EF219A2}"/>
              </a:ext>
            </a:extLst>
          </p:cNvPr>
          <p:cNvSpPr txBox="1"/>
          <p:nvPr/>
        </p:nvSpPr>
        <p:spPr>
          <a:xfrm>
            <a:off x="351192" y="3955983"/>
            <a:ext cx="11516757" cy="2077492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r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zato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moj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srpski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još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tom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bih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razumela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 se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desilo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ko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priča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čemu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Bilo bi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lakšiji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francuskom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Zatošto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francuski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 je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lakšije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srpski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9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Više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bih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razumeo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knjigu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francuskom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70430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07F14-7962-749B-402F-921964AD5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155" y="214986"/>
            <a:ext cx="11463689" cy="486556"/>
          </a:xfrm>
        </p:spPr>
        <p:txBody>
          <a:bodyPr>
            <a:noAutofit/>
          </a:bodyPr>
          <a:lstStyle/>
          <a:p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Иницијални задатак: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Аска и вук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4D51-D3DD-3F53-25BE-FD0FEE009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312" y="933651"/>
            <a:ext cx="8345103" cy="3792353"/>
          </a:xfrm>
          <a:ln w="28575">
            <a:solidFill>
              <a:srgbClr val="C00000"/>
            </a:solidFill>
          </a:ln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sr-RS" sz="9600" dirty="0">
                <a:latin typeface="Arial" panose="020B0604020202020204" pitchFamily="34" charset="0"/>
                <a:cs typeface="Arial" panose="020B0604020202020204" pitchFamily="34" charset="0"/>
              </a:rPr>
              <a:t>„Уметност је, говорила је мајка, несигуран позив који нит храни нит брани оног ко му се ода. Пут уметности уопште је неизвестан, варљив и тежак, а игра је </a:t>
            </a:r>
            <a:r>
              <a:rPr lang="sr-RS" sz="9600" dirty="0" err="1">
                <a:latin typeface="Arial" panose="020B0604020202020204" pitchFamily="34" charset="0"/>
                <a:cs typeface="Arial" panose="020B0604020202020204" pitchFamily="34" charset="0"/>
              </a:rPr>
              <a:t>понајтежа</a:t>
            </a:r>
            <a:r>
              <a:rPr lang="sr-RS" sz="9600" dirty="0">
                <a:latin typeface="Arial" panose="020B0604020202020204" pitchFamily="34" charset="0"/>
                <a:cs typeface="Arial" panose="020B0604020202020204" pitchFamily="34" charset="0"/>
              </a:rPr>
              <a:t> и најварљивија од свих уметности, чак озлоглашена и опасна ствар. (…)</a:t>
            </a:r>
            <a:r>
              <a:rPr lang="sr-Cyrl-RS" sz="9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9600" dirty="0">
                <a:latin typeface="Arial" panose="020B0604020202020204" pitchFamily="34" charset="0"/>
                <a:cs typeface="Arial" panose="020B0604020202020204" pitchFamily="34" charset="0"/>
              </a:rPr>
              <a:t>Мало-помало, мирила се овца-мајка са ћеркином жељом и почињала друкчије да гледа на ствар. Она се питала шта, на крају крајева, може бити ружно у уметности? А игра је најплеменитија од свих вештина, једина код које се служимо искључиво својим рођеним телом”</a:t>
            </a:r>
            <a:r>
              <a:rPr lang="sr-Cyrl-RS" sz="9600" dirty="0">
                <a:latin typeface="Arial" panose="020B0604020202020204" pitchFamily="34" charset="0"/>
                <a:cs typeface="Arial" panose="020B0604020202020204" pitchFamily="34" charset="0"/>
              </a:rPr>
              <a:t> (Андрић </a:t>
            </a:r>
            <a:r>
              <a:rPr lang="sr-Latn-RS" sz="9600" dirty="0">
                <a:latin typeface="Arial" panose="020B0604020202020204" pitchFamily="34" charset="0"/>
                <a:cs typeface="Arial" panose="020B0604020202020204" pitchFamily="34" charset="0"/>
              </a:rPr>
              <a:t>1981: 189).</a:t>
            </a:r>
            <a:endParaRPr lang="sr-Cyrl-RS" sz="9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Cyrl-RS" dirty="0"/>
          </a:p>
          <a:p>
            <a:pPr marL="0" indent="0" algn="just">
              <a:buNone/>
            </a:pPr>
            <a:endParaRPr lang="sr-Cyrl-R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E54F-F3B7-746C-5B5C-844AF19EB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99196C-4DDD-5EDD-76C7-2998B16C7075}"/>
              </a:ext>
            </a:extLst>
          </p:cNvPr>
          <p:cNvSpPr txBox="1"/>
          <p:nvPr/>
        </p:nvSpPr>
        <p:spPr>
          <a:xfrm>
            <a:off x="1173227" y="5065127"/>
            <a:ext cx="10837235" cy="646331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Образложите својим речима шта Аја мисли о уметности.  </a:t>
            </a:r>
          </a:p>
          <a:p>
            <a:pPr algn="r"/>
            <a:r>
              <a:rPr lang="sr-Cyrl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(Писмени задатак из предмета Усмено и писмено изражавање</a:t>
            </a:r>
            <a:r>
              <a:rPr lang="sr-Latn-R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18. </a:t>
            </a:r>
            <a:r>
              <a:rPr lang="sr-Cyrl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12. 2025.)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849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375" y="334421"/>
            <a:ext cx="11233785" cy="492443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Квантитативна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 иницијалног задатка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680" y="1237343"/>
            <a:ext cx="10058400" cy="274320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</a:p>
        </p:txBody>
      </p:sp>
      <p:grpSp>
        <p:nvGrpSpPr>
          <p:cNvPr id="100" name="Графикон – једна група"/>
          <p:cNvGrpSpPr/>
          <p:nvPr/>
        </p:nvGrpSpPr>
        <p:grpSpPr>
          <a:xfrm>
            <a:off x="600680" y="2014524"/>
            <a:ext cx="11032595" cy="3584261"/>
            <a:chOff x="621792" y="1499616"/>
            <a:chExt cx="10872216" cy="3323843"/>
          </a:xfrm>
        </p:grpSpPr>
        <p:sp>
          <p:nvSpPr>
            <p:cNvPr id="4" name="TextBox 3"/>
            <p:cNvSpPr txBox="1"/>
            <p:nvPr/>
          </p:nvSpPr>
          <p:spPr>
            <a:xfrm>
              <a:off x="621792" y="1499616"/>
              <a:ext cx="973836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Одговори без грешака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168128" y="1545336"/>
              <a:ext cx="132588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Cyrl-R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(3) </a:t>
              </a:r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16,7%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1792" y="1892807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21792" y="1892807"/>
              <a:ext cx="1580494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792" y="2441448"/>
              <a:ext cx="973836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Језичк</a:t>
              </a:r>
              <a:r>
                <a:rPr lang="sr-Cyrl-RS" sz="2000" dirty="0">
                  <a:latin typeface="Arial" panose="020B0604020202020204" pitchFamily="34" charset="0"/>
                  <a:cs typeface="Arial" panose="020B0604020202020204" pitchFamily="34" charset="0"/>
                </a:rPr>
                <a:t>а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интерференција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sr-Cyrl-RS" sz="2000" dirty="0">
                  <a:latin typeface="Arial" panose="020B0604020202020204" pitchFamily="34" charset="0"/>
                  <a:cs typeface="Arial" panose="020B0604020202020204" pitchFamily="34" charset="0"/>
                </a:rPr>
                <a:t>прекључивање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кода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68128" y="2487167"/>
              <a:ext cx="132588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Cyrl-R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(7) </a:t>
              </a:r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38,9%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1792" y="2834640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1792" y="2834640"/>
              <a:ext cx="3681511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792" y="3383280"/>
              <a:ext cx="973836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Cyrl-RS" sz="2000" dirty="0">
                  <a:latin typeface="Arial" panose="020B0604020202020204" pitchFamily="34" charset="0"/>
                  <a:cs typeface="Arial" panose="020B0604020202020204" pitchFamily="34" charset="0"/>
                </a:rPr>
                <a:t>Грешке компетенције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168128" y="3429000"/>
              <a:ext cx="132588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Cyrl-R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(4) </a:t>
              </a:r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22,2%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1792" y="3776472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21792" y="3776472"/>
              <a:ext cx="2101016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1792" y="4325111"/>
              <a:ext cx="973836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Без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68128" y="4370831"/>
              <a:ext cx="1325880" cy="285415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Cyrl-R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(4) </a:t>
              </a:r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22,2</a:t>
              </a:r>
              <a:r>
                <a:rPr lang="sr-Cyrl-RS"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sz="2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21792" y="4718303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21792" y="4718303"/>
              <a:ext cx="2101016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1C8E0A28-E89A-AA1A-6367-285473740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319" y="-3010495"/>
            <a:ext cx="77976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11109960" y="6446520"/>
            <a:ext cx="41148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464646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F1F57-2E45-5EB5-1E35-ABB044059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63" y="277016"/>
            <a:ext cx="11710738" cy="654139"/>
          </a:xfrm>
        </p:spPr>
        <p:txBody>
          <a:bodyPr>
            <a:normAutofit fontScale="90000"/>
          </a:bodyPr>
          <a:lstStyle/>
          <a:p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Језичка интерференција и прекључивање кода</a:t>
            </a:r>
            <a:br>
              <a:rPr lang="sr-RS" dirty="0"/>
            </a:br>
            <a:br>
              <a:rPr lang="sr-Cyrl-R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EA0A6-BB11-EC99-54FD-6611107BB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6714" y="1225508"/>
            <a:ext cx="8614611" cy="1384995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Језичка интерференција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– одступање од језичке норме у говору </a:t>
            </a:r>
            <a:r>
              <a:rPr lang="sr-Cyrl-RS" sz="2800" dirty="0" err="1">
                <a:latin typeface="Arial" panose="020B0604020202020204" pitchFamily="34" charset="0"/>
                <a:cs typeface="Arial" panose="020B0604020202020204" pitchFamily="34" charset="0"/>
              </a:rPr>
              <a:t>билингвала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уношењем елемената једног језика у други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Weinreich 1968: 1).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C3155-8B1E-01B7-EB5A-FFBDCFFF6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4F4A4A-268A-7758-FE48-5BF86FFB50AE}"/>
              </a:ext>
            </a:extLst>
          </p:cNvPr>
          <p:cNvSpPr txBox="1"/>
          <p:nvPr/>
        </p:nvSpPr>
        <p:spPr>
          <a:xfrm>
            <a:off x="253463" y="2935317"/>
            <a:ext cx="1171073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Прекључивање </a:t>
            </a: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кода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code-switching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прелазак са једног језика на други у оквиру истог исказа или дискурса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(Weinreich 1968: 73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Poplack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1980: 583–584).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7F6FB3-8200-18BA-7A65-B5338A59CDD1}"/>
              </a:ext>
            </a:extLst>
          </p:cNvPr>
          <p:cNvSpPr txBox="1"/>
          <p:nvPr/>
        </p:nvSpPr>
        <p:spPr>
          <a:xfrm>
            <a:off x="253463" y="4645126"/>
            <a:ext cx="118358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Неадаптирани елементи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из француског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RS" sz="2800" dirty="0" err="1">
                <a:latin typeface="Arial" panose="020B0604020202020204" pitchFamily="34" charset="0"/>
                <a:cs typeface="Arial" panose="020B0604020202020204" pitchFamily="34" charset="0"/>
              </a:rPr>
              <a:t>прекључивање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кода.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r-R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Промене језичких елемената и структура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у српском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интерференција.</a:t>
            </a:r>
          </a:p>
        </p:txBody>
      </p:sp>
    </p:spTree>
    <p:extLst>
      <p:ext uri="{BB962C8B-B14F-4D97-AF65-F5344CB8AC3E}">
        <p14:creationId xmlns:p14="http://schemas.microsoft.com/office/powerpoint/2010/main" val="2662967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42BB9-13E8-EEC3-7A37-FC961C925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70" y="228600"/>
            <a:ext cx="11344645" cy="673100"/>
          </a:xfrm>
        </p:spPr>
        <p:txBody>
          <a:bodyPr>
            <a:no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Примери: језичке интерференције и прекључивање кода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FF71E-DB4B-1C7D-F65C-67DE20932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984D44-01A8-1691-1E8E-C55133870541}"/>
              </a:ext>
            </a:extLst>
          </p:cNvPr>
          <p:cNvSpPr txBox="1"/>
          <p:nvPr/>
        </p:nvSpPr>
        <p:spPr>
          <a:xfrm>
            <a:off x="488433" y="1259849"/>
            <a:ext cx="517839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misli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</a:t>
            </a:r>
            <a:r>
              <a:rPr lang="en-US" sz="2800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umetnosti</a:t>
            </a:r>
            <a:r>
              <a:rPr lang="en-US" sz="2800" u="sng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je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nesiguran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odgovor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koji ne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daje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brani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onog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 mu se </a:t>
            </a:r>
            <a:r>
              <a:rPr lang="en-US" sz="2800" u="sng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kaže</a:t>
            </a:r>
            <a:r>
              <a:rPr lang="en-US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8AAA21-878D-7A75-E137-FAD28D03CAAE}"/>
              </a:ext>
            </a:extLst>
          </p:cNvPr>
          <p:cNvSpPr txBox="1"/>
          <p:nvPr/>
        </p:nvSpPr>
        <p:spPr>
          <a:xfrm>
            <a:off x="377821" y="3136372"/>
            <a:ext cx="5655117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sr-Latn-R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 nema nikakvu </a:t>
            </a:r>
            <a:r>
              <a:rPr lang="sr-Cyrl-R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sr-Latn-R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valeur</a:t>
            </a:r>
            <a:r>
              <a:rPr lang="sr-Latn-R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pratique</a:t>
            </a:r>
            <a:r>
              <a:rPr lang="sr-Cyrl-R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sr-Latn-R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pošto je nesiguran poziv</a:t>
            </a:r>
            <a:r>
              <a:rPr lang="sr-Cyrl-R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buNone/>
            </a:pPr>
            <a:endParaRPr lang="sr-Cyrl-R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646878-DFBC-01A7-18A4-459DF90B2A59}"/>
              </a:ext>
            </a:extLst>
          </p:cNvPr>
          <p:cNvSpPr txBox="1"/>
          <p:nvPr/>
        </p:nvSpPr>
        <p:spPr>
          <a:xfrm>
            <a:off x="511743" y="4851159"/>
            <a:ext cx="5178392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 je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mislila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težak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varljiv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Cyrl-RS" sz="28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Cyrl-RS" sz="1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B0EF21-1830-2533-8074-94371C35DB3D}"/>
              </a:ext>
            </a:extLst>
          </p:cNvPr>
          <p:cNvSpPr txBox="1"/>
          <p:nvPr/>
        </p:nvSpPr>
        <p:spPr>
          <a:xfrm>
            <a:off x="5731845" y="1429127"/>
            <a:ext cx="609760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трансфер гл. </a:t>
            </a:r>
            <a:r>
              <a:rPr lang="sr-Cyrl-RS" sz="1800" dirty="0" err="1">
                <a:latin typeface="Arial" panose="020B0604020202020204" pitchFamily="34" charset="0"/>
                <a:cs typeface="Arial" panose="020B0604020202020204" pitchFamily="34" charset="0"/>
              </a:rPr>
              <a:t>рекције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sr-RS" sz="1800" i="1" dirty="0">
                <a:latin typeface="Arial" panose="020B0604020202020204" pitchFamily="34" charset="0"/>
                <a:cs typeface="Arial" panose="020B0604020202020204" pitchFamily="34" charset="0"/>
              </a:rPr>
              <a:t>мислити од 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&lt; [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penser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de quelque chose] &gt; </a:t>
            </a:r>
            <a:r>
              <a:rPr lang="sr-RS" sz="1800" i="1" dirty="0">
                <a:latin typeface="Arial" panose="020B0604020202020204" pitchFamily="34" charset="0"/>
                <a:cs typeface="Arial" panose="020B0604020202020204" pitchFamily="34" charset="0"/>
              </a:rPr>
              <a:t>мислити о + </a:t>
            </a:r>
            <a:r>
              <a:rPr lang="sr-R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лок</a:t>
            </a:r>
            <a:r>
              <a:rPr lang="sr-Cyrl-RS" sz="18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sr-R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RS" sz="18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избор из лексичког репертоара</a:t>
            </a:r>
            <a:endParaRPr lang="sr-Cyrl-R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0A35D9-E27A-B533-D08E-A514E278CF17}"/>
              </a:ext>
            </a:extLst>
          </p:cNvPr>
          <p:cNvSpPr txBox="1"/>
          <p:nvPr/>
        </p:nvSpPr>
        <p:spPr>
          <a:xfrm>
            <a:off x="6312362" y="3228517"/>
            <a:ext cx="5491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трансфер неадаптиране синтагме: *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valeur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pratique] &gt;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1800" i="1" dirty="0">
                <a:latin typeface="Arial" panose="020B0604020202020204" pitchFamily="34" charset="0"/>
                <a:cs typeface="Arial" panose="020B0604020202020204" pitchFamily="34" charset="0"/>
              </a:rPr>
              <a:t>практична корист</a:t>
            </a:r>
            <a:endParaRPr lang="en-US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BE15D-0758-2E1E-3947-8F69550A1175}"/>
              </a:ext>
            </a:extLst>
          </p:cNvPr>
          <p:cNvSpPr txBox="1"/>
          <p:nvPr/>
        </p:nvSpPr>
        <p:spPr>
          <a:xfrm>
            <a:off x="5823283" y="4604937"/>
            <a:ext cx="60976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трансфер реда речи у изричној реченици: *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да + суб. + </a:t>
            </a:r>
            <a:r>
              <a:rPr lang="sr-Cyrl-RS" i="1" dirty="0" err="1">
                <a:latin typeface="Arial" panose="020B0604020202020204" pitchFamily="34" charset="0"/>
                <a:cs typeface="Arial" panose="020B0604020202020204" pitchFamily="34" charset="0"/>
              </a:rPr>
              <a:t>пом.гл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&lt; [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l’art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] &gt;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да + </a:t>
            </a:r>
            <a:r>
              <a:rPr lang="sr-Cyrl-RS" i="1" dirty="0" err="1">
                <a:latin typeface="Arial" panose="020B0604020202020204" pitchFamily="34" charset="0"/>
                <a:cs typeface="Arial" panose="020B0604020202020204" pitchFamily="34" charset="0"/>
              </a:rPr>
              <a:t>пом.гл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.+ суб.</a:t>
            </a:r>
          </a:p>
          <a:p>
            <a:pPr marL="0" indent="0" algn="just">
              <a:buNone/>
            </a:pPr>
            <a:endParaRPr lang="sr-Cyrl-R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трансфер граматичког рода именице</a:t>
            </a:r>
            <a:r>
              <a:rPr lang="en-US" dirty="0"/>
              <a:t> →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 конгруенција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sr-Cyrl-RS" dirty="0" err="1">
                <a:latin typeface="Arial" panose="020B0604020202020204" pitchFamily="34" charset="0"/>
                <a:cs typeface="Arial" panose="020B0604020202020204" pitchFamily="34" charset="0"/>
              </a:rPr>
              <a:t>м.р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 [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l’art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]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&gt; </a:t>
            </a:r>
            <a:r>
              <a:rPr lang="sr-Cyrl-RS" dirty="0" err="1">
                <a:latin typeface="Arial" panose="020B0604020202020204" pitchFamily="34" charset="0"/>
                <a:cs typeface="Arial" panose="020B0604020202020204" pitchFamily="34" charset="0"/>
              </a:rPr>
              <a:t>ж.р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уметност, тешка и варљива</a:t>
            </a:r>
          </a:p>
        </p:txBody>
      </p:sp>
    </p:spTree>
    <p:extLst>
      <p:ext uri="{BB962C8B-B14F-4D97-AF65-F5344CB8AC3E}">
        <p14:creationId xmlns:p14="http://schemas.microsoft.com/office/powerpoint/2010/main" val="3655923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0AB5-6D2B-FFD8-9030-7DA95162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9EA77C-E9F4-5C09-9B15-6E7F5A5DDF71}"/>
              </a:ext>
            </a:extLst>
          </p:cNvPr>
          <p:cNvSpPr txBox="1"/>
          <p:nvPr/>
        </p:nvSpPr>
        <p:spPr>
          <a:xfrm>
            <a:off x="531829" y="756050"/>
            <a:ext cx="4527786" cy="2246769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Aska je </a:t>
            </a:r>
            <a:r>
              <a:rPr lang="en-US" sz="2800" u="sng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jedna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ovca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hoće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balerina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 </a:t>
            </a:r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svoja 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majka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htela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svoja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ćerka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en-U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zato</a:t>
            </a:r>
            <a:r>
              <a:rPr lang="sr-R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800" u="sng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 one su </a:t>
            </a:r>
            <a:r>
              <a:rPr lang="sr-Latn-RS" sz="2800" u="sng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ovće</a:t>
            </a:r>
            <a:r>
              <a:rPr lang="sr-Latn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Cyrl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989F88-36B7-B29A-71D5-A20E25DB86A4}"/>
              </a:ext>
            </a:extLst>
          </p:cNvPr>
          <p:cNvSpPr txBox="1"/>
          <p:nvPr/>
        </p:nvSpPr>
        <p:spPr>
          <a:xfrm>
            <a:off x="315310" y="3855181"/>
            <a:ext cx="5171089" cy="2185214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sr-Cyrl-R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Aja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misli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je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nešto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što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nije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sigurno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može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živeti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tome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Ali,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videla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to je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želja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svoje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čerke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sr-Cyrl-RS" sz="12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2D599B-990F-CE21-E791-3BDC23AEB964}"/>
              </a:ext>
            </a:extLst>
          </p:cNvPr>
          <p:cNvSpPr txBox="1"/>
          <p:nvPr/>
        </p:nvSpPr>
        <p:spPr>
          <a:xfrm>
            <a:off x="5561029" y="586772"/>
            <a:ext cx="60991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трансфер француског неодређеног члана: *један &lt; [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 mouton] &gt;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овца</a:t>
            </a:r>
            <a:r>
              <a:rPr lang="sr-Latn-R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sr-Cyrl-R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sr-Cyrl-R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трансфер француске односне заменице у функцији везничке речи: *ко &lt; [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qui] &gt;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која</a:t>
            </a:r>
          </a:p>
          <a:p>
            <a:pPr algn="just"/>
            <a:endParaRPr lang="sr-Cyrl-R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употреба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присвојно-повратне заменице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своја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 [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mère,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fille] &gt;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њена</a:t>
            </a:r>
          </a:p>
          <a:p>
            <a:pPr algn="just"/>
            <a:endParaRPr lang="en-US" sz="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трансфер реда речи у узрочној реч. *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зато што + суб. + </a:t>
            </a:r>
            <a:r>
              <a:rPr lang="sr-Cyrl-RS" i="1" dirty="0" err="1">
                <a:latin typeface="Arial" panose="020B0604020202020204" pitchFamily="34" charset="0"/>
                <a:cs typeface="Arial" panose="020B0604020202020204" pitchFamily="34" charset="0"/>
              </a:rPr>
              <a:t>пом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. гл.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&lt; [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parce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qu’elles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des moutons]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CD9008-2406-7BCB-FFEE-9ECBA57AFDD5}"/>
              </a:ext>
            </a:extLst>
          </p:cNvPr>
          <p:cNvSpPr txBox="1"/>
          <p:nvPr/>
        </p:nvSpPr>
        <p:spPr>
          <a:xfrm>
            <a:off x="5666132" y="4255290"/>
            <a:ext cx="609914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у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тицај француског реда речи на положај енклитика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 у три изричне реченице</a:t>
            </a:r>
          </a:p>
          <a:p>
            <a:pPr algn="just"/>
            <a:endParaRPr lang="sr-Cyrl-R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sr-Cyrl-RS" sz="1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решк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 компетенције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замена </a:t>
            </a:r>
            <a:r>
              <a:rPr lang="sr-RS" sz="1800" dirty="0" err="1">
                <a:latin typeface="Arial" panose="020B0604020202020204" pitchFamily="34" charset="0"/>
                <a:cs typeface="Arial" panose="020B0604020202020204" pitchFamily="34" charset="0"/>
              </a:rPr>
              <a:t>африката</a:t>
            </a:r>
            <a:r>
              <a:rPr lang="sr-RS" sz="18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čerke</a:t>
            </a:r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i="1" dirty="0" err="1">
                <a:latin typeface="Arial" panose="020B0604020202020204" pitchFamily="34" charset="0"/>
                <a:cs typeface="Arial" panose="020B0604020202020204" pitchFamily="34" charset="0"/>
              </a:rPr>
              <a:t>ovće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sr-Cyrl-RS" sz="18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глаголска </a:t>
            </a:r>
            <a:r>
              <a:rPr lang="sr-RS" dirty="0" err="1">
                <a:latin typeface="Arial" panose="020B0604020202020204" pitchFamily="34" charset="0"/>
                <a:cs typeface="Arial" panose="020B0604020202020204" pitchFamily="34" charset="0"/>
              </a:rPr>
              <a:t>рекција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: *</a:t>
            </a:r>
            <a:r>
              <a:rPr lang="sr-RS" i="1" dirty="0">
                <a:latin typeface="Arial" panose="020B0604020202020204" pitchFamily="34" charset="0"/>
                <a:cs typeface="Arial" panose="020B0604020202020204" pitchFamily="34" charset="0"/>
              </a:rPr>
              <a:t>живети о </a:t>
            </a:r>
            <a:r>
              <a:rPr lang="sr-Cyrl-RS" i="1" dirty="0" err="1">
                <a:latin typeface="Arial" panose="020B0604020202020204" pitchFamily="34" charset="0"/>
                <a:cs typeface="Arial" panose="020B0604020202020204" pitchFamily="34" charset="0"/>
              </a:rPr>
              <a:t>лок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sr-RS" i="1" dirty="0">
                <a:latin typeface="Arial" panose="020B0604020202020204" pitchFamily="34" charset="0"/>
                <a:cs typeface="Arial" panose="020B0604020202020204" pitchFamily="34" charset="0"/>
              </a:rPr>
              <a:t>од + ген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i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005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chemeClr val="accent5">
                <a:lumMod val="0"/>
                <a:lumOff val="100000"/>
                <a:alpha val="4000"/>
              </a:schemeClr>
            </a:gs>
            <a:gs pos="100000">
              <a:schemeClr val="accent5">
                <a:lumMod val="27000"/>
                <a:lumOff val="73000"/>
              </a:schemeClr>
            </a:gs>
            <a:gs pos="100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D27E9-EC94-F6FA-CB21-B34EF0155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153" y="500109"/>
            <a:ext cx="9313818" cy="536212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III. 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Разумевање и тумачење прочитаног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одломак 2)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8CC6E-6F39-B514-DFB2-5E1D5602E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172" y="1276054"/>
            <a:ext cx="9479655" cy="4592086"/>
          </a:xfrm>
          <a:ln w="28575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sr-RS" sz="2400" dirty="0"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sr-RS" sz="2400" b="1" dirty="0">
                <a:latin typeface="Arial" panose="020B0604020202020204" pitchFamily="34" charset="0"/>
                <a:cs typeface="Arial" panose="020B0604020202020204" pitchFamily="34" charset="0"/>
              </a:rPr>
              <a:t>На подручју уметности човек треба да је као морнар на мору</a:t>
            </a:r>
            <a:r>
              <a:rPr lang="sr-RS" sz="2400" dirty="0">
                <a:latin typeface="Arial" panose="020B0604020202020204" pitchFamily="34" charset="0"/>
                <a:cs typeface="Arial" panose="020B0604020202020204" pitchFamily="34" charset="0"/>
              </a:rPr>
              <a:t>, нераздвојно везан за њу, али врло уздржљив у судовима и предвиђањима. Питајте морнара на броду какво ће сутра бити време, па ћете видети како скромно, не стидећи се свога незнања, одговара са оклевањем и великом уздржљивошћу. И тиме не губи ништа у нашим очима.</a:t>
            </a:r>
            <a:r>
              <a:rPr lang="sr-Cyrl-R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2400" dirty="0">
                <a:latin typeface="Arial" panose="020B0604020202020204" pitchFamily="34" charset="0"/>
                <a:cs typeface="Arial" panose="020B0604020202020204" pitchFamily="34" charset="0"/>
              </a:rPr>
              <a:t>Напротив, ви видите како је велико његово поштовање стихије са којом се рве и носи, и како су његови одговори надахнути и тим поштовањем и осећањем личног достојанства. Он се изражава опрезно и неодређено, не прави се већим и паметнијим, да не би испао мањи и луђи него што је. Тој мудрој скромности и истинској сигурности треба се учити од помораца” (Андрић 1986: 247).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DCD3A-2357-D88A-F407-0B832221F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931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375" y="334421"/>
            <a:ext cx="11233785" cy="492443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Квантитативна анализа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1792" y="911280"/>
            <a:ext cx="10058400" cy="274320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B9CD1F82-AE2D-686C-68EE-EF52A71C8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23319" y="-3010495"/>
            <a:ext cx="779767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621792" y="1296162"/>
            <a:ext cx="10872216" cy="4265676"/>
            <a:chOff x="621792" y="1499616"/>
            <a:chExt cx="10872216" cy="4265676"/>
          </a:xfrm>
        </p:grpSpPr>
        <p:sp>
          <p:nvSpPr>
            <p:cNvPr id="4" name="TextBox 3"/>
            <p:cNvSpPr txBox="1"/>
            <p:nvPr/>
          </p:nvSpPr>
          <p:spPr>
            <a:xfrm>
              <a:off x="621792" y="1499616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Целовито разумевање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168128" y="1545336"/>
              <a:ext cx="132588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 (8%)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1792" y="1892807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21792" y="1892807"/>
              <a:ext cx="757123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792" y="2441448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Делимично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разумевање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68128" y="2487167"/>
              <a:ext cx="132588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9 (36%)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1792" y="2834640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1792" y="2834640"/>
              <a:ext cx="3407054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792" y="3383280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Дословно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или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уопштено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тумачење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168128" y="3429000"/>
              <a:ext cx="132588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6 (24%)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1792" y="3776472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21792" y="3776472"/>
              <a:ext cx="2271369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21792" y="4325111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Без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168128" y="4370831"/>
              <a:ext cx="132588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6 (24%)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21792" y="4718303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621792" y="4718303"/>
              <a:ext cx="2271369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21792" y="5266944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Металингвистички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коментар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168128" y="5312664"/>
              <a:ext cx="132588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 (8%)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21792" y="5660136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21792" y="5660136"/>
              <a:ext cx="757123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7" name="Slide number 14"/>
          <p:cNvSpPr txBox="1"/>
          <p:nvPr/>
        </p:nvSpPr>
        <p:spPr>
          <a:xfrm>
            <a:off x="11109960" y="6446520"/>
            <a:ext cx="411480" cy="2560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200">
                <a:solidFill>
                  <a:srgbClr val="4B5563"/>
                </a:solidFill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06177-91EB-E5E5-212C-794BB0B12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487" y="352140"/>
            <a:ext cx="10515600" cy="672686"/>
          </a:xfrm>
        </p:spPr>
        <p:txBody>
          <a:bodyPr>
            <a:norm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Примери 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III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7482B-69A4-38AE-BE2F-E9E9057FC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487" y="1120436"/>
            <a:ext cx="11234461" cy="504469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Целовито разумевање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Latn-R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 je kao more za umetnika, kao jedno mesto u koje ne znamo dubine.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Делимично разумевање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Latn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Umetnik treba biti skroman, mudar ali siguran u sebe</a:t>
            </a:r>
            <a:r>
              <a:rPr lang="sr-Cyrl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R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Дословно или уопштено </a:t>
            </a: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тумачење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sr-Latn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je citat o ličnosti jednog mornara</a:t>
            </a:r>
            <a:r>
              <a:rPr lang="sr-Cyrl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Latn-R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sr-Latn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Treba biti spreman u životu kao što je mornar spreman na moru</a:t>
            </a:r>
            <a:r>
              <a:rPr lang="sr-Cyrl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RS" sz="28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sr-R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Металингвистички</a:t>
            </a: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 коментар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jasne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generalno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razumem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Teško je da se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povežu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ideje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umetnosti</a:t>
            </a:r>
            <a:r>
              <a:rPr lang="sr-R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5ADA7-439A-43A5-1623-2E870ABF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05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561C3-4E84-C34C-75BA-4159F7F69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635" y="444138"/>
            <a:ext cx="11164978" cy="792480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IV. 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Аргументација на основу текста</a:t>
            </a:r>
            <a:r>
              <a:rPr lang="sr-Latn-R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(одломак 3)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BE453-01A0-9872-1D05-C1A87D0F1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2906" y="2034853"/>
            <a:ext cx="6626188" cy="3523262"/>
          </a:xfrm>
          <a:ln w="38100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„Машта не познаје других закона осим својих, не признаје друге сврхе осим своје сопствене игре, не зна за доследност ни одговорност. Машта нема памћења ни мере, не признаје господара; не може се задовољити ни смирити док се не замори, не исцрпе и не клоне” (Андрић 1986: 315–316).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24201F-B71E-E26C-9D24-3EAB5D51B7B9}"/>
              </a:ext>
            </a:extLst>
          </p:cNvPr>
          <p:cNvSpPr txBox="1"/>
          <p:nvPr/>
        </p:nvSpPr>
        <p:spPr>
          <a:xfrm>
            <a:off x="6437376" y="-95097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391A6-05EA-E920-B787-E8FB5D452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43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399" y="521272"/>
            <a:ext cx="11378625" cy="492443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sz="3200" dirty="0" err="1">
                <a:latin typeface="Arial" panose="020B0604020202020204" pitchFamily="34" charset="0"/>
                <a:cs typeface="Arial" panose="020B0604020202020204" pitchFamily="34" charset="0"/>
              </a:rPr>
              <a:t>Квантитативна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dirty="0" err="1"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3200" dirty="0">
                <a:latin typeface="Arial" panose="020B0604020202020204" pitchFamily="34" charset="0"/>
                <a:cs typeface="Arial" panose="020B0604020202020204" pitchFamily="34" charset="0"/>
              </a:rPr>
              <a:t>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0645" y="2087438"/>
            <a:ext cx="10254997" cy="276999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</a:p>
        </p:txBody>
      </p:sp>
      <p:grpSp>
        <p:nvGrpSpPr>
          <p:cNvPr id="80" name="Графикон — једна целина"/>
          <p:cNvGrpSpPr/>
          <p:nvPr/>
        </p:nvGrpSpPr>
        <p:grpSpPr>
          <a:xfrm>
            <a:off x="484094" y="2644247"/>
            <a:ext cx="11083066" cy="2603389"/>
            <a:chOff x="621792" y="2139696"/>
            <a:chExt cx="11292840" cy="2729496"/>
          </a:xfrm>
        </p:grpSpPr>
        <p:sp>
          <p:nvSpPr>
            <p:cNvPr id="4" name="TextBox 3"/>
            <p:cNvSpPr txBox="1"/>
            <p:nvPr/>
          </p:nvSpPr>
          <p:spPr>
            <a:xfrm>
              <a:off x="621792" y="2139696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Тачан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158984" y="2372135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17 (68%)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1792" y="2532887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21792" y="2532887"/>
              <a:ext cx="6435547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792" y="3227832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lang="sr-RS" sz="2000" dirty="0">
                  <a:latin typeface="Arial" panose="020B0604020202020204" pitchFamily="34" charset="0"/>
                  <a:cs typeface="Arial" panose="020B0604020202020204" pitchFamily="34" charset="0"/>
                </a:rPr>
                <a:t>Без</a:t>
              </a:r>
              <a:r>
                <a:rPr lang="sr-Latn-RS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158984" y="3492449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6 (24%)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1792" y="3621024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1792" y="3621024"/>
              <a:ext cx="2271369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792" y="4315968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Металингвистички</a:t>
              </a:r>
              <a:r>
                <a:rPr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sz="2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коментар</a:t>
              </a:r>
              <a:endParaRPr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158984" y="4561415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2 (8%)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1792" y="4709160"/>
              <a:ext cx="9464040" cy="10515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21792" y="4709160"/>
              <a:ext cx="757123" cy="10515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83399" y="1275018"/>
            <a:ext cx="11768355" cy="52322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sz="2800" dirty="0">
                <a:solidFill>
                  <a:srgbClr val="000000"/>
                </a:solidFill>
                <a:latin typeface="Arial"/>
              </a:rPr>
              <a:t>Тврдња: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Машта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је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персонификована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и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представљена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као</a:t>
            </a:r>
            <a:r>
              <a:rPr sz="2800" dirty="0">
                <a:solidFill>
                  <a:srgbClr val="000000"/>
                </a:solidFill>
                <a:latin typeface="Arial"/>
              </a:rPr>
              <a:t> </a:t>
            </a:r>
            <a:r>
              <a:rPr sz="2800" dirty="0" err="1">
                <a:solidFill>
                  <a:srgbClr val="000000"/>
                </a:solidFill>
                <a:latin typeface="Arial"/>
              </a:rPr>
              <a:t>послушна</a:t>
            </a:r>
            <a:r>
              <a:rPr sz="28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F5A637-CA1A-7A45-4F3A-157E174A0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91911" y="6263005"/>
            <a:ext cx="2080450" cy="247523"/>
          </a:xfrm>
        </p:spPr>
        <p:txBody>
          <a:bodyPr/>
          <a:lstStyle/>
          <a:p>
            <a:fld id="{2EAC13B2-743A-7C4D-B578-9087FF62546F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972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0">
                <a:solidFill>
                  <a:srgbClr val="232B37"/>
                </a:solidFill>
                <a:latin typeface="Arial"/>
              </a:defRPr>
            </a:pPr>
            <a:r>
              <a:rPr sz="3200" b="0" dirty="0"/>
              <a:t>Лексичка </a:t>
            </a:r>
            <a:r>
              <a:rPr sz="3200" b="0" dirty="0" err="1"/>
              <a:t>компетенција</a:t>
            </a:r>
            <a:r>
              <a:rPr sz="3200" b="0" dirty="0"/>
              <a:t>: </a:t>
            </a:r>
            <a:r>
              <a:rPr sz="3200" b="0" dirty="0" err="1"/>
              <a:t>непознате</a:t>
            </a:r>
            <a:r>
              <a:rPr sz="3200" b="0" dirty="0"/>
              <a:t> </a:t>
            </a:r>
            <a:r>
              <a:rPr sz="3200" b="0" dirty="0" err="1"/>
              <a:t>речи</a:t>
            </a:r>
            <a:r>
              <a:rPr sz="3200" b="0" dirty="0"/>
              <a:t> (</a:t>
            </a:r>
            <a:r>
              <a:rPr lang="en-US" sz="3200" b="0" i="0" dirty="0">
                <a:solidFill>
                  <a:srgbClr val="0C274A"/>
                </a:solidFill>
                <a:effectLst/>
                <a:latin typeface="-apple-system-body"/>
              </a:rPr>
              <a:t>III</a:t>
            </a:r>
            <a:r>
              <a:rPr lang="sr-Cyrl-RS" sz="3200" b="0" i="0" dirty="0">
                <a:solidFill>
                  <a:srgbClr val="0C274A"/>
                </a:solidFill>
                <a:effectLst/>
                <a:latin typeface="-apple-system-body"/>
              </a:rPr>
              <a:t>–</a:t>
            </a:r>
            <a:r>
              <a:rPr lang="en-US" sz="3200" b="0" i="0" dirty="0">
                <a:solidFill>
                  <a:srgbClr val="0C274A"/>
                </a:solidFill>
                <a:effectLst/>
                <a:latin typeface="-apple-system-body"/>
              </a:rPr>
              <a:t>2</a:t>
            </a:r>
            <a:r>
              <a:rPr sz="3200" b="0" dirty="0"/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17095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Најчешће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означене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непознате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речи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(N = 25)</a:t>
            </a:r>
          </a:p>
        </p:txBody>
      </p:sp>
      <p:grpSp>
        <p:nvGrpSpPr>
          <p:cNvPr id="100" name="Табела непознатих речи — груписана"/>
          <p:cNvGrpSpPr/>
          <p:nvPr/>
        </p:nvGrpSpPr>
        <p:grpSpPr>
          <a:xfrm>
            <a:off x="685800" y="1852773"/>
            <a:ext cx="10927080" cy="3152454"/>
            <a:chOff x="731520" y="1728216"/>
            <a:chExt cx="10927080" cy="3152454"/>
          </a:xfrm>
        </p:grpSpPr>
        <p:sp>
          <p:nvSpPr>
            <p:cNvPr id="104" name="TextBox 7"/>
            <p:cNvSpPr txBox="1"/>
            <p:nvPr/>
          </p:nvSpPr>
          <p:spPr>
            <a:xfrm>
              <a:off x="731520" y="1737360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стихија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Rectangle 8"/>
            <p:cNvSpPr/>
            <p:nvPr/>
          </p:nvSpPr>
          <p:spPr>
            <a:xfrm>
              <a:off x="4069080" y="187452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6" name="Rectangle 9"/>
            <p:cNvSpPr/>
            <p:nvPr/>
          </p:nvSpPr>
          <p:spPr>
            <a:xfrm>
              <a:off x="4069080" y="1874520"/>
              <a:ext cx="3544214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7" name="TextBox 10"/>
            <p:cNvSpPr txBox="1"/>
            <p:nvPr/>
          </p:nvSpPr>
          <p:spPr>
            <a:xfrm>
              <a:off x="9555480" y="1728216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17  (68%)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31520" y="2286000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поморац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Rectangle 4"/>
            <p:cNvSpPr/>
            <p:nvPr/>
          </p:nvSpPr>
          <p:spPr>
            <a:xfrm>
              <a:off x="4069080" y="242316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2" name="Rectangle 5"/>
            <p:cNvSpPr/>
            <p:nvPr/>
          </p:nvSpPr>
          <p:spPr>
            <a:xfrm>
              <a:off x="4069080" y="2423160"/>
              <a:ext cx="2501798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3" name="TextBox 6"/>
            <p:cNvSpPr txBox="1"/>
            <p:nvPr/>
          </p:nvSpPr>
          <p:spPr>
            <a:xfrm>
              <a:off x="9555480" y="2276856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12  (48%)</a:t>
              </a:r>
            </a:p>
          </p:txBody>
        </p:sp>
        <p:sp>
          <p:nvSpPr>
            <p:cNvPr id="120" name="TextBox 23"/>
            <p:cNvSpPr txBox="1"/>
            <p:nvPr/>
          </p:nvSpPr>
          <p:spPr>
            <a:xfrm>
              <a:off x="731520" y="2834639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надахнут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Rectangle 24"/>
            <p:cNvSpPr/>
            <p:nvPr/>
          </p:nvSpPr>
          <p:spPr>
            <a:xfrm>
              <a:off x="4069080" y="2971799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2" name="Rectangle 25"/>
            <p:cNvSpPr/>
            <p:nvPr/>
          </p:nvSpPr>
          <p:spPr>
            <a:xfrm>
              <a:off x="4069080" y="2971799"/>
              <a:ext cx="2293315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3" name="TextBox 26"/>
            <p:cNvSpPr txBox="1"/>
            <p:nvPr/>
          </p:nvSpPr>
          <p:spPr>
            <a:xfrm>
              <a:off x="9555480" y="2825495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11  (44%)</a:t>
              </a:r>
            </a:p>
          </p:txBody>
        </p:sp>
        <p:sp>
          <p:nvSpPr>
            <p:cNvPr id="108" name="TextBox 11"/>
            <p:cNvSpPr txBox="1"/>
            <p:nvPr/>
          </p:nvSpPr>
          <p:spPr>
            <a:xfrm>
              <a:off x="731520" y="3383279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рвати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се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Rectangle 12"/>
            <p:cNvSpPr/>
            <p:nvPr/>
          </p:nvSpPr>
          <p:spPr>
            <a:xfrm>
              <a:off x="4069080" y="3520439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0" name="Rectangle 13"/>
            <p:cNvSpPr/>
            <p:nvPr/>
          </p:nvSpPr>
          <p:spPr>
            <a:xfrm>
              <a:off x="4069080" y="3520439"/>
              <a:ext cx="1667866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1" name="TextBox 14"/>
            <p:cNvSpPr txBox="1"/>
            <p:nvPr/>
          </p:nvSpPr>
          <p:spPr>
            <a:xfrm>
              <a:off x="9555480" y="3374135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8  (32%)</a:t>
              </a:r>
            </a:p>
          </p:txBody>
        </p:sp>
        <p:sp>
          <p:nvSpPr>
            <p:cNvPr id="128" name="TextBox 7"/>
            <p:cNvSpPr txBox="1"/>
            <p:nvPr/>
          </p:nvSpPr>
          <p:spPr>
            <a:xfrm>
              <a:off x="731520" y="3931920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подручје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9" name="Rectangle 8"/>
            <p:cNvSpPr/>
            <p:nvPr/>
          </p:nvSpPr>
          <p:spPr>
            <a:xfrm>
              <a:off x="4069080" y="406908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0" name="Rectangle 9"/>
            <p:cNvSpPr/>
            <p:nvPr/>
          </p:nvSpPr>
          <p:spPr>
            <a:xfrm>
              <a:off x="4069080" y="4069080"/>
              <a:ext cx="1459382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1" name="TextBox 10"/>
            <p:cNvSpPr txBox="1"/>
            <p:nvPr/>
          </p:nvSpPr>
          <p:spPr>
            <a:xfrm>
              <a:off x="9555480" y="3922776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7  (28%)</a:t>
              </a:r>
            </a:p>
          </p:txBody>
        </p:sp>
        <p:sp>
          <p:nvSpPr>
            <p:cNvPr id="112" name="TextBox 15"/>
            <p:cNvSpPr txBox="1"/>
            <p:nvPr/>
          </p:nvSpPr>
          <p:spPr>
            <a:xfrm>
              <a:off x="731520" y="4480560"/>
              <a:ext cx="315468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достојанство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Rectangle 16"/>
            <p:cNvSpPr/>
            <p:nvPr/>
          </p:nvSpPr>
          <p:spPr>
            <a:xfrm>
              <a:off x="4069080" y="461772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4" name="Rectangle 17"/>
            <p:cNvSpPr/>
            <p:nvPr/>
          </p:nvSpPr>
          <p:spPr>
            <a:xfrm>
              <a:off x="4069080" y="4617720"/>
              <a:ext cx="1250899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5" name="TextBox 18"/>
            <p:cNvSpPr txBox="1"/>
            <p:nvPr/>
          </p:nvSpPr>
          <p:spPr>
            <a:xfrm>
              <a:off x="9555480" y="4471416"/>
              <a:ext cx="210312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6  (24%)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247120" y="6428232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2B37"/>
                </a:solidFill>
                <a:latin typeface="Arial"/>
              </a:defRPr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AC7404-1BB9-C2A1-300E-50C8A80BDAE5}"/>
              </a:ext>
            </a:extLst>
          </p:cNvPr>
          <p:cNvSpPr txBox="1"/>
          <p:nvPr/>
        </p:nvSpPr>
        <p:spPr>
          <a:xfrm>
            <a:off x="1483072" y="5223843"/>
            <a:ext cx="8386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Аналошко тумачење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речи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стихиј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(2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усмена одговора током анализе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endParaRPr lang="sr-Cyrl-R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neko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piše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stihov</a:t>
            </a:r>
            <a:r>
              <a:rPr lang="sr-Latn-R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stihom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R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09828A-491F-2C5A-442E-DD0B1F9564D5}"/>
              </a:ext>
            </a:extLst>
          </p:cNvPr>
          <p:cNvSpPr txBox="1"/>
          <p:nvPr/>
        </p:nvSpPr>
        <p:spPr>
          <a:xfrm>
            <a:off x="1620982" y="-390698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26E4A8-C005-6F6B-92F2-E3EB4D0E1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AC13B2-743A-7C4D-B578-9087FF62546F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10972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0">
                <a:solidFill>
                  <a:srgbClr val="232B37"/>
                </a:solidFill>
                <a:latin typeface="Arial"/>
              </a:defRPr>
            </a:pPr>
            <a:r>
              <a:rPr sz="3200" b="0" dirty="0"/>
              <a:t>Лексичка </a:t>
            </a:r>
            <a:r>
              <a:rPr sz="3200" b="0" dirty="0" err="1"/>
              <a:t>компетенција</a:t>
            </a:r>
            <a:r>
              <a:rPr sz="3200" b="0" dirty="0"/>
              <a:t>: </a:t>
            </a:r>
            <a:r>
              <a:rPr sz="3200" b="0" dirty="0" err="1"/>
              <a:t>непознате</a:t>
            </a:r>
            <a:r>
              <a:rPr sz="3200" b="0" dirty="0"/>
              <a:t> </a:t>
            </a:r>
            <a:r>
              <a:rPr sz="3200" b="0" dirty="0" err="1"/>
              <a:t>речи</a:t>
            </a:r>
            <a:r>
              <a:rPr sz="3200" b="0" dirty="0"/>
              <a:t> (</a:t>
            </a:r>
            <a:r>
              <a:rPr lang="en-US" sz="3200" b="0" dirty="0"/>
              <a:t>IV</a:t>
            </a:r>
            <a:r>
              <a:rPr lang="sr-Cyrl-RS" sz="3200" dirty="0"/>
              <a:t>–</a:t>
            </a:r>
            <a:r>
              <a:rPr sz="3200" b="0" dirty="0"/>
              <a:t>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2529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Најчешће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означене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непознате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речи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(N = 25)</a:t>
            </a:r>
          </a:p>
        </p:txBody>
      </p:sp>
      <p:grpSp>
        <p:nvGrpSpPr>
          <p:cNvPr id="100" name="Табела непознатих речи — груписана"/>
          <p:cNvGrpSpPr/>
          <p:nvPr/>
        </p:nvGrpSpPr>
        <p:grpSpPr>
          <a:xfrm>
            <a:off x="731520" y="1769364"/>
            <a:ext cx="10927080" cy="4023360"/>
            <a:chOff x="731520" y="1769364"/>
            <a:chExt cx="10927080" cy="4023360"/>
          </a:xfrm>
        </p:grpSpPr>
        <p:sp>
          <p:nvSpPr>
            <p:cNvPr id="4" name="TextBox 3"/>
            <p:cNvSpPr txBox="1"/>
            <p:nvPr/>
          </p:nvSpPr>
          <p:spPr>
            <a:xfrm>
              <a:off x="731520" y="1783080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машта</a:t>
              </a:r>
              <a:endParaRPr sz="2400" dirty="0">
                <a:latin typeface="Arial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069080" y="192024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>
            <a:xfrm>
              <a:off x="4069080" y="1920240"/>
              <a:ext cx="2293315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555480" y="1773936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11  (44%)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1520" y="2441448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доследност</a:t>
              </a:r>
              <a:endParaRPr sz="2400" dirty="0">
                <a:latin typeface="Arial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069080" y="2578608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069080" y="2578608"/>
              <a:ext cx="1876348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9555480" y="2432304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9  (36%)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31520" y="3099816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клонути</a:t>
              </a:r>
              <a:endParaRPr sz="2400" dirty="0">
                <a:latin typeface="Arial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69080" y="3236976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69080" y="3236976"/>
              <a:ext cx="1876348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555480" y="3090672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9  (36%)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31520" y="3758184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сврха</a:t>
              </a:r>
              <a:endParaRPr sz="2400" dirty="0">
                <a:latin typeface="Arial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069080" y="3895344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69080" y="3895344"/>
              <a:ext cx="1876348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555480" y="3749040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9  (36%)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31520" y="4416552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исцрпити</a:t>
              </a:r>
              <a:r>
                <a:rPr sz="2400" dirty="0">
                  <a:latin typeface="Arial"/>
                </a:rPr>
                <a:t> </a:t>
              </a:r>
              <a:r>
                <a:rPr sz="2400" dirty="0" err="1">
                  <a:latin typeface="Arial"/>
                </a:rPr>
                <a:t>се</a:t>
              </a:r>
              <a:endParaRPr sz="2400" dirty="0">
                <a:latin typeface="Arial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069080" y="4553712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69080" y="4553712"/>
              <a:ext cx="1459382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9555480" y="4407408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7  (28%)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1520" y="5074920"/>
              <a:ext cx="315468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dirty="0" err="1">
                  <a:latin typeface="Arial"/>
                </a:rPr>
                <a:t>заморити</a:t>
              </a:r>
              <a:r>
                <a:rPr sz="2400" dirty="0">
                  <a:latin typeface="Arial"/>
                </a:rPr>
                <a:t> </a:t>
              </a:r>
              <a:r>
                <a:rPr sz="2400" dirty="0" err="1">
                  <a:latin typeface="Arial"/>
                </a:rPr>
                <a:t>се</a:t>
              </a:r>
              <a:endParaRPr sz="2400" dirty="0">
                <a:latin typeface="Arial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69080" y="5212080"/>
              <a:ext cx="5212080" cy="105156"/>
            </a:xfrm>
            <a:prstGeom prst="rect">
              <a:avLst/>
            </a:prstGeom>
            <a:solidFill>
              <a:srgbClr val="ECF0F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069080" y="5212080"/>
              <a:ext cx="1459382" cy="105156"/>
            </a:xfrm>
            <a:prstGeom prst="rect">
              <a:avLst/>
            </a:prstGeom>
            <a:solidFill>
              <a:srgbClr val="305C8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555480" y="5065776"/>
              <a:ext cx="2103120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sz="2400" b="1" dirty="0">
                  <a:latin typeface="Arial"/>
                </a:rPr>
                <a:t>7  (28%)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247120" y="6428232"/>
            <a:ext cx="320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2B37"/>
                </a:solidFill>
                <a:latin typeface="Arial"/>
              </a:defRPr>
            </a:pPr>
            <a:endParaRPr/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36D6609D-F86E-69D2-A3B9-9DD3D3FBE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AC13B2-743A-7C4D-B578-9087FF62546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37A9-B814-D520-68DF-8623D14F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591" y="366642"/>
            <a:ext cx="10840756" cy="675472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V. 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Тумачење текста</a:t>
            </a:r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 на француском језику (одломак 2)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41F92-8129-2928-2AB2-666C4E2DC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0176" y="1350973"/>
            <a:ext cx="10323738" cy="2820977"/>
          </a:xfrm>
          <a:ln w="28575"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« La première phrase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sur le papier,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surgie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d’elle-même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limpide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irremplaçable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Mais,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l’endroit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où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devrait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venir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suivante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il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n’y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 que le vide de la page blanche. Je suis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devant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désert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perplexe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égaré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Comme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jamais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personne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avant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n’avait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écrit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cette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langue et que je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doive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montrer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à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présent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que je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peux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dont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je suis capable » (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1976: 185; trad. Harita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Wybrands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Serbica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sr-Cyrl-R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4B9A74-27A6-383B-F643-4D222311F7A2}"/>
              </a:ext>
            </a:extLst>
          </p:cNvPr>
          <p:cNvSpPr txBox="1"/>
          <p:nvPr/>
        </p:nvSpPr>
        <p:spPr>
          <a:xfrm>
            <a:off x="3581401" y="4300210"/>
            <a:ext cx="6098874" cy="2056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Прва реченица је ту, на хартији, сама из себе никла, јасна и неизменљива. Али ту где треба да дође друга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бели се празнина. Ја стојим пред том пустињом, збуњен и изгубљен. Као да никад нико пре мене није писао овим језиком, и сад ја треба да покажем шта умем и могу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(Андрић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1986: 297)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R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491FE-2981-CC8D-58DF-483E79C72EF4}"/>
              </a:ext>
            </a:extLst>
          </p:cNvPr>
          <p:cNvSpPr txBox="1"/>
          <p:nvPr/>
        </p:nvSpPr>
        <p:spPr>
          <a:xfrm>
            <a:off x="4332514" y="-274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7D03AF-0F79-241D-DCF6-33966C182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137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1792" y="425885"/>
            <a:ext cx="11233785" cy="492443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Квантитативна анализа (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–2) </a:t>
            </a:r>
            <a:endParaRPr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4944" y="1227144"/>
            <a:ext cx="10058400" cy="274320"/>
          </a:xfrm>
          <a:prstGeom prst="rect">
            <a:avLst/>
          </a:prstGeom>
          <a:noFill/>
        </p:spPr>
        <p:txBody>
          <a:bodyPr wrap="square" lIns="9144" tIns="0" rIns="9144" bIns="0">
            <a:spAutoFit/>
          </a:bodyPr>
          <a:lstStyle/>
          <a:p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</a:p>
        </p:txBody>
      </p:sp>
      <p:grpSp>
        <p:nvGrpSpPr>
          <p:cNvPr id="80" name="Графикон — једна целина"/>
          <p:cNvGrpSpPr/>
          <p:nvPr/>
        </p:nvGrpSpPr>
        <p:grpSpPr>
          <a:xfrm>
            <a:off x="694944" y="1945386"/>
            <a:ext cx="10872216" cy="3255264"/>
            <a:chOff x="621792" y="1993392"/>
            <a:chExt cx="10872216" cy="3255264"/>
          </a:xfrm>
        </p:grpSpPr>
        <p:sp>
          <p:nvSpPr>
            <p:cNvPr id="4" name="TextBox 3"/>
            <p:cNvSpPr txBox="1"/>
            <p:nvPr/>
          </p:nvSpPr>
          <p:spPr>
            <a:xfrm>
              <a:off x="621792" y="1993392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Целовито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разумевање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9738360" y="2039112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8 (32%)</a:t>
              </a: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621792" y="2386584"/>
              <a:ext cx="9464040" cy="17373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21792" y="2386584"/>
              <a:ext cx="3028492" cy="17373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1792" y="2889504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Дословно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тумачење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738360" y="2935224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8 (32%)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21792" y="3282696"/>
              <a:ext cx="9464040" cy="17373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21792" y="3282696"/>
              <a:ext cx="3028492" cy="17373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1792" y="3785616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Погрешно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тумачење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738360" y="3831336"/>
              <a:ext cx="1755648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b="1" dirty="0">
                  <a:latin typeface="Arial" panose="020B0604020202020204" pitchFamily="34" charset="0"/>
                  <a:cs typeface="Arial" panose="020B0604020202020204" pitchFamily="34" charset="0"/>
                </a:rPr>
                <a:t>3 (12%)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21792" y="4178808"/>
              <a:ext cx="9464040" cy="17373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21792" y="4178808"/>
              <a:ext cx="1135684" cy="17373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621792" y="4681728"/>
              <a:ext cx="9738360" cy="307777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Без</a:t>
              </a:r>
              <a:r>
                <a:rPr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sz="2000" dirty="0" err="1">
                  <a:latin typeface="Arial" panose="020B0604020202020204" pitchFamily="34" charset="0"/>
                  <a:cs typeface="Arial" panose="020B0604020202020204" pitchFamily="34" charset="0"/>
                </a:rPr>
                <a:t>одговора</a:t>
              </a:r>
              <a:endParaRPr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2"/>
            <p:cNvSpPr txBox="1"/>
            <p:nvPr/>
          </p:nvSpPr>
          <p:spPr>
            <a:xfrm>
              <a:off x="9738360" y="4727448"/>
              <a:ext cx="1755648" cy="276999"/>
            </a:xfrm>
            <a:prstGeom prst="rect">
              <a:avLst/>
            </a:prstGeom>
            <a:noFill/>
          </p:spPr>
          <p:txBody>
            <a:bodyPr wrap="square" lIns="9144" tIns="0" rIns="9144" bIns="0">
              <a:spAutoFit/>
            </a:bodyPr>
            <a:lstStyle/>
            <a:p>
              <a:r>
                <a:rPr b="1" dirty="0">
                  <a:latin typeface="Arial" panose="020B0604020202020204" pitchFamily="34" charset="0"/>
                  <a:cs typeface="Arial" panose="020B0604020202020204" pitchFamily="34" charset="0"/>
                </a:rPr>
                <a:t>6 (24%)</a:t>
              </a:r>
            </a:p>
          </p:txBody>
        </p:sp>
        <p:sp>
          <p:nvSpPr>
            <p:cNvPr id="18" name="Rounded Rectangle 13"/>
            <p:cNvSpPr/>
            <p:nvPr/>
          </p:nvSpPr>
          <p:spPr>
            <a:xfrm>
              <a:off x="621792" y="5074920"/>
              <a:ext cx="9464040" cy="173736"/>
            </a:xfrm>
            <a:prstGeom prst="roundRect">
              <a:avLst>
                <a:gd name="adj" fmla="val 50000"/>
              </a:avLst>
            </a:prstGeom>
            <a:solidFill>
              <a:srgbClr val="E2E8E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ounded Rectangle 14"/>
            <p:cNvSpPr/>
            <p:nvPr/>
          </p:nvSpPr>
          <p:spPr>
            <a:xfrm>
              <a:off x="621792" y="5074920"/>
              <a:ext cx="2271369" cy="173736"/>
            </a:xfrm>
            <a:prstGeom prst="roundRect">
              <a:avLst>
                <a:gd name="adj" fmla="val 50000"/>
              </a:avLst>
            </a:prstGeom>
            <a:solidFill>
              <a:srgbClr val="64748B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7EFA895B-FAE7-E07F-0278-D37F1C0C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EAC13B2-743A-7C4D-B578-9087FF62546F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0F071-98CC-BD90-D692-EF08855DD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33" y="258263"/>
            <a:ext cx="8911687" cy="640445"/>
          </a:xfrm>
        </p:spPr>
        <p:txBody>
          <a:bodyPr>
            <a:normAutofit/>
          </a:bodyPr>
          <a:lstStyle/>
          <a:p>
            <a:r>
              <a:rPr lang="sr-Cyrl-RS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Металингвистички</a:t>
            </a:r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 коментари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65BADC-A1AA-C21D-EE40-370CF06B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628" y="4543152"/>
            <a:ext cx="11066744" cy="1090500"/>
          </a:xfrm>
          <a:ln>
            <a:solidFill>
              <a:schemeClr val="tx2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sr-Latn-RS" sz="30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Teški su tekstovi zbog više nepoznate reči, i ideje koje ne mogu da razumem, ni na francuski nisam siguran da dobro razumem o čemu govori.</a:t>
            </a:r>
            <a:endParaRPr lang="sr-Cyrl-RS" sz="30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4B9FB-1E8E-2834-4BDE-3DE0D030C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D3D1D-BE8A-ADEC-498E-39CA251B39D1}"/>
              </a:ext>
            </a:extLst>
          </p:cNvPr>
          <p:cNvSpPr txBox="1"/>
          <p:nvPr/>
        </p:nvSpPr>
        <p:spPr>
          <a:xfrm>
            <a:off x="562628" y="2731481"/>
            <a:ext cx="11129273" cy="954107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Teško je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razumeti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tekst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protumačiti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posle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sastaviti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rečenicu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koristeći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pravilne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tačne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padeže</a:t>
            </a:r>
            <a:r>
              <a:rPr lang="en-US" sz="28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sr-Cyrl-RS" sz="2800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20DEE7-1885-C60A-57A9-C1797A1E3285}"/>
              </a:ext>
            </a:extLst>
          </p:cNvPr>
          <p:cNvSpPr txBox="1"/>
          <p:nvPr/>
        </p:nvSpPr>
        <p:spPr>
          <a:xfrm>
            <a:off x="582331" y="1481186"/>
            <a:ext cx="11129273" cy="52322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znam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koji je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subjekat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duge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rečenice</a:t>
            </a:r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04268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95517-521E-5886-F7B9-8F2496EB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68" y="205525"/>
            <a:ext cx="11800132" cy="652891"/>
          </a:xfrm>
        </p:spPr>
        <p:txBody>
          <a:bodyPr>
            <a:no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„Писац је најбољи методичар”: увод у разговор са Андрићем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4FDDA-1F03-75F9-AB83-193DD3CE6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309" y="1222902"/>
            <a:ext cx="11623249" cy="3062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Предмет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Усмено и писмено изражавање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28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Методички приступ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: Корелативно-интегративни</a:t>
            </a:r>
            <a:endParaRPr lang="sr-Latn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1. Културна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баштина под заштитом </a:t>
            </a:r>
            <a:r>
              <a:rPr lang="sr-RS" sz="2800" dirty="0" err="1">
                <a:latin typeface="Arial" panose="020B0604020202020204" pitchFamily="34" charset="0"/>
                <a:cs typeface="Arial" panose="020B0604020202020204" pitchFamily="34" charset="0"/>
              </a:rPr>
              <a:t>Унеска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–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 сусрет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са Андрићем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Вишеградск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ом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мост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2. Реке и мостови </a:t>
            </a:r>
            <a:endParaRPr lang="sr-Cyrl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О уметности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A collage of pictures of people and a person&#10;&#10;AI-generated content may be incorrect.">
            <a:extLst>
              <a:ext uri="{FF2B5EF4-FFF2-40B4-BE49-F238E27FC236}">
                <a16:creationId xmlns:a16="http://schemas.microsoft.com/office/drawing/2014/main" id="{70D050DD-5C78-83E2-A5E8-7AB629EF4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883" y="4467981"/>
            <a:ext cx="7400483" cy="196807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68ACD57-9666-E7C0-0FAB-805D101B0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6A546E-E5E8-04A2-5192-E1BF7DDC090C}"/>
              </a:ext>
            </a:extLst>
          </p:cNvPr>
          <p:cNvSpPr txBox="1"/>
          <p:nvPr/>
        </p:nvSpPr>
        <p:spPr>
          <a:xfrm>
            <a:off x="7950200" y="840532"/>
            <a:ext cx="4335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Николић, према Андрић 2023: 29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506E05-04D2-E3C9-4107-FA4D001A325A}"/>
              </a:ext>
            </a:extLst>
          </p:cNvPr>
          <p:cNvSpPr txBox="1"/>
          <p:nvPr/>
        </p:nvSpPr>
        <p:spPr>
          <a:xfrm>
            <a:off x="4447454" y="4058546"/>
            <a:ext cx="6157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sr-RS" dirty="0" err="1">
                <a:latin typeface="Arial" panose="020B0604020202020204" pitchFamily="34" charset="0"/>
                <a:cs typeface="Arial" panose="020B0604020202020204" pitchFamily="34" charset="0"/>
              </a:rPr>
              <a:t>бележивач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 за књиге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подстицај који надахњуј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endParaRPr lang="sr-R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542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E31C72C0-BACE-B9E0-FEF3-C4737134AA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940" r="3547" b="4271"/>
          <a:stretch/>
        </p:blipFill>
        <p:spPr>
          <a:xfrm>
            <a:off x="8040084" y="229288"/>
            <a:ext cx="3765756" cy="3781487"/>
          </a:xfrm>
          <a:ln w="12700">
            <a:solidFill>
              <a:srgbClr val="C00000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758DD-B432-D52D-C607-2C48C7B2D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24</a:t>
            </a:fld>
            <a:endParaRPr lang="en-US" dirty="0"/>
          </a:p>
        </p:txBody>
      </p:sp>
      <p:pic>
        <p:nvPicPr>
          <p:cNvPr id="16" name="Picture 15" descr="A black and white document with a horse and city&#10;&#10;AI-generated content may be incorrect.">
            <a:extLst>
              <a:ext uri="{FF2B5EF4-FFF2-40B4-BE49-F238E27FC236}">
                <a16:creationId xmlns:a16="http://schemas.microsoft.com/office/drawing/2014/main" id="{6FCCA6A2-CDBF-79F4-65D1-CD99A87B28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06"/>
          <a:stretch/>
        </p:blipFill>
        <p:spPr>
          <a:xfrm>
            <a:off x="423353" y="229288"/>
            <a:ext cx="3497096" cy="460517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pic>
        <p:nvPicPr>
          <p:cNvPr id="21" name="Picture 20" descr="A person sitting in a chair holding glasses&#10;&#10;AI-generated content may be incorrect.">
            <a:extLst>
              <a:ext uri="{FF2B5EF4-FFF2-40B4-BE49-F238E27FC236}">
                <a16:creationId xmlns:a16="http://schemas.microsoft.com/office/drawing/2014/main" id="{964979CC-3C84-0AE0-5E51-7A13B2F97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587" y="4165537"/>
            <a:ext cx="2907226" cy="2176853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24" name="Picture 23" descr="A screenshot of a chat&#10;&#10;AI-generated content may be incorrect.">
            <a:extLst>
              <a:ext uri="{FF2B5EF4-FFF2-40B4-BE49-F238E27FC236}">
                <a16:creationId xmlns:a16="http://schemas.microsoft.com/office/drawing/2014/main" id="{FAF2A317-188D-C525-57F4-7F9E2845EE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84" t="5302" r="4223" b="69320"/>
          <a:stretch/>
        </p:blipFill>
        <p:spPr>
          <a:xfrm>
            <a:off x="5229855" y="5161859"/>
            <a:ext cx="2709334" cy="42654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3ED23DC-3991-D477-43CD-AF1AFC8EC301}"/>
              </a:ext>
            </a:extLst>
          </p:cNvPr>
          <p:cNvSpPr txBox="1"/>
          <p:nvPr/>
        </p:nvSpPr>
        <p:spPr>
          <a:xfrm>
            <a:off x="11897958" y="57983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BEFE42-5C1C-40BE-BBAC-8E5A6910398D}"/>
              </a:ext>
            </a:extLst>
          </p:cNvPr>
          <p:cNvSpPr txBox="1"/>
          <p:nvPr/>
        </p:nvSpPr>
        <p:spPr>
          <a:xfrm>
            <a:off x="15491012" y="-12048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2" name="Picture 31" descr="A text on a white background&#10;&#10;AI-generated content may be incorrect.">
            <a:extLst>
              <a:ext uri="{FF2B5EF4-FFF2-40B4-BE49-F238E27FC236}">
                <a16:creationId xmlns:a16="http://schemas.microsoft.com/office/drawing/2014/main" id="{33F41692-7300-B227-8CDD-0EB70B1ADF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5173" b="11921"/>
          <a:stretch/>
        </p:blipFill>
        <p:spPr>
          <a:xfrm>
            <a:off x="157515" y="5201112"/>
            <a:ext cx="4571065" cy="1374748"/>
          </a:xfrm>
          <a:prstGeom prst="rect">
            <a:avLst/>
          </a:prstGeom>
          <a:ln w="12700">
            <a:solidFill>
              <a:schemeClr val="accent6"/>
            </a:solidFill>
          </a:ln>
        </p:spPr>
      </p:pic>
      <p:pic>
        <p:nvPicPr>
          <p:cNvPr id="38" name="Picture 37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DD6B44AE-C8E0-23AE-FD61-EB6CAFCFA7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9114" b="16808"/>
          <a:stretch/>
        </p:blipFill>
        <p:spPr>
          <a:xfrm>
            <a:off x="4929326" y="6262534"/>
            <a:ext cx="3437645" cy="426540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40" name="Picture 39" descr="A white rectangular object with black text&#10;&#10;AI-generated content may be incorrect.">
            <a:extLst>
              <a:ext uri="{FF2B5EF4-FFF2-40B4-BE49-F238E27FC236}">
                <a16:creationId xmlns:a16="http://schemas.microsoft.com/office/drawing/2014/main" id="{C152D4BD-98FF-1B66-4DB5-F546409098B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3404" t="6854" r="7019" b="14881"/>
          <a:stretch/>
        </p:blipFill>
        <p:spPr>
          <a:xfrm>
            <a:off x="5159216" y="5683229"/>
            <a:ext cx="2907226" cy="484475"/>
          </a:xfrm>
          <a:prstGeom prst="rect">
            <a:avLst/>
          </a:prstGeom>
          <a:ln w="12700">
            <a:solidFill>
              <a:srgbClr val="C00000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3E79458-BED0-FF5A-94E3-E8AE792C1A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31718" y="148891"/>
            <a:ext cx="3497096" cy="4829645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7646306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01CAC-BC01-1959-8C51-7A624979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62" y="207464"/>
            <a:ext cx="8911687" cy="626192"/>
          </a:xfrm>
        </p:spPr>
        <p:txBody>
          <a:bodyPr>
            <a:normAutofit/>
          </a:bodyPr>
          <a:lstStyle/>
          <a:p>
            <a:r>
              <a:rPr lang="sr-Cyrl-RS" sz="3200" dirty="0">
                <a:latin typeface="Arial" panose="020B0604020202020204" pitchFamily="34" charset="0"/>
                <a:cs typeface="Arial" panose="020B0604020202020204" pitchFamily="34" charset="0"/>
              </a:rPr>
              <a:t>Закључак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602AC1-B2C1-D84A-E7D3-30EC39998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833656"/>
            <a:ext cx="11515725" cy="5703758"/>
          </a:xfrm>
        </p:spPr>
        <p:txBody>
          <a:bodyPr>
            <a:noAutofit/>
          </a:bodyPr>
          <a:lstStyle/>
          <a:p>
            <a:pPr algn="just"/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Рецепцију Андрићевог дела у испитиваној групи студената, за које је српски наследни језик и од којих се 92% школовало искључиво у француском образовном систему, одређују:</a:t>
            </a:r>
          </a:p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Ограничено читалачко искуство и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недовољно 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познавање Андрићевог дел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а.</a:t>
            </a:r>
          </a:p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Језичке интерференције под утицајем француског (38,9%).</a:t>
            </a:r>
            <a:endParaRPr lang="sr-R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Лексичке празнине у апстрактној лексици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(до </a:t>
            </a:r>
            <a:r>
              <a:rPr lang="sr-Latn-RS" sz="2800" dirty="0"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%).</a:t>
            </a:r>
            <a:endParaRPr lang="sr-Cyrl-R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Целовито тумачење: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мање од трећине 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учесника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на оба језика (8% на српском и 32% на француском</a:t>
            </a:r>
            <a:r>
              <a:rPr lang="sr-Cyrl-RS" sz="28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sr-RS" sz="2800" b="1" dirty="0">
                <a:latin typeface="Arial" panose="020B0604020202020204" pitchFamily="34" charset="0"/>
                <a:cs typeface="Arial" panose="020B0604020202020204" pitchFamily="34" charset="0"/>
              </a:rPr>
              <a:t>Методички приступ:</a:t>
            </a:r>
            <a:r>
              <a:rPr lang="sr-RS" sz="2800" dirty="0">
                <a:latin typeface="Arial" panose="020B0604020202020204" pitchFamily="34" charset="0"/>
                <a:cs typeface="Arial" panose="020B0604020202020204" pitchFamily="34" charset="0"/>
              </a:rPr>
              <a:t> рани сусрет са Андрићевим делом, богаћење лексичког фонда и постепено развијање способности тумачења.</a:t>
            </a:r>
          </a:p>
          <a:p>
            <a:endParaRPr lang="sr-RS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2AAEB-4D74-FD5C-D1F5-A020CE5C8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72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81535-25F8-025D-8FF2-6395D2C59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786" y="207763"/>
            <a:ext cx="8911687" cy="662430"/>
          </a:xfrm>
        </p:spPr>
        <p:txBody>
          <a:bodyPr>
            <a:normAutofit/>
          </a:bodyPr>
          <a:lstStyle/>
          <a:p>
            <a:r>
              <a:rPr lang="sr-RS" sz="3200" dirty="0">
                <a:latin typeface="Arial" panose="020B0604020202020204" pitchFamily="34" charset="0"/>
                <a:cs typeface="Arial" panose="020B0604020202020204" pitchFamily="34" charset="0"/>
              </a:rPr>
              <a:t>Извори и литература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C9418-6B5E-677D-0400-75A3A6C1E3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8" y="1064536"/>
            <a:ext cx="10882162" cy="5291814"/>
          </a:xfrm>
        </p:spPr>
        <p:txBody>
          <a:bodyPr>
            <a:noAutofit/>
          </a:bodyPr>
          <a:lstStyle/>
          <a:p>
            <a:pPr algn="just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Андрић 1981: Андрић, Иво. Аска и вук. 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r-RS" i="1" dirty="0">
                <a:latin typeface="Arial" panose="020B0604020202020204" pitchFamily="34" charset="0"/>
                <a:cs typeface="Arial" panose="020B0604020202020204" pitchFamily="34" charset="0"/>
              </a:rPr>
              <a:t>Деца. Сабрана дела Иве Андрића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r-RS" dirty="0" err="1">
                <a:latin typeface="Arial" panose="020B0604020202020204" pitchFamily="34" charset="0"/>
                <a:cs typeface="Arial" panose="020B0604020202020204" pitchFamily="34" charset="0"/>
              </a:rPr>
              <a:t>књ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IX.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Београд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 Просвета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sr-RS" dirty="0">
                <a:latin typeface="Arial" panose="020B0604020202020204" pitchFamily="34" charset="0"/>
                <a:cs typeface="Arial" panose="020B0604020202020204" pitchFamily="34" charset="0"/>
              </a:rPr>
              <a:t>187–196.</a:t>
            </a:r>
          </a:p>
          <a:p>
            <a:pPr algn="just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2. Andrić 1986: Andrić, Ivo. Znakovi pored puta. In: Andrić, Ivo. </a:t>
            </a:r>
            <a:r>
              <a:rPr lang="sr-Latn-RS" i="1" dirty="0">
                <a:latin typeface="Arial" panose="020B0604020202020204" pitchFamily="34" charset="0"/>
                <a:cs typeface="Arial" panose="020B0604020202020204" pitchFamily="34" charset="0"/>
              </a:rPr>
              <a:t>Sabrana </a:t>
            </a:r>
            <a:r>
              <a:rPr lang="sr-Latn-RS" i="1" dirty="0" err="1">
                <a:latin typeface="Arial" panose="020B0604020202020204" pitchFamily="34" charset="0"/>
                <a:cs typeface="Arial" panose="020B0604020202020204" pitchFamily="34" charset="0"/>
              </a:rPr>
              <a:t>djela</a:t>
            </a:r>
            <a:r>
              <a:rPr lang="sr-Latn-RS" i="1" dirty="0">
                <a:latin typeface="Arial" panose="020B0604020202020204" pitchFamily="34" charset="0"/>
                <a:cs typeface="Arial" panose="020B0604020202020204" pitchFamily="34" charset="0"/>
              </a:rPr>
              <a:t> Ive Andrića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knj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. 16. Dop.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izd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. Urednik Mirko Marjanović. Priredili: Vera Stojić, Petar Džadžić, Muharem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Pervić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, Risto Trifković. Sarajevo – Beograd – Zagreb – Ljubljana –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Skopje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– Titograd: Svjetlost – Prosveta – Mladost – Državna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založba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 Slovenije – Misla – </a:t>
            </a:r>
            <a:r>
              <a:rPr lang="sr-Latn-RS" dirty="0" err="1">
                <a:latin typeface="Arial" panose="020B0604020202020204" pitchFamily="34" charset="0"/>
                <a:cs typeface="Arial" panose="020B0604020202020204" pitchFamily="34" charset="0"/>
              </a:rPr>
              <a:t>Pobjeda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Андрић 2023: Андрић, Милка </a:t>
            </a:r>
            <a:r>
              <a:rPr lang="sr-Cyrl-RS" dirty="0" err="1"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 Писац је најбољи методичар – методолошки изазов који надахњује.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: Бајић, Љиљана, Зона Мркаљ, Наташа Станковић </a:t>
            </a:r>
            <a:r>
              <a:rPr lang="sr-Cyrl-RS" dirty="0" err="1">
                <a:latin typeface="Arial" panose="020B0604020202020204" pitchFamily="34" charset="0"/>
                <a:cs typeface="Arial" panose="020B0604020202020204" pitchFamily="34" charset="0"/>
              </a:rPr>
              <a:t>Шошо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 и Вељко </a:t>
            </a:r>
            <a:r>
              <a:rPr lang="sr-Cyrl-RS" dirty="0" err="1">
                <a:latin typeface="Arial" panose="020B0604020202020204" pitchFamily="34" charset="0"/>
                <a:cs typeface="Arial" panose="020B0604020202020204" pitchFamily="34" charset="0"/>
              </a:rPr>
              <a:t>Брборић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 (ур.). </a:t>
            </a:r>
            <a:r>
              <a:rPr lang="sr-Cyrl-RS" i="1" dirty="0">
                <a:latin typeface="Arial" panose="020B0604020202020204" pitchFamily="34" charset="0"/>
                <a:cs typeface="Arial" panose="020B0604020202020204" pitchFamily="34" charset="0"/>
              </a:rPr>
              <a:t>Научно дело и наслеђе професора др Милије Николића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. Београд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Друштво за српски језик и књижевност Србије. </a:t>
            </a:r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S.</a:t>
            </a:r>
            <a:r>
              <a:rPr lang="sr-Cyrl-RS" dirty="0">
                <a:latin typeface="Arial" panose="020B0604020202020204" pitchFamily="34" charset="0"/>
                <a:cs typeface="Arial" panose="020B0604020202020204" pitchFamily="34" charset="0"/>
              </a:rPr>
              <a:t> 29–47.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sr-Latn-R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Weinreich 1968: Weinreich, Uriel. Languages in Contact: Findings and Problems. The Hague. Mouton. 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Poplack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1980: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Poplack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Shana. Sometimes I’ll start a sentence in Spanish y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termino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español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Toward a typology of code-switching. In: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18 (7–8). S. 581–618.</a:t>
            </a:r>
          </a:p>
          <a:p>
            <a:pPr algn="just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Srebro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Milivoj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Signes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au bord du chemin /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Znakovi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pored puta (I.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Andrić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). In: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Serbica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https://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serbica.u-bordeaux-montaigne.fr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index.php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/s/199-signes-au-bord-du-chemin-znakovi-pored-puta-i-andri.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Stanje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20.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2026.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92DFE-DE96-B3D7-2593-A0D92CE2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C13B2-743A-7C4D-B578-9087FF62546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482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4775</TotalTime>
  <Words>2373</Words>
  <Application>Microsoft Macintosh PowerPoint</Application>
  <PresentationFormat>Widescreen</PresentationFormat>
  <Paragraphs>238</Paragraphs>
  <Slides>27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-apple-system-body</vt:lpstr>
      <vt:lpstr>Aptos</vt:lpstr>
      <vt:lpstr>Arial</vt:lpstr>
      <vt:lpstr>Century Gothic</vt:lpstr>
      <vt:lpstr>Times New Roman</vt:lpstr>
      <vt:lpstr>Wingdings 3</vt:lpstr>
      <vt:lpstr>Wisp</vt:lpstr>
      <vt:lpstr>  Блаженка Тривунчић (Париз)  Универзитет Сорбона, Париз  blazenka.trivuncic@sorbonne-universite.fr  Разговор са Андрићем у франкофоној средини   18. симпозијум „Андрић је говорио”   Париз, 20–23. јануар 2027.</vt:lpstr>
      <vt:lpstr>Садржај</vt:lpstr>
      <vt:lpstr>Методологија истраживања</vt:lpstr>
      <vt:lpstr> </vt:lpstr>
      <vt:lpstr>Структура и садржај истраживачког инструмента  </vt:lpstr>
      <vt:lpstr>PowerPoint Presentation</vt:lpstr>
      <vt:lpstr>PowerPoint Presentation</vt:lpstr>
      <vt:lpstr>Избор језика за читање Андрићевих дела </vt:lpstr>
      <vt:lpstr>Иницијални задатак: „Аска и вук” </vt:lpstr>
      <vt:lpstr>PowerPoint Presentation</vt:lpstr>
      <vt:lpstr>Језичка интерференција и прекључивање кода  </vt:lpstr>
      <vt:lpstr>Примери: језичке интерференције и прекључивање кода</vt:lpstr>
      <vt:lpstr>PowerPoint Presentation</vt:lpstr>
      <vt:lpstr>III. Разумевање и тумачење прочитаног (одломак 2)</vt:lpstr>
      <vt:lpstr>PowerPoint Presentation</vt:lpstr>
      <vt:lpstr>Примери (III–2)</vt:lpstr>
      <vt:lpstr>IV. Аргументација на основу текста (одломак 3)</vt:lpstr>
      <vt:lpstr>PowerPoint Presentation</vt:lpstr>
      <vt:lpstr>PowerPoint Presentation</vt:lpstr>
      <vt:lpstr>PowerPoint Presentation</vt:lpstr>
      <vt:lpstr>V. Тумачење текста на француском језику (одломак 2)</vt:lpstr>
      <vt:lpstr>PowerPoint Presentation</vt:lpstr>
      <vt:lpstr>Металингвистички коментари</vt:lpstr>
      <vt:lpstr>„Писац је најбољи методичар”: увод у разговор са Андрићем</vt:lpstr>
      <vt:lpstr>PowerPoint Presentation</vt:lpstr>
      <vt:lpstr>Закључак</vt:lpstr>
      <vt:lpstr>Извори и литература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 T</dc:creator>
  <cp:lastModifiedBy>B T</cp:lastModifiedBy>
  <cp:revision>34</cp:revision>
  <dcterms:created xsi:type="dcterms:W3CDTF">2026-10-15T19:43:06Z</dcterms:created>
  <dcterms:modified xsi:type="dcterms:W3CDTF">2026-10-23T20:39:36Z</dcterms:modified>
</cp:coreProperties>
</file>