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Увод" id="{5A66ED75-11B9-3D70-E33B-FC037AF6B278}">
          <p14:sldIdLst>
            <p14:sldId id="256"/>
            <p14:sldId id="257"/>
            <p14:sldId id="258"/>
            <p14:sldId id="259"/>
          </p14:sldIdLst>
        </p14:section>
        <p14:section name="Типологија мотива" id="{C7B22CB0-A767-D9C6-8E88-CE9667A4DDC1}">
          <p14:sldIdLst>
            <p14:sldId id="260"/>
            <p14:sldId id="261"/>
          </p14:sldIdLst>
        </p14:section>
        <p14:section name="Мотиви" id="{7E32EA33-C192-1F78-2DF9-444C91F3ED95}">
          <p14:sldIdLst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Синтеза" id="{DA5A2975-88AB-A21E-3674-8B36C261994B}">
          <p14:sldIdLst>
            <p14:sldId id="269"/>
            <p14:sldId id="270"/>
            <p14:sldId id="271"/>
          </p14:sldIdLst>
        </p14:section>
        <p14:section name="Литература" id="{5285FF84-A033-54FF-ACBA-F663661B6CDD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8" d="100"/>
          <a:sy n="158" d="100"/>
        </p:scale>
        <p:origin x="3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99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-blue">
    <p:bg>
      <p:bgPr>
        <a:solidFill>
          <a:srgbClr val="DCE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ka-blue">
    <p:bg>
      <p:bgPr>
        <a:solidFill>
          <a:srgbClr val="DCE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-green">
    <p:bg>
      <p:bgPr>
        <a:solidFill>
          <a:srgbClr val="DFEC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ka-green">
    <p:bg>
      <p:bgPr>
        <a:solidFill>
          <a:srgbClr val="DFEC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-gray">
    <p:bg>
      <p:bgPr>
        <a:solidFill>
          <a:srgbClr val="E7E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ka-gray">
    <p:bg>
      <p:bgPr>
        <a:solidFill>
          <a:srgbClr val="E7E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i">
    <p:bg>
      <p:bgPr>
        <a:solidFill>
          <a:srgbClr val="DCE8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re">
    <p:bg>
      <p:bgPr>
        <a:solidFill>
          <a:srgbClr val="1B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teratura">
    <p:bg>
      <p:bgPr>
        <a:solidFill>
          <a:srgbClr val="E7E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65760"/>
            <a:ext cx="109087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6576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Биљана Солеша (Крушевац)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40080" y="105156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 школа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640080" y="141732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solasabilja@gmail.com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40080" y="2057400"/>
            <a:ext cx="10908792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Постојање, пролазност и смисао живота у Андрићевим казивањима о природи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40080" y="4846320"/>
            <a:ext cx="10908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симпозијум Андрић је говорио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40080" y="5440680"/>
            <a:ext cx="10908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sr-Cyrl-RS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28–31. 10. 2026.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50375" y="363035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Садрж</a:t>
            </a:r>
            <a:r>
              <a:rPr lang="en-US" altLang="en-US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Предмет, корпус и полазна теза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Типологија природних мотива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Шест мотива у Андрићевим казивањима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Синтеза: говор природе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Литература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 корпус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endParaRPr lang="en-US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Предмет: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Андрићева промишљања о природи у записима, есејима и медитативној прози.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Корпус: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altLang="en-US" sz="2800" cap="sm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Знакови поред пута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RS" altLang="en-US" sz="2800" cap="sm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 с Гојом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RS" altLang="en-US" sz="2800" cap="sm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причи и причању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Полазна теза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је онтолошка и сазнајна категорија у Андрићевим казивањима.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Кроз њу се мисле трајање, пролазност и људска егзистенција.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Чулни доживљај преображава се у метафизичко увиђање.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Табела: шест типова природних мотива, природни елементи и функција у Андрићевој мисл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295" y="652797"/>
            <a:ext cx="9241754" cy="5552406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Мапа ума: природа као универзална категорија Андрићевог мисаоног и књижевног свет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576" y="476713"/>
            <a:ext cx="8359293" cy="557286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 и ток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„Нико не зна одакле долазе његове реке! Нико им никад није наслутио изворе, нити ће им видети ушће“ (Андрић 1981: 62).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Река је ток чији почетак и крај остају затворени за </a:t>
            </a:r>
            <a:r>
              <a:rPr lang="sr-Cyrl-RS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људску свест</a:t>
            </a: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водом „тоне цео видљиви и гласни свет“ (Андрић 1981: 572) ка „мору тишине“.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Пролазност није негација бивствовања, већ једини начин на који ток постоји.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Планина и дивљина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„У нама живи урођен страх од планине, шуме и дивљине [...] Ми се према планини понашамо као према припитомљеној звери“ (Андрић 1981: 73–74).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Шума испуњава поглед „страхом од непроходности и глувог живота који има лице смрти“ (Андрић 1981: 397).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Дивљина је Друго које буди прастари страх и доводи у питање људску моћ.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Биљка и циклус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Биљка се у зиму „враћа у земљу из које је поникла“ (Андрић 1981: 133), а човек егоцентрично бира само једну фазу.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„Зар то није као кад би се једно људско биће зачело, родило, одрасло и умрло, само због неколико осмејака [...] у времену своје младости“ (Андрић 1981: 133–134).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Смисао је интензитет кратког тренутка цветања.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 и светлост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97691" y="132588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Ноћно небо је живи организам: „ход и разгарање звезда у модрој висини“ (Андрић 1981: 371).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 је „велики часовник који никад [...] није правилно радио“ (Андрић 1981: 78).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 је мера људског трајања, али његов поредак није идиличан.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Стихија и тишина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Сунце је фактор уништења: „мисао бледи“, а од човека остаје „љуска од пресвислог цврчка“ (Андрић 1981: 201).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 морем, олујом и високим планинама човек постаје „не само смртан и пролазан него као да никад није ни постојао“ (Андрић 1981: 89).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Стихија поништава его и отвара сазнање.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12912" y="132588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„Камен са̂м; ни на други камен се не наслања; не зове се никако; није оскрнављен именом; не служи ничему [...] Само камен. Стојим притајена даха“ (Андрић 1981: 456).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не саопштава ништа: нуди чисту онтолошку присутност.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Камен и калемегдански обрт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„Људска историја личи на тренутак кад подигнемо камен и испод њега откријемо уплашени, влажни свет ларви, црва и бубица“ (Андрић 1981: 116–117).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„Тада осетих колико је нетачна наша егоцентрична представа да газимо по земљи [...] Ми не живимо, него ми смо живот“ (Андрић 1981: 199).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1148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 природе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508760"/>
            <a:ext cx="10908792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Плима оставља на песку трагове налик на „слова неразумљивог писма“ (Андрић 1981: 406).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је писмо које се не може прочитати до краја; писац је њен понизни тумач.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1200"/>
              </a:spcAft>
              <a:buNone/>
            </a:pPr>
            <a:r>
              <a:rPr lang="sr-Cyrl-R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Пролазност није негација живота, већ његов једини могући облик, а смисао се јавља накратко, као тренутак чисте присутности.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Мапа ума: шест типова природних мотива са кључним појмовима и значењим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412" y="228600"/>
            <a:ext cx="9262872" cy="62179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Залазак сунца над морем са завршним цитатом из Знакова поред пут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073" y="623730"/>
            <a:ext cx="9656466" cy="543189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65760"/>
            <a:ext cx="10908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sr-Cyrl-RS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80160"/>
            <a:ext cx="10908792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 1981: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Андрић, Иво.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Знакови поред пута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Београд.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Башлар 1998: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Башлар, Гастон.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 и снови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Оглед о имагинацији материје. Сремски Карловци – Нови Сад.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Башлар 1993: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Башлар, Гастон.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Поетика простора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Београд.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Buell 1995: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Buell, Lawrence.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Environmental Imagination: Thoreau, Nature Writing, and the Formation of American Culture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Cambridge, MA. </a:t>
            </a:r>
            <a:r>
              <a:rPr lang="sr-Latn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6–12.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Morton 2007: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Morton, Timothy.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Ecology without Nature: Rethinking Environmental Aesthetics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Cambridge, MA. </a:t>
            </a:r>
            <a:r>
              <a:rPr lang="sr-Latn-R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33–42.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Tuan 1974: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Tuan, Yi-Fu. Topophilia: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Study of Environmental Perception, Attitudes, and Values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New York. Pp. 102–110.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Тошовић 2014: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Тошовић, Бранко (ур.).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Андрићева Хроника / Андрићев свијет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Грац – Београд – Бања </a:t>
            </a:r>
            <a:r>
              <a:rPr lang="sr-Cyrl-R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Тошовић 2016: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Тошовић, Бранко. Андрићеве тишине. У: Тошовић, Бранко (ур.).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Андрићеви Знакови / Андрићев знак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Грац – Београд – Бања Лука. стр. 15–38.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Тошовић 2019: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Тошовић, Бранко (ур.).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Андрићева светлост / Андрићев свијет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Грац – Бања Лука.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Либман 2014: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Либман, Франческа. Природа у њемачком и енглеском преводу Травничке хронике. У: Тошовић 2014. стр. 275–290.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Самбуњак 2016: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Самбуњак, Занета. Андрићеви Знакови поред пута: планина, мост, степенице, пустиња. У: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Андрићеви Знакови / Андрићев знак.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стр. 423–434.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spcAft>
                <a:spcPts val="400"/>
              </a:spcAft>
              <a:buNone/>
            </a:pPr>
            <a:r>
              <a:rPr lang="sr-Cyrl-RS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Спасић 2016: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Спасић, Наташа. Доминантни симболи Андрићеве Авлије сагледани кроз призму медитативне прозе из Знакова поред пута. У: </a:t>
            </a:r>
            <a:r>
              <a:rPr lang="sr-Cyrl-RS" altLang="en-US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Андрићеви Знакови / Андрићев знак</a:t>
            </a:r>
            <a:r>
              <a:rPr lang="sr-Cyrl-RS" alt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стр. 435–454.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09360"/>
            <a:ext cx="64008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400">
                <a:solidFill>
                  <a:srgbClr val="1F2A3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dric priroda">
  <a:themeElements>
    <a:clrScheme name="Andric priroda">
      <a:dk1>
        <a:srgbClr val="1F2A33"/>
      </a:dk1>
      <a:lt1>
        <a:srgbClr val="FFFFFF"/>
      </a:lt1>
      <a:dk2>
        <a:srgbClr val="2F4B5E"/>
      </a:dk2>
      <a:lt2>
        <a:srgbClr val="E6E9EB"/>
      </a:lt2>
      <a:accent1>
        <a:srgbClr val="4F7CA3"/>
      </a:accent1>
      <a:accent2>
        <a:srgbClr val="5E8C61"/>
      </a:accent2>
      <a:accent3>
        <a:srgbClr val="7A8A94"/>
      </a:accent3>
      <a:accent4>
        <a:srgbClr val="8DB3D1"/>
      </a:accent4>
      <a:accent5>
        <a:srgbClr val="9CC49F"/>
      </a:accent5>
      <a:accent6>
        <a:srgbClr val="B4BEC4"/>
      </a:accent6>
      <a:hlink>
        <a:srgbClr val="2F4B5E"/>
      </a:hlink>
      <a:folHlink>
        <a:srgbClr val="5E6B73"/>
      </a:folHlink>
    </a:clrScheme>
    <a:fontScheme name="Andric prirod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967</Words>
  <Application>Microsoft Office PowerPoint</Application>
  <PresentationFormat>Široki ekran</PresentationFormat>
  <Paragraphs>98</Paragraphs>
  <Slides>17</Slides>
  <Notes>17</Notes>
  <HiddenSlides>0</HiddenSlides>
  <MMClips>0</MMClips>
  <ScaleCrop>false</ScaleCrop>
  <HeadingPairs>
    <vt:vector size="6" baseType="variant">
      <vt:variant>
        <vt:lpstr>Korišćeni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0" baseType="lpstr">
      <vt:lpstr>Arial</vt:lpstr>
      <vt:lpstr>Times New Roman</vt:lpstr>
      <vt:lpstr>Andric priroda</vt:lpstr>
      <vt:lpstr>PowerPoint prezentacija</vt:lpstr>
      <vt:lpstr>Садржaj</vt:lpstr>
      <vt:lpstr>Предмет и корпус</vt:lpstr>
      <vt:lpstr>Полазна теза</vt:lpstr>
      <vt:lpstr>PowerPoint prezentacija</vt:lpstr>
      <vt:lpstr>PowerPoint prezentacija</vt:lpstr>
      <vt:lpstr>Вода и ток</vt:lpstr>
      <vt:lpstr>Планина и дивљина</vt:lpstr>
      <vt:lpstr>Биљка и циклус</vt:lpstr>
      <vt:lpstr>Небо и светлост</vt:lpstr>
      <vt:lpstr>Стихија и тишина</vt:lpstr>
      <vt:lpstr>Камен</vt:lpstr>
      <vt:lpstr>Камен и калемегдански обрт</vt:lpstr>
      <vt:lpstr>Говор природе</vt:lpstr>
      <vt:lpstr>PowerPoint prezentacija</vt:lpstr>
      <vt:lpstr>PowerPoint prezentacija</vt:lpstr>
      <vt:lpstr>Литература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Постојање, пролазност и смисао живота у Андрићевим казивањима о природи</dc:title>
  <dc:subject>PptxGenJS Presentation</dc:subject>
  <dc:creator>Биљана Солеша</dc:creator>
  <cp:lastModifiedBy>Petar Solesa</cp:lastModifiedBy>
  <cp:revision>5</cp:revision>
  <dcterms:created xsi:type="dcterms:W3CDTF">2026-10-19T23:49:07Z</dcterms:created>
  <dcterms:modified xsi:type="dcterms:W3CDTF">2026-10-21T20:21:25Z</dcterms:modified>
</cp:coreProperties>
</file>