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4" d="100"/>
          <a:sy n="104" d="100"/>
        </p:scale>
        <p:origin x="-396" y="-1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530DF-CC0C-48FD-806F-894AECED857F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68D78-A0F8-41CC-8F32-4049550BB4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781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032522" y="962285"/>
            <a:ext cx="3078956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E293B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Lidija Nerandžić Čanda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3773686" y="1333760"/>
            <a:ext cx="1596628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nerandziccandalidija@gmail.com</a:t>
            </a:r>
            <a:endParaRPr lang="en-US" sz="700" dirty="0"/>
          </a:p>
        </p:txBody>
      </p:sp>
      <p:sp>
        <p:nvSpPr>
          <p:cNvPr id="5" name="Shape 2"/>
          <p:cNvSpPr/>
          <p:nvPr/>
        </p:nvSpPr>
        <p:spPr>
          <a:xfrm>
            <a:off x="828675" y="1748098"/>
            <a:ext cx="7486650" cy="169373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828675" y="1748098"/>
            <a:ext cx="57150" cy="1693738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7" name="Text 4"/>
          <p:cNvSpPr/>
          <p:nvPr/>
        </p:nvSpPr>
        <p:spPr>
          <a:xfrm>
            <a:off x="1143000" y="1977814"/>
            <a:ext cx="7143750" cy="1234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450" b="1" dirty="0">
                <a:solidFill>
                  <a:srgbClr val="1E293B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ANDRIĆ U PARIZU: FRAGMENTI SEĆANJA I FRANCUSKI KULTURNI KONTEKST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3078956" y="3656149"/>
            <a:ext cx="2986088" cy="235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18. simpozijum „Andrić je govorio“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2878931" y="3963330"/>
            <a:ext cx="3386138" cy="217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Pariz – Strazbur – Marsej, 28-31. 10. 2026.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808081"/>
            <a:ext cx="8572500" cy="55721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1500" y="808081"/>
            <a:ext cx="57150" cy="557213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808081"/>
            <a:ext cx="8358188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500" dirty="0">
                <a:solidFill>
                  <a:srgbClr val="1E293B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SADRŽAJ PREZENTACIJE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857250" y="1744749"/>
            <a:ext cx="3786188" cy="3657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b="1" dirty="0">
                <a:solidFill>
                  <a:srgbClr val="0369A1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1.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Uvod i cilj istraživanja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57250" y="2167626"/>
            <a:ext cx="3786188" cy="731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b="1" dirty="0">
                <a:solidFill>
                  <a:srgbClr val="0369A1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2.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Metodološki okvir: Ego-dokument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57250" y="2956229"/>
            <a:ext cx="3786188" cy="731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b="1" dirty="0">
                <a:solidFill>
                  <a:srgbClr val="0369A1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3.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Andrić u pariskom akademskom okruženju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57250" y="3744832"/>
            <a:ext cx="3786188" cy="731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b="1" dirty="0">
                <a:solidFill>
                  <a:srgbClr val="0369A1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4.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Diskurzivna konstrukcija figure pisca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357813" y="1744749"/>
            <a:ext cx="3786188" cy="731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b="1" dirty="0">
                <a:solidFill>
                  <a:srgbClr val="0369A1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5.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Perspektiva deteta i fragmentarnost sećanja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357813" y="2533352"/>
            <a:ext cx="3786188" cy="731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b="1" dirty="0">
                <a:solidFill>
                  <a:srgbClr val="0369A1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6.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Triangulacija izvora i kulturni transfer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357813" y="3321955"/>
            <a:ext cx="3786188" cy="3657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b="1" dirty="0">
                <a:solidFill>
                  <a:srgbClr val="0369A1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7.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Zaključak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357813" y="3744832"/>
            <a:ext cx="3786188" cy="3657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b="1" dirty="0">
                <a:solidFill>
                  <a:srgbClr val="0369A1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8.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Izvori i literatura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701088" y="4747022"/>
            <a:ext cx="85725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2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808081"/>
            <a:ext cx="8572500" cy="55721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1500" y="808081"/>
            <a:ext cx="57150" cy="557213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808081"/>
            <a:ext cx="8358188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500" dirty="0">
                <a:solidFill>
                  <a:srgbClr val="1E293B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UVOD I CILJ ISTRAŽIVANJA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785813" y="1851906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7" name="Text 4"/>
          <p:cNvSpPr/>
          <p:nvPr/>
        </p:nvSpPr>
        <p:spPr>
          <a:xfrm>
            <a:off x="785813" y="1744749"/>
            <a:ext cx="8358188" cy="342900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Boravak Ive Andrića u Parizu (1927–1928) kao vicekonzula.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85813" y="2337681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9" name="Text 6"/>
          <p:cNvSpPr/>
          <p:nvPr/>
        </p:nvSpPr>
        <p:spPr>
          <a:xfrm>
            <a:off x="785813" y="2230524"/>
            <a:ext cx="8358188" cy="342900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Pariz kao intelektualni laboratorij za „Travničku hroniku“.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85813" y="2823456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1" name="Text 8"/>
          <p:cNvSpPr/>
          <p:nvPr/>
        </p:nvSpPr>
        <p:spPr>
          <a:xfrm>
            <a:off x="785813" y="2716299"/>
            <a:ext cx="8358188" cy="342900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Analiza eseja „Andrić u Parizu“ Jasne Šamić (Ars 2018).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785813" y="3309231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3" name="Text 10"/>
          <p:cNvSpPr/>
          <p:nvPr/>
        </p:nvSpPr>
        <p:spPr>
          <a:xfrm>
            <a:off x="785813" y="3202074"/>
            <a:ext cx="8358188" cy="342900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Cilj: Razumevanje uloge privatnog svedočanstva u recepciji.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8701088" y="4747022"/>
            <a:ext cx="85725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3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808081"/>
            <a:ext cx="8572500" cy="55721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1500" y="808081"/>
            <a:ext cx="57150" cy="557213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808081"/>
            <a:ext cx="8358188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500" dirty="0">
                <a:solidFill>
                  <a:srgbClr val="1E293B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METODOLOŠKI OKVIR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785813" y="1830474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7" name="Text 4"/>
          <p:cNvSpPr/>
          <p:nvPr/>
        </p:nvSpPr>
        <p:spPr>
          <a:xfrm>
            <a:off x="785813" y="1744749"/>
            <a:ext cx="7143750" cy="293029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 err="1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Pojam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</a:t>
            </a:r>
            <a:r>
              <a:rPr lang="en-US" sz="1700" b="1" dirty="0" smtClean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ego-</a:t>
            </a:r>
            <a:r>
              <a:rPr lang="en-US" sz="1700" b="1" dirty="0" err="1" smtClean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dokument</a:t>
            </a:r>
            <a:r>
              <a:rPr lang="en-US" sz="1700" b="1" dirty="0" smtClean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(Žak Preser): „ego razotkriva ili skriva sebe“.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85813" y="2577666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9" name="Text 6"/>
          <p:cNvSpPr/>
          <p:nvPr/>
        </p:nvSpPr>
        <p:spPr>
          <a:xfrm>
            <a:off x="785813" y="2491941"/>
            <a:ext cx="7143750" cy="320018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Fokus na subjektivno strukturisano pamćenje.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85813" y="3004840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1" name="Text 8"/>
          <p:cNvSpPr/>
          <p:nvPr/>
        </p:nvSpPr>
        <p:spPr>
          <a:xfrm>
            <a:off x="785813" y="2919115"/>
            <a:ext cx="7143750" cy="320018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Teorija recepcije (Jaus) i kulturni transfer (Espanj).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028700" y="3524883"/>
            <a:ext cx="4922823" cy="25853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500" i="1" dirty="0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„Andrić je smatrao da je ‚Ja </a:t>
            </a:r>
            <a:r>
              <a:rPr lang="en-US" sz="1500" i="1" dirty="0" err="1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mrska</a:t>
            </a:r>
            <a:r>
              <a:rPr lang="en-US" sz="1500" i="1" dirty="0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 </a:t>
            </a:r>
            <a:r>
              <a:rPr lang="en-US" sz="1500" i="1" dirty="0" err="1" smtClean="0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reč</a:t>
            </a:r>
            <a:r>
              <a:rPr lang="sr-Latn-RS" sz="1500" i="1" dirty="0" smtClean="0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“</a:t>
            </a:r>
            <a:r>
              <a:rPr lang="en-US" sz="1500" dirty="0" smtClean="0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(</a:t>
            </a:r>
            <a:r>
              <a:rPr lang="en-US" sz="1500" i="1" dirty="0" err="1" smtClean="0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Šamić</a:t>
            </a:r>
            <a:r>
              <a:rPr lang="en-US" sz="1500" i="1" dirty="0" smtClean="0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 </a:t>
            </a:r>
            <a:r>
              <a:rPr lang="en-US" sz="1500" i="1" dirty="0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2018: 132</a:t>
            </a:r>
            <a:r>
              <a:rPr lang="en-US" sz="1500" dirty="0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)</a:t>
            </a:r>
            <a:r>
              <a:rPr lang="en-US" sz="1500" i="1" dirty="0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.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697516" y="4747022"/>
            <a:ext cx="89297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4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808081"/>
            <a:ext cx="8572500" cy="100581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1500" y="808081"/>
            <a:ext cx="57150" cy="1005818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808081"/>
            <a:ext cx="8358188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500" dirty="0">
                <a:solidFill>
                  <a:srgbClr val="1E293B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ANDRIĆ U PARISKOM AKADEMSKOM OKRUŽENJU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785813" y="2279079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7" name="Text 4"/>
          <p:cNvSpPr/>
          <p:nvPr/>
        </p:nvSpPr>
        <p:spPr>
          <a:xfrm>
            <a:off x="785813" y="2193354"/>
            <a:ext cx="7572375" cy="320018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Delovanje </a:t>
            </a:r>
            <a:r>
              <a:rPr lang="en-US" sz="1600" b="1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Midhata Šamića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na Sorboni sredinom 20. veka.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85813" y="2706253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9" name="Text 6"/>
          <p:cNvSpPr/>
          <p:nvPr/>
        </p:nvSpPr>
        <p:spPr>
          <a:xfrm>
            <a:off x="785813" y="2620528"/>
            <a:ext cx="5352106" cy="275717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Istraživanje istorijskih izvora </a:t>
            </a:r>
            <a:r>
              <a:rPr lang="en-US" sz="1700" dirty="0" err="1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za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</a:t>
            </a:r>
            <a:r>
              <a:rPr lang="en-US" sz="1700" cap="small" dirty="0" err="1" smtClean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Travničku</a:t>
            </a:r>
            <a:r>
              <a:rPr lang="en-US" sz="1700" cap="small" dirty="0" smtClean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</a:t>
            </a:r>
            <a:r>
              <a:rPr lang="en-US" sz="1700" cap="small" dirty="0" err="1" smtClean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hroniku</a:t>
            </a:r>
            <a:r>
              <a:rPr lang="en-US" sz="1700" dirty="0" smtClean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85813" y="3133427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1" name="Text 8"/>
          <p:cNvSpPr/>
          <p:nvPr/>
        </p:nvSpPr>
        <p:spPr>
          <a:xfrm>
            <a:off x="785813" y="3047702"/>
            <a:ext cx="7572375" cy="320018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Uloga akademskih mreža u afirmaciji Andrića u Francuskoj.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785813" y="3653470"/>
            <a:ext cx="7572375" cy="1245803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785813" y="3653470"/>
            <a:ext cx="57150" cy="1245803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4" name="Text 11"/>
          <p:cNvSpPr/>
          <p:nvPr/>
        </p:nvSpPr>
        <p:spPr>
          <a:xfrm>
            <a:off x="1000125" y="3996370"/>
            <a:ext cx="7358063" cy="560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500" i="1" dirty="0">
                <a:solidFill>
                  <a:srgbClr val="0F172A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„Vjerujem da je moj otac imao važnu ulogu u afirmaciji Ive Andrića u Francuskoj“ (Šamić 2018: 125).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701088" y="4747022"/>
            <a:ext cx="85725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5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808081"/>
            <a:ext cx="8572500" cy="100581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1500" y="808081"/>
            <a:ext cx="57150" cy="1005818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808081"/>
            <a:ext cx="8358188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500" dirty="0">
                <a:solidFill>
                  <a:srgbClr val="1E293B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DISKURZIVNA KONSTRUKCIJA FIGURE PISCA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785813" y="2279079"/>
            <a:ext cx="85725" cy="85725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7" name="Text 4"/>
          <p:cNvSpPr/>
          <p:nvPr/>
        </p:nvSpPr>
        <p:spPr>
          <a:xfrm>
            <a:off x="785813" y="2193354"/>
            <a:ext cx="7143750" cy="320018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Vizuelni kodovi: „prilično debela stakla“, „zakopčana kravata“.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85813" y="2706253"/>
            <a:ext cx="85725" cy="85725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9" name="Text 6"/>
          <p:cNvSpPr/>
          <p:nvPr/>
        </p:nvSpPr>
        <p:spPr>
          <a:xfrm>
            <a:off x="785813" y="2620528"/>
            <a:ext cx="7143750" cy="640035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Metafora </a:t>
            </a:r>
            <a:r>
              <a:rPr lang="en-US" sz="1600" b="1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„de marbre“</a:t>
            </a: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(od mramora): simbol kontrole i distance.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85813" y="3453445"/>
            <a:ext cx="85725" cy="85725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1" name="Text 8"/>
          <p:cNvSpPr/>
          <p:nvPr/>
        </p:nvSpPr>
        <p:spPr>
          <a:xfrm>
            <a:off x="785813" y="3367720"/>
            <a:ext cx="7143750" cy="320018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Andrić kao figura uzdržanosti u pariskom ambijentu.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785813" y="3902050"/>
            <a:ext cx="7143750" cy="902903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785813" y="3902050"/>
            <a:ext cx="28575" cy="902903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4" name="Text 11"/>
          <p:cNvSpPr/>
          <p:nvPr/>
        </p:nvSpPr>
        <p:spPr>
          <a:xfrm>
            <a:off x="1000125" y="4244950"/>
            <a:ext cx="6929438" cy="560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500" i="1" dirty="0">
                <a:solidFill>
                  <a:srgbClr val="0F172A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„Epizoda s pismom 'Poštovana drugarice' kao hermeneutičko čvorište i simbolička reprezentacija unutrašnje samodiscipline.“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697516" y="4747022"/>
            <a:ext cx="89297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43930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808081"/>
            <a:ext cx="8572500" cy="100581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1500" y="808081"/>
            <a:ext cx="57150" cy="1005818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808081"/>
            <a:ext cx="8358188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500" dirty="0">
                <a:solidFill>
                  <a:srgbClr val="1E293B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PERSPEKTIVA DETETA I FRAGMENTARNOST SEĆANJA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71500" y="2250504"/>
            <a:ext cx="85725" cy="85725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7" name="Text 4"/>
          <p:cNvSpPr/>
          <p:nvPr/>
        </p:nvSpPr>
        <p:spPr>
          <a:xfrm>
            <a:off x="571500" y="2193354"/>
            <a:ext cx="1785938" cy="1920106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Sećanje petogodišnje devojčice „obavijeno maglom“.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2528888" y="2250504"/>
            <a:ext cx="85725" cy="85725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9" name="Text 6"/>
          <p:cNvSpPr/>
          <p:nvPr/>
        </p:nvSpPr>
        <p:spPr>
          <a:xfrm>
            <a:off x="2528888" y="2193354"/>
            <a:ext cx="1814513" cy="1920106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Subjektivnost kao legitimacija, a ne nedostatak izvora.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571500" y="4256336"/>
            <a:ext cx="85725" cy="85725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1" name="Text 8"/>
          <p:cNvSpPr/>
          <p:nvPr/>
        </p:nvSpPr>
        <p:spPr>
          <a:xfrm>
            <a:off x="571500" y="4199186"/>
            <a:ext cx="1785938" cy="2240124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Polarizacija miljea: naklonost Krleži i nazivanje Andrića „jezuitom“.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2528888" y="4256336"/>
            <a:ext cx="85725" cy="85725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3" name="Text 10"/>
          <p:cNvSpPr/>
          <p:nvPr/>
        </p:nvSpPr>
        <p:spPr>
          <a:xfrm>
            <a:off x="2528888" y="4199186"/>
            <a:ext cx="1814513" cy="2240124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Detinja percepcija razotkriva intimnu stranu recepcije.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4514850" y="2193354"/>
            <a:ext cx="5057775" cy="919981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514850" y="2193354"/>
            <a:ext cx="57150" cy="919981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6" name="Text 13"/>
          <p:cNvSpPr/>
          <p:nvPr/>
        </p:nvSpPr>
        <p:spPr>
          <a:xfrm>
            <a:off x="4514850" y="2193354"/>
            <a:ext cx="5057775" cy="919981"/>
          </a:xfrm>
          <a:prstGeom prst="rect">
            <a:avLst/>
          </a:prstGeom>
          <a:noFill/>
          <a:ln/>
        </p:spPr>
        <p:txBody>
          <a:bodyPr wrap="square" lIns="119126" tIns="119126" rIns="119126" bIns="119126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0F172A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„Moje sjećanje ostalo je djelomično obavijeno maglom... Fragmentarnost sećanja ne diskvalifikuje izvor, već ga precizno pozicionira."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8708231" y="6042831"/>
            <a:ext cx="78581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3193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808081"/>
            <a:ext cx="8572500" cy="100581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1500" y="808081"/>
            <a:ext cx="57150" cy="1005818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808081"/>
            <a:ext cx="8358188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500" dirty="0">
                <a:solidFill>
                  <a:srgbClr val="1E293B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ANDRIĆEVA KNJIŽEVNA FILOZOFIJA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785813" y="2507679"/>
            <a:ext cx="85725" cy="85725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7" name="Text 4"/>
          <p:cNvSpPr/>
          <p:nvPr/>
        </p:nvSpPr>
        <p:spPr>
          <a:xfrm>
            <a:off x="785813" y="2421954"/>
            <a:ext cx="3709560" cy="640035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Pisanje kao „mučan, tvrd i krvav posao“ (Šamić 2018: 125).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85813" y="3290590"/>
            <a:ext cx="85725" cy="85725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9" name="Text 6"/>
          <p:cNvSpPr/>
          <p:nvPr/>
        </p:nvSpPr>
        <p:spPr>
          <a:xfrm>
            <a:off x="785813" y="3204865"/>
            <a:ext cx="3709560" cy="640035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Frankofilija i poznavanje Flobera, Prusta i Žida.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85813" y="4073500"/>
            <a:ext cx="85725" cy="85725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1" name="Text 8"/>
          <p:cNvSpPr/>
          <p:nvPr/>
        </p:nvSpPr>
        <p:spPr>
          <a:xfrm>
            <a:off x="785813" y="3987775"/>
            <a:ext cx="3709560" cy="960053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Fascinacija Židovim dnevnikom kao vrhunskim ego-dokumentom.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4923997" y="2193354"/>
            <a:ext cx="3719940" cy="2057400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4923997" y="2193354"/>
            <a:ext cx="57150" cy="2057400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4" name="Text 11"/>
          <p:cNvSpPr/>
          <p:nvPr/>
        </p:nvSpPr>
        <p:spPr>
          <a:xfrm>
            <a:off x="5240889" y="2664842"/>
            <a:ext cx="3117298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1E293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„Svijet bi bio sakat bez umjetnosti... Poznato je da mi pisci dajemo samo odlomke života, nikada život ceo.“ (Šamić 2018: 131)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8701088" y="4922825"/>
            <a:ext cx="85725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760642"/>
            <a:ext cx="8572500" cy="880021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1500" y="760642"/>
            <a:ext cx="57150" cy="880021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760642"/>
            <a:ext cx="8358188" cy="8800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050" dirty="0">
                <a:solidFill>
                  <a:srgbClr val="1E293B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TRIANGULACIJA IZVORA I KULTURNI TRANSFER</a:t>
            </a:r>
            <a:endParaRPr lang="en-US" sz="3050" dirty="0"/>
          </a:p>
        </p:txBody>
      </p:sp>
      <p:sp>
        <p:nvSpPr>
          <p:cNvPr id="6" name="Text 3"/>
          <p:cNvSpPr/>
          <p:nvPr/>
        </p:nvSpPr>
        <p:spPr>
          <a:xfrm>
            <a:off x="771525" y="2069288"/>
            <a:ext cx="2276456" cy="207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369A1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IZVOR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71525" y="2383613"/>
            <a:ext cx="2276456" cy="1120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5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Francuski istorijski dokumenti i diplomatski arhivi o Bosni.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3533756" y="2069288"/>
            <a:ext cx="2276456" cy="207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369A1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TEKST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533756" y="2383613"/>
            <a:ext cx="2276456" cy="840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5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Andrićeva „Travnička hronika“ kao umetnička transpozicija.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295988" y="2069288"/>
            <a:ext cx="2276456" cy="207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369A1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ANALIZA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295988" y="2383613"/>
            <a:ext cx="2276456" cy="1120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5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Francuska akademska reinterpretacija (Midhat Šamić na Sorboni).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571500" y="3932244"/>
            <a:ext cx="8001000" cy="721519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571500" y="3932244"/>
            <a:ext cx="8001000" cy="721519"/>
          </a:xfrm>
          <a:prstGeom prst="rect">
            <a:avLst/>
          </a:prstGeom>
          <a:noFill/>
          <a:ln/>
        </p:spPr>
        <p:txBody>
          <a:bodyPr wrap="square" lIns="255143" tIns="255143" rIns="255143" bIns="255143" rtlCol="0" anchor="t">
            <a:sp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Kružni model: Francuska kao arhiv i prostor reinterpretacije.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8697516" y="4747022"/>
            <a:ext cx="89297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97239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808081"/>
            <a:ext cx="8572500" cy="100581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1500" y="808081"/>
            <a:ext cx="57150" cy="1005818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808081"/>
            <a:ext cx="8358188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500" dirty="0">
                <a:solidFill>
                  <a:srgbClr val="1E293B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JASNA ŠAMIĆ KAO SEKUNDARNI MEDIJATOR RECEPCIJE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785813" y="2300511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7" name="Text 4"/>
          <p:cNvSpPr/>
          <p:nvPr/>
        </p:nvSpPr>
        <p:spPr>
          <a:xfrm>
            <a:off x="785813" y="2193354"/>
            <a:ext cx="7143750" cy="685800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Višestruka uloga: svedok, naslednik akademskog konteksta, prevodilac.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85813" y="3129186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9" name="Text 6"/>
          <p:cNvSpPr/>
          <p:nvPr/>
        </p:nvSpPr>
        <p:spPr>
          <a:xfrm>
            <a:off x="785813" y="3022029"/>
            <a:ext cx="7143750" cy="685800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Povezivanje tri vremenska sloja: istorijski, institucionalni i savremeni.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85813" y="3957861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1" name="Text 8"/>
          <p:cNvSpPr/>
          <p:nvPr/>
        </p:nvSpPr>
        <p:spPr>
          <a:xfrm>
            <a:off x="785813" y="3850704"/>
            <a:ext cx="7143750" cy="685800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Recepcija kao proces koji se kontinuirano oblikuje kroz nove diskurse.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785813" y="4786536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3" name="Text 10"/>
          <p:cNvSpPr/>
          <p:nvPr/>
        </p:nvSpPr>
        <p:spPr>
          <a:xfrm>
            <a:off x="785813" y="4679379"/>
            <a:ext cx="7143750" cy="342900"/>
          </a:xfrm>
          <a:prstGeom prst="rect">
            <a:avLst/>
          </a:prstGeom>
          <a:noFill/>
          <a:ln/>
        </p:spPr>
        <p:txBody>
          <a:bodyPr wrap="none" lIns="34023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Lično svedočanstvo kao deo šireg književno-istorijskog okvira.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785813" y="5308029"/>
            <a:ext cx="7143750" cy="664369"/>
          </a:xfrm>
          <a:prstGeom prst="rect">
            <a:avLst/>
          </a:prstGeom>
          <a:noFill/>
          <a:ln/>
        </p:spPr>
        <p:txBody>
          <a:bodyPr wrap="square" lIns="0" tIns="170053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Šamićeva ne samo da dokumentuje recepciju, već je produžava i reinterpretira kroz sopstvenu prevodilačku i autorsku praksu.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633222" y="5575920"/>
            <a:ext cx="153591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10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20517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808081"/>
            <a:ext cx="8572500" cy="50290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1500" y="808081"/>
            <a:ext cx="57150" cy="502909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808081"/>
            <a:ext cx="8358188" cy="5029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500" dirty="0">
                <a:solidFill>
                  <a:srgbClr val="1E293B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ZAKLJUČAK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785813" y="1797602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7" name="Text 4"/>
          <p:cNvSpPr/>
          <p:nvPr/>
        </p:nvSpPr>
        <p:spPr>
          <a:xfrm>
            <a:off x="785813" y="1690446"/>
            <a:ext cx="7143750" cy="685800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Lično svedočanstvo kao relevantan izvor u teoriji kulturnog transfera.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85813" y="2661996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9" name="Text 6"/>
          <p:cNvSpPr/>
          <p:nvPr/>
        </p:nvSpPr>
        <p:spPr>
          <a:xfrm>
            <a:off x="785813" y="2554839"/>
            <a:ext cx="7143750" cy="685800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Andrić u Parizu: više od biografske epizode – interkulturni model.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85813" y="3526389"/>
            <a:ext cx="107156" cy="107156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11" name="Text 8"/>
          <p:cNvSpPr/>
          <p:nvPr/>
        </p:nvSpPr>
        <p:spPr>
          <a:xfrm>
            <a:off x="785813" y="3419233"/>
            <a:ext cx="7143750" cy="685800"/>
          </a:xfrm>
          <a:prstGeom prst="rect">
            <a:avLst/>
          </a:prstGeom>
          <a:noFill/>
          <a:ln/>
        </p:spPr>
        <p:txBody>
          <a:bodyPr wrap="square" lIns="34023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Značaj akademskih mreža i memorijskih narativa za književnu istoriju.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85813" y="4390783"/>
            <a:ext cx="7143750" cy="814388"/>
          </a:xfrm>
          <a:prstGeom prst="rect">
            <a:avLst/>
          </a:prstGeom>
          <a:noFill/>
          <a:ln/>
        </p:spPr>
        <p:txBody>
          <a:bodyPr wrap="square" lIns="0" tIns="170053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0369A1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Portret pisca koji gradi univerzalne mostove u tišini arhiva.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8665369" y="4808693"/>
            <a:ext cx="121444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11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808081"/>
            <a:ext cx="8572500" cy="50290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1500" y="808081"/>
            <a:ext cx="57150" cy="502909"/>
          </a:xfrm>
          <a:prstGeom prst="rect">
            <a:avLst/>
          </a:prstGeom>
          <a:solidFill>
            <a:srgbClr val="0369A1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808081"/>
            <a:ext cx="8358188" cy="5029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500" dirty="0">
                <a:solidFill>
                  <a:srgbClr val="1E293B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IZVORI I LITERATURA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785813" y="1890471"/>
            <a:ext cx="3750469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369A1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IZVORI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85813" y="2304808"/>
            <a:ext cx="3750469" cy="479971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Šamić, J. (2018). *Andrić u Parizu*. Ars, 1-2, 125–134.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785813" y="2891935"/>
            <a:ext cx="3750469" cy="479971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Šamić, M. (1962). *Istorijski izvori Travničke hronike*.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85813" y="3479062"/>
            <a:ext cx="3750469" cy="239985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Andrić, I. (1981). *Sveske*.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822031" y="1890471"/>
            <a:ext cx="3750469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369A1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LITERATURA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822031" y="2304808"/>
            <a:ext cx="3750469" cy="479971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Novaković, J. (2001). *Ivo Andrić i francuska književnost*.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822031" y="2891935"/>
            <a:ext cx="3750469" cy="239985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Presser, J. (1969). *Egodocumenten*.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822031" y="3239077"/>
            <a:ext cx="3750469" cy="479971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Tošović, B. (2012). *Andrićev život i njegovo stvaralaštvo*.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4822031" y="3826204"/>
            <a:ext cx="3750469" cy="239985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Cappon, A. (2011). *L'œuvre d'Ivo Andrić*.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8640366" y="4747022"/>
            <a:ext cx="146447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0F172A"/>
                </a:solidFill>
                <a:latin typeface="Space Grotesk Medium" pitchFamily="34" charset="0"/>
                <a:ea typeface="Space Grotesk Medium" pitchFamily="34" charset="-122"/>
                <a:cs typeface="Space Grotesk Medium" pitchFamily="34" charset="-120"/>
              </a:rPr>
              <a:t>12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680</Words>
  <Application>Microsoft Office PowerPoint</Application>
  <PresentationFormat>On-screen Show (16:9)</PresentationFormat>
  <Paragraphs>97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Gimnazija</cp:lastModifiedBy>
  <cp:revision>2</cp:revision>
  <dcterms:created xsi:type="dcterms:W3CDTF">2026-08-14T15:43:59Z</dcterms:created>
  <dcterms:modified xsi:type="dcterms:W3CDTF">2026-10-27T16:31:01Z</dcterms:modified>
</cp:coreProperties>
</file>