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10362895" cy="5293757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ctr">
              <a:spcAft>
                <a:spcPts val="1400"/>
              </a:spcAft>
              <a:defRPr sz="3600" b="1">
                <a:latin typeface="Arial"/>
              </a:defRPr>
            </a:pPr>
            <a:r>
              <a:rPr dirty="0"/>
              <a:t>Francisco Javier </a:t>
            </a:r>
            <a:r>
              <a:rPr dirty="0" err="1"/>
              <a:t>Juez</a:t>
            </a:r>
            <a:r>
              <a:rPr dirty="0"/>
              <a:t> Gálvez</a:t>
            </a:r>
          </a:p>
          <a:p>
            <a:pPr algn="ctr">
              <a:spcAft>
                <a:spcPts val="2800"/>
              </a:spcAft>
              <a:defRPr sz="1600" b="1">
                <a:latin typeface="Arial"/>
              </a:defRPr>
            </a:pPr>
            <a:r>
              <a:rPr dirty="0" err="1"/>
              <a:t>Facultad</a:t>
            </a:r>
            <a:r>
              <a:rPr dirty="0"/>
              <a:t> de </a:t>
            </a:r>
            <a:r>
              <a:rPr dirty="0" err="1"/>
              <a:t>Filología</a:t>
            </a:r>
            <a:r>
              <a:rPr dirty="0"/>
              <a:t>, UCM</a:t>
            </a:r>
            <a:br>
              <a:rPr dirty="0"/>
            </a:br>
            <a:r>
              <a:rPr dirty="0"/>
              <a:t>juezgalvez@filol.ucm.es</a:t>
            </a:r>
          </a:p>
          <a:p>
            <a:pPr algn="ctr">
              <a:spcAft>
                <a:spcPts val="2800"/>
              </a:spcAft>
              <a:defRPr sz="4800" b="1">
                <a:latin typeface="Arial"/>
              </a:defRPr>
            </a:pPr>
            <a:r>
              <a:rPr dirty="0" err="1"/>
              <a:t>Španjolska</a:t>
            </a:r>
            <a:r>
              <a:rPr dirty="0"/>
              <a:t> </a:t>
            </a:r>
            <a:r>
              <a:rPr dirty="0" err="1"/>
              <a:t>dionica</a:t>
            </a:r>
            <a:r>
              <a:rPr dirty="0"/>
              <a:t> </a:t>
            </a:r>
            <a:r>
              <a:rPr dirty="0" err="1"/>
              <a:t>Andrićevih</a:t>
            </a:r>
            <a:r>
              <a:rPr dirty="0"/>
              <a:t> </a:t>
            </a:r>
            <a:r>
              <a:rPr i="1" dirty="0" err="1"/>
              <a:t>Znakova</a:t>
            </a:r>
            <a:r>
              <a:rPr i="1" dirty="0"/>
              <a:t> pored puta</a:t>
            </a:r>
          </a:p>
          <a:p>
            <a:pPr algn="ctr">
              <a:spcAft>
                <a:spcPts val="1400"/>
              </a:spcAft>
              <a:defRPr sz="2600" b="1">
                <a:latin typeface="Arial"/>
              </a:defRPr>
            </a:pPr>
            <a:r>
              <a:rPr dirty="0"/>
              <a:t>18. </a:t>
            </a:r>
            <a:r>
              <a:rPr dirty="0" err="1"/>
              <a:t>simpozij</a:t>
            </a:r>
            <a:r>
              <a:rPr dirty="0"/>
              <a:t> „Andrić je </a:t>
            </a:r>
            <a:r>
              <a:rPr dirty="0" err="1"/>
              <a:t>govorio</a:t>
            </a:r>
            <a:r>
              <a:rPr dirty="0"/>
              <a:t>”</a:t>
            </a:r>
          </a:p>
          <a:p>
            <a:pPr algn="ctr">
              <a:defRPr sz="2400" b="1">
                <a:latin typeface="Arial"/>
              </a:defRPr>
            </a:pPr>
            <a:r>
              <a:rPr dirty="0"/>
              <a:t>Pariz – Strasbourg – Marseille, 20. – 23. 1. 2027.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l">
              <a:defRPr sz="3200" b="1">
                <a:latin typeface="Arial"/>
              </a:defRPr>
            </a:pPr>
            <a:r>
              <a:t>Sadržaj prezentacije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45720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t>1) Nemiri od vijeka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t>2) Za pisca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t>3) Slike, prizori, raspoloženja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t>4) Zaključak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t>5) Izvori i literatura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l">
              <a:defRPr sz="3200" b="1">
                <a:latin typeface="Arial"/>
              </a:defRPr>
            </a:pPr>
            <a:r>
              <a:t>1. Nemiri od vijeka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3072636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 err="1"/>
              <a:t>Zagonetka</a:t>
            </a:r>
            <a:r>
              <a:rPr dirty="0"/>
              <a:t> o </a:t>
            </a:r>
            <a:r>
              <a:rPr dirty="0" err="1"/>
              <a:t>španjolskom</a:t>
            </a:r>
            <a:r>
              <a:rPr dirty="0"/>
              <a:t> </a:t>
            </a:r>
            <a:r>
              <a:rPr dirty="0" err="1"/>
              <a:t>pjesniku</a:t>
            </a:r>
            <a:r>
              <a:rPr dirty="0"/>
              <a:t>: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„On </a:t>
            </a:r>
            <a:r>
              <a:rPr dirty="0" err="1"/>
              <a:t>trenutno</a:t>
            </a:r>
            <a:r>
              <a:rPr dirty="0"/>
              <a:t> </a:t>
            </a:r>
            <a:r>
              <a:rPr dirty="0" err="1"/>
              <a:t>obnevidi</a:t>
            </a:r>
            <a:r>
              <a:rPr dirty="0"/>
              <a:t> za </a:t>
            </a:r>
            <a:r>
              <a:rPr dirty="0" err="1"/>
              <a:t>sve</a:t>
            </a:r>
            <a:r>
              <a:rPr dirty="0"/>
              <a:t> </a:t>
            </a:r>
            <a:r>
              <a:rPr dirty="0" err="1"/>
              <a:t>oko</a:t>
            </a:r>
            <a:r>
              <a:rPr dirty="0"/>
              <a:t> </a:t>
            </a:r>
            <a:r>
              <a:rPr dirty="0" err="1"/>
              <a:t>sebe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odjednom</a:t>
            </a:r>
            <a:r>
              <a:rPr dirty="0"/>
              <a:t>, </a:t>
            </a:r>
            <a:r>
              <a:rPr dirty="0" err="1"/>
              <a:t>kao</a:t>
            </a:r>
            <a:r>
              <a:rPr dirty="0"/>
              <a:t> </a:t>
            </a: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kaže</a:t>
            </a:r>
            <a:r>
              <a:rPr dirty="0"/>
              <a:t> </a:t>
            </a:r>
            <a:r>
              <a:rPr dirty="0" err="1"/>
              <a:t>španski</a:t>
            </a:r>
            <a:r>
              <a:rPr dirty="0"/>
              <a:t> </a:t>
            </a:r>
            <a:r>
              <a:rPr dirty="0" err="1"/>
              <a:t>pesnik</a:t>
            </a:r>
            <a:r>
              <a:rPr dirty="0"/>
              <a:t>, ’ne vidi </a:t>
            </a:r>
            <a:r>
              <a:rPr dirty="0" err="1"/>
              <a:t>sunca</a:t>
            </a:r>
            <a:r>
              <a:rPr dirty="0"/>
              <a:t> </a:t>
            </a:r>
            <a:r>
              <a:rPr dirty="0" err="1"/>
              <a:t>ni</a:t>
            </a:r>
            <a:r>
              <a:rPr dirty="0"/>
              <a:t> </a:t>
            </a:r>
            <a:r>
              <a:rPr dirty="0" err="1"/>
              <a:t>ruža</a:t>
            </a:r>
            <a:r>
              <a:rPr dirty="0"/>
              <a:t>’” (Andrić 198</a:t>
            </a:r>
            <a:r>
              <a:rPr lang="es-ES" dirty="0"/>
              <a:t>6</a:t>
            </a:r>
            <a:r>
              <a:rPr dirty="0"/>
              <a:t>: 26).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8640"/>
            <a:ext cx="10362895" cy="1415772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l">
              <a:defRPr sz="3200" b="1">
                <a:latin typeface="Arial"/>
              </a:defRPr>
            </a:pPr>
            <a:r>
              <a:rPr dirty="0"/>
              <a:t>2. Za </a:t>
            </a:r>
            <a:r>
              <a:rPr dirty="0" err="1"/>
              <a:t>pisca</a:t>
            </a:r>
            <a:r>
              <a:rPr dirty="0"/>
              <a:t> (1)</a:t>
            </a:r>
            <a:endParaRPr lang="es-E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6386364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lang="es-ES" dirty="0" err="1"/>
              <a:t>Negativni</a:t>
            </a:r>
            <a:r>
              <a:rPr lang="es-ES" dirty="0"/>
              <a:t> </a:t>
            </a:r>
            <a:r>
              <a:rPr lang="es-ES" dirty="0" err="1"/>
              <a:t>dojmovi</a:t>
            </a:r>
            <a:r>
              <a:rPr lang="es-ES" dirty="0"/>
              <a:t> o </a:t>
            </a:r>
            <a:r>
              <a:rPr lang="hr-HR" dirty="0"/>
              <a:t>Š</a:t>
            </a:r>
            <a:r>
              <a:rPr lang="es-ES" dirty="0" err="1"/>
              <a:t>panjolskoj</a:t>
            </a:r>
            <a:r>
              <a:rPr lang="es-ES" dirty="0"/>
              <a:t>: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„</a:t>
            </a:r>
            <a:r>
              <a:rPr dirty="0" err="1"/>
              <a:t>Sve</a:t>
            </a:r>
            <a:r>
              <a:rPr dirty="0"/>
              <a:t> je u </a:t>
            </a:r>
            <a:r>
              <a:rPr dirty="0" err="1"/>
              <a:t>španskoj</a:t>
            </a:r>
            <a:r>
              <a:rPr dirty="0"/>
              <a:t> </a:t>
            </a:r>
            <a:r>
              <a:rPr dirty="0" err="1"/>
              <a:t>civilizaciji</a:t>
            </a:r>
            <a:r>
              <a:rPr dirty="0"/>
              <a:t> </a:t>
            </a:r>
            <a:r>
              <a:rPr dirty="0" err="1"/>
              <a:t>isprekidano</a:t>
            </a:r>
            <a:r>
              <a:rPr dirty="0"/>
              <a:t>, </a:t>
            </a:r>
            <a:r>
              <a:rPr dirty="0" err="1"/>
              <a:t>osamljeno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nepovezano</a:t>
            </a:r>
            <a:r>
              <a:rPr dirty="0"/>
              <a:t>.”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„</a:t>
            </a:r>
            <a:r>
              <a:rPr dirty="0" err="1"/>
              <a:t>Vrtoglava</a:t>
            </a:r>
            <a:r>
              <a:rPr dirty="0"/>
              <a:t> </a:t>
            </a:r>
            <a:r>
              <a:rPr dirty="0" err="1"/>
              <a:t>virtuoznost</a:t>
            </a:r>
            <a:r>
              <a:rPr dirty="0"/>
              <a:t> </a:t>
            </a:r>
            <a:r>
              <a:rPr dirty="0" err="1"/>
              <a:t>španskih</a:t>
            </a:r>
            <a:r>
              <a:rPr dirty="0"/>
              <a:t> </a:t>
            </a:r>
            <a:r>
              <a:rPr dirty="0" err="1"/>
              <a:t>mislilaca</a:t>
            </a:r>
            <a:r>
              <a:rPr dirty="0"/>
              <a:t> </a:t>
            </a:r>
            <a:r>
              <a:rPr dirty="0" err="1"/>
              <a:t>sva</a:t>
            </a:r>
            <a:r>
              <a:rPr dirty="0"/>
              <a:t> je </a:t>
            </a:r>
            <a:r>
              <a:rPr dirty="0" err="1"/>
              <a:t>utrošena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to da se </a:t>
            </a:r>
            <a:r>
              <a:rPr dirty="0" err="1"/>
              <a:t>veštacki</a:t>
            </a:r>
            <a:r>
              <a:rPr dirty="0"/>
              <a:t> </a:t>
            </a:r>
            <a:r>
              <a:rPr dirty="0" err="1"/>
              <a:t>povezu</a:t>
            </a:r>
            <a:r>
              <a:rPr dirty="0"/>
              <a:t> </a:t>
            </a:r>
            <a:r>
              <a:rPr dirty="0" err="1"/>
              <a:t>ti</a:t>
            </a:r>
            <a:r>
              <a:rPr dirty="0"/>
              <a:t> </a:t>
            </a:r>
            <a:r>
              <a:rPr dirty="0" err="1"/>
              <a:t>krnji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tužni</a:t>
            </a:r>
            <a:r>
              <a:rPr dirty="0"/>
              <a:t> </a:t>
            </a:r>
            <a:r>
              <a:rPr dirty="0" err="1"/>
              <a:t>ulomci</a:t>
            </a:r>
            <a:r>
              <a:rPr dirty="0"/>
              <a:t> [...]”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„</a:t>
            </a:r>
            <a:r>
              <a:rPr dirty="0" err="1"/>
              <a:t>Ovu</a:t>
            </a:r>
            <a:r>
              <a:rPr dirty="0"/>
              <a:t> je </a:t>
            </a:r>
            <a:r>
              <a:rPr dirty="0" err="1"/>
              <a:t>zemlju</a:t>
            </a:r>
            <a:r>
              <a:rPr dirty="0"/>
              <a:t> </a:t>
            </a:r>
            <a:r>
              <a:rPr dirty="0" err="1"/>
              <a:t>otrovao</a:t>
            </a:r>
            <a:r>
              <a:rPr dirty="0"/>
              <a:t> Istok </a:t>
            </a:r>
            <a:r>
              <a:rPr dirty="0" err="1"/>
              <a:t>svojim</a:t>
            </a:r>
            <a:r>
              <a:rPr dirty="0"/>
              <a:t> </a:t>
            </a:r>
            <a:r>
              <a:rPr dirty="0" err="1"/>
              <a:t>kultom</a:t>
            </a:r>
            <a:r>
              <a:rPr dirty="0"/>
              <a:t> </a:t>
            </a:r>
            <a:r>
              <a:rPr dirty="0" err="1"/>
              <a:t>sile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gospodovanja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zarazila</a:t>
            </a:r>
            <a:r>
              <a:rPr dirty="0"/>
              <a:t> Afrika </a:t>
            </a:r>
            <a:r>
              <a:rPr dirty="0" err="1"/>
              <a:t>svojim</a:t>
            </a:r>
            <a:r>
              <a:rPr dirty="0"/>
              <a:t> </a:t>
            </a:r>
            <a:r>
              <a:rPr dirty="0" err="1"/>
              <a:t>beznadežnim</a:t>
            </a:r>
            <a:r>
              <a:rPr dirty="0"/>
              <a:t> </a:t>
            </a:r>
            <a:r>
              <a:rPr dirty="0" err="1"/>
              <a:t>nihilizmom</a:t>
            </a:r>
            <a:r>
              <a:rPr dirty="0"/>
              <a:t> </a:t>
            </a:r>
            <a:r>
              <a:rPr dirty="0" err="1"/>
              <a:t>sladostrašca</a:t>
            </a:r>
            <a:r>
              <a:rPr dirty="0"/>
              <a:t>, </a:t>
            </a:r>
            <a:r>
              <a:rPr dirty="0" err="1"/>
              <a:t>krvi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lenjosti</a:t>
            </a:r>
            <a:r>
              <a:rPr dirty="0"/>
              <a:t>” (Andrić 1981: 310–311).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l">
              <a:defRPr sz="3200" b="1">
                <a:latin typeface="Arial"/>
              </a:defRPr>
            </a:pPr>
            <a:r>
              <a:t>2. Za pisca (2)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5042406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El Escorial u </a:t>
            </a:r>
            <a:r>
              <a:rPr dirty="0" err="1"/>
              <a:t>Andrićevu</a:t>
            </a:r>
            <a:r>
              <a:rPr dirty="0"/>
              <a:t> </a:t>
            </a:r>
            <a:r>
              <a:rPr dirty="0" err="1"/>
              <a:t>pamćenju</a:t>
            </a:r>
            <a:r>
              <a:rPr dirty="0"/>
              <a:t> (7. 2. 1944., </a:t>
            </a:r>
            <a:r>
              <a:rPr dirty="0" err="1"/>
              <a:t>Bgd</a:t>
            </a:r>
            <a:r>
              <a:rPr dirty="0"/>
              <a:t>.). </a:t>
            </a:r>
            <a:r>
              <a:rPr dirty="0" err="1"/>
              <a:t>Usporedba</a:t>
            </a:r>
            <a:r>
              <a:rPr dirty="0"/>
              <a:t> s </a:t>
            </a:r>
            <a:r>
              <a:rPr dirty="0" err="1"/>
              <a:t>Balkanom</a:t>
            </a:r>
            <a:r>
              <a:rPr dirty="0"/>
              <a:t>: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„</a:t>
            </a:r>
            <a:r>
              <a:rPr dirty="0" err="1"/>
              <a:t>Sećanje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Eskorijal</a:t>
            </a:r>
            <a:r>
              <a:rPr dirty="0"/>
              <a:t> </a:t>
            </a:r>
            <a:r>
              <a:rPr dirty="0" err="1"/>
              <a:t>kao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dubok</a:t>
            </a:r>
            <a:r>
              <a:rPr dirty="0"/>
              <a:t> </a:t>
            </a:r>
            <a:r>
              <a:rPr dirty="0" err="1"/>
              <a:t>licni</a:t>
            </a:r>
            <a:r>
              <a:rPr dirty="0"/>
              <a:t> </a:t>
            </a:r>
            <a:r>
              <a:rPr dirty="0" err="1"/>
              <a:t>doživljaj</a:t>
            </a:r>
            <a:r>
              <a:rPr dirty="0"/>
              <a:t>. Samo u </a:t>
            </a:r>
            <a:r>
              <a:rPr dirty="0" err="1"/>
              <a:t>Spaniji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Balkanu</a:t>
            </a:r>
            <a:r>
              <a:rPr dirty="0"/>
              <a:t> </a:t>
            </a:r>
            <a:r>
              <a:rPr dirty="0" err="1"/>
              <a:t>mogu</a:t>
            </a:r>
            <a:r>
              <a:rPr dirty="0"/>
              <a:t> da se vide </a:t>
            </a:r>
            <a:r>
              <a:rPr dirty="0" err="1"/>
              <a:t>takvi</a:t>
            </a:r>
            <a:r>
              <a:rPr dirty="0"/>
              <a:t> </a:t>
            </a:r>
            <a:r>
              <a:rPr dirty="0" err="1"/>
              <a:t>nemilosrdno</a:t>
            </a:r>
            <a:r>
              <a:rPr dirty="0"/>
              <a:t> </a:t>
            </a:r>
            <a:r>
              <a:rPr dirty="0" err="1"/>
              <a:t>rastrgani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nagriženi</a:t>
            </a:r>
            <a:r>
              <a:rPr dirty="0"/>
              <a:t> </a:t>
            </a:r>
            <a:r>
              <a:rPr dirty="0" err="1"/>
              <a:t>predeli</a:t>
            </a:r>
            <a:r>
              <a:rPr dirty="0"/>
              <a:t> u </a:t>
            </a:r>
            <a:r>
              <a:rPr dirty="0" err="1"/>
              <a:t>kojima</a:t>
            </a:r>
            <a:r>
              <a:rPr dirty="0"/>
              <a:t> </a:t>
            </a:r>
            <a:r>
              <a:rPr dirty="0" err="1"/>
              <a:t>svaki</a:t>
            </a:r>
            <a:r>
              <a:rPr dirty="0"/>
              <a:t>,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najveći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najplemenitiji</a:t>
            </a:r>
            <a:r>
              <a:rPr dirty="0"/>
              <a:t>, </a:t>
            </a:r>
            <a:r>
              <a:rPr dirty="0" err="1"/>
              <a:t>ljudski</a:t>
            </a:r>
            <a:r>
              <a:rPr dirty="0"/>
              <a:t> </a:t>
            </a:r>
            <a:r>
              <a:rPr dirty="0" err="1"/>
              <a:t>napor</a:t>
            </a:r>
            <a:r>
              <a:rPr dirty="0"/>
              <a:t> </a:t>
            </a:r>
            <a:r>
              <a:rPr dirty="0" err="1"/>
              <a:t>izgleda</a:t>
            </a:r>
            <a:r>
              <a:rPr dirty="0"/>
              <a:t> </a:t>
            </a:r>
            <a:r>
              <a:rPr dirty="0" err="1"/>
              <a:t>nemoćan</a:t>
            </a:r>
            <a:r>
              <a:rPr dirty="0"/>
              <a:t>, </a:t>
            </a:r>
            <a:r>
              <a:rPr dirty="0" err="1"/>
              <a:t>uzaludan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unapred</a:t>
            </a:r>
            <a:r>
              <a:rPr dirty="0"/>
              <a:t> </a:t>
            </a:r>
            <a:r>
              <a:rPr dirty="0" err="1"/>
              <a:t>osuđen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neuspeh</a:t>
            </a:r>
            <a:r>
              <a:rPr dirty="0"/>
              <a:t>” (Andrić 198</a:t>
            </a:r>
            <a:r>
              <a:rPr lang="hr-HR" dirty="0"/>
              <a:t>6</a:t>
            </a:r>
            <a:r>
              <a:rPr dirty="0"/>
              <a:t>: 322).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l">
              <a:defRPr sz="3200" b="1">
                <a:latin typeface="Arial"/>
              </a:defRPr>
            </a:pPr>
            <a:r>
              <a:t>3. Slike, prizori, raspoloženja (1)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3924151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 err="1"/>
              <a:t>Pučki</a:t>
            </a:r>
            <a:r>
              <a:rPr dirty="0"/>
              <a:t> </a:t>
            </a:r>
            <a:r>
              <a:rPr dirty="0" err="1"/>
              <a:t>doživljaji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španjolske</a:t>
            </a:r>
            <a:r>
              <a:rPr dirty="0"/>
              <a:t> </a:t>
            </a:r>
            <a:r>
              <a:rPr dirty="0" err="1"/>
              <a:t>igračice</a:t>
            </a:r>
            <a:r>
              <a:rPr dirty="0"/>
              <a:t>: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„</a:t>
            </a:r>
            <a:r>
              <a:rPr dirty="0" err="1"/>
              <a:t>Promatrao</a:t>
            </a:r>
            <a:r>
              <a:rPr dirty="0"/>
              <a:t> </a:t>
            </a:r>
            <a:r>
              <a:rPr dirty="0" err="1"/>
              <a:t>sam</a:t>
            </a:r>
            <a:r>
              <a:rPr dirty="0"/>
              <a:t> </a:t>
            </a:r>
            <a:r>
              <a:rPr dirty="0" err="1"/>
              <a:t>španske</a:t>
            </a:r>
            <a:r>
              <a:rPr dirty="0"/>
              <a:t> </a:t>
            </a:r>
            <a:r>
              <a:rPr dirty="0" err="1"/>
              <a:t>igračice</a:t>
            </a:r>
            <a:r>
              <a:rPr dirty="0"/>
              <a:t> </a:t>
            </a:r>
            <a:r>
              <a:rPr dirty="0" err="1"/>
              <a:t>kad</a:t>
            </a:r>
            <a:r>
              <a:rPr dirty="0"/>
              <a:t> </a:t>
            </a:r>
            <a:r>
              <a:rPr dirty="0" err="1"/>
              <a:t>izvode</a:t>
            </a:r>
            <a:r>
              <a:rPr dirty="0"/>
              <a:t> </a:t>
            </a:r>
            <a:r>
              <a:rPr dirty="0" err="1"/>
              <a:t>neku</a:t>
            </a:r>
            <a:r>
              <a:rPr dirty="0"/>
              <a:t> </a:t>
            </a:r>
            <a:r>
              <a:rPr dirty="0" err="1"/>
              <a:t>tešku</a:t>
            </a:r>
            <a:r>
              <a:rPr dirty="0"/>
              <a:t> </a:t>
            </a:r>
            <a:r>
              <a:rPr dirty="0" err="1"/>
              <a:t>figuru</a:t>
            </a:r>
            <a:r>
              <a:rPr dirty="0"/>
              <a:t>” (Andrić 198</a:t>
            </a:r>
            <a:r>
              <a:rPr lang="es-ES"/>
              <a:t>6</a:t>
            </a:r>
            <a:r>
              <a:t>: </a:t>
            </a:r>
            <a:r>
              <a:rPr dirty="0"/>
              <a:t>349).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U </a:t>
            </a:r>
            <a:r>
              <a:rPr dirty="0" err="1"/>
              <a:t>madriskoj</a:t>
            </a:r>
            <a:r>
              <a:rPr dirty="0"/>
              <a:t> </a:t>
            </a:r>
            <a:r>
              <a:rPr dirty="0" err="1"/>
              <a:t>kavani</a:t>
            </a:r>
            <a:r>
              <a:rPr dirty="0"/>
              <a:t>: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„</a:t>
            </a:r>
            <a:r>
              <a:rPr dirty="0" err="1"/>
              <a:t>Limpiam</a:t>
            </a:r>
            <a:r>
              <a:rPr dirty="0"/>
              <a:t>?</a:t>
            </a:r>
            <a:r>
              <a:rPr lang="es-ES" dirty="0"/>
              <a:t>" </a:t>
            </a:r>
            <a:r>
              <a:rPr lang="es-ES" i="1" dirty="0"/>
              <a:t>[sic]</a:t>
            </a:r>
            <a:r>
              <a:rPr dirty="0"/>
              <a:t> (Andrić 198</a:t>
            </a:r>
            <a:r>
              <a:rPr lang="hr-HR" dirty="0"/>
              <a:t>6</a:t>
            </a:r>
            <a:r>
              <a:rPr lang="es-ES" dirty="0"/>
              <a:t>:</a:t>
            </a:r>
            <a:r>
              <a:rPr dirty="0"/>
              <a:t> 549).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l">
              <a:defRPr sz="3200" b="1">
                <a:latin typeface="Arial"/>
              </a:defRPr>
            </a:pPr>
            <a:r>
              <a:t>3. Slike, prizori, raspoloženja (2)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45720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 err="1"/>
              <a:t>Prizori</a:t>
            </a:r>
            <a:r>
              <a:rPr dirty="0"/>
              <a:t> </a:t>
            </a:r>
            <a:r>
              <a:rPr dirty="0" err="1"/>
              <a:t>iz</a:t>
            </a:r>
            <a:r>
              <a:rPr dirty="0"/>
              <a:t> </a:t>
            </a:r>
            <a:r>
              <a:rPr dirty="0" err="1"/>
              <a:t>madridskoga</a:t>
            </a:r>
            <a:r>
              <a:rPr dirty="0"/>
              <a:t> </a:t>
            </a:r>
            <a:r>
              <a:rPr dirty="0" err="1"/>
              <a:t>života</a:t>
            </a:r>
            <a:r>
              <a:rPr dirty="0"/>
              <a:t> 1920-ih </a:t>
            </a:r>
            <a:r>
              <a:rPr dirty="0" err="1"/>
              <a:t>godina</a:t>
            </a:r>
            <a:r>
              <a:rPr dirty="0"/>
              <a:t>: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1) Borba s </a:t>
            </a:r>
            <a:r>
              <a:rPr dirty="0" err="1"/>
              <a:t>bikovima</a:t>
            </a:r>
            <a:r>
              <a:rPr dirty="0"/>
              <a:t>: Nicanor </a:t>
            </a:r>
            <a:r>
              <a:rPr dirty="0" err="1"/>
              <a:t>Villalt</a:t>
            </a:r>
            <a:r>
              <a:rPr lang="es-ES" dirty="0"/>
              <a:t>a</a:t>
            </a:r>
            <a:r>
              <a:rPr dirty="0"/>
              <a:t> y </a:t>
            </a:r>
            <a:r>
              <a:rPr dirty="0" err="1"/>
              <a:t>Serrés</a:t>
            </a:r>
            <a:r>
              <a:rPr dirty="0"/>
              <a:t>, „El torero de Madrid” – „Domina </a:t>
            </a:r>
            <a:r>
              <a:rPr dirty="0" err="1"/>
              <a:t>mucho</a:t>
            </a:r>
            <a:r>
              <a:rPr dirty="0"/>
              <a:t>…” </a:t>
            </a:r>
            <a:r>
              <a:rPr dirty="0" err="1"/>
              <a:t>i</a:t>
            </a:r>
            <a:r>
              <a:rPr dirty="0"/>
              <a:t> „¡</a:t>
            </a:r>
            <a:r>
              <a:rPr dirty="0" err="1"/>
              <a:t>Señor</a:t>
            </a:r>
            <a:r>
              <a:rPr dirty="0"/>
              <a:t> animal!”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2) </a:t>
            </a:r>
            <a:r>
              <a:rPr dirty="0" err="1"/>
              <a:t>Prolaznost</a:t>
            </a:r>
            <a:r>
              <a:rPr dirty="0"/>
              <a:t> </a:t>
            </a:r>
            <a:r>
              <a:rPr dirty="0" err="1"/>
              <a:t>ljepote</a:t>
            </a:r>
            <a:r>
              <a:rPr dirty="0"/>
              <a:t> </a:t>
            </a:r>
            <a:r>
              <a:rPr dirty="0" err="1"/>
              <a:t>kao</a:t>
            </a:r>
            <a:r>
              <a:rPr dirty="0"/>
              <a:t> </a:t>
            </a:r>
            <a:r>
              <a:rPr dirty="0" err="1"/>
              <a:t>univerzalna</a:t>
            </a:r>
            <a:r>
              <a:rPr dirty="0"/>
              <a:t> </a:t>
            </a:r>
            <a:r>
              <a:rPr dirty="0" err="1"/>
              <a:t>parenteza</a:t>
            </a:r>
            <a:r>
              <a:rPr dirty="0"/>
              <a:t>.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3) „¡Música, maestro!”: o </a:t>
            </a:r>
            <a:r>
              <a:rPr dirty="0" err="1"/>
              <a:t>glazbi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kinima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l">
              <a:defRPr sz="3200" b="1">
                <a:latin typeface="Arial"/>
              </a:defRPr>
            </a:pPr>
            <a:r>
              <a:t>3. Slike, prizori, raspoloženja (3)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45720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t>O Andrićevu omiljenom madridskom trgu:</a:t>
            </a:r>
            <a:br/>
            <a:r>
              <a:t>Plaza de la Lealtad (kod Andrića: Plaza de Lealtad).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t>Usred španjolskog puka: subotnje Verbenas: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t>a) El Retiro (27. 7. 1929.): „Igra Custodia Romero.”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t>b) Cuatro Caminos (3. 8. 1929.).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1924-06-25,_Mundo_Gráfico,_Custodia_Romero,_Walken.jpg (2702×3493)">
            <a:extLst>
              <a:ext uri="{FF2B5EF4-FFF2-40B4-BE49-F238E27FC236}">
                <a16:creationId xmlns:a16="http://schemas.microsoft.com/office/drawing/2014/main" id="{EE6D8417-F520-96B4-9E11-D0CADC8BA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774" y="634226"/>
            <a:ext cx="3978739" cy="514349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CDF202B-C151-C43F-FCF1-4FBC1D4F4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626" y="857250"/>
            <a:ext cx="541681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48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l">
              <a:defRPr sz="3200" b="1">
                <a:latin typeface="Arial"/>
              </a:defRPr>
            </a:pPr>
            <a:r>
              <a:t>4. Zaključak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5221942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• </a:t>
            </a:r>
            <a:r>
              <a:rPr dirty="0" err="1"/>
              <a:t>Španjolska</a:t>
            </a:r>
            <a:r>
              <a:rPr dirty="0"/>
              <a:t> u </a:t>
            </a:r>
            <a:r>
              <a:rPr i="1" dirty="0" err="1"/>
              <a:t>Znakovima</a:t>
            </a:r>
            <a:r>
              <a:rPr i="1" dirty="0"/>
              <a:t> pored puta </a:t>
            </a:r>
            <a:r>
              <a:rPr dirty="0" err="1"/>
              <a:t>predstavlja</a:t>
            </a:r>
            <a:r>
              <a:rPr dirty="0"/>
              <a:t> </a:t>
            </a:r>
            <a:r>
              <a:rPr dirty="0" err="1"/>
              <a:t>duboko</a:t>
            </a:r>
            <a:r>
              <a:rPr dirty="0"/>
              <a:t> </a:t>
            </a:r>
            <a:r>
              <a:rPr dirty="0" err="1"/>
              <a:t>intiman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proživljen</a:t>
            </a:r>
            <a:r>
              <a:rPr dirty="0"/>
              <a:t> </a:t>
            </a:r>
            <a:r>
              <a:rPr dirty="0" err="1"/>
              <a:t>prostor</a:t>
            </a:r>
            <a:r>
              <a:rPr dirty="0"/>
              <a:t> </a:t>
            </a:r>
            <a:r>
              <a:rPr dirty="0" err="1"/>
              <a:t>Andrićeve</a:t>
            </a:r>
            <a:r>
              <a:rPr dirty="0"/>
              <a:t> </a:t>
            </a:r>
            <a:r>
              <a:rPr dirty="0" err="1"/>
              <a:t>refleksije</a:t>
            </a:r>
            <a:r>
              <a:rPr dirty="0"/>
              <a:t>.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• Autor </a:t>
            </a:r>
            <a:r>
              <a:rPr dirty="0" err="1"/>
              <a:t>prepoznaje</a:t>
            </a:r>
            <a:r>
              <a:rPr dirty="0"/>
              <a:t> </a:t>
            </a:r>
            <a:r>
              <a:rPr dirty="0" err="1"/>
              <a:t>fatalističku</a:t>
            </a:r>
            <a:r>
              <a:rPr dirty="0"/>
              <a:t> </a:t>
            </a:r>
            <a:r>
              <a:rPr dirty="0" err="1"/>
              <a:t>sličnost</a:t>
            </a:r>
            <a:r>
              <a:rPr dirty="0"/>
              <a:t> </a:t>
            </a:r>
            <a:r>
              <a:rPr dirty="0" err="1"/>
              <a:t>između</a:t>
            </a:r>
            <a:r>
              <a:rPr dirty="0"/>
              <a:t> </a:t>
            </a:r>
            <a:r>
              <a:rPr dirty="0" err="1"/>
              <a:t>nemilosrdnih</a:t>
            </a:r>
            <a:r>
              <a:rPr dirty="0"/>
              <a:t> </a:t>
            </a:r>
            <a:r>
              <a:rPr dirty="0" err="1"/>
              <a:t>španjolskih</a:t>
            </a:r>
            <a:r>
              <a:rPr dirty="0"/>
              <a:t> </a:t>
            </a:r>
            <a:r>
              <a:rPr dirty="0" err="1"/>
              <a:t>predjela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sudbine</a:t>
            </a:r>
            <a:r>
              <a:rPr dirty="0"/>
              <a:t> </a:t>
            </a:r>
            <a:r>
              <a:rPr dirty="0" err="1"/>
              <a:t>Balkana</a:t>
            </a:r>
            <a:r>
              <a:rPr dirty="0"/>
              <a:t>.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• </a:t>
            </a:r>
            <a:r>
              <a:rPr dirty="0" err="1"/>
              <a:t>Kroz</a:t>
            </a:r>
            <a:r>
              <a:rPr dirty="0"/>
              <a:t> motive </a:t>
            </a:r>
            <a:r>
              <a:rPr dirty="0" err="1"/>
              <a:t>borbe</a:t>
            </a:r>
            <a:r>
              <a:rPr dirty="0"/>
              <a:t> </a:t>
            </a:r>
            <a:r>
              <a:rPr dirty="0" err="1"/>
              <a:t>bikova</a:t>
            </a:r>
            <a:r>
              <a:rPr dirty="0"/>
              <a:t>, </a:t>
            </a:r>
            <a:r>
              <a:rPr dirty="0" err="1"/>
              <a:t>plesa</a:t>
            </a:r>
            <a:r>
              <a:rPr lang="hr-HR" dirty="0"/>
              <a:t>, kavana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madridskih</a:t>
            </a:r>
            <a:r>
              <a:rPr dirty="0"/>
              <a:t> </a:t>
            </a:r>
            <a:r>
              <a:rPr dirty="0" err="1"/>
              <a:t>ulica</a:t>
            </a:r>
            <a:r>
              <a:rPr dirty="0"/>
              <a:t>, Andrić </a:t>
            </a:r>
            <a:r>
              <a:rPr dirty="0" err="1"/>
              <a:t>spaja</a:t>
            </a:r>
            <a:r>
              <a:rPr dirty="0"/>
              <a:t> </a:t>
            </a:r>
            <a:r>
              <a:rPr dirty="0" err="1"/>
              <a:t>univerzalnu</a:t>
            </a:r>
            <a:r>
              <a:rPr dirty="0"/>
              <a:t> </a:t>
            </a:r>
            <a:r>
              <a:rPr dirty="0" err="1"/>
              <a:t>prolaznost</a:t>
            </a:r>
            <a:r>
              <a:rPr dirty="0"/>
              <a:t> s </a:t>
            </a:r>
            <a:r>
              <a:rPr dirty="0" err="1"/>
              <a:t>autentičnim</a:t>
            </a:r>
            <a:r>
              <a:rPr dirty="0"/>
              <a:t> </a:t>
            </a:r>
            <a:r>
              <a:rPr dirty="0" err="1"/>
              <a:t>španjolskim</a:t>
            </a:r>
            <a:r>
              <a:rPr dirty="0"/>
              <a:t> </a:t>
            </a:r>
            <a:r>
              <a:rPr dirty="0" err="1"/>
              <a:t>duhom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l">
              <a:defRPr sz="3200" b="1">
                <a:latin typeface="Arial"/>
              </a:defRPr>
            </a:pPr>
            <a:r>
              <a:t>5. Izvori i literatura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4549964"/>
          </a:xfrm>
          <a:prstGeom prst="rect">
            <a:avLst/>
          </a:prstGeom>
          <a:noFill/>
        </p:spPr>
        <p:txBody>
          <a:bodyPr wrap="square" lIns="457200" tIns="457200" rIns="457200" bIns="457200">
            <a:spAutoFit/>
          </a:bodyPr>
          <a:lstStyle/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Andrić 198</a:t>
            </a:r>
            <a:r>
              <a:rPr lang="hr-HR" dirty="0"/>
              <a:t>6</a:t>
            </a:r>
            <a:r>
              <a:rPr dirty="0"/>
              <a:t>: Andrić, Ivo. </a:t>
            </a:r>
            <a:r>
              <a:rPr dirty="0" err="1"/>
              <a:t>Znakovi</a:t>
            </a:r>
            <a:r>
              <a:rPr dirty="0"/>
              <a:t> pored puta. </a:t>
            </a:r>
            <a:r>
              <a:rPr dirty="0" err="1"/>
              <a:t>Udruženi</a:t>
            </a:r>
            <a:r>
              <a:rPr dirty="0"/>
              <a:t> </a:t>
            </a:r>
            <a:r>
              <a:rPr dirty="0" err="1"/>
              <a:t>izdavači</a:t>
            </a:r>
            <a:r>
              <a:rPr dirty="0"/>
              <a:t>: </a:t>
            </a:r>
            <a:r>
              <a:rPr dirty="0" err="1"/>
              <a:t>Svjetlost</a:t>
            </a:r>
            <a:r>
              <a:rPr dirty="0"/>
              <a:t>, </a:t>
            </a:r>
            <a:r>
              <a:rPr lang="hr-HR" dirty="0"/>
              <a:t>Prosveta, </a:t>
            </a:r>
            <a:r>
              <a:rPr dirty="0"/>
              <a:t>Mladost, </a:t>
            </a:r>
            <a:r>
              <a:rPr lang="hr-HR" dirty="0"/>
              <a:t>Državna založba Slovenije</a:t>
            </a:r>
            <a:r>
              <a:rPr dirty="0"/>
              <a:t>, </a:t>
            </a:r>
            <a:r>
              <a:rPr lang="hr-HR" dirty="0"/>
              <a:t>Misla</a:t>
            </a:r>
            <a:r>
              <a:rPr dirty="0"/>
              <a:t>, </a:t>
            </a:r>
            <a:r>
              <a:rPr lang="hr-HR" dirty="0"/>
              <a:t>Pobjeda</a:t>
            </a:r>
            <a:r>
              <a:rPr dirty="0"/>
              <a:t>. </a:t>
            </a:r>
            <a:r>
              <a:rPr lang="hr-HR" dirty="0"/>
              <a:t>Sarajevo - </a:t>
            </a:r>
            <a:r>
              <a:rPr dirty="0"/>
              <a:t>Beograd –Zagreb – </a:t>
            </a:r>
            <a:r>
              <a:rPr lang="hr-HR" dirty="0"/>
              <a:t>Ljubljana – Skopje - Titograd</a:t>
            </a:r>
            <a:r>
              <a:rPr dirty="0"/>
              <a:t>.</a:t>
            </a:r>
          </a:p>
          <a:p>
            <a:pPr algn="just">
              <a:spcAft>
                <a:spcPts val="1400"/>
              </a:spcAft>
              <a:defRPr sz="3200">
                <a:latin typeface="Arial"/>
              </a:defRPr>
            </a:pPr>
            <a:r>
              <a:rPr dirty="0"/>
              <a:t>Mundo </a:t>
            </a:r>
            <a:r>
              <a:rPr dirty="0" err="1"/>
              <a:t>Gráfico</a:t>
            </a:r>
            <a:r>
              <a:rPr dirty="0"/>
              <a:t>: </a:t>
            </a:r>
            <a:r>
              <a:rPr dirty="0" err="1"/>
              <a:t>Časopis</a:t>
            </a:r>
            <a:r>
              <a:rPr dirty="0"/>
              <a:t> „Mundo </a:t>
            </a:r>
            <a:r>
              <a:rPr dirty="0" err="1"/>
              <a:t>Gráfico</a:t>
            </a:r>
            <a:r>
              <a:rPr dirty="0"/>
              <a:t>”. Madrid, </a:t>
            </a:r>
            <a:r>
              <a:rPr dirty="0" err="1"/>
              <a:t>izdanja</a:t>
            </a:r>
            <a:r>
              <a:rPr dirty="0"/>
              <a:t> </a:t>
            </a:r>
            <a:r>
              <a:rPr dirty="0" err="1"/>
              <a:t>iz</a:t>
            </a:r>
            <a:r>
              <a:rPr dirty="0"/>
              <a:t> 1929. </a:t>
            </a:r>
            <a:r>
              <a:rPr dirty="0" err="1"/>
              <a:t>godine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560</Words>
  <Application>Microsoft Office PowerPoint</Application>
  <PresentationFormat>Panorámica</PresentationFormat>
  <Paragraphs>44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Francisco</dc:creator>
  <cp:keywords/>
  <dc:description>generated using python-pptx</dc:description>
  <cp:lastModifiedBy>FRANCISCO JAVIER JUEZ GALVEZ</cp:lastModifiedBy>
  <cp:revision>7</cp:revision>
  <dcterms:created xsi:type="dcterms:W3CDTF">2013-01-27T09:14:16Z</dcterms:created>
  <dcterms:modified xsi:type="dcterms:W3CDTF">2026-10-27T19:50:59Z</dcterms:modified>
  <cp:category/>
</cp:coreProperties>
</file>