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7" r:id="rId3"/>
    <p:sldId id="281" r:id="rId4"/>
    <p:sldId id="276" r:id="rId5"/>
    <p:sldId id="271" r:id="rId6"/>
    <p:sldId id="258" r:id="rId7"/>
    <p:sldId id="277" r:id="rId8"/>
    <p:sldId id="269" r:id="rId9"/>
    <p:sldId id="259" r:id="rId10"/>
    <p:sldId id="272" r:id="rId11"/>
    <p:sldId id="260" r:id="rId12"/>
    <p:sldId id="261" r:id="rId13"/>
    <p:sldId id="285" r:id="rId14"/>
    <p:sldId id="280" r:id="rId15"/>
    <p:sldId id="287" r:id="rId16"/>
    <p:sldId id="286" r:id="rId17"/>
    <p:sldId id="275" r:id="rId18"/>
    <p:sldId id="279" r:id="rId19"/>
    <p:sldId id="274" r:id="rId20"/>
    <p:sldId id="266" r:id="rId21"/>
    <p:sldId id="28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74" autoAdjust="0"/>
  </p:normalViewPr>
  <p:slideViewPr>
    <p:cSldViewPr snapToGrid="0" snapToObjects="1" showGuides="1">
      <p:cViewPr varScale="1">
        <p:scale>
          <a:sx n="97" d="100"/>
          <a:sy n="97" d="100"/>
        </p:scale>
        <p:origin x="9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BE445-C54C-4EB9-82F4-65E1D7999BF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BD13A-3F4A-41D0-90EC-35B62C1F341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BD13A-3F4A-41D0-90EC-35B62C1F34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43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9685" y="2551837"/>
            <a:ext cx="8098971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ĆUTANJE KAO RAZGOVOR:</a:t>
            </a:r>
            <a:endParaRPr lang="sr-Latn-R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ženske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Andrićevoj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42455F-C550-A30F-9DF1-1F0AD7B0C193}"/>
              </a:ext>
            </a:extLst>
          </p:cNvPr>
          <p:cNvSpPr txBox="1"/>
          <p:nvPr/>
        </p:nvSpPr>
        <p:spPr>
          <a:xfrm>
            <a:off x="3839935" y="4298867"/>
            <a:ext cx="3902528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Tatjana Jovanović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Kragujevac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5C8FE-2DE6-3C06-EFA0-1E1EE7D8A85E}"/>
              </a:ext>
            </a:extLst>
          </p:cNvPr>
          <p:cNvSpPr txBox="1"/>
          <p:nvPr/>
        </p:nvSpPr>
        <p:spPr>
          <a:xfrm>
            <a:off x="2917370" y="804807"/>
            <a:ext cx="594360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Andricev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simpozijum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 januar – 23. januar 2027. Pariz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806693" y="1983934"/>
            <a:ext cx="2656105" cy="3783233"/>
          </a:xfrm>
          <a:prstGeom prst="roundRect">
            <a:avLst>
              <a:gd name="adj" fmla="val 6500"/>
            </a:avLst>
          </a:prstGeom>
          <a:solidFill>
            <a:srgbClr val="F2EBEB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062412"/>
            <a:ext cx="4762500" cy="11560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8650" y="1479278"/>
            <a:ext cx="45719" cy="1949252"/>
          </a:xfrm>
          <a:prstGeom prst="rect">
            <a:avLst/>
          </a:prstGeom>
          <a:solidFill>
            <a:srgbClr val="8B2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flipH="1">
            <a:off x="602105" y="3875550"/>
            <a:ext cx="45719" cy="2523769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34215" y="542899"/>
            <a:ext cx="293253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Uvod</a:t>
            </a:r>
            <a:r>
              <a:rPr lang="en-U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istraživački</a:t>
            </a:r>
            <a:r>
              <a:rPr lang="en-U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problem: </a:t>
            </a:r>
            <a:endParaRPr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50" y="381316"/>
            <a:ext cx="8568051" cy="4385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Redefinisanje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Od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pasivnosti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semantičke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moći</a:t>
            </a:r>
            <a:endParaRPr sz="28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53832" y="2247262"/>
            <a:ext cx="1894564" cy="25135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odsustvo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odgovora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najviši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epen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semantičke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zasićenosti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1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teksta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8087" y="4956192"/>
            <a:ext cx="2372444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1" i="0" u="none" dirty="0">
                <a:solidFill>
                  <a:srgbClr val="555555"/>
                </a:solidFill>
                <a:latin typeface="Plus Jakarta Sans"/>
              </a:rPr>
              <a:t>— </a:t>
            </a:r>
            <a:r>
              <a:rPr sz="20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Osnovni</a:t>
            </a:r>
            <a:r>
              <a:rPr sz="20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metodološki</a:t>
            </a:r>
            <a:endParaRPr lang="en-US" sz="20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sz="20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postulat</a:t>
            </a:r>
            <a:r>
              <a:rPr sz="20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endParaRPr sz="20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1999" y="1479277"/>
            <a:ext cx="7706680" cy="19492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890"/>
              </a:lnSpc>
            </a:pPr>
            <a:r>
              <a:rPr lang="sr-Cyrl-RS"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Cyrl-RS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90"/>
              </a:lnSpc>
            </a:pPr>
            <a:r>
              <a:rPr lang="sr-Cyrl-R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Tradicionalno</a:t>
            </a:r>
            <a:r>
              <a:rPr lang="en-U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tumačenje</a:t>
            </a:r>
            <a:r>
              <a:rPr lang="en-U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90"/>
              </a:lnSpc>
            </a:pPr>
            <a:endParaRPr lang="en-US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90"/>
              </a:lnSpc>
            </a:pPr>
            <a:r>
              <a:rPr lang="en-U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Žensko</a:t>
            </a:r>
            <a:r>
              <a:rPr lang="sr-Latn-R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</a:t>
            </a:r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se poistovećuje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podređenošću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usled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istorijske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ili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patrijarhalne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represije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trpljenjem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nedostatkom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jezika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značenja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odsustvom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narativa</a:t>
            </a:r>
            <a:r>
              <a:rPr lang="sr-Latn-R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1890"/>
              </a:lnSpc>
            </a:pP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Shvaćena kao odsustvo govornih činova, tišina je simbol nedostatka i neuspeha delovanja. </a:t>
            </a:r>
            <a:endParaRPr lang="sr-Latn-R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90"/>
              </a:lnSpc>
            </a:pPr>
            <a:endParaRPr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9202" y="3586585"/>
            <a:ext cx="7688579" cy="2523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sr-Cyrl-RS"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sr-Cyrl-RS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 </a:t>
            </a:r>
            <a:r>
              <a:rPr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hipoteza</a:t>
            </a:r>
            <a:r>
              <a:rPr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sr-Cyrl-RS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</a:rPr>
              <a:t>Ćutanje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r-Latn-R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visokodiferenciran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kodifikovan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semiotički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zasićen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vid „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govora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koji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redefiniše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odnose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moći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granice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prirodu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samog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teksta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sr-Cyrl-R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Nemost</a:t>
            </a:r>
            <a:r>
              <a:rPr lang="en-U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susret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unutrašnje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slobode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spoljašnjeg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pritiska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usled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čega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ispoljava</a:t>
            </a:r>
            <a:r>
              <a:rPr lang="sr-Latn-R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r-Latn-RS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kao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granični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komunikacijski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fenomen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je mesto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kome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zvanični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patrijarhalni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diskurs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gubi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svemoć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unutrašnji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integritet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subjekta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bilo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kroz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otpor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subverziju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traumu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ili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masku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ostaje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sačuvan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van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dohvata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jezičke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kontrole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zajednice</a:t>
            </a:r>
            <a:endParaRPr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400" y="2375705"/>
            <a:ext cx="3399703" cy="43347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711" y="2516011"/>
            <a:ext cx="3578662" cy="41944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07629" y="4243885"/>
            <a:ext cx="166551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tima Osmanagić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06297" y="1658640"/>
            <a:ext cx="160560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Lotika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Apfelmajer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780" y="4234378"/>
            <a:ext cx="181420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Garić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57582" y="2042239"/>
            <a:ext cx="217080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Anika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Krnojelac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97" y="147576"/>
            <a:ext cx="3037198" cy="40407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1110" y="147576"/>
            <a:ext cx="3203567" cy="40419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7748" y="981934"/>
            <a:ext cx="9375504" cy="24623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Predmet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jeste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tipološka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semantička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nemosti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ćutanja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ženskih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likova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Iva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Andrića</a:t>
            </a:r>
            <a:r>
              <a:rPr lang="sr-Latn-RS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čiji korpus čine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r-Latn-R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Fatima Osmanagić </a:t>
            </a:r>
            <a:r>
              <a:rPr lang="sr-Latn-R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Fata </a:t>
            </a: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Avdagina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Drini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ćuprija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sr-Latn-R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</a:t>
            </a:r>
            <a:r>
              <a:rPr lang="sr-Latn-R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Garić - Mara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Milosnica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Mara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milosnica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sr-Latn-R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Anika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Krnojelac</a:t>
            </a:r>
            <a:r>
              <a:rPr lang="sr-Latn-R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Anikina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vremena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sr-Latn-R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Lotika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Apfelmajer</a:t>
            </a:r>
            <a:r>
              <a:rPr lang="sr-Latn-R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Drini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ćuprija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5715" y="208813"/>
            <a:ext cx="527957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Predmet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ciljevi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istraživanja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7748" y="3793706"/>
            <a:ext cx="9375504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Glavni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ciljevi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obuhvataju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Sistematsku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tipologiju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Dekodiranje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subverzivnog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potencijala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Rekonstrukciju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unutrašnjeg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integriteta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junakinja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689094"/>
              </p:ext>
            </p:extLst>
          </p:nvPr>
        </p:nvGraphicFramePr>
        <p:xfrm>
          <a:off x="550505" y="1284514"/>
          <a:ext cx="11090988" cy="5285804"/>
        </p:xfrm>
        <a:graphic>
          <a:graphicData uri="http://schemas.openxmlformats.org/drawingml/2006/table">
            <a:tbl>
              <a:tblPr firstRow="1" firstCol="1" bandRow="1"/>
              <a:tblGrid>
                <a:gridCol w="2599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2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0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6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716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Tipološka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raznolikost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nemosti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endParaRPr lang="sr-Cyrl-R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endParaRPr lang="sr-Latn-RS" sz="1800" b="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Andrić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ne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koristi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tišinu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uniformno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varira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patološke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traumatske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(Mara),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preko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prkosne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(Anika)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etički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nepokolebljive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(Fata), do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pragmatične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egzistencijalne</a:t>
                      </a:r>
                      <a:r>
                        <a:rPr lang="sr-Latn-R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nemosti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Lotika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Dijalektičnost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unutrašnjeg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spoljašnjeg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Dok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junakinje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prinuđene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spoljašnji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muk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zbog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društvenog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pritiska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one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istovremeno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vode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intenzivan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unutrašnji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dijalog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sopstvenim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etičkim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načelima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subverzija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patrijarhalnog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diskursa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svetu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gde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„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muška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reč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zakone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istoriju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žensko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funkcioniše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otpora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čuvajući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autonomiju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ličnosti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posebno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kod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Anike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Fate).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Tišina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performativni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čin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Žensko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Andrićevom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narativu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ne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funkcioniše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pasivni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vakuum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već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predstavlja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svestan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komunikacijski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čin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koji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nosi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informativnu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emocionalnu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težinu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kao i 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verbalni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iskaz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r-Latn-R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gradi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dinamičko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polje </a:t>
                      </a: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značenja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708440" y="451303"/>
            <a:ext cx="277511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Glavne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teze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rada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47738" y="2335708"/>
            <a:ext cx="3403550" cy="3139806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335708"/>
            <a:ext cx="3403550" cy="3139806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63316" y="2335708"/>
            <a:ext cx="3403550" cy="3139806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2564669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697" y="2583589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534" y="2586722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62" y="2666311"/>
            <a:ext cx="161925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172" y="2707414"/>
            <a:ext cx="161925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2130" y="315672"/>
            <a:ext cx="9000384" cy="13157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ctr"/>
            <a:endParaRPr lang="en-US" sz="285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Teorijski okvir: </a:t>
            </a:r>
            <a:r>
              <a:rPr sz="285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Multidisciplinarni</a:t>
            </a:r>
            <a:r>
              <a:rPr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5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metodološki</a:t>
            </a:r>
            <a:r>
              <a:rPr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pristup</a:t>
            </a:r>
            <a:endParaRPr lang="en-US" sz="285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sz="285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7324" y="2594407"/>
            <a:ext cx="2561599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Rodne</a:t>
            </a:r>
            <a:r>
              <a:rPr lang="en-US" sz="20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psihoanalitičke</a:t>
            </a:r>
            <a:endParaRPr lang="en-US" sz="20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sz="20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teorije</a:t>
            </a:r>
            <a:endParaRPr sz="20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3562106"/>
            <a:ext cx="3022550" cy="14619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90"/>
              </a:lnSpc>
            </a:pPr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Julija Kristeva, Žak Lakan, Ilejn Šouvolter, K. G. Jung</a:t>
            </a:r>
          </a:p>
          <a:p>
            <a:pPr algn="ctr">
              <a:lnSpc>
                <a:spcPts val="1890"/>
              </a:lnSpc>
            </a:pP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90"/>
              </a:lnSpc>
            </a:pP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Odbijanje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falogocentričnog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jezika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stvaranje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ženskog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38072" y="2639380"/>
            <a:ext cx="259045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Naratologija</a:t>
            </a:r>
            <a:r>
              <a:rPr sz="20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Pragma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1555" y="3601860"/>
            <a:ext cx="3022550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300"/>
              </a:spcBef>
              <a:spcAft>
                <a:spcPts val="1500"/>
              </a:spcAft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Michel Foucault</a:t>
            </a:r>
            <a:r>
              <a:rPr lang="sr-Latn-R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Gérard Genette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90"/>
              </a:lnSpc>
            </a:pP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Asimetrija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semantički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teror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uskraćivanje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očekivanog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narativa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4319" y="2666311"/>
            <a:ext cx="175047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Fenomenologija</a:t>
            </a:r>
            <a:endParaRPr sz="20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00332" y="3606207"/>
            <a:ext cx="3329518" cy="1710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90"/>
              </a:lnSpc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Gaston Bachelard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Maurice Merleau-Ponty</a:t>
            </a:r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 Gustave Ric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90"/>
              </a:lnSpc>
            </a:pPr>
            <a:endParaRPr lang="sr-Latn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90"/>
              </a:lnSpc>
            </a:pP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doživljaj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koji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preoblikuje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proze</a:t>
            </a:r>
            <a:r>
              <a:rPr sz="2000" b="0" i="0" u="none" dirty="0"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9686" y="1023713"/>
            <a:ext cx="6392638" cy="5693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 </a:t>
            </a:r>
            <a:r>
              <a:rPr lang="sr-Latn-RS" sz="2800" dirty="0"/>
              <a:t>             </a:t>
            </a:r>
          </a:p>
          <a:p>
            <a:pPr algn="just"/>
            <a:endParaRPr lang="sr-Latn-RS" sz="2800" dirty="0"/>
          </a:p>
          <a:p>
            <a:pPr algn="just"/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Avdagin</a:t>
            </a:r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Milosnica</a:t>
            </a:r>
            <a:endParaRPr lang="sr-Cyrl-R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TRAUMA</a:t>
            </a:r>
            <a:endParaRPr lang="sr-Cyrl-RS" sz="28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Cyrl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PRAGMATIČNOST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SUBVERZIJA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Lotika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Anika </a:t>
            </a:r>
            <a:endParaRPr lang="sr-Latn-R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562" y="3110278"/>
            <a:ext cx="1580876" cy="15207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49686" y="112601"/>
            <a:ext cx="64909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Tipologija: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ženske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646" y="112601"/>
            <a:ext cx="2776564" cy="33163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0646" y="3461957"/>
            <a:ext cx="2776564" cy="3283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588" y="112601"/>
            <a:ext cx="2594776" cy="32107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589" y="3323303"/>
            <a:ext cx="2594776" cy="34220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77190" y="889620"/>
            <a:ext cx="11295380" cy="55823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altLang="zh-CN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AKTIVNO / SVESNO  - ćutanje kao oružje i izbor</a:t>
            </a:r>
            <a:endParaRPr lang="zh-CN" sz="2000" b="1" dirty="0">
              <a:highlight>
                <a:srgbClr val="FFFF00"/>
              </a:highlight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sz="2000" dirty="0">
                <a:latin typeface="Times New Roman" panose="02020603050405020304"/>
                <a:ea typeface="Times New Roman" panose="02020603050405020304"/>
              </a:rPr>
              <a:t>                          </a:t>
            </a:r>
          </a:p>
          <a:p>
            <a:pPr marL="0" indent="0" algn="just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sz="2000" dirty="0">
                <a:latin typeface="Times New Roman" panose="02020603050405020304"/>
                <a:ea typeface="Times New Roman" panose="02020603050405020304"/>
              </a:rPr>
              <a:t>      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</a:rPr>
              <a:t>        </a:t>
            </a:r>
            <a:r>
              <a:rPr lang="sr-Latn-RS" alt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FATA</a:t>
            </a:r>
            <a:r>
              <a:rPr lang="sr-Cyrl-RS" alt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sr-Latn-RS" alt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AVDAGINA</a:t>
            </a:r>
            <a:r>
              <a:rPr lang="sr-Latn-RS" altLang="zh-CN" sz="2000" b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sr-Cyrl-RS" altLang="zh-CN" sz="2000" b="1" dirty="0">
                <a:latin typeface="Times New Roman" panose="02020603050405020304"/>
                <a:ea typeface="Times New Roman" panose="02020603050405020304"/>
              </a:rPr>
              <a:t>                                </a:t>
            </a:r>
            <a:r>
              <a:rPr lang="zh-CN" sz="2000" dirty="0">
                <a:latin typeface="Times New Roman" panose="02020603050405020304"/>
                <a:ea typeface="Times New Roman" panose="02020603050405020304"/>
              </a:rPr>
              <a:t>▲</a:t>
            </a:r>
            <a:r>
              <a:rPr lang="sr-Cyrl-RS" altLang="zh-CN" sz="2000" b="1" dirty="0">
                <a:latin typeface="Times New Roman" panose="02020603050405020304"/>
                <a:ea typeface="Times New Roman" panose="02020603050405020304"/>
              </a:rPr>
              <a:t>                                          </a:t>
            </a:r>
            <a:r>
              <a:rPr 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А</a:t>
            </a:r>
            <a:r>
              <a:rPr lang="sr-Latn-RS" alt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NIKA </a:t>
            </a: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      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     </a:t>
            </a:r>
            <a:r>
              <a:rPr lang="sr-Latn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zaštita dostojanstva                                                                            dominacija i prezir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   </a:t>
            </a:r>
            <a:endParaRPr lang="sr-Latn-RS" altLang="zh-CN" sz="2000" dirty="0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  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   </a:t>
            </a:r>
            <a:r>
              <a:rPr lang="sr-Latn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  </a:t>
            </a:r>
            <a:r>
              <a:rPr lang="sr-Latn-RS" altLang="zh-CN" sz="2000" dirty="0">
                <a:latin typeface="Times New Roman" panose="02020603050405020304"/>
                <a:ea typeface="Times New Roman" panose="02020603050405020304"/>
                <a:sym typeface="+mn-ea"/>
              </a:rPr>
              <a:t>(etičko i tragičko ćutanje)                                                            (političko i subverzivno ćutanje)</a:t>
            </a:r>
            <a:endParaRPr lang="sr-Cyrl-RS" altLang="zh-CN" sz="2000" dirty="0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algn="just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sr-Latn-RS" altLang="zh-CN" sz="2000" dirty="0">
              <a:latin typeface="Times New Roman" panose="02020603050405020304"/>
              <a:ea typeface="Times New Roman" panose="02020603050405020304"/>
              <a:sym typeface="+mn-ea"/>
            </a:endParaRPr>
          </a:p>
          <a:p>
            <a:pPr marL="0" indent="0" algn="just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Cyrl-RS" altLang="zh-CN" sz="2000" b="1" dirty="0">
                <a:latin typeface="Times New Roman" panose="02020603050405020304"/>
                <a:ea typeface="Times New Roman" panose="02020603050405020304"/>
              </a:rPr>
              <a:t>    </a:t>
            </a:r>
            <a:r>
              <a:rPr lang="sr-Latn-RS" altLang="zh-CN" sz="2000" b="1" dirty="0">
                <a:latin typeface="Times New Roman" panose="02020603050405020304"/>
                <a:ea typeface="Times New Roman" panose="02020603050405020304"/>
              </a:rPr>
              <a:t>         </a:t>
            </a:r>
            <a:r>
              <a:rPr lang="sr-Cyrl-RS" altLang="zh-CN" sz="2000" b="1" dirty="0">
                <a:latin typeface="Times New Roman" panose="02020603050405020304"/>
                <a:ea typeface="Times New Roman" panose="02020603050405020304"/>
              </a:rPr>
              <a:t>   </a:t>
            </a:r>
            <a:r>
              <a:rPr lang="sr-Latn-RS" altLang="zh-CN" sz="2000" b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sr-Cyrl-RS" altLang="zh-CN" sz="2000" b="1" dirty="0">
                <a:latin typeface="Times New Roman" panose="02020603050405020304"/>
                <a:ea typeface="Times New Roman" panose="02020603050405020304"/>
              </a:rPr>
              <a:t>   </a:t>
            </a:r>
            <a:r>
              <a:rPr lang="sr-Latn-RS" altLang="zh-CN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INTEGRATIVNO</a:t>
            </a:r>
            <a:r>
              <a:rPr lang="sr-Cyrl-RS" altLang="zh-CN" sz="2000" b="1" dirty="0">
                <a:latin typeface="Times New Roman" panose="02020603050405020304"/>
                <a:ea typeface="Times New Roman" panose="02020603050405020304"/>
              </a:rPr>
              <a:t>      </a:t>
            </a:r>
            <a:r>
              <a:rPr lang="sr-Latn-RS" sz="2000" dirty="0">
                <a:latin typeface="Times New Roman" panose="02020603050405020304"/>
                <a:ea typeface="Times New Roman" panose="02020603050405020304"/>
              </a:rPr>
              <a:t>◄──────────────► </a:t>
            </a:r>
            <a:r>
              <a:rPr lang="sr-Cyrl-RS" sz="2000" dirty="0">
                <a:latin typeface="Times New Roman" panose="02020603050405020304"/>
                <a:ea typeface="Times New Roman" panose="02020603050405020304"/>
              </a:rPr>
              <a:t>    </a:t>
            </a:r>
            <a:r>
              <a:rPr lang="sr-Latn-RS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DESTRUKTIVNO</a:t>
            </a:r>
            <a:r>
              <a:rPr lang="sr-Latn-RS" sz="2000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   </a:t>
            </a:r>
          </a:p>
          <a:p>
            <a:pPr marL="0" indent="0" algn="just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sz="2000" dirty="0">
                <a:latin typeface="Times New Roman" panose="02020603050405020304"/>
                <a:ea typeface="Times New Roman" panose="02020603050405020304"/>
              </a:rPr>
              <a:t>            </a:t>
            </a:r>
            <a:r>
              <a:rPr lang="sr-Cyrl-RS" sz="2000" dirty="0">
                <a:latin typeface="Times New Roman" panose="02020603050405020304"/>
                <a:ea typeface="Times New Roman" panose="02020603050405020304"/>
              </a:rPr>
              <a:t>     </a:t>
            </a:r>
            <a:r>
              <a:rPr lang="sr-Latn-RS" sz="20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sr-Latn-RS" sz="2000" b="1" dirty="0">
                <a:latin typeface="Times New Roman" panose="02020603050405020304"/>
                <a:ea typeface="Times New Roman" panose="02020603050405020304"/>
              </a:rPr>
              <a:t>(</a:t>
            </a:r>
            <a:r>
              <a:rPr lang="sr-Latn-RS" altLang="zh-CN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očuvanje integriteta</a:t>
            </a:r>
            <a:r>
              <a:rPr lang="sr-Latn-RS" sz="2000" b="1" dirty="0">
                <a:latin typeface="Times New Roman" panose="02020603050405020304"/>
                <a:ea typeface="Times New Roman" panose="02020603050405020304"/>
              </a:rPr>
              <a:t>)          </a:t>
            </a:r>
            <a:r>
              <a:rPr lang="sr-Cyrl-RS" sz="2000" b="1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lang="sr-Latn-RS" sz="2000" b="1" dirty="0">
                <a:latin typeface="Times New Roman" panose="02020603050405020304"/>
                <a:ea typeface="Times New Roman" panose="02020603050405020304"/>
              </a:rPr>
              <a:t>                                        (</a:t>
            </a:r>
            <a:r>
              <a:rPr lang="sr-Latn-RS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destabilizacija okoline</a:t>
            </a:r>
            <a:r>
              <a:rPr lang="sr-Latn-RS" sz="2000" b="1" dirty="0">
                <a:latin typeface="Times New Roman" panose="02020603050405020304"/>
                <a:ea typeface="Times New Roman" panose="02020603050405020304"/>
              </a:rPr>
              <a:t>)</a:t>
            </a:r>
          </a:p>
          <a:p>
            <a:pPr marL="0" indent="0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altLang="zh-CN" sz="2000" dirty="0">
                <a:latin typeface="Times New Roman" panose="02020603050405020304"/>
                <a:ea typeface="Times New Roman" panose="02020603050405020304"/>
              </a:rPr>
              <a:t>                                                         </a:t>
            </a:r>
            <a:endParaRPr lang="sr-Cyrl-RS" altLang="zh-CN" sz="2000" dirty="0">
              <a:latin typeface="Times New Roman" panose="02020603050405020304"/>
              <a:ea typeface="Times New Roman" panose="02020603050405020304"/>
            </a:endParaRPr>
          </a:p>
          <a:p>
            <a:pPr marL="0" indent="0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altLang="zh-CN" sz="2000" dirty="0">
                <a:latin typeface="Times New Roman" panose="02020603050405020304"/>
                <a:ea typeface="Times New Roman" panose="02020603050405020304"/>
              </a:rPr>
              <a:t>                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</a:rPr>
              <a:t>       </a:t>
            </a:r>
            <a:r>
              <a:rPr lang="sr-Latn-RS" alt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LOTIKA</a:t>
            </a:r>
            <a:r>
              <a:rPr lang="sr-Latn-RS" altLang="zh-CN" sz="2000" b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sr-Latn-RS" altLang="zh-CN" sz="2000" dirty="0">
                <a:latin typeface="Times New Roman" panose="02020603050405020304"/>
                <a:ea typeface="Times New Roman" panose="02020603050405020304"/>
              </a:rPr>
              <a:t>                                                                               </a:t>
            </a:r>
            <a:r>
              <a:rPr lang="sr-Latn-RS" altLang="zh-CN" sz="2000" b="1" dirty="0">
                <a:highlight>
                  <a:srgbClr val="00FF00"/>
                </a:highlight>
                <a:latin typeface="Times New Roman" panose="02020603050405020304"/>
                <a:ea typeface="Times New Roman" panose="02020603050405020304"/>
              </a:rPr>
              <a:t>MARA MILOSNICA</a:t>
            </a:r>
          </a:p>
          <a:p>
            <a:pPr marL="0" indent="0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sr-Latn-RS" altLang="zh-CN" sz="2000" dirty="0">
                <a:latin typeface="Times New Roman" panose="02020603050405020304"/>
                <a:ea typeface="Times New Roman" panose="02020603050405020304"/>
              </a:rPr>
              <a:t>      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sr-Latn-RS" altLang="zh-CN" sz="2000" dirty="0">
                <a:latin typeface="Times New Roman" panose="02020603050405020304"/>
                <a:ea typeface="Times New Roman" panose="02020603050405020304"/>
              </a:rPr>
              <a:t>(pragmatično ćutanje) </a:t>
            </a:r>
            <a:r>
              <a:rPr lang="sr-Cyrl-RS" altLang="zh-CN" sz="2000" dirty="0">
                <a:latin typeface="Times New Roman" panose="02020603050405020304"/>
                <a:ea typeface="Times New Roman" panose="02020603050405020304"/>
              </a:rPr>
              <a:t>                          </a:t>
            </a:r>
            <a:r>
              <a:rPr lang="zh-CN" sz="2000" dirty="0">
                <a:latin typeface="Times New Roman" panose="02020603050405020304"/>
                <a:ea typeface="Times New Roman" panose="02020603050405020304"/>
              </a:rPr>
              <a:t>▼</a:t>
            </a:r>
            <a:r>
              <a:rPr lang="sr-Latn-RS" altLang="zh-CN" sz="2000" dirty="0">
                <a:latin typeface="Times New Roman" panose="02020603050405020304"/>
                <a:ea typeface="Times New Roman" panose="02020603050405020304"/>
              </a:rPr>
              <a:t>                                (pasivno-viktimološko ćutanje )</a:t>
            </a:r>
            <a:endParaRPr lang="zh-CN" sz="2000" dirty="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sz="2000" dirty="0">
                <a:latin typeface="Times New Roman" panose="02020603050405020304"/>
                <a:ea typeface="Times New Roman" panose="02020603050405020304"/>
              </a:rPr>
              <a:t>                                </a:t>
            </a:r>
            <a:r>
              <a:rPr lang="sr-Latn-RS" sz="2000" dirty="0">
                <a:latin typeface="Times New Roman" panose="02020603050405020304"/>
                <a:ea typeface="Times New Roman" panose="02020603050405020304"/>
              </a:rPr>
              <a:t>                                               </a:t>
            </a:r>
            <a:endParaRPr lang="zh-CN" sz="2000" dirty="0"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4572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sz="2000" dirty="0">
                <a:latin typeface="Times New Roman" panose="02020603050405020304"/>
                <a:ea typeface="Times New Roman" panose="02020603050405020304"/>
              </a:rPr>
              <a:t>               </a:t>
            </a:r>
            <a:r>
              <a:rPr lang="sr-Latn-RS" sz="2000" dirty="0">
                <a:latin typeface="Times New Roman" panose="02020603050405020304"/>
                <a:ea typeface="Times New Roman" panose="02020603050405020304"/>
              </a:rPr>
              <a:t>                       </a:t>
            </a:r>
            <a:r>
              <a:rPr lang="sr-Latn-RS" sz="2000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 </a:t>
            </a:r>
            <a:r>
              <a:rPr lang="sr-Latn-RS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PASIVNO / TRAUMATSKO –</a:t>
            </a:r>
            <a:r>
              <a:rPr lang="sr-Latn-RS" sz="2000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sr-Latn-RS" sz="2000" b="1" dirty="0">
                <a:highlight>
                  <a:srgbClr val="FFFF00"/>
                </a:highlight>
                <a:latin typeface="Times New Roman" panose="02020603050405020304"/>
                <a:ea typeface="Times New Roman" panose="02020603050405020304"/>
              </a:rPr>
              <a:t>ćutanje kao posledica sloma</a:t>
            </a:r>
            <a:endParaRPr lang="zh-CN" sz="2000" b="1" dirty="0">
              <a:highlight>
                <a:srgbClr val="FFFF00"/>
              </a:highlight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202488"/>
            <a:ext cx="70205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latin typeface="Times New Roman" panose="02020603050405020304"/>
                <a:ea typeface="Times New Roman" panose="02020603050405020304"/>
              </a:rPr>
              <a:t>       </a:t>
            </a:r>
            <a:r>
              <a:rPr lang="sr-Latn-RS" altLang="zh-CN" sz="3200" b="1" dirty="0">
                <a:latin typeface="Times New Roman" panose="02020603050405020304"/>
                <a:ea typeface="Times New Roman" panose="02020603050405020304"/>
              </a:rPr>
              <a:t>Ose varijacija ćutanja</a:t>
            </a:r>
            <a:r>
              <a:rPr lang="sr-Latn-RS" sz="3200" b="1" dirty="0">
                <a:latin typeface="Times New Roman" panose="02020603050405020304"/>
                <a:ea typeface="Times New Roman" panose="02020603050405020304"/>
              </a:rPr>
              <a:t>                </a:t>
            </a:r>
            <a:r>
              <a:rPr lang="zh-CN" sz="3200" b="1" dirty="0">
                <a:latin typeface="Times New Roman" panose="02020603050405020304"/>
                <a:ea typeface="Times New Roman" panose="02020603050405020304"/>
              </a:rPr>
              <a:t>  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228" y="2080612"/>
            <a:ext cx="45719" cy="32003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9202" y="55167"/>
            <a:ext cx="11985071" cy="6733010"/>
          </a:xfrm>
          <a:prstGeom prst="roundRect">
            <a:avLst>
              <a:gd name="adj" fmla="val 4597"/>
            </a:avLst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57406" y="1593935"/>
            <a:ext cx="5838593" cy="197162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74160" y="1619662"/>
            <a:ext cx="5682665" cy="1945773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57406" y="4723485"/>
            <a:ext cx="5763246" cy="19884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87235" y="4740538"/>
            <a:ext cx="5753152" cy="19884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62473" y="1548007"/>
            <a:ext cx="5105400" cy="38100"/>
          </a:xfrm>
          <a:prstGeom prst="rect">
            <a:avLst/>
          </a:prstGeom>
          <a:solidFill>
            <a:srgbClr val="8B2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68974" y="1578628"/>
            <a:ext cx="5105400" cy="381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9527" y="4641919"/>
            <a:ext cx="5105400" cy="381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8399" y="4651645"/>
            <a:ext cx="5591987" cy="45719"/>
          </a:xfrm>
          <a:prstGeom prst="rect">
            <a:avLst/>
          </a:prstGeom>
          <a:solidFill>
            <a:srgbClr val="777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079394" y="304072"/>
            <a:ext cx="8232382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sr-Latn-R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Tipologija: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Analitička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matrica</a:t>
            </a:r>
            <a:r>
              <a:rPr lang="sr-Latn-R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vadrat</a:t>
            </a:r>
            <a:r>
              <a:rPr lang="sr-Latn-R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ženske</a:t>
            </a:r>
            <a:r>
              <a:rPr lang="en-U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r>
              <a:rPr lang="en-U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8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2016" y="1149861"/>
            <a:ext cx="5715219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2000" b="1" i="0" u="none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FATA AVDAGINA</a:t>
            </a:r>
            <a:r>
              <a:rPr lang="sr-Cyrl-RS" sz="2000" b="1" i="0" u="none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650" b="1" i="0" u="none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b="1" i="0" u="none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AKTIVNO / INTEGRATIVNO</a:t>
            </a:r>
          </a:p>
          <a:p>
            <a:pPr algn="l"/>
            <a:endParaRPr sz="1650" b="1" i="0" u="none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5269" y="1691501"/>
            <a:ext cx="5669920" cy="27392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Etičko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tragičko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sz="2000" kern="1200" dirty="0">
              <a:solidFill>
                <a:schemeClr val="dk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Aktivno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odbija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potčinjavanje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čuva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unutrašnji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ponos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unutrašnje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celovitosti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Selbst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sopstvenog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Otpor. 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Suicid. </a:t>
            </a:r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Mit. </a:t>
            </a:r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52102" y="1157274"/>
            <a:ext cx="4657237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2000" b="1" i="0" u="none" dirty="0">
                <a:solidFill>
                  <a:srgbClr val="1F1F1F"/>
                </a:solidFill>
                <a:highlight>
                  <a:srgbClr val="FFFF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ANIKA</a:t>
            </a:r>
            <a:r>
              <a:rPr lang="sr-Cyrl-RS" sz="2000" b="1" i="0" u="none" dirty="0">
                <a:solidFill>
                  <a:srgbClr val="1F1F1F"/>
                </a:solidFill>
                <a:highlight>
                  <a:srgbClr val="FFFF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– </a:t>
            </a:r>
            <a:r>
              <a:rPr lang="en-US" sz="2000" b="1" i="0" u="none" dirty="0">
                <a:solidFill>
                  <a:srgbClr val="111111"/>
                </a:solidFill>
                <a:highlight>
                  <a:srgbClr val="FFFF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AKTIVNO / DESTRUKTIVNO</a:t>
            </a:r>
          </a:p>
          <a:p>
            <a:pPr algn="l"/>
            <a:endParaRPr sz="1650" b="1" i="0" u="none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9210" y="1656696"/>
            <a:ext cx="5421544" cy="1785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Političko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subverzivno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sz="2000" kern="1200" dirty="0">
              <a:solidFill>
                <a:schemeClr val="dk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Aktivno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se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sveti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zajednici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preuzima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moć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kroz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greh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Subverzija. 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Destrukcija.</a:t>
            </a:r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sz="16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9175" y="4983416"/>
            <a:ext cx="65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endParaRPr sz="975" b="1" i="0" u="none" dirty="0">
              <a:solidFill>
                <a:srgbClr val="B8860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473" y="4248433"/>
            <a:ext cx="4625305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2000" b="1" i="0" u="none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LOTIKA</a:t>
            </a:r>
            <a:r>
              <a:rPr lang="sr-Cyrl-RS" sz="2000" b="1" i="0" u="none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i="0" u="none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PASIVNO / INTEGRATIVNO</a:t>
            </a:r>
          </a:p>
          <a:p>
            <a:pPr algn="l"/>
            <a:endParaRPr sz="1650" b="1" i="0" u="none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1613" y="4785714"/>
            <a:ext cx="5501228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Pragmatično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egzistencijalno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Dvojni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ekonomija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emocija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umor</a:t>
            </a: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Maska.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Slom.</a:t>
            </a:r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25998" y="4986363"/>
            <a:ext cx="65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endParaRPr sz="975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40179" y="4248619"/>
            <a:ext cx="602318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2000" b="1" i="0" u="none" dirty="0">
                <a:solidFill>
                  <a:srgbClr val="1F1F1F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MARA MILOSNICA</a:t>
            </a:r>
            <a:r>
              <a:rPr lang="sr-Cyrl-RS" sz="2000" b="1" i="0" u="none" dirty="0">
                <a:solidFill>
                  <a:srgbClr val="1F1F1F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i="0" u="none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PASIVNO / DESTRUKTIVNO</a:t>
            </a:r>
            <a:endParaRPr sz="1650" b="1" i="0" u="none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48856" y="4888391"/>
            <a:ext cx="5582252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Pasivno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viktimološko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r>
              <a:rPr sz="20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sr-Latn-RS" sz="2000" kern="1200" dirty="0">
              <a:solidFill>
                <a:schemeClr val="dk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rpi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nasilje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odbacivanje</a:t>
            </a:r>
            <a:r>
              <a:rPr lang="en-U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bez </a:t>
            </a:r>
            <a:r>
              <a:rPr lang="en-US" sz="2000" kern="1200" dirty="0" err="1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otpora</a:t>
            </a:r>
            <a:r>
              <a:rPr lang="sr-Latn-RS" sz="2000" kern="1200" dirty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lang="en-US" sz="2000" kern="1200" dirty="0">
              <a:solidFill>
                <a:schemeClr val="dk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Trauma.</a:t>
            </a:r>
            <a:endParaRPr lang="en-U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Iščeznuće.</a:t>
            </a:r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Cyrl-RS" sz="20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86612" y="3767931"/>
          <a:ext cx="8500188" cy="190500"/>
        </p:xfrm>
        <a:graphic>
          <a:graphicData uri="http://schemas.openxmlformats.org/drawingml/2006/table">
            <a:tbl>
              <a:tblPr firstRow="1" firstCol="1" bandRow="1"/>
              <a:tblGrid>
                <a:gridCol w="2125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5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5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50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42452" y="1443550"/>
          <a:ext cx="11395586" cy="4648761"/>
        </p:xfrm>
        <a:graphic>
          <a:graphicData uri="http://schemas.openxmlformats.org/drawingml/2006/table">
            <a:tbl>
              <a:tblPr firstRow="1" firstCol="1" bandRow="1"/>
              <a:tblGrid>
                <a:gridCol w="1409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0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ikovi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Mehanizam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Kako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 nose </a:t>
                      </a: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slomom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poretka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Krajnji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ishod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Mara &amp; Lotika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KRIK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sr-Cyrl-R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(Slom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jezika</a:t>
                      </a:r>
                      <a:r>
                        <a:rPr lang="sr-Latn-R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sr-Latn-R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ć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utanje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Realno</a:t>
                      </a: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Ono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što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se ne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može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simbolizovati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izreći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rečima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prelazi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Realno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Krik je m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esto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provale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Realnog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uglađeni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Poredak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Jezik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biva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oduzet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traumom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ratom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sr-Latn-R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padaju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bunilo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histeriju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Trpe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pasivni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slom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ih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napušta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Cyrl-RS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Destrukcija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Subjekt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raspada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pod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pritiskom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stvarnosti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koju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ne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može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imenuje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sr-Cyrl-R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1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Fata &amp; Anika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TIŠINA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sr-Latn-R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Odbijanje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jezika</a:t>
                      </a:r>
                      <a:r>
                        <a:rPr lang="sr-Latn-R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sr-Latn-R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skraćivanje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označitelja</a:t>
                      </a: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unakinj</a:t>
                      </a:r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odbija</a:t>
                      </a:r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ju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preda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svoj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označitelj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Velikom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Drugom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patrijarhalnom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društvu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rše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aktivni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otpor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(one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napuštaju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Tišina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njihov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izbor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moći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Autonomija</a:t>
                      </a: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Subjekt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zadržava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kontrolu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cenu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potpunog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samouništenja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izolacije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Krik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unutra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 –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sažeti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užas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koji ne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želi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 se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ponizi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pred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svetom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tako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što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će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postati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obična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reč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običan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plač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71805" y="504825"/>
            <a:ext cx="11336020" cy="5219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alt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TIŠINA I KRIK </a:t>
            </a:r>
            <a:r>
              <a:rPr lang="sr-Cyrl-RS" alt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alt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manifestacije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ženskog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psihičkog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sloma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Andrića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8968" y="1401551"/>
            <a:ext cx="478162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Etički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čin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tišina</a:t>
            </a:r>
            <a:r>
              <a:rPr lang="en-US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Fata </a:t>
            </a:r>
            <a:r>
              <a:rPr lang="en-US" sz="2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Avdagina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8968" y="2143466"/>
            <a:ext cx="4781620" cy="295465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sr-Latn-R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Iz mita u mit</a:t>
            </a:r>
          </a:p>
          <a:p>
            <a:pPr algn="just"/>
            <a:endParaRPr lang="sr-Latn-RS" sz="1600" kern="1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Fenomenologija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zaveta</a:t>
            </a:r>
            <a:r>
              <a:rPr lang="sr-Latn-R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 k</a:t>
            </a:r>
            <a:r>
              <a:rPr lang="nn-NO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omunikacijski paradoks </a:t>
            </a:r>
            <a:endParaRPr lang="en-US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6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Egzistencijalni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solipsizam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apsolutna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doslednost</a:t>
            </a:r>
            <a:endParaRPr lang="en-US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nn-NO" sz="16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Nemi</a:t>
            </a:r>
            <a:r>
              <a:rPr lang="en-US" sz="16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etički</a:t>
            </a:r>
            <a:r>
              <a:rPr lang="en-US" sz="16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čin</a:t>
            </a:r>
            <a:endParaRPr lang="en-US" sz="16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16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Prostor: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Osunčani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izdignuti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Velji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Lug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</a:p>
          <a:p>
            <a:endParaRPr lang="en-US" sz="1600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9667" y="2143466"/>
            <a:ext cx="45719" cy="29546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1" y="1355384"/>
            <a:ext cx="533891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Anika: </a:t>
            </a:r>
            <a:r>
              <a:rPr lang="en-US" sz="24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Političko</a:t>
            </a:r>
            <a:r>
              <a:rPr lang="en-US" sz="24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subverzivno</a:t>
            </a:r>
            <a:r>
              <a:rPr lang="en-US" sz="24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endParaRPr lang="en-US" sz="24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1" y="2097299"/>
            <a:ext cx="5338915" cy="3046988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instrument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dominacij</a:t>
            </a:r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Semantički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uskraćivanje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narativa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Anikin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đavolski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demonizovani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Prostor: h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eterotopija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Kuća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karantin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Nužnost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uništenja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840" y="2097299"/>
            <a:ext cx="45719" cy="30469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9778" y="487045"/>
            <a:ext cx="553937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Mapa </a:t>
            </a:r>
            <a:r>
              <a:rPr lang="en-US" sz="2800" b="1" kern="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komunikacijskih</a:t>
            </a: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kern="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strategija</a:t>
            </a:r>
            <a:endParaRPr lang="en-US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26300" y="3278534"/>
            <a:ext cx="3403550" cy="1339155"/>
          </a:xfrm>
          <a:prstGeom prst="roundRect">
            <a:avLst>
              <a:gd name="adj" fmla="val 853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1622653"/>
            <a:ext cx="33883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69" y="1965812"/>
            <a:ext cx="45719" cy="32932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2598" y="1160988"/>
            <a:ext cx="5176612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Mara: 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asivno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viktimološko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ćutanje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817" y="1965813"/>
            <a:ext cx="5163608" cy="329320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Traumatska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regresija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telesna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izolacija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Lingvističko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izgnanstvo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ontološka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praznina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Određivanje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nemosti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prizmu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žrtve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Prazna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Prostor: k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uća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kao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tamnica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sklonište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algn="just"/>
            <a:endParaRPr lang="en-US" sz="16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retanje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kroz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prostore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direktno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oslikava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status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abjekta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just"/>
            <a:endParaRPr lang="en-US" sz="1600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535" y="2013474"/>
            <a:ext cx="58737" cy="401499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158475" y="1965813"/>
            <a:ext cx="5446693" cy="406265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hronotop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Površinska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hiper-produkcija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funkcionalnog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govora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narativa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modernog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Skriveni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hronotop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Tišina</a:t>
            </a:r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Dubinska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umora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Prostor: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Lotika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hotel  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rhetip jevrejske sirotinje.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7950" y="1165759"/>
            <a:ext cx="540774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Lotika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Ekonomija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emocija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dvojni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810" y="2013474"/>
            <a:ext cx="228600" cy="228600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4385" y="3948111"/>
            <a:ext cx="171450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160" y="367030"/>
            <a:ext cx="644969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Mapa </a:t>
            </a:r>
            <a:r>
              <a:rPr lang="en-US" sz="2800" b="1" kern="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komunikacijskih</a:t>
            </a: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kern="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strategija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08504"/>
            <a:ext cx="4829175" cy="2616200"/>
          </a:xfrm>
          <a:prstGeom prst="roundRect">
            <a:avLst>
              <a:gd name="adj" fmla="val 7773"/>
            </a:avLst>
          </a:prstGeom>
          <a:solidFill>
            <a:srgbClr val="F2EBEB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33368" y="2835528"/>
            <a:ext cx="4867275" cy="2595880"/>
          </a:xfrm>
          <a:prstGeom prst="roundRect">
            <a:avLst>
              <a:gd name="adj" fmla="val 7576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627312" y="990899"/>
            <a:ext cx="6937375" cy="861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Vremenski</a:t>
            </a:r>
            <a:r>
              <a:rPr lang="en-US"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aspect: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Unutrašnje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trajanje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naspram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toka</a:t>
            </a:r>
            <a:r>
              <a:rPr sz="280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istorije</a:t>
            </a:r>
            <a:endParaRPr sz="28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5024" y="3949916"/>
            <a:ext cx="64770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8B263E"/>
                </a:solidFill>
                <a:latin typeface="Plus Jakarta Sans"/>
              </a:rPr>
              <a:t>VS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4450" y="3164993"/>
            <a:ext cx="334630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Istorijsko</a:t>
            </a:r>
            <a:r>
              <a:rPr sz="24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sz="24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4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Muško</a:t>
            </a:r>
            <a:r>
              <a:rPr sz="24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6350" y="4301072"/>
            <a:ext cx="4314825" cy="484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Linearno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hronološko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ratova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građenja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vlasti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zvaničnih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narativa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48222" y="3244532"/>
            <a:ext cx="2601595" cy="36893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Žensko</a:t>
            </a:r>
            <a:r>
              <a:rPr sz="24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sz="24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endParaRPr sz="2400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96735" y="4354069"/>
            <a:ext cx="4314825" cy="484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Subjektivno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unutrašnje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trajanje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(durée)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zaustavlja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prekida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istorije</a:t>
            </a:r>
            <a:r>
              <a:rPr sz="2000" b="0" i="0" u="none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75660" y="1060774"/>
          <a:ext cx="11450911" cy="5418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7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9501"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NIK</a:t>
                      </a:r>
                      <a:r>
                        <a:rPr lang="sr-Cyrl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KRNOJELAC, </a:t>
                      </a:r>
                    </a:p>
                    <a:p>
                      <a:pPr algn="ctr"/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KĆER MARINKA I ANĐE VIDINKE</a:t>
                      </a:r>
                      <a:endParaRPr lang="sr-Cyrl-R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R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Kada se u beogradskom pašaluku pobunila raja, </a:t>
                      </a: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(1804)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Godinu i po Anikinih vremena (pre 70 god. Tijana, Savetina, posle 50 godina Vujadin Porubović) – alternativna istorija</a:t>
                      </a:r>
                    </a:p>
                    <a:p>
                      <a:pPr algn="just"/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 Bogojavljenje se pojavila u crkvi; Na Đurđevdan se objavila – otvorila kuću muškarcima; O Maloj Gospojini – odlazak u Dobrun proti Melentiju;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548">
                <a:tc>
                  <a:txBody>
                    <a:bodyPr/>
                    <a:lstStyle/>
                    <a:p>
                      <a:pPr algn="ctr"/>
                      <a:endParaRPr lang="sr-Latn-R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MARA GARIĆ</a:t>
                      </a:r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/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KĆER ILIJE I JELKE (HAFIZADIĆKE)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r-Latn-R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Aneksija Bosne i Hercegovine 1878. </a:t>
                      </a:r>
                    </a:p>
                    <a:p>
                      <a:pPr algn="ctr"/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(početak januara – kraj avgusta)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Medžliska sednica koja je značila početak bune odlučila je i o sudbini devojke iz Logavina sokaka.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Maru sahranjuju, u okovima idu na gubilište vođe pobune, iza jaše austrijski oficir na belom konju.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LOTIKA</a:t>
                      </a:r>
                      <a:r>
                        <a:rPr lang="sr-Latn-R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APFELMAJER 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Veliki rat 1914.</a:t>
                      </a:r>
                      <a:r>
                        <a:rPr lang="sr-Latn-R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granatiranje Višegrada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Posle 30 godina ispražnjen i zatvoren Lotikin hotel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krov oštećen granatom i zidovi išarani zrnima šrapnela.</a:t>
                      </a:r>
                    </a:p>
                    <a:p>
                      <a:pPr algn="just"/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Kad je počelo bombardovanje mosta prešli su na levu obalu Drine, i dobili odjednom izgled jevrejske sirotinje, jadnih begunaca koji od pamtiveka obijaju drumove po svetu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FATA</a:t>
                      </a:r>
                      <a:r>
                        <a:rPr lang="sr-Latn-R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OSMANAGIĆ, KĆER AVDAGINA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Vreme ženske inicijacije udajom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sr-Latn-R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(mesec dana od proševine do svadbe) 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Oduvek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tako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 po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jedna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devojka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svakom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naraštaju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uđe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priču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pesmu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svojom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lepotom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vrednoćom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gospodstvom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sr-Latn-R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su ta izuzetna bića koja priroda izdvoji i uzdigne do opasnih visina....</a:t>
                      </a:r>
                    </a:p>
                    <a:p>
                      <a:pPr algn="just"/>
                      <a:r>
                        <a:rPr lang="sr-Latn-RS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Tako od prirode naročito obdarena stvorenja često izazivaju sudbinu, smelo i nesmotreno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5660" y="260689"/>
            <a:ext cx="11461000" cy="800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Krizna vremena</a:t>
            </a:r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gubitak forme/granice</a:t>
            </a:r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unutrašnji slom </a:t>
            </a:r>
          </a:p>
          <a:p>
            <a:pPr algn="ctr"/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Zaustavljeno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vreme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unutrašnje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traume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 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istorijskog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vremena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A06FBB-BAEB-141C-D348-D5DCB2F039AA}"/>
              </a:ext>
            </a:extLst>
          </p:cNvPr>
          <p:cNvSpPr txBox="1"/>
          <p:nvPr/>
        </p:nvSpPr>
        <p:spPr>
          <a:xfrm>
            <a:off x="2389239" y="887050"/>
            <a:ext cx="7895303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Fenomenologija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proživljenog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Materijalizacija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7FF290-0EF5-6B31-068B-77CFFE991862}"/>
              </a:ext>
            </a:extLst>
          </p:cNvPr>
          <p:cNvSpPr txBox="1"/>
          <p:nvPr/>
        </p:nvSpPr>
        <p:spPr>
          <a:xfrm>
            <a:off x="2389239" y="2139644"/>
            <a:ext cx="789530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Andrića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puka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neutralna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odvijaju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događaji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inamični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semiotički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zasićen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korelat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unutrašnjeg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likova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E0C1F7-E083-48D2-F0EB-F16B9537CF0F}"/>
              </a:ext>
            </a:extLst>
          </p:cNvPr>
          <p:cNvSpPr/>
          <p:nvPr/>
        </p:nvSpPr>
        <p:spPr>
          <a:xfrm>
            <a:off x="2526891" y="3583858"/>
            <a:ext cx="3569109" cy="150679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otvoreni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spoljašnji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pripada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istoriji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javnom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delovanju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muškom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patrijarhalnom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diskurs</a:t>
            </a:r>
            <a:r>
              <a:rPr 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E7BDD3-AA51-DEF4-1D36-7E1135005FB3}"/>
              </a:ext>
            </a:extLst>
          </p:cNvPr>
          <p:cNvSpPr/>
          <p:nvPr/>
        </p:nvSpPr>
        <p:spPr>
          <a:xfrm>
            <a:off x="6715434" y="3583857"/>
            <a:ext cx="3569108" cy="15067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zatvoreni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unutrašnji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funkcioniše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utočište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tamnica</a:t>
            </a:r>
            <a:r>
              <a:rPr 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prostorna heterotopija,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mesto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generisanja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subverzij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282092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02310" y="1395359"/>
            <a:ext cx="5238750" cy="2300287"/>
          </a:xfrm>
          <a:prstGeom prst="roundRect">
            <a:avLst>
              <a:gd name="adj" fmla="val 33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1533525"/>
            <a:ext cx="5238750" cy="2300287"/>
          </a:xfrm>
          <a:prstGeom prst="roundRect">
            <a:avLst>
              <a:gd name="adj" fmla="val 33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024312"/>
            <a:ext cx="5238750" cy="2300287"/>
          </a:xfrm>
          <a:prstGeom prst="roundRect">
            <a:avLst>
              <a:gd name="adj" fmla="val 33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58560" y="4170745"/>
            <a:ext cx="5702935" cy="2300287"/>
          </a:xfrm>
          <a:prstGeom prst="roundRect">
            <a:avLst>
              <a:gd name="adj" fmla="val 33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62560" y="1374140"/>
            <a:ext cx="76200" cy="1407795"/>
          </a:xfrm>
          <a:prstGeom prst="rect">
            <a:avLst/>
          </a:prstGeom>
          <a:solidFill>
            <a:srgbClr val="8B2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19850" y="1363345"/>
            <a:ext cx="90170" cy="2515235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54940" y="3182620"/>
            <a:ext cx="76200" cy="3289300"/>
          </a:xfrm>
          <a:prstGeom prst="rect">
            <a:avLst/>
          </a:prstGeom>
          <a:solidFill>
            <a:srgbClr val="777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flipH="1">
            <a:off x="6458021" y="4624669"/>
            <a:ext cx="76200" cy="1876425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45182" y="257638"/>
            <a:ext cx="9292136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Prostor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aspect: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apetost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unutrašnjeg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spoljašnjeg</a:t>
            </a:r>
            <a:endParaRPr sz="280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6731" y="1055292"/>
            <a:ext cx="4237990" cy="3073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sr-Latn-RS" sz="2000" b="1" i="0" u="none" dirty="0">
                <a:solidFill>
                  <a:srgbClr val="1F1F1F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Fata – VELJI LUG I KAPIJA MOSTA</a:t>
            </a:r>
            <a:endParaRPr sz="2000" b="1" i="0" u="none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759" y="1374140"/>
            <a:ext cx="6146165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Osunčani i izdignuti </a:t>
            </a:r>
            <a:r>
              <a:rPr lang="sr-Latn-R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Velji Lug</a:t>
            </a:r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kao suprotnost Nezukama – simbol identiteta</a:t>
            </a:r>
          </a:p>
          <a:p>
            <a:pPr algn="just"/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kao g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ranični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prelaza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patrijarhalnog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sveta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večnost</a:t>
            </a:r>
            <a:endParaRPr lang="sr-Latn-RS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kao mesto susreta, prelaza i ritualnog žrtvovanja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020" y="2536384"/>
            <a:ext cx="4846391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sr-Latn-RS" sz="2000" b="1" i="0" u="none" dirty="0">
                <a:solidFill>
                  <a:srgbClr val="1F1F1F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Anika: KUĆA NA MEJDANU/STRELIŠTU</a:t>
            </a:r>
          </a:p>
          <a:p>
            <a:pPr algn="ctr"/>
            <a:r>
              <a:rPr lang="sr-Latn-RS" sz="2000" b="1" i="0" u="none" dirty="0">
                <a:solidFill>
                  <a:srgbClr val="1F1F1F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RASKRSNICA</a:t>
            </a:r>
            <a:endParaRPr lang="en-US" sz="20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0505" y="3188970"/>
            <a:ext cx="6154420" cy="33235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sr-Latn-RS" b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Heterotopija: Kuća na strelištu/Mejdanu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alt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kuća kao topos </a:t>
            </a:r>
            <a:r>
              <a:rPr lang="en-US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abjekta</a:t>
            </a:r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subverzije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opasne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zabranjene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moći</a:t>
            </a:r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periferiji</a:t>
            </a:r>
            <a:r>
              <a:rPr lang="en-U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gde su nekada organizovani magdani. </a:t>
            </a:r>
            <a:endParaRPr lang="en-US"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Kuća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svijet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uspenzija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društvenih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vera, moral) 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Anikina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kuća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kao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mračni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magnet</a:t>
            </a:r>
            <a:r>
              <a:rPr lang="sr-Latn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nije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već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prostor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izolacije</a:t>
            </a:r>
            <a:r>
              <a:rPr lang="sr-Latn-R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dominacije. Do nje se dolazi.</a:t>
            </a:r>
            <a:endParaRPr lang="en-US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Kuća kao logor i karantin: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Društvo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izoluje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kao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što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izoluje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zaraza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ili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otpad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da ne bi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prljao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ostatak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zajednice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r-Latn-R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Izazivački</a:t>
            </a:r>
            <a:r>
              <a:rPr lang="en-US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odlazak</a:t>
            </a:r>
            <a:r>
              <a:rPr lang="en-US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Dobrun</a:t>
            </a:r>
            <a:r>
              <a:rPr lang="en-US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n-US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Nužnost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uništenja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prostora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Kuću uzela opština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Anikina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nasilna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smrt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toj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istoj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kući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predstavlja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ritualno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čišćenje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prostora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b="0" i="0" u="none" dirty="0">
              <a:solidFill>
                <a:srgbClr val="5555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60459" y="1060697"/>
            <a:ext cx="5752048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Mara </a:t>
            </a:r>
            <a:r>
              <a:rPr lang="en-US" sz="20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Milosnica</a:t>
            </a:r>
            <a:r>
              <a:rPr lang="en-U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sr-Latn-R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SOBE-</a:t>
            </a:r>
            <a:r>
              <a:rPr lang="sr-Latn-RS" altLang="en-U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KAVEZI</a:t>
            </a:r>
            <a:endParaRPr lang="sr-Latn-RS" altLang="en-US" sz="2000" b="1" i="0" u="none" dirty="0">
              <a:solidFill>
                <a:srgbClr val="1F1F1F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0020" y="1374140"/>
            <a:ext cx="5302250" cy="24930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Kuća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kao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tamnica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sklonište</a:t>
            </a:r>
            <a:r>
              <a:rPr lang="sr-Latn-R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algn="just"/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Klaustrofobični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fizičke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ontološke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izolacije</a:t>
            </a:r>
            <a:r>
              <a:rPr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žrtve</a:t>
            </a:r>
            <a:r>
              <a:rPr lang="sr-Latn-RS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sobe-kavezi. </a:t>
            </a:r>
          </a:p>
          <a:p>
            <a:pPr algn="just"/>
            <a:r>
              <a:rPr lang="sr-Latn-RS" b="1" dirty="0">
                <a:latin typeface="Times New Roman" panose="02020603050405020304" pitchFamily="18" charset="0"/>
                <a:ea typeface="Calibri" panose="020F0502020204030204" pitchFamily="34" charset="0"/>
              </a:rPr>
              <a:t>K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retanje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kroz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prostore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oslikava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status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abjekta</a:t>
            </a: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</a:rPr>
              <a:t>: od</a:t>
            </a:r>
            <a:r>
              <a:rPr lang="sr-Latn-R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očeve pekare u Travniku ona u Sarajevu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stalno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prelazi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pragove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nigde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ne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pripada</a:t>
            </a:r>
            <a:r>
              <a:rPr lang="sr-Latn-RS" dirty="0">
                <a:latin typeface="Times New Roman" panose="02020603050405020304" pitchFamily="18" charset="0"/>
                <a:ea typeface="Calibri" panose="020F0502020204030204" pitchFamily="34" charset="0"/>
              </a:rPr>
              <a:t>: Veli-p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ašin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konak,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crkva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dom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Pamukovića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mutvak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sr-Latn-R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blatna kaldrma po kojoj se valja, navlačeći nešto iznad sebe kao da hoće nečim nevidljivim da se pokrije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groblje</a:t>
            </a:r>
            <a:r>
              <a:rPr lang="sr-Latn-R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b="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43098" y="4024312"/>
            <a:ext cx="3186770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20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Lotika</a:t>
            </a:r>
            <a:r>
              <a:rPr lang="en-U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sr-Latn-RS" altLang="en-U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HOTEL I SOBA SA </a:t>
            </a:r>
          </a:p>
          <a:p>
            <a:pPr algn="ctr"/>
            <a:r>
              <a:rPr lang="sr-Latn-RS" altLang="en-US" sz="2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NAJMANJIM PROZOROM</a:t>
            </a:r>
            <a:endParaRPr sz="2000" b="1" i="0" u="none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46215" y="4654096"/>
            <a:ext cx="5290185" cy="18770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Dvojnost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javnog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privatnog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hronotopa</a:t>
            </a:r>
            <a:r>
              <a:rPr lang="sr-Latn-R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poslovni</a:t>
            </a:r>
            <a:r>
              <a:rPr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buke </a:t>
            </a:r>
            <a:r>
              <a:rPr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skriveni</a:t>
            </a:r>
            <a:r>
              <a:rPr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umora</a:t>
            </a:r>
            <a:r>
              <a:rPr lang="en-US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sr-Latn-RS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Lotika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hotel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Javni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deo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kasabe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pored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mosta</a:t>
            </a:r>
            <a:endParaRPr lang="sr-Latn-R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Hotel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kao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privid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čistote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reda</a:t>
            </a:r>
            <a:r>
              <a:rPr lang="sr-Latn-RS" alt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koji postaje nered i ruševina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sr-Latn-RS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Gubitak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krova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nad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glavom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kao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gubitak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identiteta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sz="1400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688799"/>
              </p:ext>
            </p:extLst>
          </p:nvPr>
        </p:nvGraphicFramePr>
        <p:xfrm>
          <a:off x="97971" y="74509"/>
          <a:ext cx="11996057" cy="6585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1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3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Junakinja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delo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ćutanja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Lakanovski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koncept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Mehanizam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funkcija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narativu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Fata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Avdagina</a:t>
                      </a:r>
                      <a:endParaRPr lang="sr-Latn-R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Etičko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Tragičko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Fenomenologija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zaveta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i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r>
                        <a:rPr lang="sr-Latn-RS" sz="1400" i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brojivi označitelj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Etički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čin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Entre-deux-morts</a:t>
                      </a:r>
                    </a:p>
                  </a:txBody>
                  <a:tcPr marL="93020" marR="93020" marT="62014" marB="6201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Odbija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kompromis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Simboličkim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poretkom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išin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stanje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dve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smrti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vernost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sopstvenoj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žudnji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do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samouništenja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Antigon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Lakanovoj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interpretaciji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dok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skok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Drinu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provala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Realnog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očuvanja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žudnje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integriteta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7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Anika</a:t>
                      </a:r>
                      <a:endParaRPr lang="sr-Latn-R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Političko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Subverzivno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Semantički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teror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Označitelj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ospodar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(S₁)</a:t>
                      </a:r>
                    </a:p>
                  </a:txBody>
                  <a:tcPr marL="93020" marR="93020" marT="62014" marB="620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Subverzija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Velikog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Drugog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Preuzima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kontrolu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komunikacijom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uskraćivanjem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narativa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Na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pitanje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vuoi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odgovara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tišinom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proizvodeći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anksioznost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razotkrivajući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manjak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poretku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moći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Velikom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kasabi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patrijarhu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Agresija koja prikriva zev.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1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Mara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Milosnica</a:t>
                      </a:r>
                      <a:endParaRPr lang="sr-Latn-R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Pasivno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Viktimološko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Traumatska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regresija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Gubitak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označitelja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Ontološka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praznina</a:t>
                      </a: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Svođenje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Objet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petit 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(Slom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Imaginarnog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registra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Nasilno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otrgnuta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poretka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svedena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objekt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muške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žudnje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Suočena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traumom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 registra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Realnog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nasiljem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objektifikacijom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gubi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moć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simbolizacije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nemost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simptom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lingvističkog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izgnanstva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vođenja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pasivni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objekat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malo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u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želji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moćnika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Krik.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75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Lotika</a:t>
                      </a:r>
                      <a:endParaRPr lang="sr-Latn-R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Pragmatično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Adaptivno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Ekonomija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emocija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Prazan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govor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Parole vide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Odbrambena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persona)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Maska (</a:t>
                      </a:r>
                      <a:r>
                        <a:rPr lang="en-US" sz="1400" b="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Persona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&amp;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Rasce</a:t>
                      </a:r>
                      <a:r>
                        <a:rPr lang="sr-Latn-R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pl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jenost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subjekta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Hiperproduktivni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funkcionalni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razgovor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sr-Latn-R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pravo ćutanje. P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oslovna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kontrola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maska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Lakanova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distinkcija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punog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govora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istinitog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praznog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govora</a:t>
                      </a:r>
                      <a:r>
                        <a:rPr lang="en-US" sz="140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društvena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konvencija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Verbalni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diskurs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prazan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govor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koji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prikriva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tišinu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egzistencijalnog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umora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otuđenja</a:t>
                      </a: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020" marR="93020" marT="62014" marB="6201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951130"/>
              </p:ext>
            </p:extLst>
          </p:nvPr>
        </p:nvGraphicFramePr>
        <p:xfrm>
          <a:off x="113707" y="597415"/>
          <a:ext cx="11964585" cy="3492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9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46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4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69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Lotika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simboličkog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semiotički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haos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usled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gubitka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kontrole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ratnih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strahota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Vlada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simboličkim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poretkom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svetom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zakona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novca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racia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društvenih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pravila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muškaraca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Lotika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stub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simboličkog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vodi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hotel,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upravlja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finansijama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porodice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kroji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sudbine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koristi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precizan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proračunat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komunikacije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sr-Latn-R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otiskuje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sopstveno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nesvesno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svoje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nagone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telesnost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odriče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privatnog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života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da bi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održala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red.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Uzrok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sloma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Prodor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realnosti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istorije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Velikim ratom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poredak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kolabira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sr-Latn-R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Manifestacija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sloma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Nastaje 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provala potisnutog (semiotičkog). T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ekstualn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telesn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gubitak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kontrole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jezikom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razumom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viče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brblja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gubi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moć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artikulacije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(do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tada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zategnuto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funkciji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posla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stari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opušta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propada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P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rodor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semiotičkog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haosa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nagona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straha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telesnosti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razbija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besprekorn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fasad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simboličkog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subjekta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3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Mara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Milosnica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Usled nasilja,  traume, 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stid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društveno</a:t>
                      </a:r>
                      <a:r>
                        <a:rPr lang="sr-Latn-R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izopštenj</a:t>
                      </a:r>
                      <a:r>
                        <a:rPr lang="sr-Latn-R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abjekcij</a:t>
                      </a:r>
                      <a:r>
                        <a:rPr lang="sr-Latn-R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sr-Latn-RS" sz="12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ovlač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se u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predjezičko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stanje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ludilo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Mara je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objekt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žrtva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muških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narativa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(Veli-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paše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hrišćanskog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društva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prostor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upisivanja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muške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želje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prazno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platno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muškarci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upisuju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svoje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zakone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želje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Mara ne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govori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tiho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prisustvo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svedoče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joj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uskraćen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pristup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simboličkom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poretku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jeziku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moći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 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Koncept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abjekcije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odvratnosti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izopštenja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):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što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je "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isprljana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ostavljena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paše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Mara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postaje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abjekt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za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sopstvenu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hrišćansku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zajednicu</a:t>
                      </a:r>
                      <a:r>
                        <a:rPr lang="sr-Latn-R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ne pripadajući nigde.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Manifestacija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sloma</a:t>
                      </a:r>
                      <a:r>
                        <a:rPr lang="sr-Latn-R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ludilo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bekstvo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ošto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poredak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društvo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jezik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ne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nudi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nikakvo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mesto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identitet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psiha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povlači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semiotičko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pred-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jezičko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stanje</a:t>
                      </a: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halucinacija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krikova,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telesnih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bolova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potpunog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gubitka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kontakta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društvenom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stvarnošću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Slom 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kao posledica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krivice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koji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nameće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simbolički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zakon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73980" y="95242"/>
            <a:ext cx="9197376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r-Latn-R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emiotičk</a:t>
            </a: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teorij</a:t>
            </a: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Julije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Kristeve</a:t>
            </a:r>
            <a:r>
              <a:rPr lang="sr-Latn-R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sukob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između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semiotičkog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simboličkog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poretka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0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F8ED0D-4A58-15EE-5C08-D2E20F7EA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195088"/>
              </p:ext>
            </p:extLst>
          </p:nvPr>
        </p:nvGraphicFramePr>
        <p:xfrm>
          <a:off x="113708" y="4005446"/>
          <a:ext cx="11964584" cy="1559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177">
                  <a:extLst>
                    <a:ext uri="{9D8B030D-6E8A-4147-A177-3AD203B41FA5}">
                      <a16:colId xmlns:a16="http://schemas.microsoft.com/office/drawing/2014/main" val="2850944528"/>
                    </a:ext>
                  </a:extLst>
                </a:gridCol>
                <a:gridCol w="1623912">
                  <a:extLst>
                    <a:ext uri="{9D8B030D-6E8A-4147-A177-3AD203B41FA5}">
                      <a16:colId xmlns:a16="http://schemas.microsoft.com/office/drawing/2014/main" val="2859248236"/>
                    </a:ext>
                  </a:extLst>
                </a:gridCol>
                <a:gridCol w="4728037">
                  <a:extLst>
                    <a:ext uri="{9D8B030D-6E8A-4147-A177-3AD203B41FA5}">
                      <a16:colId xmlns:a16="http://schemas.microsoft.com/office/drawing/2014/main" val="205428008"/>
                    </a:ext>
                  </a:extLst>
                </a:gridCol>
                <a:gridCol w="4448458">
                  <a:extLst>
                    <a:ext uri="{9D8B030D-6E8A-4147-A177-3AD203B41FA5}">
                      <a16:colId xmlns:a16="http://schemas.microsoft.com/office/drawing/2014/main" val="3301956419"/>
                    </a:ext>
                  </a:extLst>
                </a:gridCol>
              </a:tblGrid>
              <a:tr h="13727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Anika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Svesno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prihvatanje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uloge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abjekta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vesno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bira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postan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ono od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čega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čaršija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strepi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odbacujući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društvene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zakone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moral.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Pretnja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patrijarhalnom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poretku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Anika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postaje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nemir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kužna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tačka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Višegrada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Ona je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abjekt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jer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donosi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haos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tamo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gde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treba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vlada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red.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Njena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kuća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postaje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mesto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poroka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privlači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muškarce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ih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istovremeno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uništava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prlj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Privlačnost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užas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abjekt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ne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odbija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već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snažno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privlači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fascinacija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užasom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 </a:t>
                      </a: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lna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smrt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čin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kojem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zajednica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kroz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ruku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pojedinca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pokušava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eliminiše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"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zarazu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ponovo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uspostavi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čiste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granice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931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042412-DF51-472C-D3EE-065EA3B09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911995"/>
              </p:ext>
            </p:extLst>
          </p:nvPr>
        </p:nvGraphicFramePr>
        <p:xfrm>
          <a:off x="113708" y="5389981"/>
          <a:ext cx="11964584" cy="1364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177">
                  <a:extLst>
                    <a:ext uri="{9D8B030D-6E8A-4147-A177-3AD203B41FA5}">
                      <a16:colId xmlns:a16="http://schemas.microsoft.com/office/drawing/2014/main" val="3521118583"/>
                    </a:ext>
                  </a:extLst>
                </a:gridCol>
                <a:gridCol w="1623912">
                  <a:extLst>
                    <a:ext uri="{9D8B030D-6E8A-4147-A177-3AD203B41FA5}">
                      <a16:colId xmlns:a16="http://schemas.microsoft.com/office/drawing/2014/main" val="616010459"/>
                    </a:ext>
                  </a:extLst>
                </a:gridCol>
                <a:gridCol w="4728037">
                  <a:extLst>
                    <a:ext uri="{9D8B030D-6E8A-4147-A177-3AD203B41FA5}">
                      <a16:colId xmlns:a16="http://schemas.microsoft.com/office/drawing/2014/main" val="3048119286"/>
                    </a:ext>
                  </a:extLst>
                </a:gridCol>
                <a:gridCol w="4448458">
                  <a:extLst>
                    <a:ext uri="{9D8B030D-6E8A-4147-A177-3AD203B41FA5}">
                      <a16:colId xmlns:a16="http://schemas.microsoft.com/office/drawing/2014/main" val="1501187070"/>
                    </a:ext>
                  </a:extLst>
                </a:gridCol>
              </a:tblGrid>
              <a:tr h="1089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r-Latn-R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Transcediranje simboličkog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Povlačenje iz simboličkog (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 mesec dana) je ne poštuje njen glas.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Subjekt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zadržava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kontrolu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potpunog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samouništenja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izolacije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r-Latn-R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ajviša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tačka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abjekcije</a:t>
                      </a: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leš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raspadanju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jer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ono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brutalno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podseća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granicu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između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života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smrti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koju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možemo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kontrolisati</a:t>
                      </a: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Raspadanje simboličkog poretka (očeve reči, svadbenog čina) usled provale realnog i abjektnog.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12" marR="32512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5527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679014"/>
              </p:ext>
            </p:extLst>
          </p:nvPr>
        </p:nvGraphicFramePr>
        <p:xfrm>
          <a:off x="111125" y="528955"/>
          <a:ext cx="11981815" cy="6088353"/>
        </p:xfrm>
        <a:graphic>
          <a:graphicData uri="http://schemas.openxmlformats.org/drawingml/2006/table">
            <a:tbl>
              <a:tblPr firstRow="1" firstCol="1" bandRow="1"/>
              <a:tblGrid>
                <a:gridCol w="196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4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1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81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Parametar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analize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Etičko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tragičko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(Fata)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Pasivno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viktimološko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(Mara)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Političko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subverzivno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(Anika)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Pragmatično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egzistencijalno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ćutanje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1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Lotika</a:t>
                      </a: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Primarni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uzrok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Komunikacijski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paradoks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odbrana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unutrašnjeg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zaveta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Seksualno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fizičko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nasilje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traumatski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rascep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Emotivno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odbacivanje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prkos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prema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društvenoj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normi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Zahtevi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modernog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poslovanja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ekonomija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emocija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lingvističkog koda</a:t>
                      </a:r>
                      <a:endParaRPr lang="en-US" sz="1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Svesno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prekoračenje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jezika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korist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etičkog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čina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Lingvističko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izgnanstvo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gubitak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sposobnosti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govora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Svesno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uskraćivanje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narativa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semantički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teror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Površinska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hiper-produkcija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govora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uz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dubinsku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tišinu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0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Uticaj na okolinu</a:t>
                      </a:r>
                      <a:endParaRPr lang="en-US" sz="1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Izaziva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poštovanje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zbunjenost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tragički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katarsis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Izaziva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sažaljenje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prezir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društveno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odbacivanje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Generiše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anksioznost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strah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parališe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vlast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Održava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ekonomski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osigurava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autoritet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0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Prostorna materijalizacija</a:t>
                      </a:r>
                      <a:endParaRPr lang="en-US" sz="1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Kapija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most </a:t>
                      </a:r>
                      <a:endParaRPr lang="sr-Latn-RS" sz="1400" b="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granični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prelaza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Soba-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kavez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mračna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avlija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izolacije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Kuća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Mejdanu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zabranjene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moći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Hotel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radni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prostor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poslovne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kontrole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00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Krajnji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egzistencijalni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ishod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Tragički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skok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Drinu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sačuvan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unutrašnji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integritet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Ontološka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praznina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regresija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smrt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porođaju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Nasilna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smrt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dekonstrukcija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patrijarhalne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kasabe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Mentalni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psihički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slom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usled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naleta</a:t>
                      </a:r>
                      <a:r>
                        <a:rPr lang="en-US" sz="14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istorije</a:t>
                      </a:r>
                      <a:endParaRPr lang="en-US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60880" y="75059"/>
            <a:ext cx="8672959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Komparativni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pregled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parametara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nemog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diskursa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81312"/>
            <a:ext cx="106680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643312"/>
            <a:ext cx="106680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405312"/>
            <a:ext cx="106680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2881312"/>
            <a:ext cx="47625" cy="609600"/>
          </a:xfrm>
          <a:prstGeom prst="rect">
            <a:avLst/>
          </a:prstGeom>
          <a:solidFill>
            <a:srgbClr val="8B2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3643312"/>
            <a:ext cx="47625" cy="609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4405312"/>
            <a:ext cx="47625" cy="609600"/>
          </a:xfrm>
          <a:prstGeom prst="rect">
            <a:avLst/>
          </a:prstGeom>
          <a:solidFill>
            <a:srgbClr val="8B2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2000" y="828675"/>
            <a:ext cx="4720844" cy="43858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Ključni</a:t>
            </a:r>
            <a:r>
              <a:rPr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5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naučni</a:t>
            </a:r>
            <a:r>
              <a:rPr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5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doprinosi</a:t>
            </a:r>
            <a:r>
              <a:rPr sz="2850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50"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endParaRPr sz="2850" b="1" i="0" u="none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6324" y="3071812"/>
            <a:ext cx="9888179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11111"/>
                </a:solidFill>
                <a:latin typeface="Plus Jakarta Sans"/>
              </a:rPr>
              <a:t>1.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Dekonstrukcija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pasivnosti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Dokazana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rečitost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pragmatička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moć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ženske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nemosti</a:t>
            </a:r>
            <a:r>
              <a:rPr lang="sr-Latn-RS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kao  </a:t>
            </a:r>
          </a:p>
          <a:p>
            <a:pPr algn="l"/>
            <a:r>
              <a:rPr lang="sr-Latn-RS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njen subverzivni potencijal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3833812"/>
            <a:ext cx="8987717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Tipološki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model: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Uspostavljen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Kvadrat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ženske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matrica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dalja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istraživanja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4595812"/>
            <a:ext cx="924849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11111"/>
                </a:solidFill>
                <a:latin typeface="Plus Jakarta Sans"/>
              </a:rPr>
              <a:t>3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Hronotop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tišine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nemost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aktivno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preoblikuje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prostor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Andrićeve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proze</a:t>
            </a:r>
            <a:r>
              <a:rPr b="1" i="0" u="none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99EDF-4B3C-1CFB-0497-C3BACEB91F1B}"/>
              </a:ext>
            </a:extLst>
          </p:cNvPr>
          <p:cNvSpPr txBox="1"/>
          <p:nvPr/>
        </p:nvSpPr>
        <p:spPr>
          <a:xfrm>
            <a:off x="2969342" y="276515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Hvala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pažnji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61892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116</TotalTime>
  <Words>2768</Words>
  <Application>Microsoft Office PowerPoint</Application>
  <PresentationFormat>Widescreen</PresentationFormat>
  <Paragraphs>397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Plus Jakarta Sans</vt:lpstr>
      <vt:lpstr>Calibri</vt:lpstr>
      <vt:lpstr>Arial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Tanja</dc:creator>
  <dc:description>generated using python-pptx</dc:description>
  <cp:lastModifiedBy>tatjana jovanovic</cp:lastModifiedBy>
  <cp:revision>61</cp:revision>
  <dcterms:created xsi:type="dcterms:W3CDTF">2013-01-27T09:14:00Z</dcterms:created>
  <dcterms:modified xsi:type="dcterms:W3CDTF">2026-10-27T11:40:13Z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566DE9DC37964FCBA247F7D81E455823_12</vt:lpwstr>
  </property>
</Properties>
</file>