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257" r:id="rId3"/>
    <p:sldId id="274" r:id="rId4"/>
    <p:sldId id="275" r:id="rId5"/>
    <p:sldId id="276" r:id="rId6"/>
    <p:sldId id="277" r:id="rId7"/>
    <p:sldId id="281" r:id="rId8"/>
    <p:sldId id="282" r:id="rId9"/>
    <p:sldId id="284" r:id="rId10"/>
    <p:sldId id="290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85" r:id="rId27"/>
    <p:sldId id="286" r:id="rId28"/>
    <p:sldId id="287" r:id="rId29"/>
    <p:sldId id="288" r:id="rId30"/>
    <p:sldId id="283" r:id="rId31"/>
    <p:sldId id="291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353A1-DE80-4449-821E-1BDF41061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EFE925-5919-4EB1-8809-592263AE3F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9DC3E-EB55-4EE6-87F9-CA0CB43F0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83670-9C9D-481C-9A0B-1BE3BC76C37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ECF28-C7F3-44FB-B582-2E727D839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C7E886-F9D7-4E9C-A2B6-CC5A32692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858D-67D9-4CF2-B512-2A1626A6F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470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EE5C8-BC25-4502-B88F-7D15C1B80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53E7D-1B5E-41F2-9DC1-919B9A30F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680171-A090-4FA8-B83C-BCFF75D04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83670-9C9D-481C-9A0B-1BE3BC76C37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70A6A-863F-45DD-ADD0-2E9F9BC6A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F2BE56-C80D-440D-9602-2FD4F8216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858D-67D9-4CF2-B512-2A1626A6F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698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A9358-A8FE-4C64-A65C-E20A0133B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D8E3A1-2ACE-49DE-8452-FF19EFACF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CFE389-1361-4BDE-BFD8-87A7A1101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83670-9C9D-481C-9A0B-1BE3BC76C37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FD96E-BFC2-47D0-AF36-6EBE0ED0D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7986A1-E886-4979-9B39-6FD0C3473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858D-67D9-4CF2-B512-2A1626A6F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133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1A64B-EFCC-448E-BB3C-9701B1E3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E3BEE-2C4C-429B-9F15-F0EFA0E166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AC0F87-BB9D-4AE4-BB35-48C39451E6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24A6E1-30D9-4331-9CA9-16483024C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83670-9C9D-481C-9A0B-1BE3BC76C37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60AE-2D8E-4D2B-8F02-B12D98B3B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73EEA4-9003-4CB4-9084-BC3F6006E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858D-67D9-4CF2-B512-2A1626A6F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83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68658-B2D6-438C-8E8E-74F21CE75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2A7CAB-7F14-4B85-9BD3-2667A048D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38C7E7-406D-4747-BC83-C34786C9C8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9EC5BC-4584-4314-A692-5D8082E27A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F8F0D7-C6FC-4031-8B7F-B91AC6401E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88949D-84C0-4970-ADD0-AE9B748F7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83670-9C9D-481C-9A0B-1BE3BC76C37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795F91-232A-49A9-82E4-A7E6299CC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3B496C-FFE6-4CE5-9F3B-C3A334A74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858D-67D9-4CF2-B512-2A1626A6F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901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45CF7-DD77-46C0-86F4-B29AA73A9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119F9B-7F48-4605-9C7D-846B917F3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83670-9C9D-481C-9A0B-1BE3BC76C37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31D751-7676-46D9-8BCD-74BC0F7C9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8F4F33-D89B-4CDF-801E-1123628C6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858D-67D9-4CF2-B512-2A1626A6F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647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D37DF0-C4D8-4FB7-8EC7-9A34487C8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83670-9C9D-481C-9A0B-1BE3BC76C37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D3F75B-3EB5-422D-A166-378A54E7C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62F77A-339F-4F56-A590-5DB632C22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858D-67D9-4CF2-B512-2A1626A6F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57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76AED-ABC7-49B1-B933-DFBEAB027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F55FB-CEB6-49C0-A8A8-ED9D93DEA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977DF0-B6BA-470C-919A-718C2A5C65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6867E3-C629-4A0D-B8CA-C688010E2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83670-9C9D-481C-9A0B-1BE3BC76C37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4EBAF0-D0AB-4539-8223-4D9BCC11F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846370-27EC-4ADD-8D38-197145B30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858D-67D9-4CF2-B512-2A1626A6F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66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E63E5-DB6A-482C-9BCE-EFE730692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7961BF-7AD4-44CC-86DD-E0F955ED17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6A31C-10E1-4E79-9015-9C15461EE2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AE7892-FB9F-4933-A26E-1114D1CB6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83670-9C9D-481C-9A0B-1BE3BC76C37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7428EA-2A18-486A-9473-71DC2E40E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DB5990-1379-425C-AE3D-ADC5FC2AD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858D-67D9-4CF2-B512-2A1626A6F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051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03660-3B3F-4009-9425-FCFCEAFAA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4915BD-2CF2-451C-BA97-D06329096A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9B63F9-EF15-4A1B-8958-5EEB591E9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83670-9C9D-481C-9A0B-1BE3BC76C37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6E808-ECEF-495F-B930-03E22C246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63423-73F5-4257-9624-C45A412C8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858D-67D9-4CF2-B512-2A1626A6F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958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1446FC-F243-4027-A9E3-12BCA7CB40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512126-EBC5-48DE-B972-1DB6598CA0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DF3B3D-CDBE-45A5-852C-4795FA36D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83670-9C9D-481C-9A0B-1BE3BC76C37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870837-35B2-4611-B3E7-C3E544E8F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73D31-4F92-41E4-ABC3-FA732880F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858D-67D9-4CF2-B512-2A1626A6F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756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EDB915-F4C4-4C89-BDEB-E11264FF4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66B21-7BE7-4638-BDD8-CAC1D27AD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903C5-A13B-443D-83B2-06F038F870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83670-9C9D-481C-9A0B-1BE3BC76C37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6C57F-9643-41D0-AF7C-2AF07E3D1B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2BCDD-B798-47E3-BA22-3E78F28000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9858D-67D9-4CF2-B512-2A1626A6F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6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hadziha@unizd.hr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82F5C-6752-476C-AA9D-1D632A25E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74493"/>
          </a:xfrm>
        </p:spPr>
        <p:txBody>
          <a:bodyPr>
            <a:normAutofit fontScale="90000"/>
          </a:bodyPr>
          <a:lstStyle/>
          <a:p>
            <a:pPr algn="ctr"/>
            <a:r>
              <a:rPr lang="hr-HR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Sandra Hadžihalilović (Zadar)</a:t>
            </a:r>
            <a:br>
              <a:rPr lang="hr-HR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hr-HR" sz="35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1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Sveučilište u Zadru</a:t>
            </a:r>
            <a:br>
              <a:rPr lang="hr-HR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shadziha@unizd.hr</a:t>
            </a:r>
            <a:br>
              <a:rPr lang="hr-HR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hr-HR" sz="35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5300" cap="small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Znakovi pored puta </a:t>
            </a:r>
            <a:r>
              <a:rPr lang="hr-HR" sz="5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kao jezični krajolik </a:t>
            </a:r>
            <a:br>
              <a:rPr lang="hr-HR" sz="4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hr-HR" sz="4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sz="3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 simpozij Andrić je govorio </a:t>
            </a:r>
            <a:br>
              <a:rPr lang="hr-HR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27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Francuska, 28.‒31.10.2026</a:t>
            </a:r>
            <a:br>
              <a:rPr lang="nl-NL" sz="4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24742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D96DE-4D0D-4A17-BDA5-CCF564FE1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I. Sadržaj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5D315-9500-4C32-8416-E6A5BFC892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UVOD </a:t>
            </a:r>
          </a:p>
          <a:p>
            <a:pPr marL="514350" indent="-514350">
              <a:buFont typeface="+mj-lt"/>
              <a:buAutoNum type="arabicParenR"/>
            </a:pP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TEORIJSKI OKVIR </a:t>
            </a:r>
          </a:p>
          <a:p>
            <a:pPr marL="514350" indent="-514350">
              <a:buFont typeface="+mj-lt"/>
              <a:buAutoNum type="arabicParenR"/>
            </a:pP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METODOLOGIJA </a:t>
            </a:r>
          </a:p>
          <a:p>
            <a:pPr marL="514350" indent="-514350">
              <a:buFont typeface="+mj-lt"/>
              <a:buAutoNum type="arabicParenR"/>
            </a:pP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ANALIZA KORPUSA </a:t>
            </a:r>
          </a:p>
          <a:p>
            <a:pPr marL="514350" indent="-514350">
              <a:buFont typeface="+mj-lt"/>
              <a:buAutoNum type="arabicParenR"/>
            </a:pP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RASPRAVA</a:t>
            </a:r>
          </a:p>
          <a:p>
            <a:pPr marL="514350" indent="-514350">
              <a:buFont typeface="+mj-lt"/>
              <a:buAutoNum type="arabicParenR"/>
            </a:pP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ZAKLJUČAK</a:t>
            </a:r>
          </a:p>
          <a:p>
            <a:pPr marL="0" indent="0">
              <a:buNone/>
            </a:pPr>
            <a:r>
              <a:rPr lang="hr-H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493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99CDF-2E2C-4C73-A79B-92CBFC16E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II. Uvod i povijesni kontekst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44C53-F15C-462D-A11E-1CEEE59FA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Korijeni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discipline:	</a:t>
            </a:r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1970-e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Belgija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Prepoznavanje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važnosti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jezika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javnom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prostoru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za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označavanje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jezičnih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granica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pomoću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jednojezičnih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natpisa</a:t>
            </a:r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1997. (Landry 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Bourhis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Uvođenje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pojma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kroz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istraživanje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etnolingvističke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vitalnosti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Quebecu</a:t>
            </a:r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Proširenje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književnost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ea typeface="00 ZRCola" panose="02020600050405020304" pitchFamily="18" charset="0"/>
                <a:cs typeface="Arial" panose="020B0604020202020204" pitchFamily="34" charset="0"/>
              </a:rPr>
              <a:t>→</a:t>
            </a:r>
            <a:r>
              <a:rPr lang="hr-HR" dirty="0">
                <a:latin typeface="Arial" panose="020B0604020202020204" pitchFamily="34" charset="0"/>
                <a:ea typeface="00 ZRCola" panose="02020600050405020304" pitchFamily="18" charset="0"/>
                <a:cs typeface="Arial" panose="020B0604020202020204" pitchFamily="34" charset="0"/>
              </a:rPr>
              <a:t> </a:t>
            </a:r>
            <a:r>
              <a:rPr lang="en-US" spc="100" dirty="0" err="1">
                <a:latin typeface="Arial" panose="020B0604020202020204" pitchFamily="34" charset="0"/>
                <a:cs typeface="Arial" panose="020B0604020202020204" pitchFamily="34" charset="0"/>
              </a:rPr>
              <a:t>Književni</a:t>
            </a:r>
            <a:r>
              <a:rPr lang="en-US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100" dirty="0" err="1">
                <a:latin typeface="Arial" panose="020B0604020202020204" pitchFamily="34" charset="0"/>
                <a:cs typeface="Arial" panose="020B0604020202020204" pitchFamily="34" charset="0"/>
              </a:rPr>
              <a:t>jezični</a:t>
            </a:r>
            <a:r>
              <a:rPr lang="en-US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100" dirty="0" err="1">
                <a:latin typeface="Arial" panose="020B0604020202020204" pitchFamily="34" charset="0"/>
                <a:cs typeface="Arial" panose="020B0604020202020204" pitchFamily="34" charset="0"/>
              </a:rPr>
              <a:t>krajolik</a:t>
            </a:r>
            <a:r>
              <a:rPr lang="en-US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eng.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Literary Linguistic Landscape): </a:t>
            </a:r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Koncept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kojem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autor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kroz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pisane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simbole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prostoru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gradi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atmosferu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identitet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likova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povijesni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kontekst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pc="100" dirty="0" err="1">
                <a:latin typeface="Arial" panose="020B0604020202020204" pitchFamily="34" charset="0"/>
                <a:cs typeface="Arial" panose="020B0604020202020204" pitchFamily="34" charset="0"/>
              </a:rPr>
              <a:t>virtualni</a:t>
            </a:r>
            <a:r>
              <a:rPr lang="en-US" spc="1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pc="100" dirty="0" err="1">
                <a:latin typeface="Arial" panose="020B0604020202020204" pitchFamily="34" charset="0"/>
                <a:cs typeface="Arial" panose="020B0604020202020204" pitchFamily="34" charset="0"/>
              </a:rPr>
              <a:t>fiktivni</a:t>
            </a:r>
            <a:r>
              <a:rPr lang="en-US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100" dirty="0" err="1">
                <a:latin typeface="Arial" panose="020B0604020202020204" pitchFamily="34" charset="0"/>
                <a:cs typeface="Arial" panose="020B0604020202020204" pitchFamily="34" charset="0"/>
              </a:rPr>
              <a:t>jezični</a:t>
            </a:r>
            <a:r>
              <a:rPr lang="en-US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100" dirty="0" err="1">
                <a:latin typeface="Arial" panose="020B0604020202020204" pitchFamily="34" charset="0"/>
                <a:cs typeface="Arial" panose="020B0604020202020204" pitchFamily="34" charset="0"/>
              </a:rPr>
              <a:t>krajolik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364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99CDF-2E2C-4C73-A79B-92CBFC16E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III. Definiranje i funkcije jezičnog krajolika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44C53-F15C-462D-A11E-1CEEE59FA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Definicija (R. Landry &amp; R. Bourhis): Kombinacija jezika na prometnim znakovima, oglasima, nazivima ulica, trgovinama i državnim institucijama koja čini sliku nekog teritorija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Dvije ključne funkcije:	</a:t>
            </a:r>
          </a:p>
          <a:p>
            <a:pPr marL="514350" indent="-514350">
              <a:buFont typeface="+mj-lt"/>
              <a:buAutoNum type="arabicPeriod"/>
            </a:pPr>
            <a:r>
              <a:rPr lang="hr-HR" spc="100" dirty="0">
                <a:latin typeface="Arial" panose="020B0604020202020204" pitchFamily="34" charset="0"/>
                <a:cs typeface="Arial" panose="020B0604020202020204" pitchFamily="34" charset="0"/>
              </a:rPr>
              <a:t>Informativna funkcija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: Definira geografsko područje i jezik koji se na njemu koristi; signalizira koji se jezik očekuje u javnim uslugama i komunikaciji s vlastima	</a:t>
            </a:r>
          </a:p>
          <a:p>
            <a:pPr marL="514350" indent="-514350">
              <a:buFont typeface="+mj-lt"/>
              <a:buAutoNum type="arabicPeriod"/>
            </a:pPr>
            <a:r>
              <a:rPr lang="hr-HR" spc="100" dirty="0">
                <a:latin typeface="Arial" panose="020B0604020202020204" pitchFamily="34" charset="0"/>
                <a:cs typeface="Arial" panose="020B0604020202020204" pitchFamily="34" charset="0"/>
              </a:rPr>
              <a:t>Simbolička funkcija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: Statusni simbol jezika. Prisutnost ili odsutnost jezika svjedoči o političkim stavovima države</a:t>
            </a:r>
          </a:p>
        </p:txBody>
      </p:sp>
    </p:spTree>
    <p:extLst>
      <p:ext uri="{BB962C8B-B14F-4D97-AF65-F5344CB8AC3E}">
        <p14:creationId xmlns:p14="http://schemas.microsoft.com/office/powerpoint/2010/main" val="4109037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99CDF-2E2C-4C73-A79B-92CBFC16E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IV. Društvene posljedice i jezična hijerarhija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44C53-F15C-462D-A11E-1CEEE59FA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Odsutnost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materinskog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jezika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Stvara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osjećaj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inferiornosti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lokalnoj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zajednici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potiče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tihi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otpor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prosvjedi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grafiti-kampanje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Jezična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hijerarhija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Upotreba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dvaju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jezika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javnim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natpisima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rijetko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signalizira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jednakost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Često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upućuje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dominaciju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jednog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podređenost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drugog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otkrivajući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tko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ima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stvarnu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kontrolu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nad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područjem</a:t>
            </a:r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Andrićev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kontekst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Natpisi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turskom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arapskom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latinici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ćirilici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epitafi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drugi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zapisi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Andrića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signaliziraju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moć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vjeru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prolaznost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170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BFAF2-BE5B-4716-B8EC-C75ED99A8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V. Proširenje teorije i modeli upravljanja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BB17A-4828-4C0A-844F-5B3724223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Doprinos Durka Gortera (2006.): Pomicanje fokusa s puke regije na metodološke izazove i višejezičnost (</a:t>
            </a:r>
            <a:r>
              <a:rPr lang="hr-HR" cap="small" spc="100" dirty="0">
                <a:latin typeface="Arial" panose="020B0604020202020204" pitchFamily="34" charset="0"/>
                <a:cs typeface="Arial" panose="020B0604020202020204" pitchFamily="34" charset="0"/>
              </a:rPr>
              <a:t>New approaches to researching multilingualism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Modeli upravljanja jezičnim kontekstima:	</a:t>
            </a:r>
          </a:p>
          <a:p>
            <a:pPr lvl="1"/>
            <a:r>
              <a:rPr lang="hr-HR" spc="100" dirty="0">
                <a:latin typeface="Arial" panose="020B0604020202020204" pitchFamily="34" charset="0"/>
                <a:cs typeface="Arial" panose="020B0604020202020204" pitchFamily="34" charset="0"/>
              </a:rPr>
              <a:t>Odozgo prema dolje 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r-HR" spc="100" dirty="0">
                <a:latin typeface="Arial" panose="020B0604020202020204" pitchFamily="34" charset="0"/>
                <a:cs typeface="Arial" panose="020B0604020202020204" pitchFamily="34" charset="0"/>
              </a:rPr>
              <a:t>Top-down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): Službeni natpisi, zakoni, nazivi ulica, državni simboli </a:t>
            </a:r>
            <a:r>
              <a:rPr lang="hr-HR" dirty="0">
                <a:latin typeface="Arial" panose="020B0604020202020204" pitchFamily="34" charset="0"/>
                <a:ea typeface="00 ZRCola" panose="02020600050405020304" pitchFamily="18" charset="0"/>
                <a:cs typeface="Arial" panose="020B0604020202020204" pitchFamily="34" charset="0"/>
              </a:rPr>
              <a:t>→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predstavljaju moć države</a:t>
            </a:r>
          </a:p>
          <a:p>
            <a:pPr lvl="1"/>
            <a:r>
              <a:rPr lang="hr-HR" spc="100" dirty="0">
                <a:latin typeface="Arial" panose="020B0604020202020204" pitchFamily="34" charset="0"/>
                <a:cs typeface="Arial" panose="020B0604020202020204" pitchFamily="34" charset="0"/>
              </a:rPr>
              <a:t>Odozdo prema gore (Bottom-up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): Privatni natpisi, ulični natpisi obrtnika, oglasi na zidovima, grafiti </a:t>
            </a:r>
            <a:r>
              <a:rPr lang="hr-HR" dirty="0">
                <a:latin typeface="Arial" panose="020B0604020202020204" pitchFamily="34" charset="0"/>
                <a:ea typeface="00 ZRCola" panose="02020600050405020304" pitchFamily="18" charset="0"/>
                <a:cs typeface="Arial" panose="020B0604020202020204" pitchFamily="34" charset="0"/>
              </a:rPr>
              <a:t>→ 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predstavljaju glas naroda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047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A0E81-7BE4-4258-9A7B-F6A52B76A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VI. Suvremeni trendovi i prostorne konstrukcije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04EAE4-5A56-4CB3-92D6-8AF749EF3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Postmodernistički pristup (Van Mensel, Vandenbroucke i Blackwood, 2016):	</a:t>
            </a:r>
          </a:p>
          <a:p>
            <a:pPr lvl="1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Promatranje prostora kroz složenu interakciju jezika s etničkim, političkim, ideološkim, komercijalnim i ekonomskim faktorima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Natpisi kao borba za moć:	</a:t>
            </a:r>
          </a:p>
          <a:p>
            <a:pPr lvl="1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Ciljano korištenje jezika služi za legitimizaciju prava na teritorij i pripadnost skupini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Interdisciplinarnost: </a:t>
            </a:r>
          </a:p>
          <a:p>
            <a:pPr lvl="1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Povezivanje lingvističkih fenomena sa sociokulturnom i ekonomskom sferom suživota</a:t>
            </a:r>
          </a:p>
        </p:txBody>
      </p:sp>
    </p:spTree>
    <p:extLst>
      <p:ext uri="{BB962C8B-B14F-4D97-AF65-F5344CB8AC3E}">
        <p14:creationId xmlns:p14="http://schemas.microsoft.com/office/powerpoint/2010/main" val="1702914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CDC3C-A6BB-4163-A179-FA172BC7A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VII. Metodologija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6BE12-B2E0-49EC-AF2B-B86B6515D4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Detekcija, kategorizacija i vizualna rekonstrukcija "jezičnih znakova" u </a:t>
            </a:r>
            <a:r>
              <a:rPr lang="hr-HR" cap="small" spc="100" dirty="0">
                <a:latin typeface="Arial" panose="020B0604020202020204" pitchFamily="34" charset="0"/>
                <a:cs typeface="Arial" panose="020B0604020202020204" pitchFamily="34" charset="0"/>
              </a:rPr>
              <a:t>Znakovima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Proširenje metodologije: Integracija generativne umjetne inteligencije  za pretvaranje tekstualnih opisa u vizualni jezični krajolik.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Metodološki postupak:	</a:t>
            </a:r>
          </a:p>
          <a:p>
            <a:pPr marL="514350" indent="-514350">
              <a:buFont typeface="+mj-lt"/>
              <a:buAutoNum type="arabicPeriod"/>
            </a:pP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Identifikacija natpisa (korpus) </a:t>
            </a:r>
          </a:p>
          <a:p>
            <a:pPr marL="514350" indent="-514350">
              <a:buFont typeface="+mj-lt"/>
              <a:buAutoNum type="arabicPeriod"/>
            </a:pP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AI generiranje slika na temelju tekstualnih opisa (model Nano 2)</a:t>
            </a:r>
          </a:p>
          <a:p>
            <a:pPr marL="514350" indent="-514350">
              <a:buFont typeface="+mj-lt"/>
              <a:buAutoNum type="arabicPeriod"/>
            </a:pP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Kategorizacija (Top-down nasuprot Bottom-up)		</a:t>
            </a:r>
          </a:p>
          <a:p>
            <a:pPr marL="514350" indent="-514350">
              <a:buFont typeface="+mj-lt"/>
              <a:buAutoNum type="arabicPeriod"/>
            </a:pP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Kulturalno-povijesno kodiranje i analiza vizuala</a:t>
            </a:r>
          </a:p>
        </p:txBody>
      </p:sp>
    </p:spTree>
    <p:extLst>
      <p:ext uri="{BB962C8B-B14F-4D97-AF65-F5344CB8AC3E}">
        <p14:creationId xmlns:p14="http://schemas.microsoft.com/office/powerpoint/2010/main" val="823017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4BE38-FFFC-459E-8D3E-F3DA098A0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VIII. Analiza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8A0C8-DFC9-4F06-B8FE-BEF89A401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Analiza (generiranog) materijala: </a:t>
            </a:r>
          </a:p>
          <a:p>
            <a:pPr lvl="1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Interpretacija natpisa (potpomognuta generiranim slikama) kroz teorijske okvire koje postavljaju Gorter, Van Mensel i suradnici.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Fokus analize:	</a:t>
            </a:r>
          </a:p>
          <a:p>
            <a:pPr lvl="1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Kako vizualni prikaz odražava jezičnu hijerarhiju (dominaciju jednog pisma/jezika nad drugim)?	</a:t>
            </a:r>
          </a:p>
          <a:p>
            <a:pPr lvl="1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Na koji način natpis prenosi simboličku funkciju znaka (moć, vjerska pripadnost ili prolaznost kod Andrića)?</a:t>
            </a:r>
          </a:p>
        </p:txBody>
      </p:sp>
    </p:spTree>
    <p:extLst>
      <p:ext uri="{BB962C8B-B14F-4D97-AF65-F5344CB8AC3E}">
        <p14:creationId xmlns:p14="http://schemas.microsoft.com/office/powerpoint/2010/main" val="3960692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29EF4-358C-4855-8893-56F96D69B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IX. Nemiri od vijeka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1A659-A395-4A96-B4F6-F5357FC032B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Ima narodnih priča koje su toliko opštečovečanske da zaboravimo kad i gde smo ih čuli ili čitali, pa žive u nama kao uspomena na naš lični doživljaj. Takva je i priča o mladiću koji je, lutajući svetom i tražeći sreću, zašao na opasan put za koji nije znao kuda ga vodi. Da se ne bi izgubio, </a:t>
            </a:r>
            <a:r>
              <a:rPr lang="hr-HR" b="1" i="1" dirty="0">
                <a:latin typeface="Arial" panose="020B0604020202020204" pitchFamily="34" charset="0"/>
                <a:cs typeface="Arial" panose="020B0604020202020204" pitchFamily="34" charset="0"/>
              </a:rPr>
              <a:t>mladić je u debla drveta pored puta zasecao sikiricom znake koji će mu docnije pokazati put za povratak</a:t>
            </a: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A02AF4-6B58-450A-8A6B-4F6B0BE93F0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Taj mladić je oličenje opšte i večne ljudske sudbine: s jedne strane opasan i neizvestan put, a s druge, velika ljudska potreba da se čovek ne izgubi i snađe, i da ostavi za sobom traga. Znaci koje ostavljamo iza sebe neće izbeći sudbinu svega što je ljudsko: prolaznost i zaborav. Možda će ostati uopšte nazapaženi? Možda ih nitko neće razumeti? Pa ipak, oni su potrebni, kao što je prirodno i potrebno da se mi ljudi jedan drugom saopštavamo i otkrivamo. Ako nas ti kratki i nejasni znaci i ne spasu od lutanja i iskušenja, oni nam mogu olakšati lutanja i iskušenja i pomoći nam bar time što će nas uveriti da ni u čemu što nam se dešava nismo sami, ni prvi ni jedini.“ 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(Andrić 2014: 9) </a:t>
            </a:r>
          </a:p>
        </p:txBody>
      </p:sp>
    </p:spTree>
    <p:extLst>
      <p:ext uri="{BB962C8B-B14F-4D97-AF65-F5344CB8AC3E}">
        <p14:creationId xmlns:p14="http://schemas.microsoft.com/office/powerpoint/2010/main" val="1298494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46444-5BCF-45AC-BBFC-79D398ABF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X. Nemiri od vijeka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35C5019-08A2-4657-830B-C2C08C6145A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208" y="2830862"/>
            <a:ext cx="4291584" cy="2340864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54B429-141B-4472-AA73-0F9251D0D5D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„Ostavio sam kola i pratnju u jednoj od poslednjih ulica. Išao sam brzo, sekući ulice i menjajući pravac, kao da zamećem trag, dok nisam došao na kraj varoši gde ulice gube oblik i ime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.” (Andrić 2014: 177)</a:t>
            </a:r>
            <a:endParaRPr lang="en-US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213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3BA45-FF36-4C00-AC2F-26D48BDB1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XI. Nemiri od vijeka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AD56E24-8EF6-4809-AA69-D19943A2449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88130"/>
            <a:ext cx="5181600" cy="2826327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42FF8E-67F4-45E2-B916-8120D13EBF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„Natpis na grobu. </a:t>
            </a:r>
          </a:p>
          <a:p>
            <a:pPr marL="0" indent="0">
              <a:buNone/>
            </a:pP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Živeći u vašem svetu, ja sam sve do pred kraj života sačuvao izgled mirna, sigurna, manje-više srećna čoveka. Ali znajte da sam u sebi bivao često, i za duže vreme, tako tuđ i dalek tome istom svetu i tako izgubljen i nesrećan da sam se danima osećao niži od najnižeg i manji od najmanjeg, da ponekad nisam znao ne samo šta ću sa sobom i svojim životom i vremenom, ni gde da krenem ni na što da stanem, nego ni kuda da gledam, kako da mislim ni šta da kažem. Ništa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.” (Andrić 2014: 189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190)</a:t>
            </a:r>
            <a:endParaRPr lang="en-US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825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259A3-CA93-4FE5-B1DB-575876A34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XII. Za pisca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7081379-7C29-47A9-8DC2-11AA50F13E6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88130"/>
            <a:ext cx="5181600" cy="2826327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09DC80-E8A7-4528-8654-82A23046100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kućnom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uređaju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starijih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domaćinstava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Centralnoj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Evropi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naprimer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Zagreb, Ljubljana)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nailazimo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često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predmete</a:t>
            </a: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XIX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veka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koji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karakteristični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za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tadašnja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shvatanja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ljudskih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potreba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života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uopšte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pa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umetnosti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Na primer –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izvinite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! – u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nužniku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jedne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starije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zgrade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Ljubljani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možete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videti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„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šolju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“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koja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je od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porcelana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ukrašenog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sekcesionističkim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ornamentima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irisovog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lišća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cveta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 A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marka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„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šolje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“,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izrađene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obliku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cvetne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čaše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zove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Triton vase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  <a:p>
            <a:pPr marL="0" indent="0">
              <a:buNone/>
            </a:pP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Dakle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upotrebljena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umetnost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mitologija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da bi se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ulepšala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maskirala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stvarna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upotreba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toga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predmeta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Andrić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2014: 209)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368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261F-7019-4933-9DCF-758B8CA0F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XIII.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Za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pisca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05DAD89-D38C-431B-9E2D-A276ECE0D09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208" y="2830862"/>
            <a:ext cx="4291584" cy="2340864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4C2F39-0CE2-45B7-9F32-1F63892B72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Delo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koje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steklo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priznanje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izaziva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kod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mnogih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ljudi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divljenje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poštovanje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ali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kod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jednog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broja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njih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suprotna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osećanja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neočekivane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reakcije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 Pored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njega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bi,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kao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kod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muzejskih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eksponata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trebalo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staviti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natpis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: „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Zabranjeno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dirati</a:t>
            </a: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 Ali to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nije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mogućno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tvoje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delo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stoji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kao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voćka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pored puta,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kao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spomenik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bez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čuvara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a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njemu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ispisuju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svoja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imena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ostavljaju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svakojake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tragove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dokoni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ograničeni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prolaznici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Andrić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2014: 232)</a:t>
            </a:r>
          </a:p>
        </p:txBody>
      </p:sp>
    </p:spTree>
    <p:extLst>
      <p:ext uri="{BB962C8B-B14F-4D97-AF65-F5344CB8AC3E}">
        <p14:creationId xmlns:p14="http://schemas.microsoft.com/office/powerpoint/2010/main" val="2949847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18854-4D86-4F68-905F-B038358EA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XIV.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Za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pisca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8BBA5A7-A035-49A4-B0D7-8550D968931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208" y="2830862"/>
            <a:ext cx="4291584" cy="2340864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B5D3A-51E7-451D-82F9-A72F01AC0AF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Egipat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Grobovi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Imena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faraona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njihovi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likovi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 Ne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razumem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ništa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Mislim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hiljade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kopača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zidara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prostih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argata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koji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ovde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ostavili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svoje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živote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znam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samo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jedno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i="1" dirty="0">
                <a:latin typeface="00 ZRCola" panose="02020600050405020304" pitchFamily="18" charset="0"/>
                <a:ea typeface="00 ZRCola" panose="02020600050405020304" pitchFamily="18" charset="0"/>
                <a:cs typeface="00 ZRCola" panose="02020600050405020304" pitchFamily="18" charset="0"/>
              </a:rPr>
              <a:t>[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r>
              <a:rPr lang="en-US" i="1" dirty="0">
                <a:latin typeface="00 ZRCola" panose="02020600050405020304" pitchFamily="18" charset="0"/>
                <a:ea typeface="00 ZRCola" panose="02020600050405020304" pitchFamily="18" charset="0"/>
                <a:cs typeface="00 ZRCola" panose="02020600050405020304" pitchFamily="18" charset="0"/>
              </a:rPr>
              <a:t>]</a:t>
            </a:r>
            <a:r>
              <a:rPr lang="hr-HR" dirty="0">
                <a:latin typeface="00 ZRCola" panose="02020600050405020304" pitchFamily="18" charset="0"/>
                <a:ea typeface="00 ZRCola" panose="02020600050405020304" pitchFamily="18" charset="0"/>
                <a:cs typeface="00 ZRCola" panose="02020600050405020304" pitchFamily="18" charset="0"/>
              </a:rPr>
              <a:t>”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Andrić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2014: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251)</a:t>
            </a:r>
          </a:p>
        </p:txBody>
      </p:sp>
    </p:spTree>
    <p:extLst>
      <p:ext uri="{BB962C8B-B14F-4D97-AF65-F5344CB8AC3E}">
        <p14:creationId xmlns:p14="http://schemas.microsoft.com/office/powerpoint/2010/main" val="2124367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421EC-A822-4067-A57D-09AC4C9A3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XV.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Slike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prizori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raspoloženja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338A071-5B4D-4841-B07C-6677CC27B76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208" y="2830862"/>
            <a:ext cx="4291584" cy="2340864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68EF4F-5435-463F-88D8-AA9902716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Švajcarski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predeo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tužan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pust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kao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sterilizovan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Jedino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što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ovde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živo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prosto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za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mene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istinski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lepo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to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slapovi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Istina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oni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često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malko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podšišani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ukroćeni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ali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voda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slobodno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sopstvenom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težinom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razbija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se o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kamenje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belu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penu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živo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srebro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Na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jednom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od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najlepših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slapova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koji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otiče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pored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samoga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druma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postavljen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nadaleko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vidan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natpis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koji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kazuje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da ta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voda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nije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za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piće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L'eau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malsaine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 Ta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nezdrava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kaskada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nije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ništa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manje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lepa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od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ostalih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Vitka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bela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ona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među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ostalima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kao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žena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zlu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glasu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prokažena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žigosana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i="1" dirty="0">
                <a:latin typeface="00 ZRCola" panose="02020600050405020304" pitchFamily="18" charset="0"/>
                <a:ea typeface="00 ZRCola" panose="02020600050405020304" pitchFamily="18" charset="0"/>
                <a:cs typeface="00 ZRCola" panose="02020600050405020304" pitchFamily="18" charset="0"/>
              </a:rPr>
              <a:t>[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r>
              <a:rPr lang="en-US" i="1" dirty="0">
                <a:latin typeface="00 ZRCola" panose="02020600050405020304" pitchFamily="18" charset="0"/>
                <a:ea typeface="00 ZRCola" panose="02020600050405020304" pitchFamily="18" charset="0"/>
                <a:cs typeface="00 ZRCola" panose="02020600050405020304" pitchFamily="18" charset="0"/>
              </a:rPr>
              <a:t>]</a:t>
            </a:r>
            <a:r>
              <a:rPr lang="hr-HR" dirty="0">
                <a:latin typeface="00 ZRCola" panose="02020600050405020304" pitchFamily="18" charset="0"/>
                <a:ea typeface="00 ZRCola" panose="02020600050405020304" pitchFamily="18" charset="0"/>
                <a:cs typeface="00 ZRCola" panose="02020600050405020304" pitchFamily="18" charset="0"/>
              </a:rPr>
              <a:t>”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Andrić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2014: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309–310)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527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EB5B3-E58C-4471-9BF8-84CD2C2A3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 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XVI.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Slike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prizori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raspoloženja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69888E2-4C86-4733-9EA1-24A193F53DF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208" y="2830862"/>
            <a:ext cx="4291584" cy="2340864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3D1C88-0622-4EE1-938D-2E5D6E104FC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velikom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birou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za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propagandu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turizma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koji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zove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„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Turist</a:t>
            </a: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piše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vratima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hr-HR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Fermez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porte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s.v.p.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hr-HR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Bitte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Türe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zu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schliessen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hr-HR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Zatvaraj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vrata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””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Andrić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2014: 350)</a:t>
            </a:r>
          </a:p>
        </p:txBody>
      </p:sp>
    </p:spTree>
    <p:extLst>
      <p:ext uri="{BB962C8B-B14F-4D97-AF65-F5344CB8AC3E}">
        <p14:creationId xmlns:p14="http://schemas.microsoft.com/office/powerpoint/2010/main" val="2554580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C4764-63AF-41FF-B14A-FF4BD6744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XV</a:t>
            </a:r>
            <a:r>
              <a:rPr lang="hr-HR" dirty="0"/>
              <a:t>II</a:t>
            </a:r>
            <a:r>
              <a:rPr lang="en-US" dirty="0"/>
              <a:t>. </a:t>
            </a:r>
            <a:r>
              <a:rPr lang="en-US" dirty="0" err="1"/>
              <a:t>Slike</a:t>
            </a:r>
            <a:r>
              <a:rPr lang="en-US" dirty="0"/>
              <a:t>, </a:t>
            </a:r>
            <a:r>
              <a:rPr lang="en-US" dirty="0" err="1"/>
              <a:t>prizori</a:t>
            </a:r>
            <a:r>
              <a:rPr lang="en-US" dirty="0"/>
              <a:t>, </a:t>
            </a:r>
            <a:r>
              <a:rPr lang="en-US" dirty="0" err="1"/>
              <a:t>raspoloženja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98FE9C1-E51E-4370-8380-0482029B98A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208" y="2830862"/>
            <a:ext cx="4291584" cy="2340864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55ED0C-DE80-493B-99FD-C9C1856F034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Ohridu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ima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ovakav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natpis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jednoj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limarskoj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radnji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čaršiji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hr-HR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TEKENEDŽINICA  „TIŠINA</a:t>
            </a:r>
            <a:r>
              <a:rPr lang="hr-HR" b="1" i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Andrić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2014: 357)</a:t>
            </a:r>
          </a:p>
        </p:txBody>
      </p:sp>
    </p:spTree>
    <p:extLst>
      <p:ext uri="{BB962C8B-B14F-4D97-AF65-F5344CB8AC3E}">
        <p14:creationId xmlns:p14="http://schemas.microsoft.com/office/powerpoint/2010/main" val="15995121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57AE3-789D-403E-B441-C2CAE6A6A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XVIII.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Slike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prizori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raspoloženja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75DA912-6A0D-47CE-89FD-E00CF66C823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208" y="2830862"/>
            <a:ext cx="4291584" cy="2340864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2E65F6-6AFF-4769-92EC-417E95EE96D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Glamoču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zabačen</a:t>
            </a: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j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kasabi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zapadne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Bosne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ljudi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pod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uticajem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„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turističke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groznice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“, do</a:t>
            </a: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š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li do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zaključka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da bi se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kod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njih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mogao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„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razviti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turizam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“. U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tu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svrhu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podigli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hotel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koji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nosi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lepo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ime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„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Hotel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busija</a:t>
            </a: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Andrić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2014: 381)</a:t>
            </a:r>
          </a:p>
        </p:txBody>
      </p:sp>
    </p:spTree>
    <p:extLst>
      <p:ext uri="{BB962C8B-B14F-4D97-AF65-F5344CB8AC3E}">
        <p14:creationId xmlns:p14="http://schemas.microsoft.com/office/powerpoint/2010/main" val="20357182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51E34-4E92-4B1B-B3D1-FD92B094C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XIX.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Slike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prizori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raspoloženja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0E79FFF-3F55-4A6D-B90C-9E5E0363F68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208" y="2830862"/>
            <a:ext cx="4291584" cy="2340864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7C2A5C-EF3C-46C8-9256-CCCE24E5CCB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jednoj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radnji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u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kojoj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prodaju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ptice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stoji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izlogu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kreletka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njoj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kanarinac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 Na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kreletci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karton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natpisom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: „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Sänger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Käfig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 60,80 Fr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Viđeno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Cirihu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Andrić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2014: 423)</a:t>
            </a:r>
          </a:p>
        </p:txBody>
      </p:sp>
    </p:spTree>
    <p:extLst>
      <p:ext uri="{BB962C8B-B14F-4D97-AF65-F5344CB8AC3E}">
        <p14:creationId xmlns:p14="http://schemas.microsoft.com/office/powerpoint/2010/main" val="14331856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2019-1260-4E96-A895-680D29ADE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XX.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Slike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prizori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raspoloženja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37EE0ED-F266-49F3-B6D9-E95DD32802A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208" y="2830862"/>
            <a:ext cx="4291584" cy="2340864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309328-3BDF-4A1B-AC1F-BBF0F4BFBE1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Vilanov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barokni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dvorac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iz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XVIII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veka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u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blizini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Varšave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Obasjano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dvorište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kome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cvate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magnolija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 Na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zidu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sunčani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časovnik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ispod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kojeg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piše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deviza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Ultima time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Andrić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2014: 452)</a:t>
            </a:r>
          </a:p>
        </p:txBody>
      </p:sp>
    </p:spTree>
    <p:extLst>
      <p:ext uri="{BB962C8B-B14F-4D97-AF65-F5344CB8AC3E}">
        <p14:creationId xmlns:p14="http://schemas.microsoft.com/office/powerpoint/2010/main" val="33868849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7E7A2-36E9-4D33-B56C-B630F626C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XXI.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Slike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prizori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raspoloženja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0907EE0-323A-4552-8359-D3742509B63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208" y="2830862"/>
            <a:ext cx="4291584" cy="2340864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787C3E-EE2B-4E16-9C95-AFC29CBFEC9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Peti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sprat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vitke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osmospratne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zgrade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od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crvene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cigle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 U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sklopu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desetinom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sličnih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blokova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povezanih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parkovima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pomoćnim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zgradama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ona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sačinjava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veliko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naselje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koje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zove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KAROLINSKA SJUKHUSET. U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gornjim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spratovima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moga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bloka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smeštena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Klinika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za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uši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grlo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nos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(„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Oren,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Näs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och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Halskliniken</a:t>
            </a: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profesora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Hambergera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i="1" dirty="0">
                <a:latin typeface="00 ZRCola" panose="02020600050405020304" pitchFamily="18" charset="0"/>
                <a:ea typeface="00 ZRCola" panose="02020600050405020304" pitchFamily="18" charset="0"/>
                <a:cs typeface="00 ZRCola" panose="02020600050405020304" pitchFamily="18" charset="0"/>
              </a:rPr>
              <a:t>[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r>
              <a:rPr lang="en-US" i="1" dirty="0">
                <a:latin typeface="00 ZRCola" panose="02020600050405020304" pitchFamily="18" charset="0"/>
                <a:ea typeface="00 ZRCola" panose="02020600050405020304" pitchFamily="18" charset="0"/>
                <a:cs typeface="00 ZRCola" panose="02020600050405020304" pitchFamily="18" charset="0"/>
              </a:rPr>
              <a:t>]</a:t>
            </a:r>
            <a:r>
              <a:rPr lang="hr-HR" i="1" dirty="0">
                <a:latin typeface="00 ZRCola" panose="02020600050405020304" pitchFamily="18" charset="0"/>
                <a:ea typeface="00 ZRCola" panose="02020600050405020304" pitchFamily="18" charset="0"/>
                <a:cs typeface="00 ZRCola" panose="02020600050405020304" pitchFamily="18" charset="0"/>
              </a:rPr>
              <a:t>”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Andrić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2014: 491)</a:t>
            </a:r>
          </a:p>
        </p:txBody>
      </p:sp>
    </p:spTree>
    <p:extLst>
      <p:ext uri="{BB962C8B-B14F-4D97-AF65-F5344CB8AC3E}">
        <p14:creationId xmlns:p14="http://schemas.microsoft.com/office/powerpoint/2010/main" val="42613458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070F5-294B-4FC5-AD22-7F16B7FFF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XXII.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Slike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prizori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raspoloženja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AF6746A-9437-435B-B987-4EF81144B8E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88130"/>
            <a:ext cx="5181600" cy="2826327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4DC741-6ADD-4695-8460-40116BBBE6F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Bastad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 U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malom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improviziranom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pomorskom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muzeju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mestu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Turke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ima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natpis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: „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Postoje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tri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vrste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ljudi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živi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mrtvi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oni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koji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plove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morima</a:t>
            </a: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r"/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Sa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putovanja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po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Švedskoj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1962. god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Andrić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2014: 496)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2310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A7D91-FB3D-4A13-AF7A-30B2B3F50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XXIII.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Slike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prizori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raspoloženja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2F34568-F5F4-4EE0-9D37-69D1ECAF741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88130"/>
            <a:ext cx="5181600" cy="2826327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61A286-4BBD-4889-8D9D-D64341F13A5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Herceg-Novom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postoje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nekoliko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mesta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starinske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česme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ili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samo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tragovi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česama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 Po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izgrađenim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prilazima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po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zidu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ili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podzidama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vidi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se da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tu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neke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česme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bile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oduvek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još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tursko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vreme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a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možda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ranije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Neke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od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tih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česama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već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presahle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ili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zapuštene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tako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propale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jedva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naslućuje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trag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Neke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još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teku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jakim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svetlim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mlazom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a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neke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cure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ili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samo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kaplju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kao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rakijski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kazan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Kod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nekih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još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sačuvana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karakteristična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turska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lula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od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kamena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već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izlizana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od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ruku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nagrižena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od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vremena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a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kod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nekih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potpuno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nestala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zamenjena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železnom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cevi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docnije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austrijske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epohe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Neke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tvrđivane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cementom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našeg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vremena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a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iznad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njih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još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vidljivi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tragovi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turskog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natpisa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koji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više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niko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neće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nikad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pročitati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iznad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jedne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piše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samo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delimično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čitljivo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da je „...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obnovljena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1738.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godine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, u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doba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dužda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...“</a:t>
            </a: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Andrić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2014:501–502)</a:t>
            </a:r>
          </a:p>
        </p:txBody>
      </p:sp>
    </p:spTree>
    <p:extLst>
      <p:ext uri="{BB962C8B-B14F-4D97-AF65-F5344CB8AC3E}">
        <p14:creationId xmlns:p14="http://schemas.microsoft.com/office/powerpoint/2010/main" val="8451657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E2B14-EF1C-42AC-9CE6-C44CEBAFE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XXIV.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Slike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prizori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raspoloženja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C84FBE5-F74E-4CDC-9B16-4896CA84836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88130"/>
            <a:ext cx="5181600" cy="2826327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07E51E-D020-4F1A-8D7D-05E4FCF7B1C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Poginuo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je ne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samo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bez slave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sjaja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nego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može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slobodno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kazati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bez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potrebe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smisla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, u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trenutku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kad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je,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kao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uplašen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zec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dignut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pucnjavom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loga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pretrčavao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brisan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prostor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između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dve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cs typeface="Arial" panose="020B0604020202020204" pitchFamily="34" charset="0"/>
              </a:rPr>
              <a:t>barikade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To bi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mogao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biti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natpis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nadgrobnom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spomeniku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nesnalažljivog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čoveka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koji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poginuo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negde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ivici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jedne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revolucije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neoprezno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zbunjeno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None/>
            </a:pP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Ali, on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nema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spomenika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natpisa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 I ko da mu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podigne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Andrić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2014: 519)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9102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3C928-10E1-4A56-B49A-98579293D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XXV. Rasprava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E6E55-B42F-4971-951E-7442EA3309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Rekonstrukcija i širenje teorije – Od ulica do mikro-krajolika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Znak kao iskonska potreba: Primjer mladića u šumi dokazuje da je LL u svojoj srži antropološki alat za orijentaciju i borbu protiv zaborava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Koncept mikro-krajolika: LL ne mora analizirati samo na javnim trgovima. Primjer secesijske školjke (Triton vase) širi teoriju u najintimniji prostor (građanski nužnik)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Materijalizacija ideologije: Civilizacijski kodovi, higijenski standardi i imperijalni utjecaji (Beč) upisuju se u predmete svakodnevice jednako snažno kao i u monumentalnu arhitekturu</a:t>
            </a:r>
          </a:p>
        </p:txBody>
      </p:sp>
    </p:spTree>
    <p:extLst>
      <p:ext uri="{BB962C8B-B14F-4D97-AF65-F5344CB8AC3E}">
        <p14:creationId xmlns:p14="http://schemas.microsoft.com/office/powerpoint/2010/main" val="18715665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CF3FD-AA86-4FC1-8C61-A2C013DF0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XXVI. Rasprava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43F3B-A477-451C-B0CD-56897A37D9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Dinamika moći i subverzija (Top-down nasuprot Bottom-up)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Agresivni kodovi: </a:t>
            </a:r>
          </a:p>
          <a:p>
            <a:pPr lvl="1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Egipatski hijeroglifi, švicarski administrativni znakovi i hercegnovski natpisi imperija služe isključivo za obilježavanje teritorija i demonstraciju suvereniteta. Oni sustavno brišu autohtoni glas (anonimni radnici/argati)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Otpor i Bottom-up intervencije:	</a:t>
            </a:r>
          </a:p>
          <a:p>
            <a:pPr lvl="1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Fizički otpor: Primjer spomenika kao „Voćke pored puta“ pokazuje kako ulični grafiti i urezivanja imena mogu potpuno degradirati, nadvladati i ugušiti službenu državnu intenciju	</a:t>
            </a:r>
          </a:p>
          <a:p>
            <a:pPr lvl="1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Simbolički otpor: Naziv radnje „Tišina“ usred bučne čaršije i fikcionalni epitaf revolucije unose antiherojske, autoironične glasove koji demitologiziraju službenu propagandu</a:t>
            </a:r>
          </a:p>
        </p:txBody>
      </p:sp>
    </p:spTree>
    <p:extLst>
      <p:ext uri="{BB962C8B-B14F-4D97-AF65-F5344CB8AC3E}">
        <p14:creationId xmlns:p14="http://schemas.microsoft.com/office/powerpoint/2010/main" val="76395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49462-A65B-4227-9AD2-8EB43692B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XXVII. Rasprava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2D7C52-0BA5-43FB-9672-DEA74B0D7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Kulturološki i geografski kontrasti (Zapad vs. Balkan)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Zapadnoeuropski model (Švicarska, Švedska, Cirih):	</a:t>
            </a:r>
          </a:p>
          <a:p>
            <a:pPr lvl="1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Karakteriziraju ga preciznost, hladnoća, matematička točnost i jednoznačnost (Sänger mit Käfig, Karolinska bolnica).	</a:t>
            </a:r>
          </a:p>
          <a:p>
            <a:pPr lvl="1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Ishod: Besprijekoran red koji vodi u krajnju komercijalizaciju i otuđenje od ljudske individualnosti.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Balkansko-orijentalni model (Bosna, Ohrid):	</a:t>
            </a:r>
          </a:p>
          <a:p>
            <a:pPr lvl="1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Karakteriziraju ga organski kaos, hibridni leksik (turcizmi) i semantičko sljepilo</a:t>
            </a:r>
          </a:p>
          <a:p>
            <a:pPr lvl="1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Ishod: Spajanje nespojivog (turizam i ratna zasjeda u hotelu Busija; limarska buka i Tišina). Unatoč apsurdu, prostor zadržava humanost, duh mjesta i filozofsku dubinu</a:t>
            </a:r>
          </a:p>
        </p:txBody>
      </p:sp>
    </p:spTree>
    <p:extLst>
      <p:ext uri="{BB962C8B-B14F-4D97-AF65-F5344CB8AC3E}">
        <p14:creationId xmlns:p14="http://schemas.microsoft.com/office/powerpoint/2010/main" val="36986795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22487-D093-4797-A3DF-FE064B9E5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XXVIII. Rasprava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D7174-7632-4C86-85DC-A1ED577BE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Životni vijek znaka, nečitljivost i univerzalnost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Zakon entropije i nečitljivosti: </a:t>
            </a:r>
          </a:p>
          <a:p>
            <a:pPr lvl="1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Primjer hercegnovskih česmi i egipatskih hijeroglifa dokazuje da gubitkom političke moći znakovi gube informativnu funkciju. Postaju vizualne zagonetke i spomenici zaboravu koje "više nitko ne zna pročitati"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Strategija prevođenja u književnom LL-u: </a:t>
            </a:r>
          </a:p>
          <a:p>
            <a:pPr lvl="1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Andrić namjerno ostavlja strane jezike kada želi dočarati otuđenje i birokraciju (Švicarska, Švedska). Nasuprot tome, kada znak nosi duboku životnu istinu (pomorski muzej, epitaf otuđenja), on ga asimilira i prevodi na domaći jezik, dajući mu univerzalnu, nadnacionalnu vrijednost</a:t>
            </a:r>
          </a:p>
        </p:txBody>
      </p:sp>
    </p:spTree>
    <p:extLst>
      <p:ext uri="{BB962C8B-B14F-4D97-AF65-F5344CB8AC3E}">
        <p14:creationId xmlns:p14="http://schemas.microsoft.com/office/powerpoint/2010/main" val="8125561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2D69B-4C50-444C-B45C-3D1283461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XXIX. Zaključak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48F8E-3439-4C4E-9CC5-7B7DC1CED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Književni tekst (</a:t>
            </a:r>
            <a:r>
              <a:rPr lang="hr-HR" cap="small" spc="100" dirty="0">
                <a:latin typeface="Arial" panose="020B0604020202020204" pitchFamily="34" charset="0"/>
                <a:cs typeface="Arial" panose="020B0604020202020204" pitchFamily="34" charset="0"/>
              </a:rPr>
              <a:t>Znakovi pored puta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) uspješno funkcionira kao virtualni jezični krajolik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Analiza pokazuje da natpisi u prostoru kod Andrića nisu samo dekorativni ili informativni, već imaju duboku simboličku i političku funkciju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Metodologija jezičnih krajolika (LL) pruža inovativan, interdisciplinarni alat za analizu književnih djela: Uvođenje generativne umjetne inteligencije (AI) u analizu prostora nudi suvremeni metodološki most za vizualnu rekonstrukciju i kritičko kodiranje fiktivnih krajolika.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Geopolitička dihotomija: Kroz 15 primjera precizno je mapiran kontrast između:	</a:t>
            </a:r>
          </a:p>
          <a:p>
            <a:pPr lvl="1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Zapadnoeuropskog modela: Savršen red, institucionalna sterilnost i otuđenje</a:t>
            </a:r>
          </a:p>
          <a:p>
            <a:pPr lvl="1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Balkanskog modela: Jezični palimpsesti, povijesni nanosi (turcizmi), semantički paradoksi i očuvani duh mjesta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319885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B3028-EEA4-42F6-9F01-B43902284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XXX. Izvori i literatura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DE4EB-1F21-4360-A63F-5F60A3D95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Andrić 2014. Andrić, Ivo. </a:t>
            </a:r>
            <a:r>
              <a:rPr lang="hr-HR" i="1" dirty="0">
                <a:latin typeface="Arial" panose="020B0604020202020204" pitchFamily="34" charset="0"/>
                <a:cs typeface="Arial" panose="020B0604020202020204" pitchFamily="34" charset="0"/>
              </a:rPr>
              <a:t>Znakovi pored puta 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Durk 2006. Durk,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Gorter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New approaches to researching multilingualism</a:t>
            </a:r>
            <a:endParaRPr lang="hr-HR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Landry &amp;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Bourhis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1997.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Landry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Rodrigue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Bourhis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Richard Y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Linguistic Landscape and Ethnolinguistic Vitality: An Empirical Study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Journal of Language and Social Psychology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, 16(1). S. 23–49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Van Mensel &amp;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Vandenbroucke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&amp; Blackwood 2016.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Van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Mensel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Luk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Vandenbroucke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Mieke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Blackwood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Robert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Linguistic landscapes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In: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The Oxford Handbook of language and society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P.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423–450</a:t>
            </a:r>
          </a:p>
          <a:p>
            <a:endParaRPr lang="hr-HR" dirty="0"/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26618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6741</TotalTime>
  <Words>2612</Words>
  <Application>Microsoft Office PowerPoint</Application>
  <PresentationFormat>Widescreen</PresentationFormat>
  <Paragraphs>138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00 ZRCola</vt:lpstr>
      <vt:lpstr>Arial</vt:lpstr>
      <vt:lpstr>Calibri</vt:lpstr>
      <vt:lpstr>Calibri Light</vt:lpstr>
      <vt:lpstr>Office Theme</vt:lpstr>
      <vt:lpstr>Sandra Hadžihalilović (Zadar)  Sveučilište u Zadru shadziha@unizd.hr  Znakovi pored puta kao jezični krajolik   18. simpozij Andrić je govorio  Francuska, 28.‒31.10.2026 </vt:lpstr>
      <vt:lpstr>I. Sadržaj</vt:lpstr>
      <vt:lpstr>II. Uvod i povijesni kontekst</vt:lpstr>
      <vt:lpstr>III. Definiranje i funkcije jezičnog krajolika</vt:lpstr>
      <vt:lpstr>IV. Društvene posljedice i jezična hijerarhija</vt:lpstr>
      <vt:lpstr>V. Proširenje teorije i modeli upravljanja</vt:lpstr>
      <vt:lpstr>VI. Suvremeni trendovi i prostorne konstrukcije</vt:lpstr>
      <vt:lpstr>VII. Metodologija </vt:lpstr>
      <vt:lpstr>VIII. Analiza </vt:lpstr>
      <vt:lpstr>IX. Nemiri od vijeka </vt:lpstr>
      <vt:lpstr>X. Nemiri od vijeka</vt:lpstr>
      <vt:lpstr>XI. Nemiri od vijeka </vt:lpstr>
      <vt:lpstr>XII. Za pisca </vt:lpstr>
      <vt:lpstr>XIII. Za pisca </vt:lpstr>
      <vt:lpstr>XIV. Za pisca </vt:lpstr>
      <vt:lpstr>XV. Slike, prizori, raspoloženja</vt:lpstr>
      <vt:lpstr> XVI. Slike, prizori, raspoloženja</vt:lpstr>
      <vt:lpstr>XVII. Slike, prizori, raspoloženja</vt:lpstr>
      <vt:lpstr>XVIII. Slike, prizori, raspoloženja</vt:lpstr>
      <vt:lpstr>XIX. Slike, prizori, raspoloženja</vt:lpstr>
      <vt:lpstr>XX. Slike, prizori, raspoloženja</vt:lpstr>
      <vt:lpstr>XXI. Slike, prizori, raspoloženja</vt:lpstr>
      <vt:lpstr>XXII. Slike, prizori, raspoloženja</vt:lpstr>
      <vt:lpstr>XXIII. Slike, prizori, raspoloženja</vt:lpstr>
      <vt:lpstr>XXIV. Slike, prizori, raspoloženja</vt:lpstr>
      <vt:lpstr>XXV. Rasprava </vt:lpstr>
      <vt:lpstr>XXVI. Rasprava </vt:lpstr>
      <vt:lpstr>XXVII. Rasprava </vt:lpstr>
      <vt:lpstr>XXVIII. Rasprava </vt:lpstr>
      <vt:lpstr>XXIX. Zaključak </vt:lpstr>
      <vt:lpstr>XXX. Izvori i 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Znakovi pored puta kao jezični krajolik</dc:title>
  <dc:creator>Sandra Hadžihalilović</dc:creator>
  <cp:lastModifiedBy>Sandra Hadžihalilović</cp:lastModifiedBy>
  <cp:revision>46</cp:revision>
  <dcterms:created xsi:type="dcterms:W3CDTF">2026-10-18T09:09:32Z</dcterms:created>
  <dcterms:modified xsi:type="dcterms:W3CDTF">2026-10-23T16:14:13Z</dcterms:modified>
</cp:coreProperties>
</file>