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6" r:id="rId1"/>
  </p:sldMasterIdLst>
  <p:notesMasterIdLst>
    <p:notesMasterId r:id="rId57"/>
  </p:notesMasterIdLst>
  <p:sldIdLst>
    <p:sldId id="316" r:id="rId2"/>
    <p:sldId id="304" r:id="rId3"/>
    <p:sldId id="258" r:id="rId4"/>
    <p:sldId id="259" r:id="rId5"/>
    <p:sldId id="260" r:id="rId6"/>
    <p:sldId id="261" r:id="rId7"/>
    <p:sldId id="262" r:id="rId8"/>
    <p:sldId id="302" r:id="rId9"/>
    <p:sldId id="263" r:id="rId10"/>
    <p:sldId id="305" r:id="rId11"/>
    <p:sldId id="264" r:id="rId12"/>
    <p:sldId id="306" r:id="rId13"/>
    <p:sldId id="271" r:id="rId14"/>
    <p:sldId id="265" r:id="rId15"/>
    <p:sldId id="292" r:id="rId16"/>
    <p:sldId id="291" r:id="rId17"/>
    <p:sldId id="266" r:id="rId18"/>
    <p:sldId id="308" r:id="rId19"/>
    <p:sldId id="307" r:id="rId20"/>
    <p:sldId id="310" r:id="rId21"/>
    <p:sldId id="267" r:id="rId22"/>
    <p:sldId id="268" r:id="rId23"/>
    <p:sldId id="269" r:id="rId24"/>
    <p:sldId id="270" r:id="rId25"/>
    <p:sldId id="272" r:id="rId26"/>
    <p:sldId id="312" r:id="rId27"/>
    <p:sldId id="311" r:id="rId28"/>
    <p:sldId id="273" r:id="rId29"/>
    <p:sldId id="296" r:id="rId30"/>
    <p:sldId id="297" r:id="rId31"/>
    <p:sldId id="274" r:id="rId32"/>
    <p:sldId id="288" r:id="rId33"/>
    <p:sldId id="275" r:id="rId34"/>
    <p:sldId id="313" r:id="rId35"/>
    <p:sldId id="276" r:id="rId36"/>
    <p:sldId id="314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90" r:id="rId49"/>
    <p:sldId id="298" r:id="rId50"/>
    <p:sldId id="315" r:id="rId51"/>
    <p:sldId id="295" r:id="rId52"/>
    <p:sldId id="294" r:id="rId53"/>
    <p:sldId id="299" r:id="rId54"/>
    <p:sldId id="300" r:id="rId55"/>
    <p:sldId id="301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004237-66E0-4AE0-A666-20EDB2ABA0A0}">
          <p14:sldIdLst>
            <p14:sldId id="316"/>
            <p14:sldId id="304"/>
            <p14:sldId id="258"/>
          </p14:sldIdLst>
        </p14:section>
        <p14:section name="Untitled Section" id="{4E69B1F7-D7D6-4C9F-B1F7-C1538EB3D79F}">
          <p14:sldIdLst>
            <p14:sldId id="259"/>
            <p14:sldId id="260"/>
            <p14:sldId id="261"/>
            <p14:sldId id="262"/>
            <p14:sldId id="302"/>
          </p14:sldIdLst>
        </p14:section>
        <p14:section name="Untitled Section" id="{2F2984FB-6F5E-46E5-8DD8-2810E943C829}">
          <p14:sldIdLst>
            <p14:sldId id="263"/>
            <p14:sldId id="305"/>
            <p14:sldId id="264"/>
            <p14:sldId id="306"/>
            <p14:sldId id="271"/>
            <p14:sldId id="265"/>
            <p14:sldId id="292"/>
            <p14:sldId id="291"/>
            <p14:sldId id="266"/>
            <p14:sldId id="308"/>
            <p14:sldId id="307"/>
            <p14:sldId id="310"/>
            <p14:sldId id="267"/>
            <p14:sldId id="268"/>
            <p14:sldId id="269"/>
            <p14:sldId id="270"/>
            <p14:sldId id="272"/>
            <p14:sldId id="312"/>
            <p14:sldId id="311"/>
            <p14:sldId id="273"/>
            <p14:sldId id="296"/>
            <p14:sldId id="297"/>
            <p14:sldId id="274"/>
            <p14:sldId id="288"/>
            <p14:sldId id="275"/>
            <p14:sldId id="313"/>
            <p14:sldId id="276"/>
            <p14:sldId id="314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90"/>
            <p14:sldId id="298"/>
            <p14:sldId id="315"/>
            <p14:sldId id="295"/>
            <p14:sldId id="294"/>
            <p14:sldId id="299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C3A70-E985-407A-A2DD-A9278CF615E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3C9B9-1EF0-49D4-BC05-EAEC356FA5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484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41E82-E1CB-4793-B1CA-1319DFD5B02E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47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A3B6-6D0A-4787-998D-A9D8AEF226D0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78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B38F-E328-4EC0-BA37-F6BCE6BD9F5A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514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914C-8DFB-43B4-B6FC-8C544D05E823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0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D5901-64CC-4C1D-BE7A-AA3779B39E19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58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0C09-3F69-4151-8C5E-F40EE62F3455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432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ED6A-80E7-40AD-9AA6-CC3D3345D6D3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50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6A139-4685-486F-A0AE-D6DB6D1320BC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87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072FD-FEFF-4398-9F03-14DED5371374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732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50E3C-B18E-4FD7-877C-F62FC1431E15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1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FACA-D79B-4ED3-BD68-1C9457ACD3B5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747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8C7FF-634B-4E29-9132-AF9BF0C1A27E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143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49888-5491-4CDA-BDBC-D771554D437B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74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A16B4-6D38-4202-844B-A63469AA64A3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85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1CAC-39D0-4621-9E24-489E30606D27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402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CA59-ABD0-4378-A23B-B09269063233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35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EBEC5-1008-43CF-B1FA-CAA4DE4534CA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674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B0BE41-8D58-498E-B566-6322C7428C58}" type="datetime1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914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1FE0F-0B32-4227-A012-C45654AD0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71" y="-90664"/>
            <a:ext cx="9404723" cy="1400530"/>
          </a:xfrm>
        </p:spPr>
        <p:txBody>
          <a:bodyPr/>
          <a:lstStyle/>
          <a:p>
            <a:pPr algn="ctr"/>
            <a:r>
              <a:rPr lang="sr-Cyrl-RS" sz="3600" b="1" dirty="0"/>
              <a:t>Сања  Голијанин Елез (Нови Сад)</a:t>
            </a:r>
            <a:br>
              <a:rPr lang="sr-Cyrl-RS" sz="3600" b="1" dirty="0"/>
            </a:br>
            <a:r>
              <a:rPr lang="sr-Cyrl-RS" sz="1600" b="1" dirty="0"/>
              <a:t>Универзитет у Новом Саду</a:t>
            </a:r>
            <a:br>
              <a:rPr lang="sr-Cyrl-RS" sz="1600" b="1" dirty="0"/>
            </a:br>
            <a:r>
              <a:rPr lang="sr-Cyrl-RS" sz="1600" b="1" dirty="0"/>
              <a:t>Педагошки факултет</a:t>
            </a:r>
            <a:br>
              <a:rPr lang="sr-Cyrl-RS" sz="3600" b="1" dirty="0"/>
            </a:br>
            <a:r>
              <a:rPr lang="sr-Cyrl-RS" sz="1600" b="1" dirty="0"/>
              <a:t>Катедра за језик и књижевност</a:t>
            </a:r>
            <a:br>
              <a:rPr lang="sr-Cyrl-RS" sz="1600" b="1" dirty="0"/>
            </a:br>
            <a:r>
              <a:rPr lang="sr-Latn-RS" sz="1400" b="1" dirty="0"/>
              <a:t>snjelez</a:t>
            </a:r>
            <a:r>
              <a:rPr lang="en-US" sz="1400" b="1" dirty="0"/>
              <a:t>@gmail.com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846E-787D-46D7-9258-F99EA0EA7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" y="2240280"/>
            <a:ext cx="11277600" cy="4008119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Семантички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аспекти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Андрићеве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сажете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кристализоване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аутобиографије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сарајевском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криптограму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онтологије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монологизма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пишчевог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дела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позне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стваралачке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исповести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разговору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против</a:t>
            </a:r>
            <a:r>
              <a:rPr lang="en-US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6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воље</a:t>
            </a:r>
            <a:r>
              <a:rPr lang="sr-Cyrl-RS" sz="6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</a:p>
          <a:p>
            <a:pPr marL="0" indent="0" algn="ctr">
              <a:buNone/>
            </a:pPr>
            <a:r>
              <a:rPr lang="sr-Cyrl-RS" sz="51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18. симпозијум</a:t>
            </a:r>
          </a:p>
          <a:p>
            <a:pPr marL="0" indent="0" algn="ctr">
              <a:buNone/>
            </a:pPr>
            <a:r>
              <a:rPr lang="sr-Cyrl-RS" sz="51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„Андрић је говорио“</a:t>
            </a:r>
          </a:p>
          <a:p>
            <a:pPr marL="0" indent="0" algn="ctr">
              <a:buNone/>
            </a:pPr>
            <a:r>
              <a:rPr lang="sr-Cyrl-RS" sz="4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Париз</a:t>
            </a:r>
            <a:r>
              <a:rPr lang="en-US" sz="4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r-Cyrl-RS" sz="4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Стразбур</a:t>
            </a:r>
            <a:r>
              <a:rPr lang="en-US" sz="4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sr-Cyrl-RS" sz="4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Марсељ</a:t>
            </a:r>
            <a:endParaRPr lang="en-US" sz="4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21–24. </a:t>
            </a:r>
            <a:r>
              <a:rPr lang="sr-Cyrl-RS" sz="4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октобар</a:t>
            </a:r>
            <a:r>
              <a:rPr lang="en-US" sz="44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2026. </a:t>
            </a:r>
            <a:r>
              <a:rPr lang="en-US" sz="4400" b="1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godine</a:t>
            </a:r>
            <a:endParaRPr lang="sr-Cyrl-RS" sz="4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sr-Cyrl-RS" sz="4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r-Cyrl-RS" sz="4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A1E7F-94BF-48D4-AB3A-1355FC86EE01}"/>
              </a:ext>
            </a:extLst>
          </p:cNvPr>
          <p:cNvSpPr txBox="1">
            <a:spLocks/>
          </p:cNvSpPr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241E5-85CA-44A9-8879-CF777C0EF7FD}"/>
              </a:ext>
            </a:extLst>
          </p:cNvPr>
          <p:cNvSpPr txBox="1">
            <a:spLocks/>
          </p:cNvSpPr>
          <p:nvPr/>
        </p:nvSpPr>
        <p:spPr>
          <a:xfrm>
            <a:off x="114300" y="0"/>
            <a:ext cx="12176759" cy="640528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sr-Cyrl-RS" sz="3200" b="1" dirty="0"/>
              <a:t>Садржај</a:t>
            </a:r>
            <a:endParaRPr lang="en-US" sz="3200" b="1" dirty="0"/>
          </a:p>
          <a:p>
            <a:pPr marL="0" indent="0">
              <a:spcBef>
                <a:spcPts val="0"/>
              </a:spcBef>
              <a:buNone/>
            </a:pP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Теоријска полазишта симптоматичке интерпретације</a:t>
            </a:r>
          </a:p>
          <a:p>
            <a:pPr marL="0" indent="0">
              <a:buNone/>
            </a:pP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Ћутање (тишина) Андрићевог говора с дна</a:t>
            </a:r>
            <a:r>
              <a:rPr lang="en-U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онтологија монологизма</a:t>
            </a:r>
            <a:endParaRPr lang="en-US" sz="3200" cap="smal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Феноменологија сарајевског простора – топологија свести (искуство пра-трауме)</a:t>
            </a:r>
            <a:endParaRPr lang="en-US" sz="3200" cap="smal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Гранична о</a:t>
            </a:r>
            <a:r>
              <a:rPr lang="en-US" sz="3200" b="1" cap="small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нтолог</a:t>
            </a: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ија Д</a:t>
            </a:r>
            <a:r>
              <a:rPr lang="en-US" sz="3200" b="1" cap="small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ругости</a:t>
            </a:r>
            <a:endParaRPr lang="sr-Cyrl-RS" sz="3200" b="1" cap="smal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en-US" sz="3200" b="1" cap="small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Трагом</a:t>
            </a:r>
            <a:r>
              <a:rPr lang="en-U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cap="small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идентитета</a:t>
            </a: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повратне слике – </a:t>
            </a:r>
            <a:r>
              <a:rPr lang="en-US" sz="3200" b="1" cap="small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онтологизациј</a:t>
            </a: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иа</a:t>
            </a:r>
            <a:r>
              <a:rPr lang="en-U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cap="small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хронотопа</a:t>
            </a:r>
            <a:r>
              <a:rPr lang="en-U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cap="small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града</a:t>
            </a: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као скривене хронике сопства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sr-Cyrl-RS" sz="3200" b="1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Портрет града као криптограм писца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r-Cyrl-RS" sz="3200" b="1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Лице као хронотоп изгубљене завичајности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sr-Cyrl-RS" sz="3200" b="1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Завршно синтетизовање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sr-Cyrl-RS" sz="3200" b="1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 Извори и литература</a:t>
            </a:r>
            <a:endParaRPr lang="en-US" sz="3200" cap="small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654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7C264-94A0-46BA-9EEC-ABC7E54D4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228600"/>
            <a:ext cx="11170920" cy="6004559"/>
          </a:xfrm>
        </p:spPr>
        <p:txBody>
          <a:bodyPr>
            <a:noAutofit/>
          </a:bodyPr>
          <a:lstStyle/>
          <a:p>
            <a:pPr marL="0" marR="0" indent="0" algn="just">
              <a:spcBef>
                <a:spcPts val="0"/>
              </a:spcBef>
              <a:buNone/>
            </a:pPr>
            <a:r>
              <a:rPr lang="sr-Cyrl-RS" sz="32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</a:t>
            </a:r>
            <a:r>
              <a:rPr lang="sr-Cyrl-CS" sz="32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ронотопичност Андрићевог језика јесте ризнице слика и унутрашњег облика речи, који стварну основу за приказивање догађаја згушњавају и концентрацишу у биографском или историјском, физичком или фикционалном, митолошком или футуристичком одређењу иманентности</a:t>
            </a:r>
            <a:r>
              <a:rPr lang="sr-Cyrl-CS" sz="3200" kern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0" marR="0" indent="0">
              <a:spcBef>
                <a:spcPts val="0"/>
              </a:spcBef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„За мене су будућност, садашњост и прошлост делови једног бескрајног времена у коме оно што ми зовемо прошлошћу  постаје зачас садашњост или будућност – и обратно (Андрић према Јандрић 1982:53).</a:t>
            </a:r>
            <a:br>
              <a:rPr lang="en-US" sz="5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sr-Cyrl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273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47ADD-F61C-4D6E-B88A-840720161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" y="117438"/>
            <a:ext cx="10217493" cy="5826162"/>
          </a:xfrm>
        </p:spPr>
        <p:txBody>
          <a:bodyPr>
            <a:noAutofit/>
          </a:bodyPr>
          <a:lstStyle/>
          <a:p>
            <a:pPr marL="274320" indent="0" algn="ctr">
              <a:spcBef>
                <a:spcPts val="0"/>
              </a:spcBef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Генеалогија сарајевског хронотопа као генеративна матрица књижевне (ауто)биографије </a:t>
            </a:r>
          </a:p>
          <a:p>
            <a:pPr marL="274320" indent="0" algn="just">
              <a:spcBef>
                <a:spcPts val="0"/>
              </a:spcBef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Дијалектика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Андрићевог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његов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рецепциј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 о човеку као носиоцу духа и оруђу историје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синкретичк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динамиз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босанског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хронотопа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језику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бивствовању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разумети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Гадамер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2011)</a:t>
            </a:r>
            <a:r>
              <a:rPr lang="sr-Cyrl-R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егзистенцијалн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фундаменталн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онтолошк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задатост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битка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себи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Хајдегер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2013)</a:t>
            </a:r>
            <a:r>
              <a:rPr lang="sr-Cyrl-R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792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B6F90-7067-4BC5-B797-58806CBAB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1" y="441960"/>
            <a:ext cx="11437620" cy="5963323"/>
          </a:xfrm>
        </p:spPr>
        <p:txBody>
          <a:bodyPr>
            <a:normAutofit fontScale="25000" lnSpcReduction="20000"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Топологија свести – Мебијусова трака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Поетички и херменеутички обриси савременог читања Андрићевог дела из пишчеве позиције са које је видљив релативизам заноса и очаја, распаљивања и рушења цивилизација (</a:t>
            </a:r>
            <a:r>
              <a:rPr lang="sr-Latn-RS" sz="1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 specie aeternitatis</a:t>
            </a:r>
            <a:r>
              <a:rPr lang="sr-Cyrl-RS" sz="12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схватања и идеје у свету изгубљеног човека, испред прозирне и колебљиве границе између ђавољег и божијег на оскудној, убогој, тесној и мркој земљи „у којој се драм радости душом плаћа“ (</a:t>
            </a:r>
            <a:r>
              <a:rPr lang="sr-Cyrl-RS" sz="12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Чаша</a:t>
            </a:r>
            <a:r>
              <a:rPr lang="sr-Cyrl-RS" sz="1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297) , између несигурне вечности и мизерне садашњости. </a:t>
            </a:r>
            <a:endParaRPr lang="en-US" sz="1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560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3A216-6258-47D4-9184-9FAD22712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" y="449580"/>
            <a:ext cx="11384280" cy="5859779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Идеологија и симптоматичка интерпретација приче</a:t>
            </a:r>
          </a:p>
          <a:p>
            <a:pPr marL="0" marR="0" indent="0" algn="just">
              <a:spcBef>
                <a:spcPts val="0"/>
              </a:spcBef>
              <a:buNone/>
            </a:pPr>
            <a:r>
              <a:rPr lang="sr-Cyrl-R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Простор као топологија свести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(илуминација повратне слике Сарајева као феномена у свести или почетног простора усхита и трауме, наде и тескобе, простоте и сјаја) актуализује се већ семиотиком илуминативног препознавања отпадништва, казне и прогонства и Овидијевим изгнаничким идентитетом у раним лирско-наративним записима од непосредне библијске (старозаветне) илуминативности, преко првих приповедних цртица из „турског вакта“ и доцније травничке и сарајевске атавистичке генеалогије у истрајном структурном обухвату знакова сублимације живота у притајеној виртуелности  и међуречју језика.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3482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AE659-ACEE-4099-8234-A0F5507D0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" y="830580"/>
            <a:ext cx="11517630" cy="5654039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sr-Cyrl-RS" sz="5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Ћутање (тишина) Андрићевог говора </a:t>
            </a:r>
            <a:r>
              <a:rPr lang="sr-Cyrl-RS" sz="58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 дна</a:t>
            </a:r>
            <a:r>
              <a:rPr lang="en-US" sz="5800" b="1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sr-Cyrl-RS" sz="5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онтологија монологизма</a:t>
            </a:r>
            <a:br>
              <a:rPr lang="sr-Cyrl-RS" sz="5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r-Cyrl-RS" sz="58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5800" dirty="0">
                <a:latin typeface="Arial" panose="020B0604020202020204" pitchFamily="34" charset="0"/>
                <a:cs typeface="Arial" panose="020B0604020202020204" pitchFamily="34" charset="0"/>
              </a:rPr>
              <a:t>Говор из егзистенцијалног подземља:  </a:t>
            </a:r>
            <a:r>
              <a:rPr lang="en-US" sz="5800" u="none" strike="noStrike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 Ponto</a:t>
            </a:r>
            <a:r>
              <a:rPr lang="sr-Cyrl-RS" sz="5800" u="none" strike="noStrike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58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(1918) </a:t>
            </a:r>
            <a:r>
              <a:rPr lang="sr-Cyrl-RS" sz="58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sr-Cyrl-RS" sz="5800" cap="small" dirty="0">
                <a:latin typeface="Arial" panose="020B0604020202020204" pitchFamily="34" charset="0"/>
                <a:cs typeface="Arial" panose="020B0604020202020204" pitchFamily="34" charset="0"/>
              </a:rPr>
              <a:t>Немири</a:t>
            </a:r>
            <a:r>
              <a:rPr lang="sr-Cyrl-RS" sz="5800" dirty="0">
                <a:latin typeface="Arial" panose="020B0604020202020204" pitchFamily="34" charset="0"/>
                <a:cs typeface="Arial" panose="020B0604020202020204" pitchFamily="34" charset="0"/>
              </a:rPr>
              <a:t> (1920). </a:t>
            </a:r>
            <a:r>
              <a:rPr lang="sr-Cyrl-R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Генеративна матрица зла и њеног надвладавања у разговору са душом у Андрићевом првенцу (у епилошкој тврдој сентенци </a:t>
            </a:r>
            <a:r>
              <a:rPr lang="sr-Latn-RS" sz="5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 Ponta</a:t>
            </a:r>
            <a:r>
              <a:rPr lang="sr-Cyrl-R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потиче из основног построја људске душе, из њених  психички дисонантних компонената – па било да су оне исконске или стечене временом и патолошким наслагама.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Андрићеве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друге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књиге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Немири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(1920)</a:t>
            </a:r>
            <a:r>
              <a:rPr lang="sr-Cyrl-R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извлачи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снажн</a:t>
            </a:r>
            <a:r>
              <a:rPr lang="sr-Cyrl-R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рефлексивн</a:t>
            </a:r>
            <a:r>
              <a:rPr lang="sr-Cyrl-R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нит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проницању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егзистенцијалног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апсурда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човека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ечном</a:t>
            </a:r>
            <a:r>
              <a:rPr lang="en-U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стратишту</a:t>
            </a:r>
            <a:r>
              <a:rPr lang="sr-Cyrl-RS" sz="5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преломљене вечности. </a:t>
            </a:r>
            <a:endParaRPr lang="sr-Cyrl-RS" sz="5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88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811F9A-A4A4-4FC8-AF55-F9F0EB00C984}"/>
              </a:ext>
            </a:extLst>
          </p:cNvPr>
          <p:cNvSpPr txBox="1"/>
          <p:nvPr/>
        </p:nvSpPr>
        <p:spPr>
          <a:xfrm>
            <a:off x="365760" y="1066800"/>
            <a:ext cx="989076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Насиље и револуција у радијалности и амбивалентности пада и тријумфа – актуализовани су у лирско-медитативном запису експресионистичког иктуса и субверзивној интонацији апострофираног записа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Изнад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побјед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Немири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циклус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Немир дана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1920). </a:t>
            </a:r>
            <a:r>
              <a:rPr lang="sr-Cyrl-R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знуђени пацифизам индивидуалне свести само је иронијом проткан контрапункт том тихом жртвенику непојамног ратног терета, али не и плена: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881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FACA1-C5D4-4412-ABF5-3731DFF17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40" y="388620"/>
            <a:ext cx="10065093" cy="5859779"/>
          </a:xfrm>
        </p:spPr>
        <p:txBody>
          <a:bodyPr>
            <a:noAutofit/>
          </a:bodyPr>
          <a:lstStyle/>
          <a:p>
            <a:pPr marL="457200" marR="0" indent="0" algn="ctr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Симптом победника</a:t>
            </a:r>
          </a:p>
          <a:p>
            <a:pPr marL="457200" marR="0" indent="0" algn="just" fontAlgn="base">
              <a:spcBef>
                <a:spcPts val="0"/>
              </a:spcBef>
              <a:spcAft>
                <a:spcPts val="0"/>
              </a:spcAft>
              <a:buNone/>
            </a:pPr>
            <a:endParaRPr lang="sr-Cyrl-RS" sz="3200" i="1" dirty="0">
              <a:solidFill>
                <a:srgbClr val="30303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marR="0" indent="0" algn="just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године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годину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слушам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урлик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побједи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мање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хљеба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свијету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снаге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људима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док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земљом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пролази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лаж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побједи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32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0215" marR="0" indent="0" algn="just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Ваша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побједа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ниско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црвене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очи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У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побједника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немиран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поглед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Проклето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ваше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огњено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побједничко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вино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О,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окрепљује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весели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  <a:endParaRPr lang="en-US" sz="32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0215" marR="0" indent="0" algn="just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Бог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држи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руку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тјемену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побијеђених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побједник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његова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радост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пламти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гасне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..</a:t>
            </a:r>
            <a:endParaRPr lang="en-US" sz="32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091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475096E-F6EE-4BF7-92A9-4FC933CDE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925" y="388938"/>
            <a:ext cx="10234613" cy="5576887"/>
          </a:xfrm>
        </p:spPr>
        <p:txBody>
          <a:bodyPr/>
          <a:lstStyle/>
          <a:p>
            <a:pPr marL="11430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што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наде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утјехе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љепоте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свијету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открива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очима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побијеђених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побједници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слијепи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дрхте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горе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немају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ништа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своје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дивље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пламене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радости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иза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остаје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пепео</a:t>
            </a:r>
            <a:r>
              <a:rPr lang="en-U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sr-Cyrl-RS" sz="3200" i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1430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Јер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што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друго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данашње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побједе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него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сутрашњи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порази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 </a:t>
            </a:r>
          </a:p>
          <a:p>
            <a:pPr marL="11430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..] 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кратак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ружан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сан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тај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говор</a:t>
            </a:r>
            <a:r>
              <a:rPr lang="en-US" sz="3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 </a:t>
            </a:r>
            <a:r>
              <a:rPr lang="en-US" sz="3200" i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побједама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Нема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пораза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побједа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него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увијек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свуда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код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пора</a:t>
            </a:r>
            <a:r>
              <a:rPr lang="sr-Cyrl-R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ених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једнако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код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побједника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напаћен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понижен</a:t>
            </a:r>
            <a:r>
              <a:rPr lang="en-U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чов</a:t>
            </a:r>
            <a:r>
              <a:rPr lang="sr-Cyrl-R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</a:t>
            </a:r>
            <a:r>
              <a:rPr lang="en-US" sz="3200" i="1" spc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ек</a:t>
            </a:r>
            <a:r>
              <a:rPr lang="sr-Cyrl-R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Изнад побједа</a:t>
            </a:r>
            <a:r>
              <a:rPr lang="sr-Cyrl-RS" sz="3200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21–22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94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DFE9-6BBE-4F37-810B-E310AC42C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000" b="1" dirty="0"/>
              <a:t>Андрићев парадокс</a:t>
            </a:r>
            <a:endParaRPr lang="en-US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5D14A-775A-415A-A40D-0CB7FD910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„Двослојност једностраност“ призваног света остварује се динамичном изменом п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онављања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сећања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путем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сећања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стиче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свест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понављању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извесном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цикличн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дијалектик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животн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игр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противности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потиру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између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егзистенцијализма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релативизма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endParaRPr lang="sr-Cyrl-R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835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28D6574-582D-4C4C-93CE-F4C72C66E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3" y="784225"/>
            <a:ext cx="10942637" cy="58293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Процесуални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преображај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лирског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епско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сублимира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епско-трагичном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већ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„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епичар-мудрац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sr-Latn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Леовац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1999),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ће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митско-типским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поступком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оквирне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приче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казује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причану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причу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Победнику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(1922) аутобиографски кристализовати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суму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срж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животних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збивања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али и цитатну основу онтолошке димензије претходнице (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Изнад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побједа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1920)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где је вишезначност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живота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 свака вербална нијанса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 како фина, која отвара маневарски простор „алтернтивним реакцијама на исти дјелић језика“ (Иглтон 2008: 65).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369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3621D-2833-461A-9C94-A9F3FB0F3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28600"/>
            <a:ext cx="10485120" cy="60197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sr-Cyrl-RS" sz="3500" b="1" dirty="0">
                <a:latin typeface="Arial" panose="020B0604020202020204" pitchFamily="34" charset="0"/>
                <a:cs typeface="Arial" panose="020B0604020202020204" pitchFamily="34" charset="0"/>
              </a:rPr>
              <a:t>Победников </a:t>
            </a:r>
            <a:r>
              <a:rPr lang="sr-Cyrl-RS" sz="3500" b="1" i="1" dirty="0">
                <a:latin typeface="Arial" panose="020B0604020202020204" pitchFamily="34" charset="0"/>
                <a:cs typeface="Arial" panose="020B0604020202020204" pitchFamily="34" charset="0"/>
              </a:rPr>
              <a:t>говор с дна</a:t>
            </a:r>
          </a:p>
          <a:p>
            <a:pPr marL="0" indent="0" algn="just">
              <a:buNone/>
            </a:pPr>
            <a:endParaRPr lang="sr-Cyrl-RS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3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Негде у дну успламтеле свести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3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он је знао да треба да ти црвени млазови престану и то крцкање ткива и рскавица и та плоха пресечена врата која се непрестано отвара и продужује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3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 тек после тога да долази главни напор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sr-Cyrl-RS" sz="3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он треба да узме ту ужасну главу која је више страшна него тешка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3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треба да се дигне и корача и покаже с њом. 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[...]</a:t>
            </a:r>
            <a:r>
              <a:rPr lang="sr-Cyrl-RS" sz="3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Једни су који дела чине а други који уживају плодове и ликују. У делу се сагори, ослепи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3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оглухне и ослепи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3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оглухне и изгуби за све. Ко би рекао да је овако мрачно у душама хероја 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sr-Cyrl-RS" sz="35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Победник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136)! </a:t>
            </a:r>
            <a:endParaRPr lang="en-US" sz="35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842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2CC6F-5A66-4D85-83F9-3AACEDDEE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533400"/>
            <a:ext cx="10743737" cy="574928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r-Cyrl-R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еконструктивни низ постхумно објављених дела,  насталих у послератном периоду, последња објављена збирка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Лица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(1960), те посебно објављивање његовог лирског дневника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Знакови поред пута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афирмише тезу о континуитету лирског Андрића као сржној матрици идентитета поетске духовности процесуалне форме пишчевог дела у сфери хуманистичког активизма. Тај образац прелома, преображаја и истовремено илуминативно актуализованог лирског континуитета „историје и поезије“  може се сагледати сублимним обухватом лирског и епског и у међуратним делима стваралачке међе (</a:t>
            </a:r>
            <a:r>
              <a:rPr lang="sr-Latn-C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 Ponto</a:t>
            </a:r>
            <a:r>
              <a:rPr lang="sr-Latn-C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Ђерзелез у хану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1918;  </a:t>
            </a:r>
            <a:r>
              <a:rPr lang="sr-Latn-C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Немир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sr-Latn-C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sr-Latn-C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Пут Алије Ђерзелеза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1920).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0381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2094C-FE3D-45B9-BECC-28339C094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" y="754380"/>
            <a:ext cx="11102340" cy="5680709"/>
          </a:xfrm>
        </p:spPr>
        <p:txBody>
          <a:bodyPr>
            <a:normAutofit fontScale="25000" lnSpcReduction="20000"/>
          </a:bodyPr>
          <a:lstStyle/>
          <a:p>
            <a:pPr marL="0" marR="0" indent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12800" b="1" dirty="0">
                <a:latin typeface="Arial" panose="020B0604020202020204" pitchFamily="34" charset="0"/>
                <a:cs typeface="Arial" panose="020B0604020202020204" pitchFamily="34" charset="0"/>
              </a:rPr>
              <a:t>Завршни портрет облика, имена и гласа у лирско-сликарском проседеу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Војислав Ђурић ће у приређивању зборника </a:t>
            </a:r>
            <a:r>
              <a:rPr lang="sr-Cyrl-RS" sz="12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Иво Андрић 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(1962) у обимној аналитичкој студији </a:t>
            </a:r>
            <a:r>
              <a:rPr lang="sr-Cyrl-RS" sz="12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Најновија Андрићева поезија 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поводом последње објављене књиге прича </a:t>
            </a:r>
            <a:r>
              <a:rPr lang="sr-Cyrl-RS" sz="12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Лица</a:t>
            </a:r>
            <a:r>
              <a:rPr lang="sr-Cyrl-RS" sz="1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(1960), дати потпуно ново виђење ове књиге, која је, у тренутку актуализовања, била поприште опречних ставова модерниста и реалиста у контексту  припремљеног „рушења мита о Андрићу“ у темату часописа </a:t>
            </a:r>
            <a:r>
              <a:rPr lang="sr-Cyrl-RS" sz="12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Дело.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2800" dirty="0"/>
          </a:p>
        </p:txBody>
      </p:sp>
    </p:spTree>
    <p:extLst>
      <p:ext uri="{BB962C8B-B14F-4D97-AF65-F5344CB8AC3E}">
        <p14:creationId xmlns:p14="http://schemas.microsoft.com/office/powerpoint/2010/main" val="210653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0677-C652-46D0-98DD-88A87FAD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200" b="1" dirty="0"/>
              <a:t>„Рушење мита о Андрићу</a:t>
            </a:r>
            <a:r>
              <a:rPr lang="sr-Cyrl-RS" sz="2200" b="1" dirty="0">
                <a:cs typeface="Times New Roman" panose="02020603050405020304" pitchFamily="18" charset="0"/>
              </a:rPr>
              <a:t>“</a:t>
            </a:r>
            <a:br>
              <a:rPr lang="sr-Cyrl-RS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5A772-D440-418A-A0BD-9FD767E88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540" y="1234440"/>
            <a:ext cx="11490960" cy="64312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Последња Андрићева објављена књига приповедака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Лица (1960)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постаје оно преломно место у сагледавању не само пишчевих поетичких и идеолошких узуса, несхваћених у рецентном тренутку динамичних књижевнотеоријских, идеолошких и политичких полемика тадашњег националног и државног круга него и трајно одређује манускрипт односа Андрићевог ћутања као постављања пуног говора на празно место истине у сустицању  унутрашњег и спољашњег света на људском лицу као флуидној граници између „ја“ и „други“ у двојству и удесу идентитета на историјској мапи људског живота.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51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6B7D5-440B-4D10-82E5-8A7C70A61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-91440"/>
            <a:ext cx="11208093" cy="6574155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3200" b="1" kern="100" dirty="0">
                <a:latin typeface="Arial" panose="020B0604020202020204" pitchFamily="34" charset="0"/>
                <a:cs typeface="Arial" panose="020B0604020202020204" pitchFamily="34" charset="0"/>
              </a:rPr>
              <a:t>Сарајевски теснац – феномен „бачености“</a:t>
            </a:r>
            <a:br>
              <a:rPr lang="sr-Cyrl-RS" sz="3200" b="1" kern="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Cyrl-RS" sz="3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Феноменологија сарајевског простора – топологија свести (искуство пра-трауме)</a:t>
            </a:r>
            <a:endParaRPr lang="sr-Cyrl-RS" sz="3200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контексту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потоњег поетичког преображаја  и приближавања филозофског дискурса ка интерпретативном обухвату портретске аутореференцијалности  различитих наратива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актуализовати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приповедна, есејистичка и антрополошка синтеза приче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Писмо из 1920. године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(1946).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415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AB940-51E2-42CE-A0A6-333868285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3840"/>
            <a:ext cx="9592653" cy="60045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ишчев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креолизован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спознај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историје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дата као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историја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дешавања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него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историја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коју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сублимисала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извесна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мудрост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а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ову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поезија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делотворним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поступком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епске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приповедаче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ироније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потребну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дистанцију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прем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предмету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митско-типском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сликању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897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99722-A7E8-4C50-8063-4B3AEBE68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548640"/>
            <a:ext cx="10881360" cy="5699759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војим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симпатијама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удаљава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много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драматичног историјског (и прототипског) полазишта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него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час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поетски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преображава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тако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митологизација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текста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постаје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флуидан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начин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историјске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стварности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Тако коначно постављањем Андрићевих недовршених романа (романа </a:t>
            </a:r>
            <a:r>
              <a:rPr lang="sr-Cyrl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настајању</a:t>
            </a:r>
            <a:r>
              <a:rPr lang="sr-Cyrl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“), одређених кључним историјским тренуцима који су различито конотирани у преломљеној слици  Сарајева. </a:t>
            </a:r>
            <a:endParaRPr lang="sr-Cyrl-R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67589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D5D88-6702-466F-A8FD-3112895E9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" y="243840"/>
            <a:ext cx="11338560" cy="60045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Парадокс финалног бекства (</a:t>
            </a:r>
            <a:r>
              <a:rPr lang="en-US" sz="32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sr-Latn-RS" sz="32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nest </a:t>
            </a:r>
            <a:r>
              <a:rPr lang="en-US" sz="3200" b="1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salus</a:t>
            </a:r>
            <a:r>
              <a:rPr lang="en-US" sz="32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nisi in </a:t>
            </a:r>
            <a:r>
              <a:rPr lang="en-US" sz="3200" b="1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sr-Cyrl-RS" sz="32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одзиву на приповедачку свест међуратног периода, ратни и поратни дух дубље се вежу за хронотоп града као фикцију, факцију и филозофију егзистенције, предестинације, генеалогије и атавистичког наслеђа последњег изданка. Поетика наслова поратне приповетке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Писмо из 1920. године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 знаковитој датираности симболички премешта читалачко искуство у прецизну историјску сферу после Првог светског рата, нотира истовремено тренутака објаве приповетке (1946) као особено преклапање историјског и духовног одзива повратне слике страдања у јединственој топонимији града, те семиотички бремени онтолошку позицију документарности хуманистичким идеализмом и животним епилогом Макса Левенфелда.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95145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4DC3B-B093-4B76-9CF6-4FBBA8B2C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" y="525780"/>
            <a:ext cx="11269980" cy="5806439"/>
          </a:xfrm>
        </p:spPr>
        <p:txBody>
          <a:bodyPr>
            <a:normAutofit fontScale="55000" lnSpcReduction="20000"/>
          </a:bodyPr>
          <a:lstStyle/>
          <a:p>
            <a:pPr marL="0" marR="0" indent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5100" b="1" dirty="0">
                <a:latin typeface="Arial" panose="020B0604020202020204" pitchFamily="34" charset="0"/>
                <a:cs typeface="Arial" panose="020B0604020202020204" pitchFamily="34" charset="0"/>
              </a:rPr>
              <a:t>Парадокс финалног бекства (</a:t>
            </a:r>
            <a:r>
              <a:rPr lang="en-US" sz="51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sr-Latn-RS" sz="51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51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nest </a:t>
            </a:r>
            <a:r>
              <a:rPr lang="en-US" sz="5100" b="1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salus</a:t>
            </a:r>
            <a:r>
              <a:rPr lang="en-US" sz="5100" b="1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nisi in </a:t>
            </a:r>
            <a:r>
              <a:rPr lang="en-US" sz="5100" b="1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51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r-Cyrl-RS" sz="5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5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андрићевски изведеној особеној дијалогичности </a:t>
            </a:r>
            <a:r>
              <a:rPr lang="sr-Latn-C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нарати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вних светова и динамичној измени фокализатора, где се оквирна нарација илуминативно бремени у жанровском раслојавању дискурса ауторског криптограма (приповедача) и свепрожимајуће (медијантне и међукултурне) свести сарајевског пријатеља, лекара, интелектуалца и докторског сина – покрштеног Јеврејина Макса Левенфелда. </a:t>
            </a:r>
            <a:endParaRPr lang="en-US" sz="5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01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DC96F-13F3-401A-ABF7-A6F37ADA4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82880"/>
            <a:ext cx="11308080" cy="6103619"/>
          </a:xfrm>
        </p:spPr>
        <p:txBody>
          <a:bodyPr/>
          <a:lstStyle/>
          <a:p>
            <a:pPr algn="just"/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Позиција Другости се семантички динамизује и измешта из оквира супротстављених фокализација босанских етницитета у јединственој идентитетској, наспрамној позицији пријатеља из сарајевске гимназије. Случајни послератни сусрет на железничкој станици у Славонском Броду 1920. године отвара приповедну ситуацију као епистолу полемичког наратива, есејистичку и антрополошку студију – и драму свести.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070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68BC7-6D35-4E4A-B037-D61BB0D10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" y="99060"/>
            <a:ext cx="11422380" cy="61493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Лице као примарни онтолошки доказ – свет </a:t>
            </a:r>
            <a:r>
              <a:rPr lang="sr-Cyrl-R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јесте</a:t>
            </a: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: гранична онтологија Другости</a:t>
            </a:r>
          </a:p>
          <a:p>
            <a:pPr marL="0" indent="0" algn="just"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Изван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сваке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идеолошке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мимикрије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лик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Макса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Левенфелфа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ситуиран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друштвеном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хијатусу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(како запажа Макс Левенфелд у писму о Босни као Другој домовини: „Између разних вера јазови су тако дубоки да само мржња успева понекад да их пређе“ (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Писмо из 1920. године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321)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портрет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јунака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психолошкој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етичкој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идентитетској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профилираности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исказује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непатвореном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луку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прометејске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хуманистичке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жртвености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201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3F856-0622-4042-8C36-58DFBF96F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883920"/>
            <a:ext cx="10485120" cy="536447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sr-Cyrl-RS" sz="3800" b="1" dirty="0"/>
              <a:t>Лице Макса Левенфелда – онтологија пуног говора на празно место истине</a:t>
            </a:r>
          </a:p>
          <a:p>
            <a:pPr marL="0" indent="0" algn="just">
              <a:buNone/>
            </a:pP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удбина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јунака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идеалисте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оданог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прометејском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миту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хуманистичким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налозима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разочараног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човека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човечанство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драматичног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искуства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касапнице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Првог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светског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рата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појављује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стална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ругост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модерног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милитаристичког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устројства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света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али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у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односу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нормативни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поредак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босанских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идентитета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позицијом </a:t>
            </a:r>
            <a:r>
              <a:rPr lang="sr-Cyrl-RS" sz="3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унутрашње другости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(унутрашњег странца). Макс Левенфелд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рођењем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нужно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прелази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преко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свих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идентит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етских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граница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досеже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облик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космополитског</a:t>
            </a:r>
            <a:r>
              <a:rPr lang="en-U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идентитета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између колоса историјске трагике и хуманистичке утопије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835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18B58-3727-480A-BDAB-1A02B95C4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297180"/>
            <a:ext cx="10866120" cy="5951219"/>
          </a:xfrm>
        </p:spPr>
        <p:txBody>
          <a:bodyPr>
            <a:normAutofit fontScale="70000" lnSpcReduction="20000"/>
          </a:bodyPr>
          <a:lstStyle/>
          <a:p>
            <a:pPr marL="0" marR="0" indent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5100" b="1" dirty="0">
                <a:latin typeface="Arial" panose="020B0604020202020204" pitchFamily="34" charset="0"/>
                <a:cs typeface="Arial" panose="020B0604020202020204" pitchFamily="34" charset="0"/>
              </a:rPr>
              <a:t>Затварање хронотопа и згушњавање бића </a:t>
            </a:r>
          </a:p>
          <a:p>
            <a:pPr marL="0" marR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r-Cyrl-RS" sz="4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Библијска интонираност генеалогије зла јасно су потцртане и у </a:t>
            </a:r>
            <a:r>
              <a:rPr lang="sr-Cyrl-RS" sz="46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Легенди о побуни</a:t>
            </a:r>
            <a:r>
              <a:rPr lang="sr-Cyrl-RS" sz="4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(1968–1969) кружном нарацијом оквирне приче дечака Лазара („И ово нам је, између осталог, причао Лазар“). Уводећи приповедну свест о губитку Божје милости (без могућности откупљења) у свет нараторове евокације детињства, у „дечачким годинама које су биле троване легендама и бајкама“ (</a:t>
            </a:r>
            <a:r>
              <a:rPr lang="sr-Cyrl-RS" sz="46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Легенда о побуни</a:t>
            </a:r>
            <a:r>
              <a:rPr lang="sr-Cyrl-RS" sz="4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827) – пластичном сликовитошћу драмски је актуализована циклотворност мотива човековог пада. 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741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B1D86-D679-4257-A13B-8ED3A14ED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373380"/>
            <a:ext cx="9859353" cy="58978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Архетипска снага библијског призора 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водопада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рајских осуђеника и прогнаника – „анђела који су покушали да се отму испод божје власти и да постану богови“ (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Легенда о побуни,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827) као застрашујућа опомена непрекинутог, силног 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дажда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структурно се надаје у повратној слици илуминативне библијске матрице проклетства и прогона у одређењу неумитности људске судбине и његове стваралачке побуне (подвижништва) – на сакралном и онтолошком пресеку наратора као 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епичара-мудраца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1274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02CCD-31EB-4EEA-BADA-AE676FDD2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0"/>
            <a:ext cx="11650980" cy="6507479"/>
          </a:xfrm>
        </p:spPr>
        <p:txBody>
          <a:bodyPr>
            <a:noAutofit/>
          </a:bodyPr>
          <a:lstStyle/>
          <a:p>
            <a:pPr marL="457200" marR="0" indent="0" algn="just">
              <a:spcBef>
                <a:spcPts val="0"/>
              </a:spcBef>
              <a:buNone/>
            </a:pP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Величина (и страхота) људске судбине није само у начину на који човек долази на свет ни у томе како се тешко бори за своје одржање, и како брзо одлази под земљу, губећи све своје и себе сама. Та величина и та страхота огледају се, чини ми се, исто толико </a:t>
            </a:r>
            <a:r>
              <a:rPr lang="sr-Cyrl-RS" sz="3200" i="1" spc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кобној снази човекове маште, у његовој способности да, тако ситан и слаб, пролазан и угрожен, замисли и истка светове и односе који су према њему исто оно што и океани, континенти и сазвежђа према зрну песка или кратковечном мехурићу на површини воде</a:t>
            </a:r>
            <a:r>
              <a:rPr lang="sr-Cyrl-RS" sz="3200" b="1" i="1" u="sng" spc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sr-Cyrl-RS" sz="3200" cap="small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Легенда о побуни</a:t>
            </a:r>
            <a:r>
              <a:rPr lang="sr-Cyrl-R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827).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8732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4C24-F2A5-4D67-97E9-DD50FA3A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000" b="1" dirty="0"/>
              <a:t>Хронотоп града као топос онтолошког удеса човечанства </a:t>
            </a:r>
            <a:endParaRPr lang="en-US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EEE3F-4370-43A3-AB12-B42F38D9C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30" y="1303020"/>
            <a:ext cx="11013470" cy="494537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Поетска</a:t>
            </a:r>
            <a:r>
              <a:rPr lang="en-US" sz="32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духовност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еве историјске (сарајевске) теме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заснива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синусоидном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пресеку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научне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прецизности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уметничког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нерва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лирско-медитативном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приповедачком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драмском,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поетско-фантастичном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критичко-есејистичком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духовном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осветљавању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циклотворне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цјеловите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мисли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животу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“. Саткана је већ у првим лирско-наративним тамничким разговорима са душом, записима од непосредне библијске (старозаветне) илуминативности, преко првих приповедних цртица „турског вакта“  из босанског (доминантно вишеградског, травничког и сарајевског) живота и генеалогије босанских етницитета и културних иднетитета у истрајном структурном обухвату метафизичке и интегративне улоге моста као 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битка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друштвене и духовне задужбине – до централног приповедно-есејистичког и антрополошког дискурса.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799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8C80C-A0C2-4816-BD04-FEAAB495C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" y="137160"/>
            <a:ext cx="11391900" cy="6111239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Сарајевска хроника  – агон вечите недосегнутости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Одсуство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романескн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кохеренције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приповедних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фрагмената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јединственог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епског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тоталитета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који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ће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заживети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његовим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делима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насталим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Другог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светског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згуснутог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поетског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фрагмента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гномској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медитативности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Знакова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ед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колико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образлажу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немогућност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уцеловљења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романа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толико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плодотворан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оквир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симптоматичке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интерпретације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отвореног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дела</a:t>
            </a:r>
            <a:r>
              <a:rPr lang="sr-Cyrl-R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можда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најважније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компоненте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Андрићевог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стваралачког криптограма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егзистенцијално-естетичких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премиса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Иако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пројекцији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књижевних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ликова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недовршена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романа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маркирана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својој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фикцијској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историјској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животној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проживљености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препознатљивости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палимпсестном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пригушеном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назирању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хроничарског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Омер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паша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Латас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хипотетичка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Сарајевска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хроника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аутобиографског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тоналитета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Том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Галус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као симболички топос Андрићевог раног револуционарног, идеолошког деловања и потоњег тамновања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ревитализација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интеграционог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језгра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рађа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суштинске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поетичке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одлике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ових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паралеле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укрштања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особене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дисперзије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0703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B383B-A0D7-45DA-BD45-0C122F85A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" y="182880"/>
            <a:ext cx="11308080" cy="626364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sr-Cyrl-RS" sz="5100" dirty="0">
                <a:latin typeface="Arial" panose="020B0604020202020204" pitchFamily="34" charset="0"/>
                <a:cs typeface="Arial" panose="020B0604020202020204" pitchFamily="34" charset="0"/>
              </a:rPr>
              <a:t>Андрић и Гете</a:t>
            </a:r>
            <a:br>
              <a:rPr lang="sr-Cyrl-RS" sz="5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Cyrl-RS" sz="5100" dirty="0">
                <a:latin typeface="Arial" panose="020B0604020202020204" pitchFamily="34" charset="0"/>
                <a:cs typeface="Arial" panose="020B0604020202020204" pitchFamily="34" charset="0"/>
              </a:rPr>
              <a:t> „Права уметност је оно што никад и нигде није било, а што је највећа истина живота“ (Јандрић 1982: 199).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процесуалној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два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реконструисана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романа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sr-Cyrl-RS" sz="51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Омер-паша Латас 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</a:t>
            </a:r>
            <a:r>
              <a:rPr lang="sr-Cyrl-RS" sz="51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сунчаној страни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sr-Cyrl-RS" sz="5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флуидној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композиционој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структури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актуализују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различите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поетичке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жанровске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профилације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роман</a:t>
            </a:r>
            <a:r>
              <a:rPr lang="sr-Cyrl-C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хроник</a:t>
            </a:r>
            <a:r>
              <a:rPr lang="sr-Cyrl-C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роман</a:t>
            </a:r>
            <a:r>
              <a:rPr lang="sr-Cyrl-C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портрета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једне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стране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потенцијалног експресионистичког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роман</a:t>
            </a:r>
            <a:r>
              <a:rPr lang="sr-Cyrl-C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двојне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онтолошке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позиције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колебљиви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односом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приповедачких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облика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унутрашњој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фокализациј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потиснуто</a:t>
            </a:r>
            <a:r>
              <a:rPr lang="sr-Cyrl-C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аутобиографског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5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дискурса</a:t>
            </a:r>
            <a:r>
              <a:rPr lang="sr-Cyrl-R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r>
              <a:rPr lang="en-US" sz="5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sr-Cyrl-RS" sz="5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5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463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BA38-3472-4848-B1AC-D29FAC26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sz="20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0594-97F8-4524-9D75-E78206E86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" y="266700"/>
            <a:ext cx="11378249" cy="59816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r-Cyrl-RS" sz="3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en-US" sz="32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нтологизациј</a:t>
            </a:r>
            <a:r>
              <a:rPr lang="sr-Cyrl-RS" sz="3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en-US" sz="3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хронотопа</a:t>
            </a:r>
            <a:r>
              <a:rPr lang="en-US" sz="3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града</a:t>
            </a:r>
            <a:r>
              <a:rPr lang="sr-Cyrl-RS" sz="3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као скривене хронике сопства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оквиру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првог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издања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Андрићевих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Сабраних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(1963)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појављује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назнаком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„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други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књижевни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облици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особен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избор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приповедачке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путописне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прозе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Стазе,лица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предели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тријадном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јединству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насловљених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делова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сећањем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убогу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срећу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вишеградске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стазе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којој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засновао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своју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мисао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богатству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лепоти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створеног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света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Стазе,лица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предели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10),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првој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тематској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целини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Стазе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(у допуњеном издању)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уврстио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своја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записа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настала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непосредној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хронолошкој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близини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Један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поглед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(1953) и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еврејском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гробљу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(1954)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76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D08B-5A25-4066-B1DE-70BD37713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" y="190500"/>
            <a:ext cx="11871960" cy="602360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sr-Cyrl-RS" sz="4600" b="1" dirty="0">
                <a:latin typeface="Arial" panose="020B0604020202020204" pitchFamily="34" charset="0"/>
                <a:cs typeface="Arial" panose="020B0604020202020204" pitchFamily="34" charset="0"/>
              </a:rPr>
              <a:t>Онтолошки криптограм града као истина (траума) бића</a:t>
            </a:r>
          </a:p>
          <a:p>
            <a:pPr marL="0" indent="0">
              <a:buNone/>
            </a:pPr>
            <a:r>
              <a:rPr lang="sr-Cyrl-RS" sz="4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запису (мемоарско-поетичком фрагменту) </a:t>
            </a:r>
            <a:r>
              <a:rPr lang="sr-Cyrl-RS" sz="46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Новембарска сећања </a:t>
            </a:r>
            <a:r>
              <a:rPr lang="sr-Cyrl-RS" sz="4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(1946) говорећи о сећању на боје и облике минулих доживљаја, Андрић каже да су једино од тога изузетак – Сарајево и Босна: </a:t>
            </a:r>
          </a:p>
          <a:p>
            <a:pPr marL="0" indent="0" algn="just">
              <a:buNone/>
            </a:pPr>
            <a:r>
              <a:rPr lang="sr-Cyrl-RS" sz="4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Њих се не сећам јер их никад нисам ни заборавио, они стоје трајни и стварни преда мном, неизмењени и живи, јер не подлежу ни сили заборава, ни магији сећања, јер сам их увек носио у себи, јер никад нисам ни престао да живим у њима. То ми постаје нарочито јасно у ове новембарске дане богате успоменама. Заиста видим – не у сећању него пред собом! – стрме сокаке изнад Сарајева којима се, као дечак, пењем у рано јутро. </a:t>
            </a:r>
            <a:r>
              <a:rPr lang="sr-Cyrl-RS" sz="4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[...] </a:t>
            </a:r>
            <a:r>
              <a:rPr lang="sr-Cyrl-RS" sz="4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Давно је то било, али није сећање него је живи живот </a:t>
            </a:r>
            <a:r>
              <a:rPr lang="sr-Cyrl-RS" sz="4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sr-Cyrl-RS" sz="46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Новембарска сећања</a:t>
            </a:r>
            <a:r>
              <a:rPr lang="sr-Cyrl-RS" sz="4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r-Cyrl-RS" sz="4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55</a:t>
            </a:r>
            <a:r>
              <a:rPr lang="sr-Cyrl-RS" sz="46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 </a:t>
            </a:r>
            <a:endParaRPr lang="en-US" sz="46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4600" i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4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390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D2A46-9CC6-4EFD-AF1C-DCBBD8577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" y="213360"/>
            <a:ext cx="11292840" cy="6035039"/>
          </a:xfrm>
        </p:spPr>
        <p:txBody>
          <a:bodyPr>
            <a:normAutofit fontScale="25000" lnSpcReduction="20000"/>
          </a:bodyPr>
          <a:lstStyle/>
          <a:p>
            <a:pPr marL="0" marR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2800" b="1" dirty="0">
                <a:latin typeface="Arial" panose="020B0604020202020204" pitchFamily="34" charset="0"/>
                <a:cs typeface="Arial" panose="020B0604020202020204" pitchFamily="34" charset="0"/>
              </a:rPr>
              <a:t>Пред генеаолошким слојевима девичанске равнице – савладана прошлост и превазиђена историја завичајног кошмара 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запису као лирски интонираном панорамском  есеју са оствареном синтезом документа и поезије  </a:t>
            </a:r>
            <a:r>
              <a:rPr lang="sr-Cyrl-RS" sz="12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Један поглед на Сарајево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(1953, 1965) Андрић ће лајтмотивску реченицу:  </a:t>
            </a:r>
            <a:r>
              <a:rPr lang="sr-Cyrl-RS" sz="12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 је град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поставити у дискурсно наслојављање вишевековне (од феудалног првотног облика) сложене слике  једног мозаичког идентитета града, који се у турским документима назива „огњиште ратова и цвет међу градовима“.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85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B6AF0-AA15-4500-808F-9962B093B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213360"/>
            <a:ext cx="11239500" cy="6035039"/>
          </a:xfrm>
        </p:spPr>
        <p:txBody>
          <a:bodyPr>
            <a:normAutofit fontScale="25000" lnSpcReduction="20000"/>
          </a:bodyPr>
          <a:lstStyle/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старим српским црквеним записима „богомхранимо мјесто Сарајево“,  „града који дотрајава и умире, и у исто време  се рађа и преображава“ (</a:t>
            </a:r>
            <a:r>
              <a:rPr lang="sr-Cyrl-RS" sz="12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Један поглед на Сарајево,</a:t>
            </a:r>
            <a:r>
              <a:rPr lang="sr-Cyrl-RS" sz="1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161), чија се дуална раслојеност на тамно и строго и светло и љупко можда непосредније сагледава откуцајима времена различитих богомоља, али и физиономијом гробља као есхатолошког понирања у раслојени идентитет етницитета – од мрачне туге и језивости хришћанских гробља до старинског муслиманског гробља као „праве баште“ (Хајне). </a:t>
            </a:r>
            <a:r>
              <a:rPr lang="sr-Cyrl-RS" sz="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 две историјски условљене и противречне особине града оставиле су трага и у души сарајевског човека: самосвест, предузимљивост, жељу за пунијим животом и даљим видиком, а преко свега тога вео меланхолије, дах неодрешене тескобе и историјског опреза према животу и свему што живот доноси </a:t>
            </a:r>
            <a:r>
              <a:rPr lang="sr-Cyrl-R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sr-Cyrl-RS" sz="8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Један поглед на Сарајево</a:t>
            </a:r>
            <a:r>
              <a:rPr lang="sr-Cyrl-RS" sz="800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164).</a:t>
            </a:r>
            <a:endParaRPr lang="en-U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sr-Cyrl-R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673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56137-1D93-465A-964C-FAE9FA9E1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160" y="411480"/>
            <a:ext cx="10393680" cy="5859779"/>
          </a:xfrm>
        </p:spPr>
        <p:txBody>
          <a:bodyPr>
            <a:no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Сакрална тишина јавног монолога –циклични ритам трауме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r-Cyrl-R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запису 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јеврејском гробљу у Сарајеву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(1954)  Андрићу је у физиономији старог „гробља сарајевских сефарда на немилосрдној стрмини изнад Миљацке“ – препознао почетни простор и повратни иктус сарајевске историјске теме и  јеврејске „трагичне географије”, саткане од слова црног, плитко сеченог хебрејског записа. </a:t>
            </a:r>
          </a:p>
        </p:txBody>
      </p:sp>
    </p:spTree>
    <p:extLst>
      <p:ext uri="{BB962C8B-B14F-4D97-AF65-F5344CB8AC3E}">
        <p14:creationId xmlns:p14="http://schemas.microsoft.com/office/powerpoint/2010/main" val="8302320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51606C8-D06D-4A77-9549-96820AA8B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63" y="114300"/>
            <a:ext cx="11201400" cy="4968875"/>
          </a:xfrm>
        </p:spPr>
        <p:txBody>
          <a:bodyPr/>
          <a:lstStyle/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Поетиком надгробних записа као особеном „поезијом гробаља за песнике живота“ јер „смрт није поетичнија од живота“, писац реконструише духовност егзистенције народа који још од 15. века, прогнан из Шпаније, лута и снатри по босанским постојбинама као „једна мала, силом прилика и навикама херметички затворена заједница у којој је било тешко стицаног, мучно чуваног и увек угроженог богатства и, много више, црне сиротиње“ (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јеврејском гробљу у Сарајеву</a:t>
            </a:r>
            <a:r>
              <a:rPr lang="sr-Cyrl-RS" sz="3200" cap="sm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177). 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4907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A4ECD-817C-492B-AC54-A280E8E38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340" y="655320"/>
            <a:ext cx="10279380" cy="55930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/>
              <a:t>Епитаф као кристализација самоће</a:t>
            </a:r>
          </a:p>
          <a:p>
            <a:pPr marL="0" indent="0" algn="just"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Иако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никада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краја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систематизован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Андрићев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однос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историјском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онтолошком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изазову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сарајевске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теме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актуализован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семантичком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простору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ја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ства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друг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утврђивању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филозофских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етичких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разлика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између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унутрашњег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самопосматрања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ја-за-себе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посматрања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себе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огледалу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промишљању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двојности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где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„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проблем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душе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методолошки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проблем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естетике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7841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9BF6B-7225-49F6-BA5B-DAFE71959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" y="297180"/>
            <a:ext cx="10073640" cy="584454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Слика Сарајева је језгровита у свим детаљима топографске и топонимијске матрице и када,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напуштајући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фабулу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,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радњу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,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нарацију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,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литерарни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израз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као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да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се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опире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својој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природи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–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постојању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у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времену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–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што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може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водити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или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потпуном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промашају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,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или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лирском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 </a:t>
            </a:r>
            <a:r>
              <a:rPr lang="en-US" sz="3500" dirty="0" err="1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савршенству</a:t>
            </a:r>
            <a:r>
              <a:rPr lang="en-US" sz="3500" dirty="0">
                <a:effectLst/>
                <a:latin typeface="Arial" panose="020B0604020202020204" pitchFamily="34" charset="0"/>
                <a:ea typeface="TimesNewRomanPSMT"/>
                <a:cs typeface="Arial" panose="020B0604020202020204" pitchFamily="34" charset="0"/>
              </a:rPr>
              <a:t>.</a:t>
            </a:r>
            <a:endParaRPr lang="sr-Cyrl-RS" sz="3500" dirty="0">
              <a:effectLst/>
              <a:latin typeface="Arial" panose="020B0604020202020204" pitchFamily="34" charset="0"/>
              <a:ea typeface="TimesNewRomanPSMT"/>
              <a:cs typeface="Arial" panose="020B0604020202020204" pitchFamily="34" charset="0"/>
            </a:endParaRPr>
          </a:p>
          <a:p>
            <a:pPr algn="just"/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Покрети душе, релативности и недогледности равнања људских судбина –</a:t>
            </a:r>
            <a:r>
              <a:rPr lang="sr-Cyrl-RS" sz="35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исказани су оним испод свести пониклим мотивима који на први поглед незнатни и неважни, постају средиште за разумевање читавих стања у трагању за детерминантама психолошких полуга историјске и индивидуалне стварности као сржне конкретности и поетске веродостојности.</a:t>
            </a:r>
            <a:endParaRPr lang="sr-Cyrl-RS" sz="35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751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17883-10FA-41F3-BF70-6AF6B04B1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" y="525780"/>
            <a:ext cx="10934700" cy="57226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Лакановски </a:t>
            </a:r>
            <a:r>
              <a:rPr lang="sr-Cyrl-RS" sz="3200" i="1" dirty="0">
                <a:latin typeface="Arial" panose="020B0604020202020204" pitchFamily="34" charset="0"/>
                <a:cs typeface="Arial" panose="020B0604020202020204" pitchFamily="34" charset="0"/>
              </a:rPr>
              <a:t>поглед из даљине</a:t>
            </a:r>
          </a:p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Враћајући се у послератним записима особеностима лирског говора из прве стваралачке фазе, актуализујући хронотоп града као антрополошки издвојену премису бића, Андрићева онтолошка слика потцртана је егзистенцијалном драмом народа који своју Другост маркирају у односу на сложену идентитетску прожетост босанских идентитета – али и у односу на архетипску матрицу своје митско-историјске предодређености</a:t>
            </a:r>
            <a:r>
              <a:rPr lang="sr-Cyrl-R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амбивалентности и згуснутој збиљи антрополошког калеидоскопа попут хијатуса хебрејско-шпанско-„босанско“-турског културног идиома.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4490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38A3B-E1F8-4CFC-B888-46D0E65BB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251460"/>
            <a:ext cx="10812780" cy="43814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Андрићев позни говор</a:t>
            </a:r>
          </a:p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Мислећи о стварима из перспективе искуства појединачне егзистенције, писац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проналази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документе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корене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савременог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изналази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занимљиве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каткад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изузетне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мотиве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фабуле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проничући онтологију трагичног (сагледану још у Његошу) као филозофију хуманистичког и активног апсурда субјекта или „као поприште људске драме” 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поновном („демонском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„прикривеном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„изненадном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„антихристовском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„фалсификаторском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стварању света, у којем, да би био иконотворац, писац мора прво иконоборачки да се расточи и рашчини варљиви сјај датог му облика и лика живота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7621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6A91D-B0C7-4512-9564-A8E2DE6C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" y="655320"/>
            <a:ext cx="11140440" cy="42062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Мебијусова врпца Андрићеве речи</a:t>
            </a:r>
          </a:p>
          <a:p>
            <a:pPr marL="0" indent="0" algn="just"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 лирске фазе (</a:t>
            </a:r>
            <a:r>
              <a:rPr lang="sr-Cyrl-R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 Ponto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Андрић је попут Кјеркегора сматрао да је затворена шкољка људске егзистенције неизрецива, да је реч лаж и да се ћутањем у ствари постиже најпуније исказивање себе. Та псеудонимност своје личности и то самоостваривање конкретних егзистенција у епској прози били су особен излаз из парадоксалне ситуације да се говор и причање интелектуално негирају, а унутрашње, осећањем и нагоном, желе.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7103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4755A-2729-4087-9477-177E6663F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380" y="259080"/>
            <a:ext cx="9097353" cy="6057899"/>
          </a:xfrm>
        </p:spPr>
        <p:txBody>
          <a:bodyPr/>
          <a:lstStyle/>
          <a:p>
            <a:pPr marL="0" marR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Хроника настајања у нестајању</a:t>
            </a:r>
          </a:p>
          <a:p>
            <a:pPr marL="0" marR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Метафизички квалитети, квалитет трагичности доводе Андрића у везу са квалитетом митског, но такође  и са квалитетом грешности и кривице, какав је оцртао Кјеркегор, или са квалитетом страха и бриге о коме говори Хајдегер</a:t>
            </a:r>
            <a:r>
              <a:rPr lang="sr-Latn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492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2DE8-859E-4747-8C16-7E27010C8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-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104BD-286F-4DDB-B934-DE07880B1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" y="156883"/>
            <a:ext cx="10141293" cy="6248399"/>
          </a:xfrm>
        </p:spPr>
        <p:txBody>
          <a:bodyPr>
            <a:normAutofit fontScale="47500" lnSpcReduction="20000"/>
          </a:bodyPr>
          <a:lstStyle/>
          <a:p>
            <a:pPr marL="0" marR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r-Cyrl-RS" sz="6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 је у личности Љубе Јандрића у позним годинама нашао неку замену за исповедника. Управо је Јандрићева књига  </a:t>
            </a:r>
            <a:r>
              <a:rPr lang="sr-Cyrl-RS" sz="67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 Ивом Андрићем (1977) </a:t>
            </a:r>
            <a:r>
              <a:rPr lang="sr-Cyrl-RS" sz="6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омогућила  позицију која  Андрићу (писцу) највише одговара: да у дијалошком положају говори монолошки, да дијалог преобраћа у монолог, да доживи експресију као монологист и епски причалац, и онда када се исповеда и говори о себи и о својим књижевним искуствима и искушењима (Вучковић 1994: 370).</a:t>
            </a:r>
            <a:endParaRPr lang="en-US" sz="67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6376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2B3C2-70EB-49B0-938C-54BC0DBC0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" y="335280"/>
            <a:ext cx="10751820" cy="5913119"/>
          </a:xfrm>
        </p:spPr>
        <p:txBody>
          <a:bodyPr/>
          <a:lstStyle/>
          <a:p>
            <a:pPr marL="0" indent="0" algn="ctr"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Јандрићев запис као поетичко огледало или симптом истине</a:t>
            </a:r>
          </a:p>
          <a:p>
            <a:pPr marL="0" indent="0" algn="just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Синтеза појма </a:t>
            </a:r>
            <a:r>
              <a:rPr lang="ru-RU" sz="3200" cap="small" dirty="0">
                <a:latin typeface="Arial" panose="020B0604020202020204" pitchFamily="34" charset="0"/>
                <a:cs typeface="Arial" panose="020B0604020202020204" pitchFamily="34" charset="0"/>
              </a:rPr>
              <a:t>Сарајевска хроника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која никада није написана као јединствен роман, али постоји као интегрални криптограм кроз цео Андрићев опус.</a:t>
            </a:r>
          </a:p>
          <a:p>
            <a:pPr marL="0" indent="0" algn="just">
              <a:buNone/>
            </a:pPr>
            <a:r>
              <a:rPr lang="ru-RU" sz="3200" b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 самом крају стваралаштва, лирско, есејистичко и приповедачко се стапају. Оно што је у младости било распршено у емоцији, у старости у књизи </a:t>
            </a:r>
            <a:r>
              <a:rPr lang="ru-RU" sz="3200" b="0" u="none" strike="noStrike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 Ивом Андрићем </a:t>
            </a:r>
            <a:r>
              <a:rPr lang="ru-RU" sz="3200" b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постаје кристализована поетско-филозофска мудрост.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3326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279BD-596C-4456-93B0-CAF847F54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74320"/>
            <a:ext cx="10668000" cy="59740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Анализа феномена „разговора против воље“ </a:t>
            </a:r>
          </a:p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Како Андрић у Јандрићевој књизи, да би остао 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меланхолични монологист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, трансформише јавни дијалог у филозофско-есејистичку исповест?</a:t>
            </a:r>
          </a:p>
          <a:p>
            <a:pPr marL="0" indent="0" algn="just">
              <a:buNone/>
            </a:pPr>
            <a:r>
              <a:rPr lang="ru-RU" sz="32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Разговор против воље као лапсус намерности:</a:t>
            </a:r>
            <a:r>
              <a:rPr lang="ru-RU" sz="3200" b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Сусрети и разговори  са Љубом Јандрићем као тренутак када Андрић покушава да задржи контролу над својим монолошким бићем, али кроз анегдоте, есејистичке екскурсе и одбијања да одговори заправо показује </a:t>
            </a:r>
            <a:r>
              <a:rPr lang="ru-RU" sz="32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симптоме позне стваралачке исповести</a:t>
            </a:r>
            <a:r>
              <a:rPr lang="ru-RU" sz="3200" b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жељу да буде дешифрован, али под сопственим условима.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481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B27EB-7965-477B-8575-7CE7B15A9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6200"/>
            <a:ext cx="11170920" cy="612647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3200" b="0" u="none" strike="noStrike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Писмо из 1920. године</a:t>
            </a:r>
            <a:r>
              <a:rPr lang="ru-RU" sz="3200" cap="small" dirty="0">
                <a:latin typeface="Arial" panose="020B0604020202020204" pitchFamily="34" charset="0"/>
                <a:cs typeface="Arial" panose="020B0604020202020204" pitchFamily="34" charset="0"/>
              </a:rPr>
              <a:t>  -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Андрићев „разговор против воље“ почиње много пре сусрета са Љубом Јандрићем.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3200" b="0" u="none" strike="noStrike" cap="small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Писмо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је заправо први велики криптограм – пишчева </a:t>
            </a:r>
            <a:r>
              <a:rPr lang="ru-RU" sz="3200" b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кристализована аутобиографија страха и меланхолије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, прерушена у књижевно писмо пријатеља.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Онтологија монологизма користи фикцију да би актуализовала пуни говор на празно место истине (Сарајево, Босна). Сублимно се прожимају деконструкција </a:t>
            </a:r>
            <a:r>
              <a:rPr lang="sr-Cyrl-RS" sz="3200" i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ића у свету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Бића у тишини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, онтологија лика и онтологија писца, шифровани идентитет и скривена хроника сопства техником уоквирене приповести (двоструког гласа, приповедачко-хроничарски и епистоларно), структурна пукотина епилога приче кроз 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свеприсутност празног места истине.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2559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106BE-EC93-4D12-8CFE-949EDFD47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013" y="1089660"/>
            <a:ext cx="9485973" cy="52501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r-Cyrl-RS" sz="3200" b="1" dirty="0"/>
              <a:t>Сачувана тишина онтолошког бића – завршно систематизовање</a:t>
            </a:r>
          </a:p>
          <a:p>
            <a:pPr marL="0" indent="0">
              <a:buNone/>
            </a:pPr>
            <a:r>
              <a:rPr lang="sr-Cyrl-RS" sz="3200" dirty="0"/>
              <a:t>„А кад бих морао о себи да дам какав суд – казао бих да сам увек писао са спорошћу која је у доброј мери била условљена страхом“ (</a:t>
            </a:r>
            <a:r>
              <a:rPr lang="sr-Cyrl-RS" sz="3200" cap="small" dirty="0"/>
              <a:t>Са Ивом Андрићем</a:t>
            </a:r>
            <a:r>
              <a:rPr lang="sr-Cyrl-RS" sz="3200" dirty="0"/>
              <a:t>, 69).</a:t>
            </a:r>
          </a:p>
          <a:p>
            <a:pPr marL="0" indent="0">
              <a:buNone/>
            </a:pPr>
            <a:r>
              <a:rPr lang="sr-Cyrl-RS" sz="3200" dirty="0"/>
              <a:t>„Живети у страху, у кајању, у сталном страху од страха, не моћи душом данути, и при свему томе радити и смејати се и разговарати, то значи за људе као ја живети и успевати међу световима“ (</a:t>
            </a:r>
            <a:r>
              <a:rPr lang="sr-Cyrl-RS" sz="3200" cap="small" dirty="0"/>
              <a:t>Знакови поред пута</a:t>
            </a:r>
            <a:r>
              <a:rPr lang="sr-Cyrl-RS" sz="3200" dirty="0"/>
              <a:t>, </a:t>
            </a:r>
            <a:r>
              <a:rPr lang="sr-Latn-RS" sz="3200" dirty="0"/>
              <a:t>24).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15388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4ECD0-D322-4BCD-A32A-30F4C8365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000" b="1" dirty="0"/>
              <a:t>Онтологија тишине бића</a:t>
            </a:r>
            <a:endParaRPr lang="en-US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60AAF-4126-4613-96F5-E76C97413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251460"/>
            <a:ext cx="11170920" cy="599693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симптоматичкој интерпретацији књижевних дела која су настајала у преломним годинама пишчевог живота и идеолошке стварности препознају се удаљени делови јединствене стварности, творачки повезани </a:t>
            </a:r>
            <a:r>
              <a:rPr lang="sr-Cyrl-RS" sz="3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повратном сликом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као илуминативном снагом </a:t>
            </a:r>
            <a:r>
              <a:rPr lang="sr-Cyrl-RS" sz="3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двослојног јединства</a:t>
            </a:r>
            <a:r>
              <a:rPr lang="sr-Cyrl-RS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трагизма и жеље – као досегнуте радијалности Мебијусове траке. У исходишту Андрићеве наративне полифоније прозире се криптограм ћутања као Бића. тврдог хроничара, приповедног и лирско-сликарског проседеа семантички потцртаног света – а сам субјект (макар и као призвана рȁна „згашеног огњеног ја“).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251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D30C2-89AC-472D-B0F1-E460E68F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12420"/>
            <a:ext cx="9447873" cy="5905499"/>
          </a:xfrm>
        </p:spPr>
        <p:txBody>
          <a:bodyPr>
            <a:noAutofit/>
          </a:bodyPr>
          <a:lstStyle/>
          <a:p>
            <a:pPr algn="just"/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Онтолологија тишине бића </a:t>
            </a:r>
          </a:p>
          <a:p>
            <a:pPr algn="just"/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„Све  што сам досад написао, било је то само и изузетно из сусрета са  босанским људима и догађајима који су се одигравали на тлу Босне“ (Андрић према Вучковић 1994: 73). Убоге среће и вишеградска мисао о богатству и лепоти створеног света, биле су генеративна матрица и снага истрајности у опскурним временима трогодишњег тамновања током којег је искусио „право значење зла, кроз које човек брже учи, теже стиче, а најлакше пропада“ (Андрић према Јандрић 1982: 144).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296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28DF51-F3F0-47EF-A753-254E922F27F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03238" y="0"/>
            <a:ext cx="954722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Иако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никада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краја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систематизован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Андрићев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однос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историјском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онтолошком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изазову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сарајевске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јеврејске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теме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актуализован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сегментима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лиризациј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дијало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шког наратива,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драмског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крешенда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наивности и опскурности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дечје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игре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или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медитативним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записом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медијантне позиције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семантичком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простору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ја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ства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друг</a:t>
            </a:r>
            <a:r>
              <a:rPr lang="sr-Cyrl-R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утврђивању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филозофских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етичких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разлика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између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унутрашњег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самопосматрања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ја-за-себе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посматрања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себе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огледалу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промишљању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двојности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где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„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проблем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душе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методолошки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проблем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естетике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277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816FC-6E3E-4368-B4CF-E4766B405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" y="289560"/>
            <a:ext cx="11650980" cy="6035039"/>
          </a:xfrm>
        </p:spPr>
        <p:txBody>
          <a:bodyPr>
            <a:no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Пун говор на празно место истине – Андрићева процесуална форма поетске духовности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Још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Latn-C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 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sr-Latn-C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onta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sr-Latn-C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Немира</a:t>
            </a:r>
            <a:r>
              <a:rPr lang="sr-Latn-C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упечатљиво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запретао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своје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огњено</a:t>
            </a:r>
            <a:r>
              <a:rPr lang="en-US" sz="3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поткама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пихолошког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реализма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или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симболичком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типу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нарације</a:t>
            </a:r>
            <a:r>
              <a:rPr lang="en-U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културолошкој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антрополошкој с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тудиј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којој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јунаци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затичу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особеном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културолошком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хијатусу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епистемолошких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ситуација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процењују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традицију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њену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вертикалну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вредност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медијантној (међукултурној) позицији приповедачког гласа. Уклањање себе (</a:t>
            </a:r>
            <a:r>
              <a:rPr lang="sr-Cyrl-R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Све што ме спутава и што се зове моје нека ишчезне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као стваралачки став, о</a:t>
            </a:r>
            <a:r>
              <a:rPr lang="sr-Cyrl-R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слобађање свога „ја“ (</a:t>
            </a:r>
            <a:r>
              <a:rPr lang="sr-Cyrl-R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огњеног ја</a:t>
            </a:r>
            <a:r>
              <a:rPr lang="sr-Cyrl-R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)..</a:t>
            </a:r>
            <a:r>
              <a:rPr lang="sr-Cyrl-RS" sz="32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r-Cyrl-R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3914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27193-C2B4-4B39-98A8-A2D70D630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" y="251460"/>
            <a:ext cx="11750040" cy="5996939"/>
          </a:xfrm>
        </p:spPr>
        <p:txBody>
          <a:bodyPr/>
          <a:lstStyle/>
          <a:p>
            <a:pPr marL="0" indent="0" algn="ctr">
              <a:buNone/>
            </a:pPr>
            <a:r>
              <a:rPr lang="sr-Cyrl-RS" sz="3200" b="1" dirty="0">
                <a:latin typeface="Arial" panose="020B0604020202020204" pitchFamily="34" charset="0"/>
                <a:cs typeface="Arial" panose="020B0604020202020204" pitchFamily="34" charset="0"/>
              </a:rPr>
              <a:t>Од тишине онтолошког бића до онтологије тишине бића</a:t>
            </a:r>
          </a:p>
          <a:p>
            <a:pPr marL="0" indent="0" algn="just">
              <a:buNone/>
            </a:pPr>
            <a:r>
              <a:rPr lang="sr-Cyrl-RS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интетска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исходишта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истраживања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Андрићеве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ненаписане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Сарајевске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cap="small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хронике</a:t>
            </a:r>
            <a:r>
              <a:rPr lang="en-US" sz="3200" cap="sm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сустичу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приповедачкој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лирско-медитативној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поетско-филозофској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есејистичкој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публицистичкој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слици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тону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обједињености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бића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завршном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изнијансираном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слојевитом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комплексном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сарајевском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криптограму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хронотопу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– „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најсвестранијег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најдубљег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сарајевског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писца</a:t>
            </a:r>
            <a:r>
              <a:rPr lang="sr-Cyrl-R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Вучковић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2006:12)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као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последњег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потомка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завичајног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града</a:t>
            </a:r>
            <a:r>
              <a:rPr lang="en-U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9838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D2BA-BEE5-4A25-9B80-80752657D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Извори и литература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E936A-FA1A-423A-AB8C-DA46EC319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Андрић 1960: Андрић, Иво. </a:t>
            </a:r>
            <a:r>
              <a:rPr lang="sr-Cyrl-RS" sz="2300" i="1" dirty="0">
                <a:latin typeface="Arial" panose="020B0604020202020204" pitchFamily="34" charset="0"/>
                <a:cs typeface="Arial" panose="020B0604020202020204" pitchFamily="34" charset="0"/>
              </a:rPr>
              <a:t>Лица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 Загреб: Младост.</a:t>
            </a:r>
          </a:p>
          <a:p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Андрић 1977: Андрић, Иво. </a:t>
            </a:r>
            <a:r>
              <a:rPr lang="sr-Cyrl-RS" sz="2300" i="1" dirty="0">
                <a:latin typeface="Arial" panose="020B0604020202020204" pitchFamily="34" charset="0"/>
                <a:cs typeface="Arial" panose="020B0604020202020204" pitchFamily="34" charset="0"/>
              </a:rPr>
              <a:t>Кућа на осами и друге приповетке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Latn-RS" sz="23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r-Cyrl-RS" sz="2300" i="1" dirty="0">
                <a:latin typeface="Arial" panose="020B0604020202020204" pitchFamily="34" charset="0"/>
                <a:cs typeface="Arial" panose="020B0604020202020204" pitchFamily="34" charset="0"/>
              </a:rPr>
              <a:t>Сабрана дела Иве Андрића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 Књ. 15. Београд – Загреб – Сарајево - Љубљана – Скопље: Просвета – Младост – Свјетлост – Државна заложба Словеније – Мисла. </a:t>
            </a:r>
          </a:p>
          <a:p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Андрић 1984: Андрић, Иво. </a:t>
            </a:r>
            <a:r>
              <a:rPr lang="sr-Cyrl-RS" sz="2300" i="1" dirty="0">
                <a:latin typeface="Arial" panose="020B0604020202020204" pitchFamily="34" charset="0"/>
                <a:cs typeface="Arial" panose="020B0604020202020204" pitchFamily="34" charset="0"/>
              </a:rPr>
              <a:t>Стазе, лица, предели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Latn-RS" sz="2300" dirty="0">
                <a:latin typeface="Arial" panose="020B0604020202020204" pitchFamily="34" charset="0"/>
                <a:cs typeface="Arial" panose="020B0604020202020204" pitchFamily="34" charset="0"/>
              </a:rPr>
              <a:t>In: </a:t>
            </a:r>
            <a:r>
              <a:rPr lang="sr-Cyrl-RS" sz="2300" i="1" dirty="0">
                <a:latin typeface="Arial" panose="020B0604020202020204" pitchFamily="34" charset="0"/>
                <a:cs typeface="Arial" panose="020B0604020202020204" pitchFamily="34" charset="0"/>
              </a:rPr>
              <a:t>Сабрана дјела Иве Андрића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 књ. 10. Сарајево – Београд – Загреб – Љубљана – Скопље – Титоград: Свјетлост – Просвета – Младост Државна заложба Словеније – Мисла – Побједа. </a:t>
            </a:r>
          </a:p>
          <a:p>
            <a:pPr algn="l"/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Андрић 1992: Андрић, Иво. </a:t>
            </a:r>
            <a:r>
              <a:rPr lang="sr-Cyrl-RS" sz="23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Омер-паша Латас</a:t>
            </a:r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Београд: Просвета – БИГЗ – Српска књижевна задруга.</a:t>
            </a:r>
          </a:p>
          <a:p>
            <a:pPr algn="l"/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Андрић 1994: Андрић, Иво. </a:t>
            </a:r>
            <a:r>
              <a:rPr lang="sr-Cyrl-RS" sz="23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Развој духовног живота у Босни под утицајем турске владавин</a:t>
            </a:r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е. Превео и приредио за штампу Зоран Константиновић. Поговор Радован Вучковић. Београд: Просвета.</a:t>
            </a:r>
          </a:p>
          <a:p>
            <a:pPr algn="l"/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Андрић 1994: Андрић, Иво. </a:t>
            </a:r>
            <a:r>
              <a:rPr lang="sr-Cyrl-RS" sz="23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 сунчаној страни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Нови Сад: Матица српска.</a:t>
            </a:r>
          </a:p>
          <a:p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Андрић 1996: Андрић, Иво. </a:t>
            </a:r>
            <a:r>
              <a:rPr lang="sr-Latn-RS" sz="2300" i="1" dirty="0">
                <a:latin typeface="Arial" panose="020B0604020202020204" pitchFamily="34" charset="0"/>
                <a:cs typeface="Arial" panose="020B0604020202020204" pitchFamily="34" charset="0"/>
              </a:rPr>
              <a:t>Ex Ponto ; </a:t>
            </a:r>
            <a:r>
              <a:rPr lang="sr-Cyrl-RS" sz="2300" i="1" dirty="0">
                <a:latin typeface="Arial" panose="020B0604020202020204" pitchFamily="34" charset="0"/>
                <a:cs typeface="Arial" panose="020B0604020202020204" pitchFamily="34" charset="0"/>
              </a:rPr>
              <a:t>Немири ; Лирика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Latn-RS" sz="2300" dirty="0">
                <a:latin typeface="Arial" panose="020B0604020202020204" pitchFamily="34" charset="0"/>
                <a:cs typeface="Arial" panose="020B0604020202020204" pitchFamily="34" charset="0"/>
              </a:rPr>
              <a:t>In: 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Андрић, Иво. </a:t>
            </a:r>
            <a:r>
              <a:rPr lang="sr-Cyrl-RS" sz="2300" i="1" dirty="0">
                <a:latin typeface="Arial" panose="020B0604020202020204" pitchFamily="34" charset="0"/>
                <a:cs typeface="Arial" panose="020B0604020202020204" pitchFamily="34" charset="0"/>
              </a:rPr>
              <a:t>Сабрана дела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 књ. 11. Београд: Просвета.</a:t>
            </a:r>
          </a:p>
          <a:p>
            <a:pPr algn="l"/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Андрић 1998: Андрић, Иво. </a:t>
            </a:r>
            <a:r>
              <a:rPr lang="sr-Cyrl-RS" sz="23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Поезија</a:t>
            </a:r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Сремски Карловци: Каирос.</a:t>
            </a:r>
          </a:p>
          <a:p>
            <a:pPr algn="l"/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Андрић 2002: Андрић, Иво. </a:t>
            </a:r>
            <a:r>
              <a:rPr lang="sr-Cyrl-RS" sz="23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Знакови поред пута</a:t>
            </a:r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Сремски Карловци: Каирос.</a:t>
            </a:r>
          </a:p>
          <a:p>
            <a:pPr algn="l"/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Андрић 2016: Андрић, Иво. </a:t>
            </a:r>
            <a:r>
              <a:rPr lang="sr-Cyrl-RS" sz="23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Романи</a:t>
            </a:r>
            <a:r>
              <a:rPr lang="sr-Cyrl-RS" sz="2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Београд: Лагуна.</a:t>
            </a:r>
          </a:p>
          <a:p>
            <a:pPr algn="l"/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Андрић 2017: Андрић, Иво. </a:t>
            </a:r>
            <a:r>
              <a:rPr lang="sr-Cyrl-RS" sz="2300" i="1" dirty="0">
                <a:latin typeface="Arial" panose="020B0604020202020204" pitchFamily="34" charset="0"/>
                <a:cs typeface="Arial" panose="020B0604020202020204" pitchFamily="34" charset="0"/>
              </a:rPr>
              <a:t>Приче</a:t>
            </a:r>
            <a:r>
              <a:rPr lang="sr-Cyrl-RS" sz="2300" dirty="0">
                <a:latin typeface="Arial" panose="020B0604020202020204" pitchFamily="34" charset="0"/>
                <a:cs typeface="Arial" panose="020B0604020202020204" pitchFamily="34" charset="0"/>
              </a:rPr>
              <a:t>. Београд: Лагуна.</a:t>
            </a:r>
            <a:endParaRPr lang="sr-Cyrl-RS" sz="23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Cyrl-R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989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7DB9-5E46-4544-99F7-567CA972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Литература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B4CDB-9A85-4856-AC0E-24B1AB9C7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l"/>
            <a:r>
              <a:rPr lang="sr-Cyrl-RS" sz="4800" dirty="0">
                <a:latin typeface="Arial" panose="020B0604020202020204" pitchFamily="34" charset="0"/>
                <a:cs typeface="Arial" panose="020B0604020202020204" pitchFamily="34" charset="0"/>
              </a:rPr>
              <a:t>Вушковић 1994: Вучковић, Радован 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(приредио и поговор написао). </a:t>
            </a:r>
            <a:r>
              <a:rPr lang="ru-RU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Писац говори својим делом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Београд: БИГЗ.</a:t>
            </a:r>
          </a:p>
          <a:p>
            <a:pPr algn="l"/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Вучковић 2006: Вучковић, Радован. </a:t>
            </a:r>
            <a:r>
              <a:rPr lang="ru-RU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Андрић, паралеле и рецепција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Београд: Свет књиге.</a:t>
            </a:r>
          </a:p>
          <a:p>
            <a:pPr algn="l"/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Вучковић 2011: Вучковић, Радован. </a:t>
            </a:r>
            <a:r>
              <a:rPr lang="ru-RU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Велика синтеза о Иви Андрићу</a:t>
            </a: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Београд: Алтера; Ниш: Филозофски факултет.</a:t>
            </a:r>
          </a:p>
          <a:p>
            <a:pPr algn="just"/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Гадамер 2011: Гадамер, Ханс-Георг. </a:t>
            </a:r>
            <a:r>
              <a:rPr lang="ru-RU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Истина и метод. Основи филозофске херменеутике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Gadamer, Hans-Georg. </a:t>
            </a:r>
            <a:r>
              <a:rPr lang="en-US" sz="4800" b="0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Wahrheit</a:t>
            </a:r>
            <a:r>
              <a:rPr lang="en-US" sz="48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4800" b="0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Methode</a:t>
            </a:r>
            <a:r>
              <a:rPr lang="en-US" sz="48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800" b="0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Grundzüge</a:t>
            </a:r>
            <a:r>
              <a:rPr lang="en-US" sz="48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einer</a:t>
            </a:r>
            <a:r>
              <a:rPr lang="en-US" sz="48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philosophischen</a:t>
            </a:r>
            <a:r>
              <a:rPr lang="en-US" sz="48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1" u="none" strike="noStrike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Hermeneutik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. Tübingen: J.C.B. Mohr</a:t>
            </a:r>
            <a:r>
              <a:rPr lang="sr-Cyrl-RS" sz="4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Paul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Siebeck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, 1960]</a:t>
            </a:r>
            <a:r>
              <a:rPr lang="sr-Cyrl-RS" sz="4800" dirty="0">
                <a:latin typeface="Arial" panose="020B0604020202020204" pitchFamily="34" charset="0"/>
                <a:cs typeface="Arial" panose="020B0604020202020204" pitchFamily="34" charset="0"/>
              </a:rPr>
              <a:t>. Преводилац: Слободан Новаков. 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Београд: Федон.</a:t>
            </a:r>
          </a:p>
          <a:p>
            <a:pPr algn="just"/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Делез 2009: Делез, Жил. </a:t>
            </a:r>
            <a:r>
              <a:rPr lang="ru-RU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Разлика и понављање 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fr-FR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Deleuze, Gilles. Différence et</a:t>
            </a:r>
            <a:r>
              <a:rPr lang="sr-Latn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repetition</a:t>
            </a:r>
            <a:r>
              <a:rPr lang="fr-FR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Paris: 1968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]. Преводилац: Иван Миленковић. Београд: Федон.</a:t>
            </a:r>
          </a:p>
          <a:p>
            <a:pPr algn="just"/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Ђурић 1999: Ђурић, Војислав. Најновија Андрићева </a:t>
            </a:r>
            <a:r>
              <a:rPr lang="sr-Cyrl-RS" sz="4800" dirty="0">
                <a:latin typeface="Arial" panose="020B0604020202020204" pitchFamily="34" charset="0"/>
                <a:cs typeface="Arial" panose="020B0604020202020204" pitchFamily="34" charset="0"/>
              </a:rPr>
              <a:t>поезија 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(Поводом ЛИЦА). </a:t>
            </a:r>
            <a:r>
              <a:rPr lang="sr-Latn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sr-Latn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Вучковић, Радован (приредио). </a:t>
            </a:r>
            <a:r>
              <a:rPr lang="ru-RU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Зборник о Андрићу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Београд: Српска</a:t>
            </a:r>
            <a:r>
              <a:rPr lang="sr-Latn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књижевна задруга. С. 225–254.</a:t>
            </a:r>
          </a:p>
          <a:p>
            <a:pPr algn="just"/>
            <a:r>
              <a:rPr lang="ru-RU" sz="4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Јандрић 1982: Јандрић, Љубо. </a:t>
            </a:r>
            <a:r>
              <a:rPr lang="ru-RU" sz="48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Са Ивом Андрићем</a:t>
            </a:r>
            <a:r>
              <a:rPr lang="ru-RU" sz="4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Сарајево: „Веселин Маслешаˮ.</a:t>
            </a:r>
          </a:p>
          <a:p>
            <a:pPr algn="just"/>
            <a:r>
              <a:rPr lang="ru-RU" sz="4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Кјеркегор 1989: Кјеркегор, Серен. </a:t>
            </a:r>
            <a:r>
              <a:rPr lang="ru-RU" sz="48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Понављање</a:t>
            </a:r>
            <a:r>
              <a:rPr lang="ru-RU" sz="4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Модерна: Београд.</a:t>
            </a:r>
            <a:endParaRPr lang="ru-RU" sz="48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Cyrl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Леовац 1999: Леовац, Славко. </a:t>
            </a:r>
            <a:r>
              <a:rPr lang="sr-Cyrl-RS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Есеји о српским писцима</a:t>
            </a:r>
            <a:r>
              <a:rPr lang="sr-Cyrl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Београд: ДМП; Сарајево: Ослобођење; Бања</a:t>
            </a:r>
          </a:p>
          <a:p>
            <a:pPr algn="just"/>
            <a:r>
              <a:rPr lang="sr-Cyrl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Лука: Књижевни атеље.Лукић 1986: Лукић, Света. </a:t>
            </a:r>
            <a:r>
              <a:rPr lang="sr-Cyrl-RS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Спомен на Андрића</a:t>
            </a:r>
            <a:r>
              <a:rPr lang="sr-Cyrl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Београд: НИРО Књижевне новине.</a:t>
            </a:r>
          </a:p>
          <a:p>
            <a:pPr algn="just"/>
            <a:r>
              <a:rPr lang="sr-Cyrl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Нојман 2011: Нојман, Ивер. </a:t>
            </a:r>
            <a:r>
              <a:rPr lang="sr-Cyrl-RS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Исток у формирању европског идентитета. </a:t>
            </a:r>
            <a:r>
              <a:rPr lang="sr-Cyrl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Neumann,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Iver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East in European Identity Formation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Minnesota:</a:t>
            </a:r>
            <a:r>
              <a:rPr lang="sr-Cyrl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1999].  </a:t>
            </a:r>
            <a:r>
              <a:rPr lang="sr-Cyrl-R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Преводилац: Маја Данон. Београд: Службени гласник.</a:t>
            </a:r>
          </a:p>
          <a:p>
            <a:pPr algn="just"/>
            <a:r>
              <a:rPr lang="sr-Cyrl-RS" sz="4800" dirty="0">
                <a:latin typeface="Arial" panose="020B0604020202020204" pitchFamily="34" charset="0"/>
                <a:cs typeface="Arial" panose="020B0604020202020204" pitchFamily="34" charset="0"/>
              </a:rPr>
              <a:t>Палавестра 1991: Палавестра, Предраг. </a:t>
            </a:r>
            <a:r>
              <a:rPr lang="sr-Cyrl-RS" sz="4800" i="1" dirty="0">
                <a:latin typeface="Arial" panose="020B0604020202020204" pitchFamily="34" charset="0"/>
                <a:cs typeface="Arial" panose="020B0604020202020204" pitchFamily="34" charset="0"/>
              </a:rPr>
              <a:t>Књиижевност – критика идеологије</a:t>
            </a:r>
            <a:r>
              <a:rPr lang="sr-Cyrl-RS" sz="4800" dirty="0">
                <a:latin typeface="Arial" panose="020B0604020202020204" pitchFamily="34" charset="0"/>
                <a:cs typeface="Arial" panose="020B0604020202020204" pitchFamily="34" charset="0"/>
              </a:rPr>
              <a:t>. Београд: Српска књижевна задруга.</a:t>
            </a:r>
          </a:p>
          <a:p>
            <a:pPr algn="just"/>
            <a:endParaRPr lang="sr-Latn-R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5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Cyrl-RS" sz="5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r-Cyrl-R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sr-Cyrl-RS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4998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1619C-99F3-48A5-A4E7-52038AA8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Литература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8183C-C74C-4DF3-9DF0-E188B1E2B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r-Cyrl-RS" sz="1200" dirty="0">
                <a:solidFill>
                  <a:schemeClr val="tx1"/>
                </a:solidFill>
              </a:rPr>
              <a:t>Хајдегер 2013: Хајдегер, Мартин. </a:t>
            </a:r>
            <a:r>
              <a:rPr lang="sr-Cyrl-RS" sz="1200" i="1" dirty="0">
                <a:solidFill>
                  <a:schemeClr val="tx1"/>
                </a:solidFill>
              </a:rPr>
              <a:t>Битак и вријеме</a:t>
            </a:r>
            <a:r>
              <a:rPr lang="sr-Cyrl-RS" sz="1200" dirty="0">
                <a:solidFill>
                  <a:schemeClr val="tx1"/>
                </a:solidFill>
              </a:rPr>
              <a:t>. </a:t>
            </a:r>
            <a:r>
              <a:rPr lang="en-US" sz="1200" dirty="0">
                <a:solidFill>
                  <a:schemeClr val="tx1"/>
                </a:solidFill>
              </a:rPr>
              <a:t> [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Heidegger, Martin. 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Sein und Zeit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Halle an der Saale: Max Niemeyer Verlag, 1927].</a:t>
            </a:r>
            <a:r>
              <a:rPr kumimoji="0" lang="sr-Cyrl-R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Превео: Милош Тодоровић. </a:t>
            </a:r>
            <a:r>
              <a:rPr lang="sr-Cyrl-RS" sz="1200" dirty="0">
                <a:solidFill>
                  <a:schemeClr val="tx1"/>
                </a:solidFill>
              </a:rPr>
              <a:t>Подгорица: Октоих; Београд: Штампар Макарије.</a:t>
            </a:r>
          </a:p>
          <a:p>
            <a:pPr algn="just"/>
            <a:r>
              <a:rPr 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Eagleton </a:t>
            </a:r>
            <a:r>
              <a:rPr lang="sr-Cyrl-RS" sz="1200" dirty="0">
                <a:solidFill>
                  <a:schemeClr val="tx1"/>
                </a:solidFill>
                <a:cs typeface="Arial" panose="020B0604020202020204" pitchFamily="34" charset="0"/>
              </a:rPr>
              <a:t>2008: </a:t>
            </a:r>
            <a:r>
              <a:rPr 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Eagleton, Terence. </a:t>
            </a:r>
            <a:r>
              <a:rPr lang="en-US" sz="1200" i="1" dirty="0">
                <a:solidFill>
                  <a:schemeClr val="tx1"/>
                </a:solidFill>
                <a:cs typeface="Arial" panose="020B0604020202020204" pitchFamily="34" charset="0"/>
              </a:rPr>
              <a:t>Literary Theory</a:t>
            </a:r>
            <a:r>
              <a:rPr 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:</a:t>
            </a:r>
            <a:r>
              <a:rPr lang="en-US" sz="1200" i="1" dirty="0">
                <a:solidFill>
                  <a:schemeClr val="tx1"/>
                </a:solidFill>
                <a:cs typeface="Arial" panose="020B0604020202020204" pitchFamily="34" charset="0"/>
              </a:rPr>
              <a:t> An Introduction</a:t>
            </a:r>
            <a:r>
              <a:rPr 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. Oxford: Blackwell.</a:t>
            </a:r>
            <a:endParaRPr lang="sr-Latn-RS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/>
            <a:r>
              <a:rPr lang="en-US" sz="1200" b="0" i="0" dirty="0" err="1">
                <a:solidFill>
                  <a:schemeClr val="tx1"/>
                </a:solidFill>
                <a:effectLst/>
              </a:rPr>
              <a:t>Užarević</a:t>
            </a:r>
            <a:r>
              <a:rPr lang="en-US" sz="1200" b="0" i="0" dirty="0">
                <a:solidFill>
                  <a:schemeClr val="tx1"/>
                </a:solidFill>
                <a:effectLst/>
              </a:rPr>
              <a:t> 2012: </a:t>
            </a:r>
            <a:r>
              <a:rPr lang="en-US" sz="1200" b="0" i="0" dirty="0" err="1">
                <a:solidFill>
                  <a:schemeClr val="tx1"/>
                </a:solidFill>
                <a:effectLst/>
              </a:rPr>
              <a:t>Užerević</a:t>
            </a:r>
            <a:r>
              <a:rPr lang="en-US" sz="1200" b="0" i="0" dirty="0">
                <a:solidFill>
                  <a:schemeClr val="tx1"/>
                </a:solidFill>
                <a:effectLst/>
              </a:rPr>
              <a:t>, Josip. </a:t>
            </a:r>
            <a:r>
              <a:rPr lang="en-US" sz="1200" b="0" i="1" dirty="0">
                <a:solidFill>
                  <a:schemeClr val="tx1"/>
                </a:solidFill>
                <a:effectLst/>
              </a:rPr>
              <a:t>M</a:t>
            </a:r>
            <a:r>
              <a:rPr lang="sr-Cyrl-RS" sz="1200" b="0" i="1" dirty="0">
                <a:solidFill>
                  <a:schemeClr val="tx1"/>
                </a:solidFill>
                <a:effectLst/>
              </a:rPr>
              <a:t>ӧ</a:t>
            </a:r>
            <a:r>
              <a:rPr lang="en-US" sz="1200" b="0" i="1" dirty="0" err="1">
                <a:solidFill>
                  <a:schemeClr val="tx1"/>
                </a:solidFill>
                <a:effectLst/>
              </a:rPr>
              <a:t>biusova</a:t>
            </a:r>
            <a:r>
              <a:rPr lang="en-US" sz="1200" b="0" i="1" dirty="0">
                <a:solidFill>
                  <a:schemeClr val="tx1"/>
                </a:solidFill>
                <a:effectLst/>
              </a:rPr>
              <a:t> </a:t>
            </a:r>
            <a:r>
              <a:rPr lang="en-US" sz="1200" b="0" i="1" dirty="0" err="1">
                <a:solidFill>
                  <a:schemeClr val="tx1"/>
                </a:solidFill>
                <a:effectLst/>
              </a:rPr>
              <a:t>vrpca</a:t>
            </a:r>
            <a:r>
              <a:rPr lang="en-US" sz="1200" b="0" i="0" dirty="0">
                <a:solidFill>
                  <a:schemeClr val="tx1"/>
                </a:solidFill>
                <a:effectLst/>
              </a:rPr>
              <a:t>. </a:t>
            </a:r>
            <a:r>
              <a:rPr lang="en-US" sz="1200" b="0" i="1" dirty="0" err="1">
                <a:solidFill>
                  <a:schemeClr val="tx1"/>
                </a:solidFill>
                <a:effectLst/>
              </a:rPr>
              <a:t>Knjiga</a:t>
            </a:r>
            <a:r>
              <a:rPr lang="en-US" sz="1200" b="0" i="1" dirty="0">
                <a:solidFill>
                  <a:schemeClr val="tx1"/>
                </a:solidFill>
                <a:effectLst/>
              </a:rPr>
              <a:t> o </a:t>
            </a:r>
            <a:r>
              <a:rPr lang="en-US" sz="1200" b="0" i="1" dirty="0" err="1">
                <a:solidFill>
                  <a:schemeClr val="tx1"/>
                </a:solidFill>
                <a:effectLst/>
              </a:rPr>
              <a:t>prostorima</a:t>
            </a:r>
            <a:r>
              <a:rPr lang="en-US" sz="1200" b="0" i="0" dirty="0">
                <a:solidFill>
                  <a:schemeClr val="tx1"/>
                </a:solidFill>
                <a:effectLst/>
              </a:rPr>
              <a:t>.</a:t>
            </a:r>
            <a:r>
              <a:rPr lang="sr-Latn-RS" sz="1200" b="0" i="0" dirty="0">
                <a:solidFill>
                  <a:schemeClr val="tx1"/>
                </a:solidFill>
                <a:effectLst/>
              </a:rPr>
              <a:t> Beograd: Sleužbeni glasnik. </a:t>
            </a:r>
            <a:endParaRPr lang="sr-Latn-RS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78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5368</TotalTime>
  <Words>5098</Words>
  <Application>Microsoft Office PowerPoint</Application>
  <PresentationFormat>Widescreen</PresentationFormat>
  <Paragraphs>159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Arial</vt:lpstr>
      <vt:lpstr>Calibri</vt:lpstr>
      <vt:lpstr>Century Gothic</vt:lpstr>
      <vt:lpstr>Times New Roman</vt:lpstr>
      <vt:lpstr>Wingdings 3</vt:lpstr>
      <vt:lpstr>Ion</vt:lpstr>
      <vt:lpstr>Сања  Голијанин Елез (Нови Сад) Универзитет у Новом Саду Педагошки факултет Катедра за језик и књижевност snjelez@gmail.com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Андрићев парадокс</vt:lpstr>
      <vt:lpstr>PowerPoint Presentation</vt:lpstr>
      <vt:lpstr>PowerPoint Presentation</vt:lpstr>
      <vt:lpstr>PowerPoint Presentation</vt:lpstr>
      <vt:lpstr>PowerPoint Presentation</vt:lpstr>
      <vt:lpstr>„Рушење мита о Андрићу“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Хронотоп града као топос онтолошког удеса човечанства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-</vt:lpstr>
      <vt:lpstr>PowerPoint Presentation</vt:lpstr>
      <vt:lpstr>PowerPoint Presentation</vt:lpstr>
      <vt:lpstr>PowerPoint Presentation</vt:lpstr>
      <vt:lpstr>PowerPoint Presentation</vt:lpstr>
      <vt:lpstr>Онтологија тишине бића</vt:lpstr>
      <vt:lpstr>PowerPoint Presentation</vt:lpstr>
      <vt:lpstr>PowerPoint Presentation</vt:lpstr>
      <vt:lpstr>PowerPoint Presentation</vt:lpstr>
      <vt:lpstr>PowerPoint Presentation</vt:lpstr>
      <vt:lpstr>Извори и литература</vt:lpstr>
      <vt:lpstr>Литература</vt:lpstr>
      <vt:lpstr>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Сања Голијанин Елез Универзитет у Новом Саду Педагошки факултет snjelez@gmail.com</dc:title>
  <dc:creator>Sanja Elez</dc:creator>
  <cp:lastModifiedBy>Sanja Elez</cp:lastModifiedBy>
  <cp:revision>13</cp:revision>
  <dcterms:created xsi:type="dcterms:W3CDTF">2026-10-22T19:51:16Z</dcterms:created>
  <dcterms:modified xsi:type="dcterms:W3CDTF">2026-10-26T14:52:32Z</dcterms:modified>
</cp:coreProperties>
</file>