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media/image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3"/>
    <p:sldId id="257" r:id="rId4"/>
    <p:sldId id="258" r:id="rId5"/>
    <p:sldId id="261" r:id="rId6"/>
    <p:sldId id="264" r:id="rId7"/>
    <p:sldId id="273" r:id="rId8"/>
    <p:sldId id="265" r:id="rId9"/>
    <p:sldId id="272" r:id="rId10"/>
    <p:sldId id="266" r:id="rId11"/>
    <p:sldId id="267" r:id="rId12"/>
    <p:sldId id="268" r:id="rId13"/>
    <p:sldId id="269" r:id="rId14"/>
  </p:sldIdLst>
  <p:sldSz cx="18288000" cy="10287000"/>
  <p:notesSz cx="6858000" cy="9144000"/>
  <p:embeddedFontLst>
    <p:embeddedFont>
      <p:font typeface="Calibri" panose="020F050202020403020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55" d="100"/>
          <a:sy n="55" d="100"/>
        </p:scale>
        <p:origin x="8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52A26-DEAD-4D22-B77C-42EC82D17E5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5295D-BB45-4A99-8579-CA695A1741F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01386-261D-4804-9635-4A52A45E5D24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AE691-2159-4497-AE91-E956D116DCAE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A80F-CE89-43BC-9E51-D96828450CC8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A34-B921-4D28-83E8-614B98E607F8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83E4-1048-4F8C-8B5C-A098DE050CC2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C9F7-1FA7-48EA-B05E-91C20472AED6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B68DA-FF5E-41FE-962E-980660A2BF6B}" type="datetime1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8AE1-274D-4044-A254-9128684F8040}" type="datetime1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470F5-845A-4612-84BC-870385F28B25}" type="datetime1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55BE2-3243-4BA2-897B-786666357ED5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C550-8292-4B0A-8308-23F0EF84CED3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6B96-2A4C-4E3D-B9FF-D960741DE636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47DB6-5BF4-47F7-BC0D-7E1E608EFC0C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89200-B8E2-448C-8BCB-F83AF61C164A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hyperlink" Target="https://teatroslov.mpus.org.rs" TargetMode="External"/><Relationship Id="rId4" Type="http://schemas.openxmlformats.org/officeDocument/2006/relationships/hyperlink" Target="https://www.youtube.com/watch?v=Se_zc6kVMS4" TargetMode="External"/><Relationship Id="rId3" Type="http://schemas.openxmlformats.org/officeDocument/2006/relationships/hyperlink" Target="https://www.youtube.com/watch?v=D7XrRMHjWpY&amp;amp;t=1603s" TargetMode="External"/><Relationship Id="rId2" Type="http://schemas.openxmlformats.org/officeDocument/2006/relationships/hyperlink" Target="https://www.youtube.com/watch?v=D7XrRMHjWpY&amp;t=1603s" TargetMode="External"/><Relationship Id="rId1" Type="http://schemas.openxmlformats.org/officeDocument/2006/relationships/hyperlink" Target="https://www.youtube.com/watch?v=G5R_z65k79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76200" y="1638300"/>
            <a:ext cx="18288000" cy="7886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Наташа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Глишић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Бања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Лука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3575"/>
              </a:lnSpc>
              <a:spcBef>
                <a:spcPct val="0"/>
              </a:spcBef>
            </a:pPr>
            <a:endParaRPr lang="en-US" sz="3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Академија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умјетности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2240"/>
              </a:lnSpc>
              <a:spcBef>
                <a:spcPct val="0"/>
              </a:spcBef>
            </a:pP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Универзитет у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Бањој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Луци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E-mail: natasa.glisic@au.unibl.org </a:t>
            </a:r>
            <a:endParaRPr lang="en-US" sz="14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3575"/>
              </a:lnSpc>
              <a:spcBef>
                <a:spcPct val="0"/>
              </a:spcBef>
            </a:pPr>
            <a:endParaRPr lang="en-US" sz="14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Драмска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понирања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сценска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искусва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Иве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Андрића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Данила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Киша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3575"/>
              </a:lnSpc>
              <a:spcBef>
                <a:spcPct val="0"/>
              </a:spcBef>
            </a:pPr>
            <a:endParaRPr lang="en-US" sz="48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3575"/>
              </a:lnSpc>
              <a:spcBef>
                <a:spcPct val="0"/>
              </a:spcBef>
            </a:pPr>
            <a:endParaRPr lang="en-US" sz="48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3575"/>
              </a:lnSpc>
              <a:spcBef>
                <a:spcPct val="0"/>
              </a:spcBef>
            </a:pPr>
            <a:endParaRPr lang="en-US" sz="48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18.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симпозијум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„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Андрић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говорио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3575"/>
              </a:lnSpc>
              <a:spcBef>
                <a:spcPct val="0"/>
              </a:spcBef>
            </a:pP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Париз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–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Стразбур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–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Марсеј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28 – 31.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октобар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2026. 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40" y="7620"/>
            <a:ext cx="7162800" cy="10287000"/>
            <a:chOff x="0" y="0"/>
            <a:chExt cx="1162209" cy="16610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62209" cy="1661095"/>
            </a:xfrm>
            <a:custGeom>
              <a:avLst/>
              <a:gdLst/>
              <a:ahLst/>
              <a:cxnLst/>
              <a:rect l="l" t="t" r="r" b="b"/>
              <a:pathLst>
                <a:path w="1162209" h="1661095">
                  <a:moveTo>
                    <a:pt x="0" y="0"/>
                  </a:moveTo>
                  <a:lnTo>
                    <a:pt x="1162209" y="0"/>
                  </a:lnTo>
                  <a:lnTo>
                    <a:pt x="1162209" y="1661095"/>
                  </a:lnTo>
                  <a:lnTo>
                    <a:pt x="0" y="1661095"/>
                  </a:lnTo>
                  <a:close/>
                </a:path>
              </a:pathLst>
            </a:custGeom>
            <a:blipFill>
              <a:blip r:embed="rId1"/>
              <a:stretch>
                <a:fillRect l="-3242" r="-3242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5" name="TextBox 5"/>
          <p:cNvSpPr txBox="1"/>
          <p:nvPr/>
        </p:nvSpPr>
        <p:spPr>
          <a:xfrm>
            <a:off x="8077200" y="2247900"/>
            <a:ext cx="5858785" cy="304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30"/>
              </a:lnSpc>
            </a:pP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1)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Сусрети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литерарном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пољу</a:t>
            </a:r>
            <a:endParaRPr lang="en-US" sz="3200" spc="-142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>
              <a:lnSpc>
                <a:spcPts val="4030"/>
              </a:lnSpc>
            </a:pPr>
            <a:r>
              <a:rPr lang="sr-Latn-R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Драмска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понирања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Иве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Андрића</a:t>
            </a:r>
            <a:endParaRPr lang="en-US" sz="3200" spc="-142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>
              <a:lnSpc>
                <a:spcPts val="4030"/>
              </a:lnSpc>
            </a:pPr>
            <a:r>
              <a:rPr lang="sr-Latn-R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Сценско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искуство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Данила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Киша</a:t>
            </a:r>
            <a:endParaRPr lang="en-US" sz="3200" spc="-142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>
              <a:lnSpc>
                <a:spcPts val="4030"/>
              </a:lnSpc>
            </a:pPr>
            <a:r>
              <a:rPr lang="sr-Latn-R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Закључак</a:t>
            </a:r>
            <a:endParaRPr lang="en-US" sz="3200" spc="-142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>
              <a:lnSpc>
                <a:spcPts val="4030"/>
              </a:lnSpc>
            </a:pPr>
            <a:r>
              <a:rPr lang="sr-Latn-R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Извори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литература</a:t>
            </a:r>
            <a:endParaRPr lang="en-US" sz="3200" spc="-142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77200" y="8001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sz="4800" b="1" dirty="0">
                <a:solidFill>
                  <a:schemeClr val="accent2">
                    <a:lumMod val="50000"/>
                  </a:schemeClr>
                </a:solidFill>
              </a:rPr>
              <a:t>Садржај презентације</a:t>
            </a:r>
            <a:endParaRPr lang="en-US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4249400" y="8877301"/>
            <a:ext cx="3886200" cy="1334770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17289" y="4305300"/>
            <a:ext cx="12056156" cy="29756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60"/>
              </a:lnSpc>
            </a:pP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Кишов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предговор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„О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Андрићевој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cap="small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Госпођици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француском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издању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овог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романа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у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преводу</a:t>
            </a:r>
            <a:endParaRPr lang="en-US" sz="3200" spc="-142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just">
              <a:lnSpc>
                <a:spcPts val="2860"/>
              </a:lnSpc>
            </a:pP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Паскал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Делпеш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(Pascale Delpech)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објављен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1987.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године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у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Паризу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endParaRPr lang="en-US" sz="3200" spc="-142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just">
              <a:lnSpc>
                <a:spcPts val="2860"/>
              </a:lnSpc>
            </a:pPr>
            <a:endParaRPr lang="en-US" sz="3200" spc="-142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just">
              <a:lnSpc>
                <a:spcPts val="2860"/>
              </a:lnSpc>
            </a:pPr>
            <a:r>
              <a:rPr lang="sr-Cyrl-BA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„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Тај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судар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песничких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заноса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ћифтинске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недвосмислености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подсећа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унеколико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сцену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Пољопривредне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изложбе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у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Јонвилу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из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осме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главе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Госпође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Бовари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Ту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је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чак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чувени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Апотекар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што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је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само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Андрићев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миг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Флоберу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„ (</a:t>
            </a:r>
            <a:r>
              <a:rPr lang="en-US" sz="3200" spc="-142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Киш</a:t>
            </a:r>
            <a:r>
              <a:rPr lang="en-US" sz="3200" spc="-142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2003: 246).</a:t>
            </a:r>
            <a:endParaRPr lang="en-US" sz="3200" spc="-142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2035158" y="2328367"/>
            <a:ext cx="1166413" cy="1208718"/>
          </a:xfrm>
          <a:custGeom>
            <a:avLst/>
            <a:gdLst/>
            <a:ahLst/>
            <a:cxnLst/>
            <a:rect l="l" t="t" r="r" b="b"/>
            <a:pathLst>
              <a:path w="1166413" h="1208718">
                <a:moveTo>
                  <a:pt x="0" y="0"/>
                </a:moveTo>
                <a:lnTo>
                  <a:pt x="1166412" y="0"/>
                </a:lnTo>
                <a:lnTo>
                  <a:pt x="1166412" y="1208718"/>
                </a:lnTo>
                <a:lnTo>
                  <a:pt x="0" y="120871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92332" y="1954088"/>
            <a:ext cx="12056157" cy="77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</a:pPr>
            <a:r>
              <a:rPr lang="en-US" sz="4800" b="1" spc="-144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Сусрети</a:t>
            </a:r>
            <a:r>
              <a:rPr lang="en-US" sz="4800" b="1" spc="-144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</a:t>
            </a:r>
            <a:r>
              <a:rPr lang="en-US" sz="4800" b="1" spc="-144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на</a:t>
            </a:r>
            <a:r>
              <a:rPr lang="en-US" sz="4800" b="1" spc="-144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</a:t>
            </a:r>
            <a:r>
              <a:rPr lang="en-US" sz="4800" b="1" spc="-144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литерарном</a:t>
            </a:r>
            <a:r>
              <a:rPr lang="en-US" sz="4800" b="1" spc="-144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</a:t>
            </a:r>
            <a:r>
              <a:rPr lang="en-US" sz="4800" b="1" spc="-144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пољу</a:t>
            </a:r>
            <a:endParaRPr lang="en-US" sz="4800" b="1" spc="-144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Open Sauce"/>
              <a:cs typeface="Arial" panose="020B0604020202020204" pitchFamily="34" charset="0"/>
              <a:sym typeface="Open Sauce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62300"/>
            <a:ext cx="3447167" cy="3352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2" y="6721475"/>
            <a:ext cx="3276601" cy="3173285"/>
          </a:xfrm>
          <a:prstGeom prst="rect">
            <a:avLst/>
          </a:prstGeom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3411201" y="8857243"/>
            <a:ext cx="4648200" cy="1379782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3718545" y="102908"/>
            <a:ext cx="9737158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Драмска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понирања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Ив</a:t>
            </a:r>
            <a:r>
              <a:rPr lang="sr-Cyrl-BA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е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Андрић</a:t>
            </a:r>
            <a:r>
              <a:rPr lang="sr-Cyrl-BA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Freeform 4"/>
          <p:cNvSpPr/>
          <p:nvPr/>
        </p:nvSpPr>
        <p:spPr>
          <a:xfrm>
            <a:off x="2438400" y="1562100"/>
            <a:ext cx="12877800" cy="7239000"/>
          </a:xfrm>
          <a:custGeom>
            <a:avLst/>
            <a:gdLst/>
            <a:ahLst/>
            <a:cxnLst/>
            <a:rect l="l" t="t" r="r" b="b"/>
            <a:pathLst>
              <a:path w="6077397" h="7806593">
                <a:moveTo>
                  <a:pt x="0" y="0"/>
                </a:moveTo>
                <a:lnTo>
                  <a:pt x="6077398" y="0"/>
                </a:lnTo>
                <a:lnTo>
                  <a:pt x="6077398" y="7806594"/>
                </a:lnTo>
                <a:lnTo>
                  <a:pt x="0" y="7806594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677" b="-1677"/>
            </a:stretch>
          </a:blipFill>
        </p:spPr>
      </p:sp>
      <p:sp>
        <p:nvSpPr>
          <p:cNvPr id="8" name="TextBox 7"/>
          <p:cNvSpPr txBox="1"/>
          <p:nvPr/>
        </p:nvSpPr>
        <p:spPr>
          <a:xfrm>
            <a:off x="6172200" y="9067286"/>
            <a:ext cx="8001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Плакат испред ЈДП-а, Београд август 2026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5316200" y="9182100"/>
            <a:ext cx="2819400" cy="9747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2320" y="8917631"/>
            <a:ext cx="3505200" cy="1369369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14800" y="0"/>
            <a:ext cx="982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800" b="1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Сценско искуство Данила Киша</a:t>
            </a:r>
            <a:endParaRPr lang="en-US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215" y="1333500"/>
            <a:ext cx="17952720" cy="8781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Bef>
                <a:spcPts val="500"/>
              </a:spcBef>
            </a:pPr>
            <a:r>
              <a:rPr lang="sr-Cyrl-RS" sz="2600" b="1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Преводи  драмских текстова са француског</a:t>
            </a: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800"/>
              </a:lnSpc>
              <a:spcBef>
                <a:spcPts val="500"/>
              </a:spcBef>
            </a:pPr>
            <a:endParaRPr lang="sr-Cyrl-R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Еурипид/Сартр </a:t>
            </a:r>
            <a:r>
              <a:rPr lang="sr-Cyrl-RS" sz="2600" i="0" cap="small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sr-Cyrl-RS" sz="2600" b="0" i="0" cap="small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ројанке </a:t>
            </a: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(Атеље 212, 14. 5. 1966, редитељ: Огљенка Милићевић)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endParaRPr lang="sr-Cyrl-R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Жорж Фејдо </a:t>
            </a:r>
            <a:r>
              <a:rPr lang="sr-Cyrl-RS" sz="2600" i="0" cap="small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Мач</a:t>
            </a:r>
            <a:r>
              <a:rPr lang="sr-Cyrl-RS" sz="2600" b="0" i="0" cap="small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 у џаку</a:t>
            </a: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(Атеље 212, 18. 6. 1967; редитељ: Арсеније Арса Јовановић; Народно позориште Суботица 21. 2. 1968, редитељ Александар Ковачевић)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endParaRPr lang="sr-Cyrl-R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Марсо Фелисијен </a:t>
            </a:r>
            <a:r>
              <a:rPr lang="sr-Cyrl-RS" sz="2600" b="0" cap="small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Једног сам дана срео истину </a:t>
            </a: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(Савремено позориште</a:t>
            </a:r>
            <a:r>
              <a:rPr lang="sr-Cyrl-RS" sz="2600" b="0" i="1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28.9.1967 редитељ: Небојша Комадина)</a:t>
            </a:r>
            <a:endParaRPr lang="en-U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endParaRPr lang="sr-Cyrl-R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Рејмон Кено </a:t>
            </a:r>
            <a:r>
              <a:rPr lang="sr-Cyrl-RS" sz="2600" b="0" cap="small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Догађај у аутобусу </a:t>
            </a: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(Стилске вежбе, Српско народно позориште Нови Сад, 28.10.1967, редитељ: Никола Петровић)</a:t>
            </a:r>
            <a:endParaRPr lang="en-U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endParaRPr lang="sr-Cyrl-R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Алфред де Мисе </a:t>
            </a:r>
            <a:r>
              <a:rPr lang="sr-Cyrl-RS" sz="2600" b="0" cap="small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 играј се љубављу </a:t>
            </a: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(Југословенско драмско позориште, 13.3.1968, редитељ Јован Путник)</a:t>
            </a:r>
            <a:endParaRPr lang="en-U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endParaRPr lang="sr-Cyrl-R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Ремо Форлани </a:t>
            </a:r>
            <a:r>
              <a:rPr lang="sr-Cyrl-RS" sz="2600" b="0" cap="small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Рат и мир у кафани Снефл </a:t>
            </a: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(Југословенско драмско позориште, 23.4.1970, редитељ: Љубомир Драшкић)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endParaRPr lang="sr-Cyrl-R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Пјер Корнеј </a:t>
            </a:r>
            <a:r>
              <a:rPr lang="sr-Cyrl-RS" sz="2600" b="0" cap="small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Сид</a:t>
            </a: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(Југословенско драмско позориште, 11.5.1971, редитељ: Благота Ераковић)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endParaRPr lang="sr-Cyrl-R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Пол Верлен </a:t>
            </a:r>
            <a:r>
              <a:rPr lang="sr-Cyrl-RS" sz="2600" b="0" cap="small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Стихови, облици </a:t>
            </a:r>
            <a:r>
              <a:rPr lang="sr-Cyrl-RS" sz="2600" b="0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(Народно позориште Београд, 20.12.1974, </a:t>
            </a:r>
            <a:endParaRPr lang="sr-Cyrl-RS" sz="2600" b="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3400" y="952500"/>
            <a:ext cx="16992600" cy="9193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Превод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са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руског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b="1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61340" lvl="1" indent="-280670" algn="l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Марина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Цветајева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ДУГА У ЦРНИНИ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(Ј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ДП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30.1.1977,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Олга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Савић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</a:t>
            </a:r>
            <a:endParaRPr lang="sr-Cyrl-BA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0670" lvl="1"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Оригинална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драмска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дела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endParaRPr lang="sr-Cyrl-BA" sz="2600" b="1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sr-Cyrl-BA" sz="2600" b="1" cap="small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ЕЛЕКТРА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Еурипиду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); </a:t>
            </a: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НОЋ И МАГЛА, ПАПАГАЈ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ДРВЕНИ</a:t>
            </a:r>
            <a:r>
              <a:rPr lang="sr-Cyrl-BA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САНДУК ТОМАСА ВУЛФА</a:t>
            </a:r>
            <a:endParaRPr lang="sr-Cyrl-BA" sz="2600" cap="small" dirty="0">
              <a:solidFill>
                <a:schemeClr val="accent1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cap="small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Драматизације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прозних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текстова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</a:t>
            </a:r>
            <a:r>
              <a:rPr lang="sr-Cyrl-BA" sz="26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избор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</a:t>
            </a:r>
            <a:endParaRPr lang="sr-Cyrl-BA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ГРОБНИЦА ЗА БОРИСА ДАВИДОВИЧА</a:t>
            </a:r>
            <a:endParaRPr lang="en-US" sz="2600" cap="small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61340" lvl="1" indent="-280670" algn="l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Народно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позориште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-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Српска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Приштиона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2.2.1986,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Агин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Сопи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;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61340" lvl="1" indent="-280670" algn="l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Савез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драмских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уметника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Војводине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Нови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Сад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14.11.2000,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аутор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драматизације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Милан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Белегишанин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61340" lvl="1" indent="-280670" algn="l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МИСА У А МОЛУ (КПГТ,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Београд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мултимедијални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пројекат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25.9.1999,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Љубиша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Ристић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),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61340" lvl="1" indent="-280670" algn="l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Позориште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Приједор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Приједор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14. 11.2009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Градимир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Гојер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61340" lvl="1" indent="-280670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Битеф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театар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у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копродукцији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Хартефактом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Центром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за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културну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>
              <a:lnSpc>
                <a:spcPts val="3640"/>
              </a:lnSpc>
              <a:spcBef>
                <a:spcPct val="0"/>
              </a:spcBef>
            </a:pP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деконтаминацију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Београд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Мини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театром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Љубљана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Ново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казалиште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Загреб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>
              <a:lnSpc>
                <a:spcPts val="3640"/>
              </a:lnSpc>
              <a:spcBef>
                <a:spcPct val="0"/>
              </a:spcBef>
            </a:pP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Задар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снова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Задар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УК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Пароброд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Београд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21. 7.2014.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Драматизација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Ивица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>
              <a:lnSpc>
                <a:spcPts val="3640"/>
              </a:lnSpc>
              <a:spcBef>
                <a:spcPct val="0"/>
              </a:spcBef>
            </a:pP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Буљан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Маша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Сеничић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Ивица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Буљан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752320" y="8917631"/>
            <a:ext cx="3505200" cy="1369369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8097" y="190500"/>
            <a:ext cx="17531806" cy="8270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61340" lvl="1" indent="-280670" algn="l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BORISZ DAVIDOVICS SÍREMLÉKE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Новосадско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позориште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-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Újvidéki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színház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Нови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Сад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2.10.2017.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преводилац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мађарски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Борбељ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Јанош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Александар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Поповски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),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61340" lvl="1" indent="-280670" algn="l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ГРОБНИЦА ЗА БОРИСА ДАВИДОВИЧА, КАКО ЈЕ ДАНАС ЗИДАМО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Босанско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народно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позориште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Зеница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фебруар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2023,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Златко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Паковић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61340" lvl="1" indent="-280670" algn="l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МЕХАНИЧКИ ЛАВОВИ</a:t>
            </a:r>
            <a:endParaRPr lang="en-US" sz="2600" cap="small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Француска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поставка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ове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насловом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LES LIONS MÉCANIQUES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(у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режији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Тјерија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Бедара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изведена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1997.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године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у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престижном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Центру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Жорж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Помпиду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у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Паризу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endParaRPr lang="sr-Cyrl-BA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СИМОН ЧУДОТВОРАЦ</a:t>
            </a:r>
            <a:endParaRPr lang="en-US" sz="2600" cap="small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61340" lvl="1" indent="-280670" algn="l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Град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Театар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Будва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15.8.1990.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аутор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драматизације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Гојко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Челебић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61340" lvl="1" indent="-280670" algn="l">
              <a:lnSpc>
                <a:spcPts val="364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ЧУДОТВОРАЦ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Народно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позориште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Суботица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18.8.1991.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аутори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драматизације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Нанад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Фишер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Харис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Пашовић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Харис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Пашовић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;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sr-Cyrl-BA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АНАТОМИЈА ДУПЛОГ ГУЛАША ПО ДАНИЛУ КИШУ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Ванпозоришна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продукција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Ауторска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радионица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“Раскорак”,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драматизација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Давид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Албахари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Нела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Марковић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дело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ЧАС</a:t>
            </a:r>
            <a:endParaRPr lang="en-US" sz="2600" cap="small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АНАТОМИЈЕ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Примож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Беблер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;</a:t>
            </a:r>
            <a:endParaRPr lang="sr-Cyrl-BA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rgbClr val="891B17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3716000" y="8506689"/>
            <a:ext cx="4343400" cy="1612671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3716000" y="8506689"/>
            <a:ext cx="4343400" cy="1612671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1485900"/>
            <a:ext cx="15621000" cy="3278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РАНИ ЈАДИ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Народно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позориште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Суботица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25.7.1991.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аутор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драматизације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Сашо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Миленковски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;</a:t>
            </a:r>
            <a:endParaRPr lang="sr-Cyrl-BA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МАНСАРДА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Народн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позориште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Суботица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19.8.1991,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Нада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Кокотовић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;</a:t>
            </a:r>
            <a:endParaRPr lang="sr-Cyrl-BA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ПУТ У НИКАРАГВУ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Народно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позориште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Суботица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21.8.1991,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аутор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драматизације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редитељ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Харис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Пашовић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1255" y="1795145"/>
            <a:ext cx="7333953" cy="5266056"/>
            <a:chOff x="0" y="0"/>
            <a:chExt cx="1391983" cy="9994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1983" cy="999496"/>
            </a:xfrm>
            <a:custGeom>
              <a:avLst/>
              <a:gdLst/>
              <a:ahLst/>
              <a:cxnLst/>
              <a:rect l="l" t="t" r="r" b="b"/>
              <a:pathLst>
                <a:path w="1391983" h="999496">
                  <a:moveTo>
                    <a:pt x="0" y="0"/>
                  </a:moveTo>
                  <a:lnTo>
                    <a:pt x="1391983" y="0"/>
                  </a:lnTo>
                  <a:lnTo>
                    <a:pt x="1391983" y="999496"/>
                  </a:lnTo>
                  <a:lnTo>
                    <a:pt x="0" y="999496"/>
                  </a:lnTo>
                  <a:close/>
                </a:path>
              </a:pathLst>
            </a:custGeom>
            <a:blipFill>
              <a:blip r:embed="rId1"/>
              <a:stretch>
                <a:fillRect l="-9716" r="-10051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10015004" y="1795145"/>
            <a:ext cx="7773460" cy="5266056"/>
            <a:chOff x="0" y="0"/>
            <a:chExt cx="1475401" cy="99949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75401" cy="999496"/>
            </a:xfrm>
            <a:custGeom>
              <a:avLst/>
              <a:gdLst/>
              <a:ahLst/>
              <a:cxnLst/>
              <a:rect l="l" t="t" r="r" b="b"/>
              <a:pathLst>
                <a:path w="1475401" h="999496">
                  <a:moveTo>
                    <a:pt x="0" y="0"/>
                  </a:moveTo>
                  <a:lnTo>
                    <a:pt x="1475401" y="0"/>
                  </a:lnTo>
                  <a:lnTo>
                    <a:pt x="1475401" y="999496"/>
                  </a:lnTo>
                  <a:lnTo>
                    <a:pt x="0" y="999496"/>
                  </a:lnTo>
                  <a:close/>
                </a:path>
              </a:pathLst>
            </a:custGeom>
            <a:blipFill>
              <a:blip r:embed="rId2"/>
              <a:stretch>
                <a:fillRect l="-5676" r="-5676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1962410" y="371147"/>
            <a:ext cx="14363180" cy="994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15"/>
              </a:lnSpc>
            </a:pPr>
            <a:r>
              <a:rPr lang="en-US" sz="4800" b="1" spc="-19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Данило</a:t>
            </a:r>
            <a:r>
              <a:rPr lang="en-US" sz="4800" b="1" spc="-19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</a:t>
            </a:r>
            <a:r>
              <a:rPr lang="en-US" sz="4800" b="1" spc="-19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Киш</a:t>
            </a:r>
            <a:r>
              <a:rPr lang="en-US" sz="4800" b="1" spc="-19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</a:t>
            </a:r>
            <a:r>
              <a:rPr lang="en-US" sz="4800" b="1" spc="-19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на</a:t>
            </a:r>
            <a:r>
              <a:rPr lang="en-US" sz="4800" b="1" spc="-19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</a:t>
            </a:r>
            <a:r>
              <a:rPr lang="en-US" sz="4800" b="1" spc="-19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филму</a:t>
            </a:r>
            <a:endParaRPr lang="en-US" sz="4800" b="1" spc="-19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Open Sauce"/>
              <a:cs typeface="Arial" panose="020B0604020202020204" pitchFamily="34" charset="0"/>
              <a:sym typeface="Open Sauce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0" y="9164653"/>
            <a:ext cx="18288000" cy="1122345"/>
            <a:chOff x="0" y="0"/>
            <a:chExt cx="24532129" cy="14964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06426" cy="1496460"/>
            </a:xfrm>
            <a:custGeom>
              <a:avLst/>
              <a:gdLst/>
              <a:ahLst/>
              <a:cxnLst/>
              <a:rect l="l" t="t" r="r" b="b"/>
              <a:pathLst>
                <a:path w="4906426" h="1496460">
                  <a:moveTo>
                    <a:pt x="0" y="0"/>
                  </a:moveTo>
                  <a:lnTo>
                    <a:pt x="4906426" y="0"/>
                  </a:lnTo>
                  <a:lnTo>
                    <a:pt x="4906426" y="1496460"/>
                  </a:lnTo>
                  <a:lnTo>
                    <a:pt x="0" y="149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906426" y="0"/>
              <a:ext cx="4906426" cy="1496460"/>
            </a:xfrm>
            <a:custGeom>
              <a:avLst/>
              <a:gdLst/>
              <a:ahLst/>
              <a:cxnLst/>
              <a:rect l="l" t="t" r="r" b="b"/>
              <a:pathLst>
                <a:path w="4906426" h="1496460">
                  <a:moveTo>
                    <a:pt x="0" y="0"/>
                  </a:moveTo>
                  <a:lnTo>
                    <a:pt x="4906426" y="0"/>
                  </a:lnTo>
                  <a:lnTo>
                    <a:pt x="4906426" y="1496460"/>
                  </a:lnTo>
                  <a:lnTo>
                    <a:pt x="0" y="149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9812852" y="0"/>
              <a:ext cx="4906426" cy="1496460"/>
            </a:xfrm>
            <a:custGeom>
              <a:avLst/>
              <a:gdLst/>
              <a:ahLst/>
              <a:cxnLst/>
              <a:rect l="l" t="t" r="r" b="b"/>
              <a:pathLst>
                <a:path w="4906426" h="1496460">
                  <a:moveTo>
                    <a:pt x="0" y="0"/>
                  </a:moveTo>
                  <a:lnTo>
                    <a:pt x="4906425" y="0"/>
                  </a:lnTo>
                  <a:lnTo>
                    <a:pt x="4906425" y="1496460"/>
                  </a:lnTo>
                  <a:lnTo>
                    <a:pt x="0" y="149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4719277" y="0"/>
              <a:ext cx="4906426" cy="1496460"/>
            </a:xfrm>
            <a:custGeom>
              <a:avLst/>
              <a:gdLst/>
              <a:ahLst/>
              <a:cxnLst/>
              <a:rect l="l" t="t" r="r" b="b"/>
              <a:pathLst>
                <a:path w="4906426" h="1496460">
                  <a:moveTo>
                    <a:pt x="0" y="0"/>
                  </a:moveTo>
                  <a:lnTo>
                    <a:pt x="4906426" y="0"/>
                  </a:lnTo>
                  <a:lnTo>
                    <a:pt x="4906426" y="1496460"/>
                  </a:lnTo>
                  <a:lnTo>
                    <a:pt x="0" y="149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9625703" y="0"/>
              <a:ext cx="4906426" cy="1496460"/>
            </a:xfrm>
            <a:custGeom>
              <a:avLst/>
              <a:gdLst/>
              <a:ahLst/>
              <a:cxnLst/>
              <a:rect l="l" t="t" r="r" b="b"/>
              <a:pathLst>
                <a:path w="4906426" h="1496460">
                  <a:moveTo>
                    <a:pt x="0" y="0"/>
                  </a:moveTo>
                  <a:lnTo>
                    <a:pt x="4906426" y="0"/>
                  </a:lnTo>
                  <a:lnTo>
                    <a:pt x="4906426" y="1496460"/>
                  </a:lnTo>
                  <a:lnTo>
                    <a:pt x="0" y="1496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667000" y="7368263"/>
            <a:ext cx="6217129" cy="276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5"/>
              </a:lnSpc>
            </a:pPr>
            <a:r>
              <a:rPr lang="sr-Cyrl-BA" sz="3200" cap="small" spc="-132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Дан четрнаести </a:t>
            </a:r>
            <a:r>
              <a:rPr lang="sr-Cyrl-BA" sz="3200" spc="-132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(1960)</a:t>
            </a:r>
            <a:endParaRPr lang="en-US" sz="3200" spc="-132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634402" y="7307149"/>
            <a:ext cx="4215198" cy="343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640"/>
              </a:lnSpc>
            </a:pPr>
            <a:r>
              <a:rPr lang="sr-Cyrl-BA" sz="3200" cap="small" spc="-132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Штићеник </a:t>
            </a:r>
            <a:r>
              <a:rPr lang="sr-Cyrl-BA" sz="3200" spc="-132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Open Sans"/>
              </a:rPr>
              <a:t>(1966)</a:t>
            </a:r>
            <a:endParaRPr lang="en-US" sz="3200" spc="-132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13726761" y="8909231"/>
            <a:ext cx="4215198" cy="1633191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2405" y="2416066"/>
            <a:ext cx="8322995" cy="6006185"/>
          </a:xfrm>
          <a:custGeom>
            <a:avLst/>
            <a:gdLst/>
            <a:ahLst/>
            <a:cxnLst/>
            <a:rect l="l" t="t" r="r" b="b"/>
            <a:pathLst>
              <a:path w="8322995" h="6006185">
                <a:moveTo>
                  <a:pt x="0" y="0"/>
                </a:moveTo>
                <a:lnTo>
                  <a:pt x="8322996" y="0"/>
                </a:lnTo>
                <a:lnTo>
                  <a:pt x="8322996" y="6006185"/>
                </a:lnTo>
                <a:lnTo>
                  <a:pt x="0" y="6006185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44000" y="2403658"/>
            <a:ext cx="8240546" cy="6018593"/>
          </a:xfrm>
          <a:custGeom>
            <a:avLst/>
            <a:gdLst/>
            <a:ahLst/>
            <a:cxnLst/>
            <a:rect l="l" t="t" r="r" b="b"/>
            <a:pathLst>
              <a:path w="8240546" h="6018593">
                <a:moveTo>
                  <a:pt x="0" y="0"/>
                </a:moveTo>
                <a:lnTo>
                  <a:pt x="8240546" y="0"/>
                </a:lnTo>
                <a:lnTo>
                  <a:pt x="8240546" y="6018593"/>
                </a:lnTo>
                <a:lnTo>
                  <a:pt x="0" y="6018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86200" y="876300"/>
            <a:ext cx="1139422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Данило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Киш</a:t>
            </a: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sr-Cyrl-BA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 </a:t>
            </a:r>
            <a:r>
              <a:rPr lang="en-US" sz="48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филм</a:t>
            </a:r>
            <a:r>
              <a:rPr lang="sr-Cyrl-BA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 </a:t>
            </a:r>
            <a:r>
              <a:rPr lang="sr-Cyrl-BA" sz="4800" b="1" cap="small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Голи живот</a:t>
            </a:r>
            <a:endParaRPr lang="en-US" sz="4800" b="1" cap="small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4173200" y="8422251"/>
            <a:ext cx="3886200" cy="1826649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153841" y="3281045"/>
            <a:ext cx="15295959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40"/>
              </a:lnSpc>
              <a:spcBef>
                <a:spcPct val="0"/>
              </a:spcBef>
            </a:pPr>
            <a:r>
              <a:rPr lang="sr-Cyrl-BA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Иво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Андрић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Данило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Киш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двојица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великих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писаца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српског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језика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у 20.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веку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несумњиво</a:t>
            </a:r>
            <a:r>
              <a:rPr lang="sr-Cyrl-BA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су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литерарно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првенствено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остварили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као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приповедачи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творци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кохерентних</a:t>
            </a:r>
            <a:r>
              <a:rPr lang="sr-Cyrl-BA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прозних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форми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У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дубинском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слоју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наративне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структуре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њихових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опуса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склупчана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моћ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у</a:t>
            </a:r>
            <a:r>
              <a:rPr lang="sr-Cyrl-BA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драмска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понирања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Док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Киш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писац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преводилац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аутор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сценарија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у</a:t>
            </a:r>
            <a:r>
              <a:rPr lang="sr-Cyrl-BA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Андрићевом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случају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драмско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је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најчешће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уткано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у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вушеслојну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структуру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његовог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дела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just">
              <a:lnSpc>
                <a:spcPts val="3640"/>
              </a:lnSpc>
              <a:spcBef>
                <a:spcPct val="0"/>
              </a:spcBef>
            </a:pPr>
            <a:r>
              <a:rPr lang="sr-Cyrl-BA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страживачк</a:t>
            </a:r>
            <a:r>
              <a:rPr lang="sr-Cyrl-BA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им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видокруг</a:t>
            </a:r>
            <a:r>
              <a:rPr lang="sr-Cyrl-BA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ом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обухваћена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су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сценска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дела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сценарији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драматизације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</a:t>
            </a:r>
            <a:r>
              <a:rPr lang="sr-Cyrl-BA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позоришно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телевизијско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филмско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искуство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двојице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уметника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речи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43800" y="876300"/>
            <a:ext cx="407476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З</a:t>
            </a:r>
            <a:r>
              <a:rPr lang="sr-Cyrl-BA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акључак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4706600" y="9029700"/>
            <a:ext cx="3429000" cy="10509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47543" y="2509837"/>
            <a:ext cx="14021057" cy="5500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Глишић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2006:Глишић,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Наташа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Електра</a:t>
            </a:r>
            <a:r>
              <a:rPr lang="en-US" sz="2600" i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као</a:t>
            </a:r>
            <a:r>
              <a:rPr lang="en-US" sz="2600" i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цитат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Бања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Лука</a:t>
            </a:r>
            <a:endParaRPr lang="sr-Cyrl-BA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Киш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2003: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Киш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Данило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Најлепши</a:t>
            </a:r>
            <a:r>
              <a:rPr lang="en-US" sz="2600" i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есеји</a:t>
            </a:r>
            <a:r>
              <a:rPr lang="en-US" sz="2600" i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Данила</a:t>
            </a:r>
            <a:r>
              <a:rPr lang="sr-Cyrl-BA" sz="2600" i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Киша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Београд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endParaRPr lang="sr-Cyrl-BA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Дан</a:t>
            </a:r>
            <a:r>
              <a:rPr lang="en-US" sz="2600" i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четрнаести</a:t>
            </a:r>
            <a:r>
              <a:rPr lang="sr-Cyrl-BA" sz="2600" i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1960: </a:t>
            </a:r>
            <a:r>
              <a:rPr lang="en-US" sz="2600" u="sng" dirty="0">
                <a:solidFill>
                  <a:srgbClr val="891B1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  <a:hlinkClick r:id="rId1" tooltip="https://www.youtube.com/watch?v=G5R_z65k79g"/>
              </a:rPr>
              <a:t>https://youtu.be/G5R_z65k79g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Стање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10.10.2026.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rgbClr val="891B17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Штићеник</a:t>
            </a:r>
            <a:r>
              <a:rPr lang="en-US" sz="2600" i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1966:</a:t>
            </a:r>
            <a:r>
              <a:rPr lang="en-US" sz="2600" u="sng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  <a:hlinkClick r:id="rId2" tooltip="https://www.youtube.com/watch?v=D7XrRMHjWpY&amp;t=1603s"/>
              </a:rPr>
              <a:t> </a:t>
            </a:r>
            <a:r>
              <a:rPr lang="en-US" sz="2600" u="sng" dirty="0">
                <a:solidFill>
                  <a:srgbClr val="891B1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  <a:hlinkClick r:id="rId3" tooltip="https://www.youtube.com/watch?v=D7XrRMHjWpY&amp;t=1603s"/>
              </a:rPr>
              <a:t>https://www.youtube.com/watch?v=D7XrRMHjWpY&amp;amp;t=1603s</a:t>
            </a:r>
            <a:r>
              <a:rPr lang="sr-Cyrl-BA" sz="2600" u="sng" dirty="0">
                <a:solidFill>
                  <a:srgbClr val="891B1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sr-Cyrl-BA" sz="2600" u="sng" dirty="0">
              <a:solidFill>
                <a:srgbClr val="891B17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Стање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</a:t>
            </a:r>
            <a:r>
              <a:rPr lang="sr-Cyrl-BA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12. 10.2026.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rgbClr val="891B17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Голи</a:t>
            </a:r>
            <a:r>
              <a:rPr lang="en-US" sz="2600" i="1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живот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u="sng" dirty="0">
                <a:solidFill>
                  <a:srgbClr val="891B1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  <a:hlinkClick r:id="rId4" tooltip="https://www.youtube.com/watch?v=Se_zc6kVMS4"/>
              </a:rPr>
              <a:t>https://www.youtube.com/watch?v=Se_zc6kVMS4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Стање.15.10.2026.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 i="1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Театрослов</a:t>
            </a:r>
            <a:r>
              <a:rPr lang="en-US" sz="2600" dirty="0">
                <a:solidFill>
                  <a:srgbClr val="891B1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2600" u="sng" dirty="0">
                <a:solidFill>
                  <a:srgbClr val="891B1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  <a:hlinkClick r:id="rId5" tooltip="https://teatroslov.mpus.org.rs"/>
              </a:rPr>
              <a:t>https://teatroslov.mpus.org.rs/</a:t>
            </a:r>
            <a:r>
              <a:rPr lang="en-US" sz="2600" dirty="0">
                <a:solidFill>
                  <a:srgbClr val="891B1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6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Стање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17.10.2026.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47542" y="1581161"/>
            <a:ext cx="678205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Извори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и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литература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1400" y="9105900"/>
            <a:ext cx="3048000" cy="8985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4856</Words>
  <Application>WPS Presentation</Application>
  <PresentationFormat>Custom</PresentationFormat>
  <Paragraphs>153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Open Sauce</vt:lpstr>
      <vt:lpstr>Segoe Print</vt:lpstr>
      <vt:lpstr>Open Sans</vt:lpstr>
      <vt:lpstr>Open Sans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Наташа Глишић (36pt) (Бања Лука) Академија умјетности (16pt) Универзитет у Бањој Луци(16pt) E-mail: natasa.glisic@au.unibl.org (14 pt) Драмска понирања и сценска искусва Иве Андрића и Данила Киша (48 pt) 18. симпозијум „Андрић је говорио“ (26pt) Париз –</dc:title>
  <dc:creator>Ucionica 9</dc:creator>
  <cp:lastModifiedBy>WPS_1792096015</cp:lastModifiedBy>
  <cp:revision>5</cp:revision>
  <dcterms:created xsi:type="dcterms:W3CDTF">2006-08-16T00:00:00Z</dcterms:created>
  <dcterms:modified xsi:type="dcterms:W3CDTF">2026-10-24T09:45:33Z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4BFEDC515EAE43B9AB1EAC6752023D1F_12</vt:lpwstr>
  </property>
  <property fmtid="{D5CDD505-2E9C-101B-9397-08002B2CF9AE}" pid="3" name="KSOProductBuildVer">
    <vt:lpwstr>1033-12.1.0.29162</vt:lpwstr>
  </property>
</Properties>
</file>