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_rels/notesSlide33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33.xml" ContentType="application/vnd.openxmlformats-officedocument.presentationml.notesSlide+xml"/>
  <Override PartName="/ppt/_rels/presentation.xml.rels" ContentType="application/vnd.openxmlformats-package.relationships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media/image23.png" ContentType="image/png"/>
  <Override PartName="/ppt/media/image4.png" ContentType="image/png"/>
  <Override PartName="/ppt/media/image27.png" ContentType="image/png"/>
  <Override PartName="/ppt/media/image28.png" ContentType="image/png"/>
  <Override PartName="/ppt/media/image5.png" ContentType="image/png"/>
  <Override PartName="/ppt/media/image30.png" ContentType="image/png"/>
  <Override PartName="/ppt/media/image10.png" ContentType="image/png"/>
  <Override PartName="/ppt/media/image29.png" ContentType="image/png"/>
  <Override PartName="/ppt/media/image6.png" ContentType="image/png"/>
  <Override PartName="/ppt/media/image11.png" ContentType="image/png"/>
  <Override PartName="/ppt/media/image7.png" ContentType="image/png"/>
  <Override PartName="/ppt/media/image12.png" ContentType="image/png"/>
  <Override PartName="/ppt/media/image8.png" ContentType="image/png"/>
  <Override PartName="/ppt/media/image13.png" ContentType="image/png"/>
  <Override PartName="/ppt/media/image9.png" ContentType="image/png"/>
  <Override PartName="/ppt/media/image3.png" ContentType="image/png"/>
  <Override PartName="/ppt/media/image26.png" ContentType="image/png"/>
  <Override PartName="/ppt/media/image2.png" ContentType="image/png"/>
  <Override PartName="/ppt/media/image25.png" ContentType="image/png"/>
  <Override PartName="/ppt/media/image1.png" ContentType="image/png"/>
  <Override PartName="/ppt/media/image24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20.png" ContentType="image/png"/>
  <Override PartName="/ppt/media/image19.png" ContentType="image/png"/>
  <Override PartName="/ppt/media/image21.png" ContentType="image/png"/>
  <Override PartName="/ppt/media/image22.png" ContentType="image/png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_rels/slide24.xml.rels" ContentType="application/vnd.openxmlformats-package.relationships+xml"/>
  <Override PartName="/ppt/slides/_rels/slide15.xml.rels" ContentType="application/vnd.openxmlformats-package.relationships+xml"/>
  <Override PartName="/ppt/slides/_rels/slide31.xml.rels" ContentType="application/vnd.openxmlformats-package.relationships+xml"/>
  <Override PartName="/ppt/slides/_rels/slide4.xml.rels" ContentType="application/vnd.openxmlformats-package.relationships+xml"/>
  <Override PartName="/ppt/slides/_rels/slide21.xml.rels" ContentType="application/vnd.openxmlformats-package.relationships+xml"/>
  <Override PartName="/ppt/slides/_rels/slide8.xml.rels" ContentType="application/vnd.openxmlformats-package.relationships+xml"/>
  <Override PartName="/ppt/slides/_rels/slide27.xml.rels" ContentType="application/vnd.openxmlformats-package.relationships+xml"/>
  <Override PartName="/ppt/slides/_rels/slide2.xml.rels" ContentType="application/vnd.openxmlformats-package.relationships+xml"/>
  <Override PartName="/ppt/slides/_rels/slide5.xml.rels" ContentType="application/vnd.openxmlformats-package.relationships+xml"/>
  <Override PartName="/ppt/slides/_rels/slide33.xml.rels" ContentType="application/vnd.openxmlformats-package.relationships+xml"/>
  <Override PartName="/ppt/slides/_rels/slide6.xml.rels" ContentType="application/vnd.openxmlformats-package.relationships+xml"/>
  <Override PartName="/ppt/slides/_rels/slide16.xml.rels" ContentType="application/vnd.openxmlformats-package.relationships+xml"/>
  <Override PartName="/ppt/slides/_rels/slide32.xml.rels" ContentType="application/vnd.openxmlformats-package.relationships+xml"/>
  <Override PartName="/ppt/slides/_rels/slide25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20.xml.rels" ContentType="application/vnd.openxmlformats-package.relationships+xml"/>
  <Override PartName="/ppt/slides/_rels/slide1.xml.rels" ContentType="application/vnd.openxmlformats-package.relationships+xml"/>
  <Override PartName="/ppt/slides/_rels/slide26.xml.rels" ContentType="application/vnd.openxmlformats-package.relationships+xml"/>
  <Override PartName="/ppt/slides/_rels/slide11.xml.rels" ContentType="application/vnd.openxmlformats-package.relationships+xml"/>
  <Override PartName="/ppt/slides/_rels/slide17.xml.rels" ContentType="application/vnd.openxmlformats-package.relationships+xml"/>
  <Override PartName="/ppt/slides/_rels/slide12.xml.rels" ContentType="application/vnd.openxmlformats-package.relationships+xml"/>
  <Override PartName="/ppt/slides/_rels/slide18.xml.rels" ContentType="application/vnd.openxmlformats-package.relationships+xml"/>
  <Override PartName="/ppt/slides/_rels/slide13.xml.rels" ContentType="application/vnd.openxmlformats-package.relationships+xml"/>
  <Override PartName="/ppt/slides/_rels/slide19.xml.rels" ContentType="application/vnd.openxmlformats-package.relationships+xml"/>
  <Override PartName="/ppt/slides/_rels/slide3.xml.rels" ContentType="application/vnd.openxmlformats-package.relationships+xml"/>
  <Override PartName="/ppt/slides/_rels/slide9.xml.rels" ContentType="application/vnd.openxmlformats-package.relationships+xml"/>
  <Override PartName="/ppt/slides/_rels/slide28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14.xml.rels" ContentType="application/vnd.openxmlformats-package.relationships+xml"/>
  <Override PartName="/ppt/slides/slide30.xml" ContentType="application/vnd.openxmlformats-officedocument.presentationml.slide+xml"/>
  <Override PartName="/ppt/slides/slide5.xml" ContentType="application/vnd.openxmlformats-officedocument.presentationml.slide+xml"/>
  <Override PartName="/ppt/slides/slide31.xml" ContentType="application/vnd.openxmlformats-officedocument.presentationml.slide+xml"/>
  <Override PartName="/ppt/slides/slide6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sz="1800" spc="-1" strike="noStrike">
                <a:solidFill>
                  <a:srgbClr val="000000"/>
                </a:solidFill>
                <a:latin typeface="Aptos"/>
              </a:rPr>
              <a:t>Click to move the slide</a:t>
            </a:r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dt" idx="2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ftr" idx="3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sldNum" idx="4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944ABADB-EFE2-4032-8D5D-B4BE8E006F17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9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95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9F91ECAC-8AF2-40E1-B9E2-89ABABF24E30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zxx" sz="1200" spc="-1" strike="noStrike"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9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1FB7E146-9868-42A0-B6E1-99DE6FAA2F96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zxx" sz="1200" spc="-1" strike="noStrike"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301" name="PlaceHolder 3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EB0951FB-41F3-4953-8D11-548F67DE6A8D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zxx" sz="1200" spc="-1" strike="noStrike"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 type="sldNum" idx="20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C4EA4E3B-FB45-474C-B599-EAE49149CCF1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zxx" sz="1200" spc="-1" strike="noStrike"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 type="sldNum" idx="21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6F6C4286-9FF3-4C0B-8EF5-ACE1840D918E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zxx" sz="1200" spc="-1" strike="noStrike"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sldNum" idx="22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79832C9E-7A94-423A-BB95-98EF41BBD2F0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zxx" sz="1200" spc="-1" strike="noStrike"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313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43F12665-FAD2-4CB9-BD68-8BBA890F85C8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zxx" sz="1200" spc="-1" strike="noStrike"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316" name="PlaceHolder 3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7C99374E-8DC3-4264-959D-08CA9C71230F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zxx" sz="1200" spc="-1" strike="noStrike">
              <a:latin typeface="Times New Roman"/>
            </a:endParaRP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319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632FC0B7-95A5-4573-9510-857365D274FB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zxx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080" cy="530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6B23AB06-B87F-437E-94FD-A40B8AD9E3BD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012830BB-BE11-4791-8CC8-FB47F1F2E99B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301437DA-9E85-4C8E-86F0-2BBDEC6E413E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EC5408F5-C0B4-4318-9A23-BC1E823939AE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7B5D09FA-957D-4AE2-BA1C-78CD73FE0B6E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080" cy="530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055D8969-FC50-4F18-8E39-4F83D4C8A705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FEF2E1C9-EEA2-4B14-B164-19D9A52E3A36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AF659988-AFFE-4526-B01A-07130C89B21F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ACC1F3ED-9FFA-47B6-89DA-0E069EE6AFF0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7762430B-5841-488D-83FB-EF88B798FCB5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092BDFFD-6B17-4BE0-9739-7842FE78E7BA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FEE670C3-9193-4A3A-87C0-06E498DFBB49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Click to edit the title text format</a:t>
            </a:r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ptos"/>
              </a:rPr>
              <a:t>Click to edit the outline text format</a:t>
            </a:r>
            <a:endParaRPr b="0" sz="3200" spc="-1" strike="noStrike">
              <a:solidFill>
                <a:srgbClr val="000000"/>
              </a:solidFill>
              <a:latin typeface="Aptos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Aptos"/>
              </a:rPr>
              <a:t>Second Outline Level</a:t>
            </a:r>
            <a:endParaRPr b="0" sz="2400" spc="-1" strike="noStrike">
              <a:solidFill>
                <a:srgbClr val="000000"/>
              </a:solidFill>
              <a:latin typeface="Aptos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Third Outline Level</a:t>
            </a:r>
            <a:endParaRPr b="0" sz="2000" spc="-1" strike="noStrike">
              <a:solidFill>
                <a:srgbClr val="000000"/>
              </a:solidFill>
              <a:latin typeface="Aptos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Fourth Outline Level</a:t>
            </a:r>
            <a:endParaRPr b="0" sz="2000" spc="-1" strike="noStrike">
              <a:solidFill>
                <a:srgbClr val="000000"/>
              </a:solidFill>
              <a:latin typeface="Aptos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Fifth Outline Level</a:t>
            </a:r>
            <a:endParaRPr b="0" sz="2000" spc="-1" strike="noStrike">
              <a:solidFill>
                <a:srgbClr val="000000"/>
              </a:solidFill>
              <a:latin typeface="Aptos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Sixth Outline Level</a:t>
            </a:r>
            <a:endParaRPr b="0" sz="2000" spc="-1" strike="noStrike">
              <a:solidFill>
                <a:srgbClr val="000000"/>
              </a:solidFill>
              <a:latin typeface="Aptos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Seventh Outline Level</a:t>
            </a:r>
            <a:endParaRPr b="0" sz="20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0"/>
          <p:cNvSpPr/>
          <p:nvPr/>
        </p:nvSpPr>
        <p:spPr>
          <a:xfrm>
            <a:off x="0" y="0"/>
            <a:ext cx="12191040" cy="109080"/>
          </a:xfrm>
          <a:prstGeom prst="rect">
            <a:avLst/>
          </a:prstGeom>
          <a:solidFill>
            <a:srgbClr val="b38a4a"/>
          </a:solidFill>
          <a:ln w="12700">
            <a:solidFill>
              <a:srgbClr val="b38a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9" name="PlaceHolder 1"/>
          <p:cNvSpPr>
            <a:spLocks noGrp="1"/>
          </p:cNvSpPr>
          <p:nvPr>
            <p:ph type="sldNum" idx="1"/>
          </p:nvPr>
        </p:nvSpPr>
        <p:spPr>
          <a:xfrm>
            <a:off x="11750040" y="64465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tabLst>
                <a:tab algn="l" pos="0"/>
              </a:tabLst>
              <a:defRPr b="0" lang="en-US" sz="900" spc="-1" strike="noStrike">
                <a:solidFill>
                  <a:srgbClr val="6d6a65"/>
                </a:solidFill>
                <a:latin typeface="Aptos"/>
                <a:ea typeface="Aptos"/>
              </a:defRPr>
            </a:lvl1pPr>
          </a:lstStyle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fld id="{08CC741F-6124-4E51-A749-0B61BFB647A2}" type="slidenum">
              <a:rPr b="0" lang="en-US" sz="900" spc="-1" strike="noStrike">
                <a:solidFill>
                  <a:srgbClr val="6d6a65"/>
                </a:solidFill>
                <a:latin typeface="Aptos"/>
                <a:ea typeface="Aptos"/>
              </a:rPr>
              <a:t>&lt;number&gt;</a:t>
            </a:fld>
            <a:endParaRPr b="0" lang="en-US" sz="900" spc="-1" strike="noStrike">
              <a:latin typeface="Times New Roman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</a:rPr>
              <a:t>Click to edit the title text format</a:t>
            </a:r>
            <a:endParaRPr b="0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ptos"/>
              </a:rPr>
              <a:t>Click to edit the outline text format</a:t>
            </a:r>
            <a:endParaRPr b="0" sz="3200" spc="-1" strike="noStrike">
              <a:solidFill>
                <a:srgbClr val="000000"/>
              </a:solidFill>
              <a:latin typeface="Aptos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Aptos"/>
              </a:rPr>
              <a:t>Second Outline Level</a:t>
            </a:r>
            <a:endParaRPr b="0" sz="2400" spc="-1" strike="noStrike">
              <a:solidFill>
                <a:srgbClr val="000000"/>
              </a:solidFill>
              <a:latin typeface="Aptos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Third Outline Level</a:t>
            </a:r>
            <a:endParaRPr b="0" sz="2000" spc="-1" strike="noStrike">
              <a:solidFill>
                <a:srgbClr val="000000"/>
              </a:solidFill>
              <a:latin typeface="Aptos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Fourth Outline Level</a:t>
            </a:r>
            <a:endParaRPr b="0" sz="2000" spc="-1" strike="noStrike">
              <a:solidFill>
                <a:srgbClr val="000000"/>
              </a:solidFill>
              <a:latin typeface="Aptos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Fifth Outline Level</a:t>
            </a:r>
            <a:endParaRPr b="0" sz="2000" spc="-1" strike="noStrike">
              <a:solidFill>
                <a:srgbClr val="000000"/>
              </a:solidFill>
              <a:latin typeface="Aptos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Sixth Outline Level</a:t>
            </a:r>
            <a:endParaRPr b="0" sz="2000" spc="-1" strike="noStrike">
              <a:solidFill>
                <a:srgbClr val="000000"/>
              </a:solidFill>
              <a:latin typeface="Aptos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Seventh Outline Level</a:t>
            </a:r>
            <a:endParaRPr b="0" sz="20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hyperlink" Target="https://andrics-correspondence.onrender.com/" TargetMode="External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slideLayout" Target="../slideLayouts/slideLayout1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456f7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0"/>
          <p:cNvSpPr/>
          <p:nvPr/>
        </p:nvSpPr>
        <p:spPr>
          <a:xfrm>
            <a:off x="0" y="0"/>
            <a:ext cx="127440" cy="6857280"/>
          </a:xfrm>
          <a:prstGeom prst="rect">
            <a:avLst/>
          </a:prstGeom>
          <a:solidFill>
            <a:srgbClr val="b38a4a"/>
          </a:solidFill>
          <a:ln w="12700">
            <a:solidFill>
              <a:srgbClr val="b38a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Text 1"/>
          <p:cNvSpPr/>
          <p:nvPr/>
        </p:nvSpPr>
        <p:spPr>
          <a:xfrm>
            <a:off x="502920" y="2689200"/>
            <a:ext cx="11548440" cy="226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ts val="4399"/>
              </a:lnSpc>
              <a:buNone/>
              <a:tabLst>
                <a:tab algn="l" pos="0"/>
              </a:tabLst>
            </a:pPr>
            <a:r>
              <a:rPr b="1" lang="en-US" sz="4800" spc="-1" strike="noStrike">
                <a:solidFill>
                  <a:srgbClr val="ffffff"/>
                </a:solidFill>
                <a:latin typeface="Arial"/>
              </a:rPr>
              <a:t>From Letters to Digital</a:t>
            </a:r>
            <a:endParaRPr b="0" lang="zxx" sz="4800" spc="-1" strike="noStrike">
              <a:latin typeface="Arial"/>
            </a:endParaRPr>
          </a:p>
          <a:p>
            <a:pPr algn="ctr">
              <a:lnSpc>
                <a:spcPts val="4399"/>
              </a:lnSpc>
              <a:buNone/>
              <a:tabLst>
                <a:tab algn="l" pos="0"/>
              </a:tabLst>
            </a:pPr>
            <a:r>
              <a:rPr b="1" lang="en-US" sz="4800" spc="-1" strike="noStrike">
                <a:solidFill>
                  <a:srgbClr val="ffffff"/>
                </a:solidFill>
                <a:latin typeface="Arial"/>
              </a:rPr>
              <a:t>Research Environment:</a:t>
            </a:r>
            <a:endParaRPr b="0" lang="zxx" sz="4800" spc="-1" strike="noStrike">
              <a:latin typeface="Arial"/>
            </a:endParaRPr>
          </a:p>
          <a:p>
            <a:pPr algn="ctr">
              <a:lnSpc>
                <a:spcPts val="4399"/>
              </a:lnSpc>
              <a:buNone/>
              <a:tabLst>
                <a:tab algn="l" pos="0"/>
              </a:tabLst>
            </a:pPr>
            <a:r>
              <a:rPr b="1" lang="en-US" sz="4800" spc="-1" strike="noStrike">
                <a:solidFill>
                  <a:srgbClr val="ffffff"/>
                </a:solidFill>
                <a:latin typeface="Arial"/>
              </a:rPr>
              <a:t>Exploring Ivo Andrić’s Letters</a:t>
            </a:r>
            <a:endParaRPr b="0" lang="zxx" sz="4800" spc="-1" strike="noStrike">
              <a:latin typeface="Arial"/>
            </a:endParaRPr>
          </a:p>
          <a:p>
            <a:pPr algn="ctr">
              <a:lnSpc>
                <a:spcPts val="4399"/>
              </a:lnSpc>
              <a:buNone/>
              <a:tabLst>
                <a:tab algn="l" pos="0"/>
              </a:tabLst>
            </a:pPr>
            <a:r>
              <a:rPr b="1" lang="en-US" sz="4800" spc="-1" strike="noStrike">
                <a:solidFill>
                  <a:srgbClr val="ffffff"/>
                </a:solidFill>
                <a:latin typeface="Arial"/>
              </a:rPr>
              <a:t>through an Interactive Application</a:t>
            </a:r>
            <a:endParaRPr b="0" lang="zxx" sz="4800" spc="-1" strike="noStrike">
              <a:latin typeface="Arial"/>
            </a:endParaRPr>
          </a:p>
        </p:txBody>
      </p:sp>
      <p:sp>
        <p:nvSpPr>
          <p:cNvPr id="86" name="Text 2"/>
          <p:cNvSpPr/>
          <p:nvPr/>
        </p:nvSpPr>
        <p:spPr>
          <a:xfrm>
            <a:off x="640080" y="5537520"/>
            <a:ext cx="111826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ts val="2599"/>
              </a:lnSpc>
              <a:buNone/>
              <a:tabLst>
                <a:tab algn="l" pos="0"/>
              </a:tabLst>
            </a:pPr>
            <a:r>
              <a:rPr b="1" lang="en-GB" sz="2000" spc="-1" strike="noStrike">
                <a:solidFill>
                  <a:srgbClr val="d8e5e4"/>
                </a:solidFill>
                <a:latin typeface="Arial"/>
              </a:rPr>
              <a:t>18</a:t>
            </a:r>
            <a:r>
              <a:rPr b="1" lang="en-GB" sz="2000" spc="-1" strike="noStrike" baseline="30000">
                <a:solidFill>
                  <a:srgbClr val="d8e5e4"/>
                </a:solidFill>
                <a:latin typeface="Arial"/>
              </a:rPr>
              <a:t>th</a:t>
            </a:r>
            <a:r>
              <a:rPr b="1" lang="en-GB" sz="2000" spc="-1" strike="noStrike">
                <a:solidFill>
                  <a:srgbClr val="d8e5e4"/>
                </a:solidFill>
                <a:latin typeface="Arial"/>
              </a:rPr>
              <a:t> Symposium</a:t>
            </a:r>
            <a:r>
              <a:rPr b="1" lang="sr-Latn-RS" sz="2000" spc="-1" strike="noStrike">
                <a:solidFill>
                  <a:srgbClr val="d8e5e4"/>
                </a:solidFill>
                <a:latin typeface="Arial"/>
              </a:rPr>
              <a:t> „Andrić has spoken“</a:t>
            </a:r>
            <a:endParaRPr b="0" lang="zxx" sz="2000" spc="-1" strike="noStrike">
              <a:latin typeface="Arial"/>
            </a:endParaRPr>
          </a:p>
        </p:txBody>
      </p:sp>
      <p:sp>
        <p:nvSpPr>
          <p:cNvPr id="87" name="Text 3"/>
          <p:cNvSpPr/>
          <p:nvPr/>
        </p:nvSpPr>
        <p:spPr>
          <a:xfrm>
            <a:off x="365760" y="-95040"/>
            <a:ext cx="11457000" cy="144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ts val="2599"/>
              </a:lnSpc>
              <a:buNone/>
              <a:tabLst>
                <a:tab algn="l" pos="0"/>
              </a:tabLst>
            </a:pPr>
            <a:r>
              <a:rPr b="1" lang="en-GB" sz="2400" spc="-1" strike="noStrike">
                <a:solidFill>
                  <a:srgbClr val="ffffff"/>
                </a:solidFill>
                <a:latin typeface="Arial"/>
              </a:rPr>
              <a:t>Marija Đokić Petrović¹˒² (Graz, Belgrade)</a:t>
            </a:r>
            <a:endParaRPr b="0" lang="zxx" sz="2400" spc="-1" strike="noStrike">
              <a:latin typeface="Arial"/>
            </a:endParaRPr>
          </a:p>
          <a:p>
            <a:pPr algn="ctr">
              <a:lnSpc>
                <a:spcPts val="2599"/>
              </a:lnSpc>
              <a:buNone/>
              <a:tabLst>
                <a:tab algn="l" pos="0"/>
              </a:tabLst>
            </a:pPr>
            <a:r>
              <a:rPr b="1" lang="en-GB" sz="2400" spc="-1" strike="noStrike">
                <a:solidFill>
                  <a:srgbClr val="ffffff"/>
                </a:solidFill>
                <a:latin typeface="Arial"/>
              </a:rPr>
              <a:t>Mihajlo Stojanović² (Belgrade)</a:t>
            </a:r>
            <a:endParaRPr b="0" lang="zxx" sz="2400" spc="-1" strike="noStrike">
              <a:latin typeface="Arial"/>
            </a:endParaRPr>
          </a:p>
          <a:p>
            <a:pPr algn="ctr">
              <a:lnSpc>
                <a:spcPts val="2599"/>
              </a:lnSpc>
              <a:buNone/>
              <a:tabLst>
                <a:tab algn="l" pos="0"/>
              </a:tabLst>
            </a:pPr>
            <a:r>
              <a:rPr b="1" lang="en-GB" sz="2400" spc="-1" strike="noStrike">
                <a:solidFill>
                  <a:srgbClr val="ffffff"/>
                </a:solidFill>
                <a:latin typeface="Arial"/>
              </a:rPr>
              <a:t>Branko Tošović³ (Graz)</a:t>
            </a:r>
            <a:endParaRPr b="0" lang="zxx" sz="2400" spc="-1" strike="noStrike">
              <a:latin typeface="Arial"/>
            </a:endParaRPr>
          </a:p>
        </p:txBody>
      </p:sp>
      <p:sp>
        <p:nvSpPr>
          <p:cNvPr id="88" name="Text 4"/>
          <p:cNvSpPr/>
          <p:nvPr/>
        </p:nvSpPr>
        <p:spPr>
          <a:xfrm>
            <a:off x="502920" y="1134720"/>
            <a:ext cx="1118268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ts val="1701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d8e5e4"/>
                </a:solidFill>
                <a:latin typeface="Arial"/>
              </a:rPr>
              <a:t>¹Austrian Center for Digital Humanities, Austrian Academy of Sciences</a:t>
            </a:r>
            <a:endParaRPr b="0" lang="zxx" sz="1400" spc="-1" strike="noStrike">
              <a:latin typeface="Arial"/>
            </a:endParaRPr>
          </a:p>
          <a:p>
            <a:pPr algn="ctr">
              <a:lnSpc>
                <a:spcPts val="1701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d8e5e4"/>
                </a:solidFill>
                <a:latin typeface="Arial"/>
              </a:rPr>
              <a:t>²Union University, Belgrade</a:t>
            </a:r>
            <a:endParaRPr b="0" lang="zxx" sz="1400" spc="-1" strike="noStrike">
              <a:latin typeface="Arial"/>
            </a:endParaRPr>
          </a:p>
          <a:p>
            <a:pPr algn="ctr">
              <a:lnSpc>
                <a:spcPts val="1701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d8e5e4"/>
                </a:solidFill>
                <a:latin typeface="Arial"/>
              </a:rPr>
              <a:t>³Department of Slavic Studies, University of Graz</a:t>
            </a:r>
            <a:endParaRPr b="0" lang="zxx" sz="1400" spc="-1" strike="noStrike">
              <a:latin typeface="Arial"/>
            </a:endParaRPr>
          </a:p>
          <a:p>
            <a:pPr algn="ctr">
              <a:lnSpc>
                <a:spcPts val="1701"/>
              </a:lnSpc>
              <a:buNone/>
              <a:tabLst>
                <a:tab algn="l" pos="0"/>
              </a:tabLst>
            </a:pPr>
            <a:r>
              <a:rPr b="1" lang="en-GB" sz="1400" spc="-1" strike="noStrike">
                <a:solidFill>
                  <a:srgbClr val="d8e5e4"/>
                </a:solidFill>
                <a:latin typeface="Arial"/>
              </a:rPr>
              <a:t>mdjokicpetrovic@raf.rs</a:t>
            </a:r>
            <a:r>
              <a:rPr b="1" lang="sr-Latn-RS" sz="1400" spc="-1" strike="noStrike">
                <a:solidFill>
                  <a:srgbClr val="d8e5e4"/>
                </a:solidFill>
                <a:latin typeface="Arial"/>
              </a:rPr>
              <a:t>, m_stojanovic@raf.rs,</a:t>
            </a:r>
            <a:r>
              <a:rPr b="1" lang="sr-Latn-RS" sz="14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sr-Latn-RS" sz="1400" spc="-1" strike="noStrike">
                <a:solidFill>
                  <a:srgbClr val="d8e5e4"/>
                </a:solidFill>
                <a:latin typeface="Arial"/>
              </a:rPr>
              <a:t>branko.tosovic@uni-graz.at </a:t>
            </a:r>
            <a:endParaRPr b="0" lang="zxx" sz="1400" spc="-1" strike="noStrike">
              <a:latin typeface="Arial"/>
            </a:endParaRPr>
          </a:p>
          <a:p>
            <a:pPr algn="ctr">
              <a:lnSpc>
                <a:spcPts val="1701"/>
              </a:lnSpc>
              <a:buNone/>
              <a:tabLst>
                <a:tab algn="l" pos="0"/>
              </a:tabLst>
            </a:pPr>
            <a:endParaRPr b="0" lang="zxx" sz="1400" spc="-1" strike="noStrike">
              <a:latin typeface="Arial"/>
            </a:endParaRPr>
          </a:p>
        </p:txBody>
      </p:sp>
      <p:sp>
        <p:nvSpPr>
          <p:cNvPr id="89" name="TextBox 19"/>
          <p:cNvSpPr/>
          <p:nvPr/>
        </p:nvSpPr>
        <p:spPr>
          <a:xfrm>
            <a:off x="640080" y="5949000"/>
            <a:ext cx="111826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ts val="2401"/>
              </a:lnSpc>
              <a:buNone/>
            </a:pPr>
            <a:r>
              <a:rPr b="1" lang="fr-FR" sz="1800" spc="-1" strike="noStrike">
                <a:solidFill>
                  <a:srgbClr val="ffffff"/>
                </a:solidFill>
                <a:latin typeface="Arial"/>
              </a:rPr>
              <a:t>Paris–Strasbourg–Marseille · 28–31 October 2026</a:t>
            </a:r>
            <a:endParaRPr b="0" lang="zxx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sr-Latn-RS" sz="4400" spc="-1" strike="noStrike">
                <a:solidFill>
                  <a:srgbClr val="000000"/>
                </a:solidFill>
                <a:latin typeface="Arial"/>
              </a:rPr>
              <a:t>Agenda</a:t>
            </a:r>
            <a:endParaRPr b="0" lang="zxx" sz="4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634320" y="1544040"/>
            <a:ext cx="10972080" cy="442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514440" indent="-51444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Font typeface="Aptos Display"/>
              <a:buAutoNum type="arabicParenR"/>
            </a:pPr>
            <a:r>
              <a:rPr b="0" lang="en-US" sz="3000" spc="-1" strike="noStrike">
                <a:solidFill>
                  <a:srgbClr val="000000"/>
                </a:solidFill>
                <a:latin typeface="Arial"/>
              </a:rPr>
              <a:t>Andrić’s Letters in the Scope of Digital Humanities</a:t>
            </a:r>
            <a:r>
              <a:rPr b="0" lang="sr-Latn-RS" sz="3000" spc="-1" strike="noStrike">
                <a:solidFill>
                  <a:srgbClr val="000000"/>
                </a:solidFill>
                <a:latin typeface="Arial"/>
              </a:rPr>
              <a:t> (DH)</a:t>
            </a:r>
            <a:r>
              <a:rPr b="0" lang="en-US" sz="30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zxx" sz="3000" spc="-1" strike="noStrike">
              <a:solidFill>
                <a:srgbClr val="000000"/>
              </a:solidFill>
              <a:latin typeface="Aptos"/>
            </a:endParaRPr>
          </a:p>
          <a:p>
            <a:pPr marL="514440" indent="-51444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Font typeface="Aptos Display"/>
              <a:buAutoNum type="arabicParenR"/>
            </a:pPr>
            <a:r>
              <a:rPr b="0" lang="en-US" sz="3000" spc="-1" strike="noStrike">
                <a:solidFill>
                  <a:srgbClr val="000000"/>
                </a:solidFill>
                <a:latin typeface="Arial"/>
              </a:rPr>
              <a:t>From Andrić’s Letters to a Knowledge Graph (KG): </a:t>
            </a:r>
            <a:endParaRPr b="0" lang="zxx" sz="3000" spc="-1" strike="noStrike">
              <a:solidFill>
                <a:srgbClr val="000000"/>
              </a:solidFill>
              <a:latin typeface="Aptos"/>
            </a:endParaRPr>
          </a:p>
          <a:p>
            <a:pPr lvl="1" marL="1434960" indent="-514440">
              <a:lnSpc>
                <a:spcPct val="15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000" spc="-1" strike="noStrike">
                <a:solidFill>
                  <a:srgbClr val="000000"/>
                </a:solidFill>
                <a:latin typeface="Arial"/>
              </a:rPr>
              <a:t>Workflow: Semi-Automatic Pipeline for KG Creation </a:t>
            </a:r>
            <a:endParaRPr b="0" lang="zxx" sz="3000" spc="-1" strike="noStrike">
              <a:solidFill>
                <a:srgbClr val="000000"/>
              </a:solidFill>
              <a:latin typeface="Aptos"/>
            </a:endParaRPr>
          </a:p>
          <a:p>
            <a:pPr marL="514440" indent="-51444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Font typeface="Aptos Display"/>
              <a:buAutoNum type="arabicParenR"/>
            </a:pPr>
            <a:r>
              <a:rPr b="0" lang="sr-Latn-RS" sz="3000" spc="-1" strike="noStrike">
                <a:solidFill>
                  <a:srgbClr val="000000"/>
                </a:solidFill>
                <a:latin typeface="Arial"/>
              </a:rPr>
              <a:t>From KG to an </a:t>
            </a:r>
            <a:r>
              <a:rPr b="0" lang="en-US" sz="3000" spc="-1" strike="noStrike">
                <a:solidFill>
                  <a:srgbClr val="000000"/>
                </a:solidFill>
                <a:latin typeface="Arial"/>
              </a:rPr>
              <a:t>Interactive Web Application </a:t>
            </a:r>
            <a:endParaRPr b="0" lang="zxx" sz="3000" spc="-1" strike="noStrike">
              <a:solidFill>
                <a:srgbClr val="000000"/>
              </a:solidFill>
              <a:latin typeface="Aptos"/>
            </a:endParaRPr>
          </a:p>
          <a:p>
            <a:pPr marL="514440" indent="-51444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Font typeface="Aptos Display"/>
              <a:buAutoNum type="arabicParenR"/>
            </a:pPr>
            <a:r>
              <a:rPr b="0" lang="sr-Latn-RS" sz="3000" spc="-1" strike="noStrike">
                <a:solidFill>
                  <a:srgbClr val="000000"/>
                </a:solidFill>
                <a:latin typeface="Arial"/>
              </a:rPr>
              <a:t>Previous &amp; </a:t>
            </a:r>
            <a:r>
              <a:rPr b="0" lang="en-US" sz="3000" spc="-1" strike="noStrike">
                <a:solidFill>
                  <a:srgbClr val="000000"/>
                </a:solidFill>
                <a:latin typeface="Arial"/>
              </a:rPr>
              <a:t>Future Work</a:t>
            </a:r>
            <a:endParaRPr b="0" lang="zxx" sz="30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sr-Latn-RS" sz="4400" spc="-1" strike="noStrike">
                <a:solidFill>
                  <a:srgbClr val="000000"/>
                </a:solidFill>
                <a:latin typeface="Arial"/>
              </a:rPr>
              <a:t>Letters as a form of communication</a:t>
            </a:r>
            <a:endParaRPr b="0" lang="zxx" sz="4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609480" y="2247840"/>
            <a:ext cx="11115360" cy="260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b="0" lang="zxx" sz="1500" spc="-1" strike="noStrike">
              <a:solidFill>
                <a:srgbClr val="000000"/>
              </a:solidFill>
              <a:latin typeface="Aptos"/>
            </a:endParaRPr>
          </a:p>
          <a:p>
            <a:pPr marL="228600" indent="-22860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i="1" lang="sr-Latn-RS" sz="2500" spc="-1" strike="noStrike">
                <a:solidFill>
                  <a:srgbClr val="000000"/>
                </a:solidFill>
                <a:latin typeface="Arial"/>
              </a:rPr>
              <a:t>Rich and ancient form of communication. </a:t>
            </a:r>
            <a:r>
              <a:rPr b="1" i="1" lang="sr-Latn-RS" sz="2500" spc="-1" strike="noStrike">
                <a:solidFill>
                  <a:srgbClr val="000000"/>
                </a:solidFill>
                <a:latin typeface="Arial"/>
              </a:rPr>
              <a:t>It offers deep insights into the </a:t>
            </a:r>
            <a:r>
              <a:rPr b="1" i="1" lang="sr-Latn-RS" sz="2500" spc="-1" strike="noStrike">
                <a:solidFill>
                  <a:srgbClr val="000000"/>
                </a:solidFill>
                <a:latin typeface="Arial"/>
              </a:rPr>
              <a:t>thoughts, feelings, and experiences of people from all walks of life in a </a:t>
            </a:r>
            <a:r>
              <a:rPr b="1" i="1" lang="sr-Latn-RS" sz="2500" spc="-1" strike="noStrike">
                <a:solidFill>
                  <a:srgbClr val="000000"/>
                </a:solidFill>
                <a:latin typeface="Arial"/>
              </a:rPr>
              <a:t>more immediate way than almost any other medium</a:t>
            </a:r>
            <a:r>
              <a:rPr b="0" i="1" lang="sr-Latn-RS" sz="2500" spc="-1" strike="noStrike">
                <a:solidFill>
                  <a:srgbClr val="000000"/>
                </a:solidFill>
                <a:latin typeface="Arial"/>
              </a:rPr>
              <a:t>. As well as the </a:t>
            </a:r>
            <a:r>
              <a:rPr b="0" i="1" lang="sr-Latn-RS" sz="2500" spc="-1" strike="noStrike">
                <a:solidFill>
                  <a:srgbClr val="000000"/>
                </a:solidFill>
                <a:latin typeface="Arial"/>
              </a:rPr>
              <a:t>content of letters, the set of circumstances surrounding a letter’s creation, </a:t>
            </a:r>
            <a:r>
              <a:rPr b="0" i="1" lang="sr-Latn-RS" sz="2500" spc="-1" strike="noStrike">
                <a:solidFill>
                  <a:srgbClr val="000000"/>
                </a:solidFill>
                <a:latin typeface="Arial"/>
              </a:rPr>
              <a:t>transmission, and reception tells a story in itself </a:t>
            </a:r>
            <a:r>
              <a:rPr b="0" lang="sr-Latn-RS" sz="2500" spc="-1" strike="noStrike">
                <a:solidFill>
                  <a:srgbClr val="000000"/>
                </a:solidFill>
                <a:latin typeface="Arial"/>
              </a:rPr>
              <a:t>[1].</a:t>
            </a:r>
            <a:endParaRPr b="0" lang="zxx" sz="25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sldNum" idx="5"/>
          </p:nvPr>
        </p:nvSpPr>
        <p:spPr>
          <a:xfrm>
            <a:off x="11750040" y="64465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tabLst>
                <a:tab algn="l" pos="0"/>
              </a:tabLst>
              <a:defRPr b="0" lang="en-US" sz="900" spc="-1" strike="noStrike">
                <a:solidFill>
                  <a:srgbClr val="6d6a65"/>
                </a:solidFill>
                <a:latin typeface="Arial"/>
                <a:ea typeface="Aptos"/>
              </a:defRPr>
            </a:lvl1pPr>
          </a:lstStyle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fld id="{A4A61877-BF8C-43E5-91AF-EEDAAFE10B7B}" type="slidenum">
              <a:rPr b="0" lang="en-US" sz="900" spc="-1" strike="noStrike">
                <a:solidFill>
                  <a:srgbClr val="6d6a65"/>
                </a:solidFill>
                <a:latin typeface="Arial"/>
                <a:ea typeface="Aptos"/>
              </a:rPr>
              <a:t>2</a:t>
            </a:fld>
            <a:endParaRPr b="0" lang="zxx" sz="9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sr-Latn-RS" sz="4400" spc="-1" strike="noStrike">
                <a:solidFill>
                  <a:srgbClr val="000000"/>
                </a:solidFill>
                <a:latin typeface="Aptos Display"/>
              </a:rPr>
              <a:t>Andrić has spoken ...</a:t>
            </a:r>
            <a:endParaRPr b="0" lang="zxx" sz="4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96" name="Title 1"/>
          <p:cNvSpPr/>
          <p:nvPr/>
        </p:nvSpPr>
        <p:spPr>
          <a:xfrm>
            <a:off x="1850040" y="5499000"/>
            <a:ext cx="8867520" cy="77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9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[2] </a:t>
            </a:r>
            <a:r>
              <a:rPr b="0" lang="sr-Latn-RS" sz="2000" spc="-1" strike="noStrike">
                <a:solidFill>
                  <a:srgbClr val="000000"/>
                </a:solidFill>
                <a:latin typeface="Arial"/>
              </a:rPr>
              <a:t>I. Andrić, Pisma (1912–1973): privatna pošta / Letters (1912–1973): private post, edited by Miroslav Karaulac, Matica srpska, Novi Sad, 2000. COBISS.BH-ID 11313414.</a:t>
            </a:r>
            <a:endParaRPr b="0" lang="zxx" sz="2000" spc="-1" strike="noStrike">
              <a:latin typeface="Arial"/>
            </a:endParaRPr>
          </a:p>
        </p:txBody>
      </p:sp>
      <p:pic>
        <p:nvPicPr>
          <p:cNvPr id="97" name="Picture 4" descr=""/>
          <p:cNvPicPr/>
          <p:nvPr/>
        </p:nvPicPr>
        <p:blipFill>
          <a:blip r:embed="rId1"/>
          <a:stretch/>
        </p:blipFill>
        <p:spPr>
          <a:xfrm>
            <a:off x="2895120" y="1306080"/>
            <a:ext cx="5686920" cy="3976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45972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en-US" sz="4400" spc="-1" strike="noStrike">
                <a:solidFill>
                  <a:srgbClr val="000000"/>
                </a:solidFill>
                <a:latin typeface="Arial"/>
              </a:rPr>
              <a:t>Andrić’s Letters in the Scope of </a:t>
            </a:r>
            <a:r>
              <a:rPr b="1" lang="sr-Latn-RS" sz="4400" spc="-1" strike="noStrike">
                <a:solidFill>
                  <a:srgbClr val="000000"/>
                </a:solidFill>
                <a:latin typeface="Arial"/>
              </a:rPr>
              <a:t>DH</a:t>
            </a:r>
            <a:endParaRPr b="0" lang="zxx" sz="4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609480" y="1964160"/>
            <a:ext cx="5960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1000"/>
          </a:bodyPr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r-Latn-RS" sz="2400" spc="-1" strike="noStrike">
                <a:solidFill>
                  <a:srgbClr val="000000"/>
                </a:solidFill>
                <a:latin typeface="Arial"/>
              </a:rPr>
              <a:t>Andrić’s Letters r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epresent </a:t>
            </a:r>
            <a:r>
              <a:rPr b="1" lang="en-US" sz="2400" spc="-1" strike="noStrike">
                <a:solidFill>
                  <a:srgbClr val="000000"/>
                </a:solidFill>
                <a:latin typeface="Arial"/>
              </a:rPr>
              <a:t>a rich set of cultural-historical data that can be analyzed and connected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in ways that go beyond the classical reading of individual letters</a:t>
            </a:r>
            <a:r>
              <a:rPr b="0" lang="sr-Latn-RS" sz="2400" spc="-1" strike="noStrike">
                <a:solidFill>
                  <a:srgbClr val="000000"/>
                </a:solidFill>
                <a:latin typeface="Arial"/>
              </a:rPr>
              <a:t>:</a:t>
            </a:r>
            <a:endParaRPr b="0" lang="zxx" sz="2400" spc="-1" strike="noStrike">
              <a:solidFill>
                <a:srgbClr val="000000"/>
              </a:solidFill>
              <a:latin typeface="Aptos"/>
            </a:endParaRPr>
          </a:p>
          <a:p>
            <a:pPr lvl="1" marL="353880" indent="-1778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-"/>
            </a:pPr>
            <a:r>
              <a:rPr b="0" lang="sr-Latn-RS" sz="2200" spc="-1" strike="noStrike">
                <a:solidFill>
                  <a:srgbClr val="000000"/>
                </a:solidFill>
                <a:latin typeface="Arial"/>
              </a:rPr>
              <a:t>R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econstruction of Andrić</a:t>
            </a:r>
            <a:r>
              <a:rPr b="0" lang="sr-Latn-RS" sz="2200" spc="-1" strike="noStrike">
                <a:solidFill>
                  <a:srgbClr val="000000"/>
                </a:solidFill>
                <a:latin typeface="Arial"/>
              </a:rPr>
              <a:t>’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s personal, professional and intellectual networks.</a:t>
            </a:r>
            <a:endParaRPr b="0" lang="zxx" sz="2200" spc="-1" strike="noStrike">
              <a:solidFill>
                <a:srgbClr val="000000"/>
              </a:solidFill>
              <a:latin typeface="Aptos"/>
            </a:endParaRPr>
          </a:p>
          <a:p>
            <a:pPr lvl="1" marL="353880" indent="-1778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-"/>
            </a:pPr>
            <a:r>
              <a:rPr b="0" lang="sr-Latn-RS" sz="22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racing the geography of his correspondence</a:t>
            </a:r>
            <a:r>
              <a:rPr b="0" lang="de-AT" sz="2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zxx" sz="2200" spc="-1" strike="noStrike">
              <a:solidFill>
                <a:srgbClr val="000000"/>
              </a:solidFill>
              <a:latin typeface="Aptos"/>
            </a:endParaRPr>
          </a:p>
          <a:p>
            <a:pPr lvl="1" marL="353880" indent="-1778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-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Changes over time can be explored, which is difficult to see only by linear reading.</a:t>
            </a:r>
            <a:endParaRPr b="0" lang="zxx" sz="2200" spc="-1" strike="noStrike">
              <a:solidFill>
                <a:srgbClr val="000000"/>
              </a:solidFill>
              <a:latin typeface="Aptos"/>
            </a:endParaRPr>
          </a:p>
          <a:p>
            <a:pPr lvl="1" marL="353880" indent="-1778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-"/>
            </a:pPr>
            <a:r>
              <a:rPr b="0" lang="sr-Latn-RS" sz="2200" spc="-1" strike="noStrike">
                <a:solidFill>
                  <a:srgbClr val="000000"/>
                </a:solidFill>
                <a:latin typeface="Arial"/>
              </a:rPr>
              <a:t>C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onnect</a:t>
            </a:r>
            <a:r>
              <a:rPr b="0" lang="sr-Latn-RS" sz="2200" spc="-1" strike="noStrike">
                <a:solidFill>
                  <a:srgbClr val="000000"/>
                </a:solidFill>
                <a:latin typeface="Arial"/>
              </a:rPr>
              <a:t>ing </a:t>
            </a: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to external sources.</a:t>
            </a:r>
            <a:endParaRPr b="0" lang="zxx" sz="2200" spc="-1" strike="noStrike">
              <a:solidFill>
                <a:srgbClr val="000000"/>
              </a:solidFill>
              <a:latin typeface="Aptos"/>
            </a:endParaRPr>
          </a:p>
          <a:p>
            <a:pPr lvl="1" marL="353880" indent="-1778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-"/>
            </a:pPr>
            <a:r>
              <a:rPr b="0" lang="en-US" sz="2200" spc="-1" strike="noStrike">
                <a:solidFill>
                  <a:srgbClr val="000000"/>
                </a:solidFill>
                <a:latin typeface="Arial"/>
              </a:rPr>
              <a:t>Creating a layer of structured data for search, visualization and analysis.</a:t>
            </a:r>
            <a:endParaRPr b="0" lang="zxx" sz="2200" spc="-1" strike="noStrike">
              <a:solidFill>
                <a:srgbClr val="000000"/>
              </a:solidFill>
              <a:latin typeface="Aptos"/>
            </a:endParaRPr>
          </a:p>
        </p:txBody>
      </p:sp>
      <p:pic>
        <p:nvPicPr>
          <p:cNvPr id="100" name="Picture 4" descr=""/>
          <p:cNvPicPr/>
          <p:nvPr/>
        </p:nvPicPr>
        <p:blipFill>
          <a:blip r:embed="rId1"/>
          <a:stretch/>
        </p:blipFill>
        <p:spPr>
          <a:xfrm>
            <a:off x="6570720" y="1964160"/>
            <a:ext cx="5227560" cy="3655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sr-Latn-RS" sz="4400" spc="-1" strike="noStrike">
                <a:solidFill>
                  <a:srgbClr val="000000"/>
                </a:solidFill>
                <a:latin typeface="Arial"/>
              </a:rPr>
              <a:t>Knowledge</a:t>
            </a:r>
            <a:r>
              <a:rPr b="0" lang="sr-Latn-RS" sz="44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sr-Latn-RS" sz="4400" spc="-1" strike="noStrike">
                <a:solidFill>
                  <a:srgbClr val="000000"/>
                </a:solidFill>
                <a:latin typeface="Arial"/>
              </a:rPr>
              <a:t>graph</a:t>
            </a:r>
            <a:endParaRPr b="0" lang="zxx" sz="4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590400" y="1604520"/>
            <a:ext cx="5210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b="0" lang="zxx" sz="2000" spc="-1" strike="noStrike">
              <a:solidFill>
                <a:srgbClr val="000000"/>
              </a:solidFill>
              <a:latin typeface="Aptos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r-Latn-RS" sz="2000" spc="-1" strike="noStrike">
                <a:solidFill>
                  <a:srgbClr val="000000"/>
                </a:solidFill>
                <a:latin typeface="Arial"/>
              </a:rPr>
              <a:t>R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epresenting information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in the form of nodes and edges</a:t>
            </a:r>
            <a:r>
              <a:rPr b="0" lang="sr-Latn-RS" sz="2000" spc="-1" strike="noStrike">
                <a:solidFill>
                  <a:srgbClr val="000000"/>
                </a:solidFill>
                <a:latin typeface="Arial"/>
              </a:rPr>
              <a:t>: </a:t>
            </a:r>
            <a:endParaRPr b="0" lang="zxx" sz="2000" spc="-1" strike="noStrike">
              <a:solidFill>
                <a:srgbClr val="000000"/>
              </a:solidFill>
              <a:latin typeface="Aptos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Nodes typically represent people, locations, institutions</a:t>
            </a:r>
            <a:r>
              <a:rPr b="0" lang="sr-Latn-RS" sz="2000" spc="-1" strike="noStrike">
                <a:solidFill>
                  <a:srgbClr val="000000"/>
                </a:solidFill>
                <a:latin typeface="Arial"/>
              </a:rPr>
              <a:t>, publications, ....</a:t>
            </a:r>
            <a:endParaRPr b="0" lang="zxx" sz="2000" spc="-1" strike="noStrike">
              <a:solidFill>
                <a:srgbClr val="000000"/>
              </a:solidFill>
              <a:latin typeface="Aptos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r-Latn-RS" sz="20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dges represent the connections between them (such as "was born in" or "works at").</a:t>
            </a:r>
            <a:endParaRPr b="0" lang="zxx" sz="2000" spc="-1" strike="noStrike">
              <a:solidFill>
                <a:srgbClr val="000000"/>
              </a:solidFill>
              <a:latin typeface="Aptos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b="0" lang="zxx" sz="2000" spc="-1" strike="noStrike">
              <a:solidFill>
                <a:srgbClr val="000000"/>
              </a:solidFill>
              <a:latin typeface="Aptos"/>
            </a:endParaRPr>
          </a:p>
        </p:txBody>
      </p:sp>
      <p:pic>
        <p:nvPicPr>
          <p:cNvPr id="103" name="Picture 4" descr=""/>
          <p:cNvPicPr/>
          <p:nvPr/>
        </p:nvPicPr>
        <p:blipFill>
          <a:blip r:embed="rId1"/>
          <a:stretch/>
        </p:blipFill>
        <p:spPr>
          <a:xfrm>
            <a:off x="5801040" y="1396440"/>
            <a:ext cx="6054480" cy="4434480"/>
          </a:xfrm>
          <a:prstGeom prst="rect">
            <a:avLst/>
          </a:prstGeom>
          <a:ln w="0">
            <a:noFill/>
          </a:ln>
        </p:spPr>
      </p:pic>
      <p:sp>
        <p:nvSpPr>
          <p:cNvPr id="104" name="PlaceHolder 3"/>
          <p:cNvSpPr>
            <a:spLocks noGrp="1"/>
          </p:cNvSpPr>
          <p:nvPr>
            <p:ph type="sldNum" idx="6"/>
          </p:nvPr>
        </p:nvSpPr>
        <p:spPr>
          <a:xfrm>
            <a:off x="11750040" y="64465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tabLst>
                <a:tab algn="l" pos="0"/>
              </a:tabLst>
              <a:defRPr b="0" lang="en-US" sz="900" spc="-1" strike="noStrike">
                <a:solidFill>
                  <a:srgbClr val="6d6a65"/>
                </a:solidFill>
                <a:latin typeface="Arial"/>
                <a:ea typeface="Aptos"/>
              </a:defRPr>
            </a:lvl1pPr>
          </a:lstStyle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fld id="{3ECC9BE2-A882-4A19-8EA1-A7E618EEDCA9}" type="slidenum">
              <a:rPr b="0" lang="en-US" sz="900" spc="-1" strike="noStrike">
                <a:solidFill>
                  <a:srgbClr val="6d6a65"/>
                </a:solidFill>
                <a:latin typeface="Arial"/>
                <a:ea typeface="Aptos"/>
              </a:rPr>
              <a:t>6</a:t>
            </a:fld>
            <a:endParaRPr b="0" lang="zxx" sz="900" spc="-1" strike="noStrike">
              <a:latin typeface="Times New Roman"/>
            </a:endParaRPr>
          </a:p>
        </p:txBody>
      </p:sp>
      <p:sp>
        <p:nvSpPr>
          <p:cNvPr id="105" name="TextBox 6"/>
          <p:cNvSpPr/>
          <p:nvPr/>
        </p:nvSpPr>
        <p:spPr>
          <a:xfrm>
            <a:off x="5801040" y="5892480"/>
            <a:ext cx="6273000" cy="54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en-US" sz="1000" spc="-1" strike="noStrike">
                <a:solidFill>
                  <a:srgbClr val="000000"/>
                </a:solidFill>
                <a:latin typeface="Arial"/>
              </a:rPr>
              <a:t>[4] </a:t>
            </a:r>
            <a:r>
              <a:rPr b="0" lang="sr-Latn-RS" sz="1000" spc="-1" strike="noStrike">
                <a:solidFill>
                  <a:srgbClr val="000000"/>
                </a:solidFill>
                <a:latin typeface="Arial"/>
              </a:rPr>
              <a:t>Đokić Petrović, M., Stojanović, M., &amp; Tošović, B. (2026). </a:t>
            </a:r>
            <a:r>
              <a:rPr b="1" i="1" lang="sr-Latn-RS" sz="1000" spc="-1" strike="noStrike">
                <a:solidFill>
                  <a:srgbClr val="000000"/>
                </a:solidFill>
                <a:latin typeface="Arial"/>
              </a:rPr>
              <a:t>Modeling the Letters of Nobel Laureate Ivo Andrić as a Knowledge Graph</a:t>
            </a:r>
            <a:r>
              <a:rPr b="0" lang="sr-Latn-RS" sz="1000" spc="-1" strike="noStrike">
                <a:solidFill>
                  <a:srgbClr val="000000"/>
                </a:solidFill>
                <a:latin typeface="Arial"/>
              </a:rPr>
              <a:t>. SEMANTiCS 2026 – 22nd International Conference on Semantic Systems. Posters, Demos, Blue Sky, and Tutorials, September 2026, Ghent, Belgium.</a:t>
            </a:r>
            <a:endParaRPr b="0" lang="zxx" sz="1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 0"/>
          <p:cNvSpPr/>
          <p:nvPr/>
        </p:nvSpPr>
        <p:spPr>
          <a:xfrm>
            <a:off x="564120" y="609840"/>
            <a:ext cx="1106352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solidFill>
                  <a:srgbClr val="000000"/>
                </a:solidFill>
                <a:latin typeface="Arial"/>
              </a:rPr>
              <a:t>Corpus</a:t>
            </a:r>
            <a:endParaRPr b="0" lang="zxx" sz="4400" spc="-1" strike="noStrike">
              <a:latin typeface="Arial"/>
            </a:endParaRPr>
          </a:p>
        </p:txBody>
      </p:sp>
      <p:sp>
        <p:nvSpPr>
          <p:cNvPr id="107" name="Shape 2"/>
          <p:cNvSpPr/>
          <p:nvPr/>
        </p:nvSpPr>
        <p:spPr>
          <a:xfrm>
            <a:off x="770400" y="1999440"/>
            <a:ext cx="2513880" cy="1142280"/>
          </a:xfrm>
          <a:prstGeom prst="roundRect">
            <a:avLst>
              <a:gd name="adj" fmla="val 5600"/>
            </a:avLst>
          </a:prstGeom>
          <a:solidFill>
            <a:srgbClr val="f1e7d6"/>
          </a:solidFill>
          <a:ln w="12700">
            <a:solidFill>
              <a:srgbClr val="d7d0c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8" name="Text 3"/>
          <p:cNvSpPr/>
          <p:nvPr/>
        </p:nvSpPr>
        <p:spPr>
          <a:xfrm>
            <a:off x="841320" y="2373120"/>
            <a:ext cx="22852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600" spc="-1" strike="noStrike">
                <a:solidFill>
                  <a:srgbClr val="22252a"/>
                </a:solidFill>
                <a:latin typeface="Arial"/>
              </a:rPr>
              <a:t>15</a:t>
            </a:r>
            <a:endParaRPr b="0" lang="zxx" sz="2600" spc="-1" strike="noStrike">
              <a:latin typeface="Arial"/>
            </a:endParaRPr>
          </a:p>
        </p:txBody>
      </p:sp>
      <p:sp>
        <p:nvSpPr>
          <p:cNvPr id="109" name="Text 4"/>
          <p:cNvSpPr/>
          <p:nvPr/>
        </p:nvSpPr>
        <p:spPr>
          <a:xfrm>
            <a:off x="841320" y="2721240"/>
            <a:ext cx="228528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6d6a65"/>
                </a:solidFill>
                <a:latin typeface="Arial"/>
              </a:rPr>
              <a:t>letters</a:t>
            </a:r>
            <a:endParaRPr b="0" lang="zxx" sz="1100" spc="-1" strike="noStrike">
              <a:latin typeface="Arial"/>
            </a:endParaRPr>
          </a:p>
        </p:txBody>
      </p:sp>
      <p:sp>
        <p:nvSpPr>
          <p:cNvPr id="110" name="Shape 5"/>
          <p:cNvSpPr/>
          <p:nvPr/>
        </p:nvSpPr>
        <p:spPr>
          <a:xfrm>
            <a:off x="3547800" y="2008080"/>
            <a:ext cx="2513880" cy="1142280"/>
          </a:xfrm>
          <a:prstGeom prst="roundRect">
            <a:avLst>
              <a:gd name="adj" fmla="val 5600"/>
            </a:avLst>
          </a:prstGeom>
          <a:solidFill>
            <a:srgbClr val="e7eef4"/>
          </a:solidFill>
          <a:ln w="12700">
            <a:solidFill>
              <a:srgbClr val="d7d0c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1" name="Text 6"/>
          <p:cNvSpPr/>
          <p:nvPr/>
        </p:nvSpPr>
        <p:spPr>
          <a:xfrm>
            <a:off x="3687480" y="2387520"/>
            <a:ext cx="22852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600" spc="-1" strike="noStrike">
                <a:solidFill>
                  <a:srgbClr val="22252a"/>
                </a:solidFill>
                <a:latin typeface="Arial"/>
              </a:rPr>
              <a:t>1925–1939</a:t>
            </a:r>
            <a:endParaRPr b="0" lang="zxx" sz="2600" spc="-1" strike="noStrike">
              <a:latin typeface="Arial"/>
            </a:endParaRPr>
          </a:p>
        </p:txBody>
      </p:sp>
      <p:sp>
        <p:nvSpPr>
          <p:cNvPr id="112" name="Text 7"/>
          <p:cNvSpPr/>
          <p:nvPr/>
        </p:nvSpPr>
        <p:spPr>
          <a:xfrm>
            <a:off x="3617640" y="2756880"/>
            <a:ext cx="228528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6d6a65"/>
                </a:solidFill>
                <a:latin typeface="Arial"/>
              </a:rPr>
              <a:t>time span</a:t>
            </a:r>
            <a:endParaRPr b="0" lang="zxx" sz="1100" spc="-1" strike="noStrike">
              <a:latin typeface="Arial"/>
            </a:endParaRPr>
          </a:p>
        </p:txBody>
      </p:sp>
      <p:grpSp>
        <p:nvGrpSpPr>
          <p:cNvPr id="113" name="Group 3"/>
          <p:cNvGrpSpPr/>
          <p:nvPr/>
        </p:nvGrpSpPr>
        <p:grpSpPr>
          <a:xfrm>
            <a:off x="731520" y="3708720"/>
            <a:ext cx="2513880" cy="1142280"/>
            <a:chOff x="731520" y="3708720"/>
            <a:chExt cx="2513880" cy="1142280"/>
          </a:xfrm>
        </p:grpSpPr>
        <p:sp>
          <p:nvSpPr>
            <p:cNvPr id="114" name="Shape 8"/>
            <p:cNvSpPr/>
            <p:nvPr/>
          </p:nvSpPr>
          <p:spPr>
            <a:xfrm>
              <a:off x="731520" y="3708720"/>
              <a:ext cx="2513880" cy="1142280"/>
            </a:xfrm>
            <a:prstGeom prst="roundRect">
              <a:avLst>
                <a:gd name="adj" fmla="val 5600"/>
              </a:avLst>
            </a:prstGeom>
            <a:solidFill>
              <a:srgbClr val="f1e7d6"/>
            </a:solidFill>
            <a:ln w="12700">
              <a:solidFill>
                <a:srgbClr val="d7d0c5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5" name="Text 9"/>
            <p:cNvSpPr/>
            <p:nvPr/>
          </p:nvSpPr>
          <p:spPr>
            <a:xfrm>
              <a:off x="841320" y="3955680"/>
              <a:ext cx="2285280" cy="383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1" lang="en-US" sz="2600" spc="-1" strike="noStrike">
                  <a:solidFill>
                    <a:srgbClr val="22252a"/>
                  </a:solidFill>
                  <a:latin typeface="Arial"/>
                </a:rPr>
                <a:t>1</a:t>
              </a:r>
              <a:endParaRPr b="0" lang="zxx" sz="2600" spc="-1" strike="noStrike">
                <a:latin typeface="Arial"/>
              </a:endParaRPr>
            </a:p>
          </p:txBody>
        </p:sp>
      </p:grpSp>
      <p:sp>
        <p:nvSpPr>
          <p:cNvPr id="116" name="Text 10"/>
          <p:cNvSpPr/>
          <p:nvPr/>
        </p:nvSpPr>
        <p:spPr>
          <a:xfrm>
            <a:off x="841320" y="4302360"/>
            <a:ext cx="228528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6d6a65"/>
                </a:solidFill>
                <a:latin typeface="Arial"/>
              </a:rPr>
              <a:t>correspondent</a:t>
            </a:r>
            <a:endParaRPr b="0" lang="zxx" sz="1100" spc="-1" strike="noStrike">
              <a:latin typeface="Arial"/>
            </a:endParaRPr>
          </a:p>
        </p:txBody>
      </p:sp>
      <p:grpSp>
        <p:nvGrpSpPr>
          <p:cNvPr id="117" name="Group 5"/>
          <p:cNvGrpSpPr/>
          <p:nvPr/>
        </p:nvGrpSpPr>
        <p:grpSpPr>
          <a:xfrm>
            <a:off x="3564360" y="3731040"/>
            <a:ext cx="2513880" cy="1142280"/>
            <a:chOff x="3564360" y="3731040"/>
            <a:chExt cx="2513880" cy="1142280"/>
          </a:xfrm>
        </p:grpSpPr>
        <p:sp>
          <p:nvSpPr>
            <p:cNvPr id="118" name="Shape 11"/>
            <p:cNvSpPr/>
            <p:nvPr/>
          </p:nvSpPr>
          <p:spPr>
            <a:xfrm>
              <a:off x="3564360" y="3731040"/>
              <a:ext cx="2513880" cy="1142280"/>
            </a:xfrm>
            <a:prstGeom prst="roundRect">
              <a:avLst>
                <a:gd name="adj" fmla="val 5600"/>
              </a:avLst>
            </a:prstGeom>
            <a:solidFill>
              <a:srgbClr val="e7eef4"/>
            </a:solidFill>
            <a:ln w="12700">
              <a:solidFill>
                <a:srgbClr val="d7d0c5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9" name="Text 12"/>
            <p:cNvSpPr/>
            <p:nvPr/>
          </p:nvSpPr>
          <p:spPr>
            <a:xfrm>
              <a:off x="3571920" y="4005720"/>
              <a:ext cx="2285280" cy="383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1" lang="en-US" sz="1800" spc="-1" strike="noStrike">
                  <a:solidFill>
                    <a:srgbClr val="22252a"/>
                  </a:solidFill>
                  <a:latin typeface="Arial"/>
                </a:rPr>
                <a:t>Zdenka Marković</a:t>
              </a:r>
              <a:endParaRPr b="0" lang="zxx" sz="1800" spc="-1" strike="noStrike">
                <a:latin typeface="Arial"/>
              </a:endParaRPr>
            </a:p>
          </p:txBody>
        </p:sp>
      </p:grpSp>
      <p:sp>
        <p:nvSpPr>
          <p:cNvPr id="120" name="Text 13"/>
          <p:cNvSpPr/>
          <p:nvPr/>
        </p:nvSpPr>
        <p:spPr>
          <a:xfrm>
            <a:off x="3630240" y="4372560"/>
            <a:ext cx="228528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6d6a65"/>
                </a:solidFill>
                <a:latin typeface="Arial"/>
              </a:rPr>
              <a:t>recipient</a:t>
            </a:r>
            <a:endParaRPr b="0" lang="zxx" sz="1100" spc="-1" strike="noStrike">
              <a:latin typeface="Arial"/>
            </a:endParaRPr>
          </a:p>
        </p:txBody>
      </p:sp>
      <p:sp>
        <p:nvSpPr>
          <p:cNvPr id="121" name="PlaceHolder 1"/>
          <p:cNvSpPr>
            <a:spLocks noGrp="1"/>
          </p:cNvSpPr>
          <p:nvPr>
            <p:ph type="sldNum" idx="7"/>
          </p:nvPr>
        </p:nvSpPr>
        <p:spPr>
          <a:xfrm>
            <a:off x="11750040" y="64465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tabLst>
                <a:tab algn="l" pos="0"/>
              </a:tabLst>
              <a:defRPr b="0" lang="en-US" sz="900" spc="-1" strike="noStrike">
                <a:solidFill>
                  <a:srgbClr val="6d6a65"/>
                </a:solidFill>
                <a:latin typeface="Aptos"/>
                <a:ea typeface="Aptos"/>
              </a:defRPr>
            </a:lvl1pPr>
          </a:lstStyle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fld id="{6559930A-B63F-4596-9B54-EF28810289D3}" type="slidenum">
              <a:rPr b="0" lang="en-US" sz="900" spc="-1" strike="noStrike">
                <a:solidFill>
                  <a:srgbClr val="6d6a65"/>
                </a:solidFill>
                <a:latin typeface="Aptos"/>
                <a:ea typeface="Aptos"/>
              </a:rPr>
              <a:t>6</a:t>
            </a:fld>
            <a:endParaRPr b="0" lang="zxx" sz="900" spc="-1" strike="noStrike">
              <a:latin typeface="Times New Roman"/>
            </a:endParaRPr>
          </a:p>
        </p:txBody>
      </p:sp>
      <p:pic>
        <p:nvPicPr>
          <p:cNvPr id="122" name="Picture 2" descr=""/>
          <p:cNvPicPr/>
          <p:nvPr/>
        </p:nvPicPr>
        <p:blipFill>
          <a:blip r:embed="rId1"/>
          <a:stretch/>
        </p:blipFill>
        <p:spPr>
          <a:xfrm>
            <a:off x="6218280" y="1553400"/>
            <a:ext cx="5735520" cy="4310280"/>
          </a:xfrm>
          <a:prstGeom prst="rect">
            <a:avLst/>
          </a:prstGeom>
          <a:ln w="0">
            <a:noFill/>
          </a:ln>
        </p:spPr>
      </p:pic>
      <p:pic>
        <p:nvPicPr>
          <p:cNvPr id="123" name="Picture 4" descr=""/>
          <p:cNvPicPr/>
          <p:nvPr/>
        </p:nvPicPr>
        <p:blipFill>
          <a:blip r:embed="rId2"/>
          <a:stretch/>
        </p:blipFill>
        <p:spPr>
          <a:xfrm>
            <a:off x="6218280" y="1629000"/>
            <a:ext cx="5678280" cy="4158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 0"/>
          <p:cNvSpPr/>
          <p:nvPr/>
        </p:nvSpPr>
        <p:spPr>
          <a:xfrm>
            <a:off x="594360" y="411480"/>
            <a:ext cx="1106352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sr-Latn-RS" sz="4400" spc="-1" strike="noStrike">
                <a:solidFill>
                  <a:srgbClr val="000000"/>
                </a:solidFill>
                <a:latin typeface="Arial"/>
              </a:rPr>
              <a:t>Workflow: </a:t>
            </a:r>
            <a:r>
              <a:rPr b="1" lang="en-US" sz="4400" spc="-1" strike="noStrike">
                <a:solidFill>
                  <a:srgbClr val="000000"/>
                </a:solidFill>
                <a:latin typeface="Arial"/>
              </a:rPr>
              <a:t>Semi-automatic </a:t>
            </a:r>
            <a:r>
              <a:rPr b="1" lang="sr-Latn-RS" sz="4400" spc="-1" strike="noStrike">
                <a:solidFill>
                  <a:srgbClr val="000000"/>
                </a:solidFill>
                <a:latin typeface="Arial"/>
              </a:rPr>
              <a:t>p</a:t>
            </a:r>
            <a:r>
              <a:rPr b="1" lang="en-US" sz="4400" spc="-1" strike="noStrike">
                <a:solidFill>
                  <a:srgbClr val="000000"/>
                </a:solidFill>
                <a:latin typeface="Arial"/>
              </a:rPr>
              <a:t>ipeline</a:t>
            </a:r>
            <a:endParaRPr b="0" lang="zxx" sz="4400" spc="-1" strike="noStrike">
              <a:latin typeface="Arial"/>
            </a:endParaRPr>
          </a:p>
        </p:txBody>
      </p:sp>
      <p:sp>
        <p:nvSpPr>
          <p:cNvPr id="125" name="Shape 2"/>
          <p:cNvSpPr/>
          <p:nvPr/>
        </p:nvSpPr>
        <p:spPr>
          <a:xfrm>
            <a:off x="621720" y="4182120"/>
            <a:ext cx="2084040" cy="138924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d9d2c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6" name="Text 3"/>
          <p:cNvSpPr/>
          <p:nvPr/>
        </p:nvSpPr>
        <p:spPr>
          <a:xfrm>
            <a:off x="731520" y="4346640"/>
            <a:ext cx="346680" cy="346680"/>
          </a:xfrm>
          <a:prstGeom prst="ellipse">
            <a:avLst/>
          </a:prstGeom>
          <a:solidFill>
            <a:srgbClr val="9b5b5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ffffff"/>
                </a:solidFill>
                <a:latin typeface="Arial"/>
              </a:rPr>
              <a:t>1</a:t>
            </a:r>
            <a:endParaRPr b="0" lang="zxx" sz="1400" spc="-1" strike="noStrike">
              <a:latin typeface="Arial"/>
            </a:endParaRPr>
          </a:p>
        </p:txBody>
      </p:sp>
      <p:sp>
        <p:nvSpPr>
          <p:cNvPr id="127" name="Text 4"/>
          <p:cNvSpPr/>
          <p:nvPr/>
        </p:nvSpPr>
        <p:spPr>
          <a:xfrm>
            <a:off x="1152000" y="4337640"/>
            <a:ext cx="141660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250" spc="-1" strike="noStrike">
                <a:solidFill>
                  <a:srgbClr val="22252a"/>
                </a:solidFill>
                <a:latin typeface="Arial"/>
              </a:rPr>
              <a:t>Transcription</a:t>
            </a:r>
            <a:endParaRPr b="0" lang="zxx" sz="1250" spc="-1" strike="noStrike">
              <a:latin typeface="Arial"/>
            </a:endParaRPr>
          </a:p>
        </p:txBody>
      </p:sp>
      <p:sp>
        <p:nvSpPr>
          <p:cNvPr id="128" name="Text 5"/>
          <p:cNvSpPr/>
          <p:nvPr/>
        </p:nvSpPr>
        <p:spPr>
          <a:xfrm>
            <a:off x="786240" y="4803840"/>
            <a:ext cx="1755000" cy="47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50" spc="-1" strike="noStrike">
                <a:solidFill>
                  <a:srgbClr val="6d6a65"/>
                </a:solidFill>
                <a:latin typeface="Arial"/>
              </a:rPr>
              <a:t>Transkribus + PAGE XML</a:t>
            </a:r>
            <a:endParaRPr b="0" lang="zxx" sz="1050" spc="-1" strike="noStrike">
              <a:latin typeface="Arial"/>
            </a:endParaRPr>
          </a:p>
        </p:txBody>
      </p:sp>
      <p:sp>
        <p:nvSpPr>
          <p:cNvPr id="129" name="Shape 6"/>
          <p:cNvSpPr/>
          <p:nvPr/>
        </p:nvSpPr>
        <p:spPr>
          <a:xfrm>
            <a:off x="2935080" y="4182120"/>
            <a:ext cx="2084040" cy="138924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d9d2c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0" name="Text 7"/>
          <p:cNvSpPr/>
          <p:nvPr/>
        </p:nvSpPr>
        <p:spPr>
          <a:xfrm>
            <a:off x="3044880" y="4346640"/>
            <a:ext cx="346680" cy="346680"/>
          </a:xfrm>
          <a:prstGeom prst="ellipse">
            <a:avLst/>
          </a:prstGeom>
          <a:solidFill>
            <a:srgbClr val="355c7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ffffff"/>
                </a:solidFill>
                <a:latin typeface="Arial"/>
              </a:rPr>
              <a:t>2</a:t>
            </a:r>
            <a:endParaRPr b="0" lang="zxx" sz="1400" spc="-1" strike="noStrike">
              <a:latin typeface="Arial"/>
            </a:endParaRPr>
          </a:p>
        </p:txBody>
      </p:sp>
      <p:sp>
        <p:nvSpPr>
          <p:cNvPr id="131" name="Text 8"/>
          <p:cNvSpPr/>
          <p:nvPr/>
        </p:nvSpPr>
        <p:spPr>
          <a:xfrm>
            <a:off x="3465720" y="4337640"/>
            <a:ext cx="141660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250" spc="-1" strike="noStrike">
                <a:solidFill>
                  <a:srgbClr val="22252a"/>
                </a:solidFill>
                <a:latin typeface="Arial"/>
              </a:rPr>
              <a:t>Information extraction</a:t>
            </a:r>
            <a:endParaRPr b="0" lang="zxx" sz="1250" spc="-1" strike="noStrike">
              <a:latin typeface="Arial"/>
            </a:endParaRPr>
          </a:p>
        </p:txBody>
      </p:sp>
      <p:sp>
        <p:nvSpPr>
          <p:cNvPr id="132" name="Text 9"/>
          <p:cNvSpPr/>
          <p:nvPr/>
        </p:nvSpPr>
        <p:spPr>
          <a:xfrm>
            <a:off x="3099960" y="4803840"/>
            <a:ext cx="1755000" cy="47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50" spc="-1" strike="noStrike">
                <a:solidFill>
                  <a:srgbClr val="6d6a65"/>
                </a:solidFill>
                <a:latin typeface="Arial"/>
              </a:rPr>
              <a:t>BERTić NER + regex dates</a:t>
            </a:r>
            <a:endParaRPr b="0" lang="zxx" sz="1050" spc="-1" strike="noStrike">
              <a:latin typeface="Arial"/>
            </a:endParaRPr>
          </a:p>
        </p:txBody>
      </p:sp>
      <p:sp>
        <p:nvSpPr>
          <p:cNvPr id="133" name="Shape 10"/>
          <p:cNvSpPr/>
          <p:nvPr/>
        </p:nvSpPr>
        <p:spPr>
          <a:xfrm>
            <a:off x="5248800" y="4182120"/>
            <a:ext cx="2084040" cy="138924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d9d2c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4" name="Text 11"/>
          <p:cNvSpPr/>
          <p:nvPr/>
        </p:nvSpPr>
        <p:spPr>
          <a:xfrm>
            <a:off x="5358240" y="4346640"/>
            <a:ext cx="346680" cy="346680"/>
          </a:xfrm>
          <a:prstGeom prst="ellipse">
            <a:avLst/>
          </a:prstGeom>
          <a:solidFill>
            <a:srgbClr val="52796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ffffff"/>
                </a:solidFill>
                <a:latin typeface="Arial"/>
              </a:rPr>
              <a:t>3</a:t>
            </a:r>
            <a:endParaRPr b="0" lang="zxx" sz="1400" spc="-1" strike="noStrike">
              <a:latin typeface="Arial"/>
            </a:endParaRPr>
          </a:p>
        </p:txBody>
      </p:sp>
      <p:sp>
        <p:nvSpPr>
          <p:cNvPr id="135" name="Text 12"/>
          <p:cNvSpPr/>
          <p:nvPr/>
        </p:nvSpPr>
        <p:spPr>
          <a:xfrm>
            <a:off x="5779080" y="4337640"/>
            <a:ext cx="141660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250" spc="-1" strike="noStrike">
                <a:solidFill>
                  <a:srgbClr val="22252a"/>
                </a:solidFill>
                <a:latin typeface="Arial"/>
              </a:rPr>
              <a:t>Normalization &amp; NEL</a:t>
            </a:r>
            <a:endParaRPr b="0" lang="zxx" sz="1250" spc="-1" strike="noStrike">
              <a:latin typeface="Arial"/>
            </a:endParaRPr>
          </a:p>
        </p:txBody>
      </p:sp>
      <p:sp>
        <p:nvSpPr>
          <p:cNvPr id="136" name="Text 13"/>
          <p:cNvSpPr/>
          <p:nvPr/>
        </p:nvSpPr>
        <p:spPr>
          <a:xfrm>
            <a:off x="5413320" y="4803840"/>
            <a:ext cx="1755000" cy="47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50" spc="-1" strike="noStrike">
                <a:solidFill>
                  <a:srgbClr val="6d6a65"/>
                </a:solidFill>
                <a:latin typeface="Arial"/>
              </a:rPr>
              <a:t>Rules + Wikidata linking</a:t>
            </a:r>
            <a:endParaRPr b="0" lang="zxx" sz="1050" spc="-1" strike="noStrike">
              <a:latin typeface="Arial"/>
            </a:endParaRPr>
          </a:p>
        </p:txBody>
      </p:sp>
      <p:sp>
        <p:nvSpPr>
          <p:cNvPr id="137" name="Shape 14"/>
          <p:cNvSpPr/>
          <p:nvPr/>
        </p:nvSpPr>
        <p:spPr>
          <a:xfrm>
            <a:off x="7562160" y="4182120"/>
            <a:ext cx="2084040" cy="138924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d9d2c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8" name="Text 15"/>
          <p:cNvSpPr/>
          <p:nvPr/>
        </p:nvSpPr>
        <p:spPr>
          <a:xfrm>
            <a:off x="7671960" y="4346640"/>
            <a:ext cx="346680" cy="346680"/>
          </a:xfrm>
          <a:prstGeom prst="ellipse">
            <a:avLst/>
          </a:prstGeom>
          <a:solidFill>
            <a:srgbClr val="b38a4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ffffff"/>
                </a:solidFill>
                <a:latin typeface="Arial"/>
              </a:rPr>
              <a:t>4</a:t>
            </a:r>
            <a:endParaRPr b="0" lang="zxx" sz="1400" spc="-1" strike="noStrike">
              <a:latin typeface="Arial"/>
            </a:endParaRPr>
          </a:p>
        </p:txBody>
      </p:sp>
      <p:sp>
        <p:nvSpPr>
          <p:cNvPr id="139" name="Text 16"/>
          <p:cNvSpPr/>
          <p:nvPr/>
        </p:nvSpPr>
        <p:spPr>
          <a:xfrm>
            <a:off x="8092440" y="4337640"/>
            <a:ext cx="141660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250" spc="-1" strike="noStrike">
                <a:solidFill>
                  <a:srgbClr val="22252a"/>
                </a:solidFill>
                <a:latin typeface="Arial"/>
              </a:rPr>
              <a:t>Semantic modeling</a:t>
            </a:r>
            <a:endParaRPr b="0" lang="zxx" sz="1250" spc="-1" strike="noStrike">
              <a:latin typeface="Arial"/>
            </a:endParaRPr>
          </a:p>
        </p:txBody>
      </p:sp>
      <p:sp>
        <p:nvSpPr>
          <p:cNvPr id="140" name="Text 17"/>
          <p:cNvSpPr/>
          <p:nvPr/>
        </p:nvSpPr>
        <p:spPr>
          <a:xfrm>
            <a:off x="7726680" y="4803840"/>
            <a:ext cx="1755000" cy="47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50" spc="-1" strike="noStrike">
                <a:solidFill>
                  <a:srgbClr val="6d6a65"/>
                </a:solidFill>
                <a:latin typeface="Arial"/>
              </a:rPr>
              <a:t>RDFLib + RDF vocabularies</a:t>
            </a:r>
            <a:endParaRPr b="0" lang="zxx" sz="1050" spc="-1" strike="noStrike">
              <a:latin typeface="Arial"/>
            </a:endParaRPr>
          </a:p>
        </p:txBody>
      </p:sp>
      <p:sp>
        <p:nvSpPr>
          <p:cNvPr id="141" name="Shape 18"/>
          <p:cNvSpPr/>
          <p:nvPr/>
        </p:nvSpPr>
        <p:spPr>
          <a:xfrm>
            <a:off x="9875520" y="4182120"/>
            <a:ext cx="2084040" cy="1389240"/>
          </a:xfrm>
          <a:prstGeom prst="roundRect">
            <a:avLst>
              <a:gd name="adj" fmla="val 3947"/>
            </a:avLst>
          </a:prstGeom>
          <a:solidFill>
            <a:srgbClr val="e5efea"/>
          </a:solidFill>
          <a:ln w="12700">
            <a:solidFill>
              <a:srgbClr val="d9d2c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2" name="Text 19"/>
          <p:cNvSpPr/>
          <p:nvPr/>
        </p:nvSpPr>
        <p:spPr>
          <a:xfrm>
            <a:off x="9985320" y="4346640"/>
            <a:ext cx="346680" cy="346680"/>
          </a:xfrm>
          <a:prstGeom prst="ellipse">
            <a:avLst/>
          </a:prstGeom>
          <a:solidFill>
            <a:srgbClr val="24484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ffffff"/>
                </a:solidFill>
                <a:latin typeface="Arial"/>
              </a:rPr>
              <a:t>5</a:t>
            </a:r>
            <a:endParaRPr b="0" lang="zxx" sz="1400" spc="-1" strike="noStrike">
              <a:latin typeface="Arial"/>
            </a:endParaRPr>
          </a:p>
        </p:txBody>
      </p:sp>
      <p:sp>
        <p:nvSpPr>
          <p:cNvPr id="143" name="Text 20"/>
          <p:cNvSpPr/>
          <p:nvPr/>
        </p:nvSpPr>
        <p:spPr>
          <a:xfrm>
            <a:off x="10405800" y="4337640"/>
            <a:ext cx="141660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250" spc="-1" strike="noStrike">
                <a:solidFill>
                  <a:srgbClr val="22252a"/>
                </a:solidFill>
                <a:latin typeface="Arial"/>
              </a:rPr>
              <a:t>Exploration</a:t>
            </a:r>
            <a:endParaRPr b="0" lang="zxx" sz="1250" spc="-1" strike="noStrike">
              <a:latin typeface="Arial"/>
            </a:endParaRPr>
          </a:p>
        </p:txBody>
      </p:sp>
      <p:sp>
        <p:nvSpPr>
          <p:cNvPr id="144" name="Text 21"/>
          <p:cNvSpPr/>
          <p:nvPr/>
        </p:nvSpPr>
        <p:spPr>
          <a:xfrm>
            <a:off x="10040040" y="4803840"/>
            <a:ext cx="1755000" cy="47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50" spc="-1" strike="noStrike">
                <a:solidFill>
                  <a:srgbClr val="6d6a65"/>
                </a:solidFill>
                <a:latin typeface="Arial"/>
              </a:rPr>
              <a:t>SPARQL + graph visualization</a:t>
            </a:r>
            <a:endParaRPr b="0" lang="zxx" sz="1050" spc="-1" strike="noStrike">
              <a:latin typeface="Arial"/>
            </a:endParaRPr>
          </a:p>
        </p:txBody>
      </p:sp>
      <p:sp>
        <p:nvSpPr>
          <p:cNvPr id="145" name="PlaceHolder 1"/>
          <p:cNvSpPr>
            <a:spLocks noGrp="1"/>
          </p:cNvSpPr>
          <p:nvPr>
            <p:ph type="sldNum" idx="8"/>
          </p:nvPr>
        </p:nvSpPr>
        <p:spPr>
          <a:xfrm>
            <a:off x="11750040" y="64465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tabLst>
                <a:tab algn="l" pos="0"/>
              </a:tabLst>
              <a:defRPr b="0" lang="en-US" sz="900" spc="-1" strike="noStrike">
                <a:solidFill>
                  <a:srgbClr val="6d6a65"/>
                </a:solidFill>
                <a:latin typeface="Aptos"/>
                <a:ea typeface="Aptos"/>
              </a:defRPr>
            </a:lvl1pPr>
          </a:lstStyle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fld id="{65DAA9AE-89C1-4B86-9F7A-7B11C4EBC03B}" type="slidenum">
              <a:rPr b="0" lang="en-US" sz="900" spc="-1" strike="noStrike">
                <a:solidFill>
                  <a:srgbClr val="6d6a65"/>
                </a:solidFill>
                <a:latin typeface="Aptos"/>
                <a:ea typeface="Aptos"/>
              </a:rPr>
              <a:t>6</a:t>
            </a:fld>
            <a:endParaRPr b="0" lang="zxx" sz="900" spc="-1" strike="noStrike">
              <a:latin typeface="Times New Roman"/>
            </a:endParaRPr>
          </a:p>
        </p:txBody>
      </p:sp>
      <p:pic>
        <p:nvPicPr>
          <p:cNvPr id="146" name="Picture 2" descr=""/>
          <p:cNvPicPr/>
          <p:nvPr/>
        </p:nvPicPr>
        <p:blipFill>
          <a:blip r:embed="rId1"/>
          <a:stretch/>
        </p:blipFill>
        <p:spPr>
          <a:xfrm>
            <a:off x="1464480" y="1828080"/>
            <a:ext cx="9262440" cy="1695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 0"/>
          <p:cNvSpPr/>
          <p:nvPr/>
        </p:nvSpPr>
        <p:spPr>
          <a:xfrm>
            <a:off x="594360" y="411480"/>
            <a:ext cx="1106352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solidFill>
                  <a:srgbClr val="000000"/>
                </a:solidFill>
                <a:latin typeface="Arial"/>
              </a:rPr>
              <a:t>Workflow</a:t>
            </a:r>
            <a:r>
              <a:rPr b="1" lang="sr-Latn-RS" sz="4400" spc="-1" strike="noStrike">
                <a:solidFill>
                  <a:srgbClr val="000000"/>
                </a:solidFill>
                <a:latin typeface="Arial"/>
              </a:rPr>
              <a:t>: Transcription</a:t>
            </a:r>
            <a:endParaRPr b="0" lang="zxx" sz="4400" spc="-1" strike="noStrike">
              <a:latin typeface="Arial"/>
            </a:endParaRPr>
          </a:p>
        </p:txBody>
      </p:sp>
      <p:sp>
        <p:nvSpPr>
          <p:cNvPr id="148" name="Text 4"/>
          <p:cNvSpPr/>
          <p:nvPr/>
        </p:nvSpPr>
        <p:spPr>
          <a:xfrm>
            <a:off x="1124640" y="1664640"/>
            <a:ext cx="141660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9" name="Text 5"/>
          <p:cNvSpPr/>
          <p:nvPr/>
        </p:nvSpPr>
        <p:spPr>
          <a:xfrm>
            <a:off x="594360" y="1855800"/>
            <a:ext cx="4247280" cy="352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sr-Latn-RS" sz="2000" spc="-1" strike="noStrike">
                <a:solidFill>
                  <a:srgbClr val="000000"/>
                </a:solidFill>
                <a:latin typeface="Arial"/>
              </a:rPr>
              <a:t>Transkribus</a:t>
            </a:r>
            <a:r>
              <a:rPr b="1" lang="de-AT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[5]</a:t>
            </a:r>
            <a:r>
              <a:rPr b="1" lang="sr-Latn-RS" sz="2000" spc="-1" strike="noStrike">
                <a:solidFill>
                  <a:srgbClr val="000000"/>
                </a:solidFill>
                <a:latin typeface="Arial"/>
              </a:rPr>
              <a:t> platform</a:t>
            </a:r>
            <a:r>
              <a:rPr b="0" lang="sr-Latn-RS" sz="2000" spc="-1" strike="noStrike">
                <a:solidFill>
                  <a:srgbClr val="000000"/>
                </a:solidFill>
                <a:latin typeface="Arial"/>
              </a:rPr>
              <a:t>:</a:t>
            </a:r>
            <a:endParaRPr b="0" lang="zxx" sz="20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Burgenland Croatian</a:t>
            </a:r>
            <a:r>
              <a:rPr b="1" lang="sr-Latn-RS" sz="2000" spc="-1" strike="noStrike">
                <a:solidFill>
                  <a:srgbClr val="000000"/>
                </a:solidFill>
                <a:latin typeface="Arial"/>
              </a:rPr>
              <a:t> Typewritten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sr-Latn-RS" sz="2000" spc="-1" strike="noStrike">
                <a:solidFill>
                  <a:srgbClr val="000000"/>
                </a:solidFill>
                <a:latin typeface="Arial"/>
              </a:rPr>
              <a:t>(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2010–2019</a:t>
            </a:r>
            <a:r>
              <a:rPr b="1" lang="sr-Latn-RS" sz="2000" spc="-1" strike="noStrike">
                <a:solidFill>
                  <a:srgbClr val="000000"/>
                </a:solidFill>
                <a:latin typeface="Arial"/>
              </a:rPr>
              <a:t>)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 model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 produced the best results for mixed Serbian–Croatian Latin-script text, with occasional German and </a:t>
            </a:r>
            <a:r>
              <a:rPr b="0" lang="sr-Latn-RS" sz="2000" spc="-1" strike="noStrike">
                <a:solidFill>
                  <a:srgbClr val="000000"/>
                </a:solidFill>
                <a:latin typeface="Arial"/>
              </a:rPr>
              <a:t>Hungraian words/letters.</a:t>
            </a:r>
            <a:endParaRPr b="0" lang="zxx" sz="2000" spc="-1" strike="noStrike">
              <a:latin typeface="Arial"/>
            </a:endParaRPr>
          </a:p>
        </p:txBody>
      </p:sp>
      <p:sp>
        <p:nvSpPr>
          <p:cNvPr id="150" name="PlaceHolder 1"/>
          <p:cNvSpPr>
            <a:spLocks noGrp="1"/>
          </p:cNvSpPr>
          <p:nvPr>
            <p:ph type="sldNum" idx="9"/>
          </p:nvPr>
        </p:nvSpPr>
        <p:spPr>
          <a:xfrm>
            <a:off x="11750040" y="64465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tabLst>
                <a:tab algn="l" pos="0"/>
              </a:tabLst>
              <a:defRPr b="0" lang="en-US" sz="900" spc="-1" strike="noStrike">
                <a:solidFill>
                  <a:srgbClr val="6d6a65"/>
                </a:solidFill>
                <a:latin typeface="Aptos"/>
                <a:ea typeface="Aptos"/>
              </a:defRPr>
            </a:lvl1pPr>
          </a:lstStyle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fld id="{F57072BC-85CD-4446-ADD7-EFEB9D850F03}" type="slidenum">
              <a:rPr b="0" lang="en-US" sz="900" spc="-1" strike="noStrike">
                <a:solidFill>
                  <a:srgbClr val="6d6a65"/>
                </a:solidFill>
                <a:latin typeface="Aptos"/>
                <a:ea typeface="Aptos"/>
              </a:rPr>
              <a:t>6</a:t>
            </a:fld>
            <a:endParaRPr b="0" lang="zxx" sz="900" spc="-1" strike="noStrike">
              <a:latin typeface="Times New Roman"/>
            </a:endParaRPr>
          </a:p>
        </p:txBody>
      </p:sp>
      <p:pic>
        <p:nvPicPr>
          <p:cNvPr id="151" name="Picture 7" descr=""/>
          <p:cNvPicPr/>
          <p:nvPr/>
        </p:nvPicPr>
        <p:blipFill>
          <a:blip r:embed="rId1"/>
          <a:stretch/>
        </p:blipFill>
        <p:spPr>
          <a:xfrm>
            <a:off x="4990680" y="1715760"/>
            <a:ext cx="6759000" cy="3395520"/>
          </a:xfrm>
          <a:prstGeom prst="rect">
            <a:avLst/>
          </a:prstGeom>
          <a:ln w="3175">
            <a:solidFill>
              <a:srgbClr val="000000"/>
            </a:solidFill>
            <a:round/>
          </a:ln>
        </p:spPr>
      </p:pic>
      <p:sp>
        <p:nvSpPr>
          <p:cNvPr id="152" name="Transkribus model selection description"/>
          <p:cNvSpPr/>
          <p:nvPr/>
        </p:nvSpPr>
        <p:spPr>
          <a:xfrm>
            <a:off x="594360" y="5797800"/>
            <a:ext cx="10679760" cy="18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0000"/>
              </a:lnSpc>
              <a:spcAft>
                <a:spcPts val="201"/>
              </a:spcAft>
              <a:buNone/>
            </a:pPr>
            <a:r>
              <a:rPr b="0" lang="en-GB" sz="1200" spc="-1" strike="noStrike">
                <a:solidFill>
                  <a:srgbClr val="6d6a65"/>
                </a:solidFill>
                <a:latin typeface="Arial"/>
              </a:rPr>
              <a:t>[6] Đokić Petrović, M., &amp; Simonović, M. (2025). Burgenland Croatian Typewritten 2010–2019 [Text Recognition Model]. Transkribus. Model ID 442685.</a:t>
            </a:r>
            <a:endParaRPr b="0" lang="zxx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solidFill>
                  <a:srgbClr val="000000"/>
                </a:solidFill>
                <a:latin typeface="Arial"/>
              </a:rPr>
              <a:t>Workflow</a:t>
            </a:r>
            <a:r>
              <a:rPr b="1" lang="sr-Latn-RS" sz="4400" spc="-1" strike="noStrike">
                <a:solidFill>
                  <a:srgbClr val="000000"/>
                </a:solidFill>
                <a:latin typeface="Arial"/>
              </a:rPr>
              <a:t>: PAGE XML</a:t>
            </a:r>
            <a:r>
              <a:rPr b="1" lang="en-US" sz="4400" spc="-1" strike="noStrike">
                <a:solidFill>
                  <a:srgbClr val="000000"/>
                </a:solidFill>
                <a:latin typeface="Arial"/>
              </a:rPr>
              <a:t> processing</a:t>
            </a:r>
            <a:endParaRPr b="0" lang="zxx" sz="4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609480" y="1643400"/>
            <a:ext cx="108586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The corrected transcription was exported from Transkribus as PAGE XML.</a:t>
            </a:r>
            <a:endParaRPr b="0" lang="zxx" sz="2000" spc="-1" strike="noStrike">
              <a:solidFill>
                <a:srgbClr val="000000"/>
              </a:solidFill>
              <a:latin typeface="Aptos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The pipeline converted PAGE XML lines into structured letter records and segmented the letters mainly by place-and-date headers</a:t>
            </a:r>
            <a:r>
              <a:rPr b="0" lang="sr-Latn-RS" sz="20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zxx" sz="20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55" name="TextBox 4"/>
          <p:cNvSpPr/>
          <p:nvPr/>
        </p:nvSpPr>
        <p:spPr>
          <a:xfrm>
            <a:off x="861120" y="3012840"/>
            <a:ext cx="10972080" cy="2372040"/>
          </a:xfrm>
          <a:prstGeom prst="rect">
            <a:avLst/>
          </a:prstGeom>
          <a:noFill/>
          <a:ln w="57150">
            <a:solidFill>
              <a:srgbClr val="ffc000">
                <a:lumMod val="7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i="1" lang="zxx" sz="1500" spc="-1" strike="noStrike">
                <a:solidFill>
                  <a:srgbClr val="000000"/>
                </a:solidFill>
                <a:latin typeface="Arial"/>
              </a:rPr>
              <a:t>letter_id,source_page_files,source_pages,raw_header,text,sender,recipient,date_iso,place_written,date_header_match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zxx" sz="1500" spc="-1" strike="noStrike">
                <a:solidFill>
                  <a:srgbClr val="000000"/>
                </a:solidFill>
                <a:latin typeface="Arial"/>
              </a:rPr>
              <a:t>letter_0001,0001_p001.xml,1,"Сарајево, 11. II 1925. | Draga gospođice, | vraćajući se sa izbora sjećam Vas se i pozdravljam | Vaš | Ivo Andrić | 11. II. 25 | Mama Vam zahvaljuje na brizi i pozdravlja Vas.", </a:t>
            </a:r>
            <a:br>
              <a:rPr sz="1500"/>
            </a:br>
            <a:r>
              <a:rPr b="0" lang="zxx" sz="1500" spc="-1" strike="noStrike">
                <a:solidFill>
                  <a:srgbClr val="000000"/>
                </a:solidFill>
                <a:latin typeface="Arial"/>
              </a:rPr>
              <a:t>"Сарајево, 11. II 1925.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zxx" sz="1500" spc="-1" strike="noStrike">
                <a:solidFill>
                  <a:srgbClr val="000000"/>
                </a:solidFill>
                <a:latin typeface="Arial"/>
              </a:rPr>
              <a:t>Draga gospođice,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zxx" sz="1500" spc="-1" strike="noStrike">
                <a:solidFill>
                  <a:srgbClr val="000000"/>
                </a:solidFill>
                <a:latin typeface="Arial"/>
              </a:rPr>
              <a:t>vraćajući se sa izbora sjećam Vas se i pozdravljam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zxx" sz="1500" spc="-1" strike="noStrike">
                <a:solidFill>
                  <a:srgbClr val="000000"/>
                </a:solidFill>
                <a:latin typeface="Arial"/>
              </a:rPr>
              <a:t>Vaš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zxx" sz="1500" spc="-1" strike="noStrike">
                <a:solidFill>
                  <a:srgbClr val="000000"/>
                </a:solidFill>
                <a:latin typeface="Arial"/>
              </a:rPr>
              <a:t>Ivo Andrić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zxx" sz="1500" spc="-1" strike="noStrike">
                <a:solidFill>
                  <a:srgbClr val="000000"/>
                </a:solidFill>
                <a:latin typeface="Arial"/>
              </a:rPr>
              <a:t>11. II. 25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zxx" sz="1500" spc="-1" strike="noStrike">
                <a:solidFill>
                  <a:srgbClr val="000000"/>
                </a:solidFill>
                <a:latin typeface="Arial"/>
              </a:rPr>
              <a:t>Mama Vam zahvaljuje na brizi i pozdravlja Vas.",Ivo Andrić,Ivo Andrić,1925-02-11,</a:t>
            </a:r>
            <a:r>
              <a:rPr b="1" lang="zxx" sz="1500" spc="-1" strike="noStrike">
                <a:solidFill>
                  <a:srgbClr val="000000"/>
                </a:solidFill>
                <a:latin typeface="Arial"/>
              </a:rPr>
              <a:t>,</a:t>
            </a:r>
            <a:r>
              <a:rPr b="0" lang="zxx" sz="1500" spc="-1" strike="noStrike">
                <a:solidFill>
                  <a:srgbClr val="000000"/>
                </a:solidFill>
                <a:latin typeface="Arial"/>
              </a:rPr>
              <a:t>11. II 1925</a:t>
            </a:r>
            <a:endParaRPr b="0" lang="zxx" sz="1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 0"/>
          <p:cNvSpPr/>
          <p:nvPr/>
        </p:nvSpPr>
        <p:spPr>
          <a:xfrm>
            <a:off x="594360" y="411480"/>
            <a:ext cx="1106352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n-US" sz="4100" spc="-1" strike="noStrike">
                <a:solidFill>
                  <a:srgbClr val="000000"/>
                </a:solidFill>
                <a:latin typeface="Arial"/>
              </a:rPr>
              <a:t>Workflow</a:t>
            </a:r>
            <a:r>
              <a:rPr b="1" lang="sr-Latn-RS" sz="4100" spc="-1" strike="noStrike">
                <a:solidFill>
                  <a:srgbClr val="000000"/>
                </a:solidFill>
                <a:latin typeface="Arial"/>
              </a:rPr>
              <a:t>: Named Entity Recognition (NER)</a:t>
            </a:r>
            <a:endParaRPr b="0" lang="zxx" sz="4100" spc="-1" strike="noStrike">
              <a:latin typeface="Arial"/>
            </a:endParaRPr>
          </a:p>
        </p:txBody>
      </p:sp>
      <p:sp>
        <p:nvSpPr>
          <p:cNvPr id="157" name="Text 5"/>
          <p:cNvSpPr/>
          <p:nvPr/>
        </p:nvSpPr>
        <p:spPr>
          <a:xfrm>
            <a:off x="758880" y="3108960"/>
            <a:ext cx="1755000" cy="47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8" name="PlaceHolder 1"/>
          <p:cNvSpPr>
            <a:spLocks noGrp="1"/>
          </p:cNvSpPr>
          <p:nvPr>
            <p:ph type="sldNum" idx="10"/>
          </p:nvPr>
        </p:nvSpPr>
        <p:spPr>
          <a:xfrm>
            <a:off x="11750040" y="64465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tabLst>
                <a:tab algn="l" pos="0"/>
              </a:tabLst>
              <a:defRPr b="0" lang="en-US" sz="900" spc="-1" strike="noStrike">
                <a:solidFill>
                  <a:srgbClr val="6d6a65"/>
                </a:solidFill>
                <a:latin typeface="Aptos"/>
                <a:ea typeface="Aptos"/>
              </a:defRPr>
            </a:lvl1pPr>
          </a:lstStyle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fld id="{1929D1C6-3D5B-4F12-9DD5-D1C14EC957ED}" type="slidenum">
              <a:rPr b="0" lang="en-US" sz="900" spc="-1" strike="noStrike">
                <a:solidFill>
                  <a:srgbClr val="6d6a65"/>
                </a:solidFill>
                <a:latin typeface="Aptos"/>
                <a:ea typeface="Aptos"/>
              </a:rPr>
              <a:t>10</a:t>
            </a:fld>
            <a:endParaRPr b="0" lang="zxx" sz="900" spc="-1" strike="noStrike">
              <a:latin typeface="Times New Roman"/>
            </a:endParaRPr>
          </a:p>
        </p:txBody>
      </p:sp>
      <p:sp>
        <p:nvSpPr>
          <p:cNvPr id="159" name="Text 9"/>
          <p:cNvSpPr/>
          <p:nvPr/>
        </p:nvSpPr>
        <p:spPr>
          <a:xfrm>
            <a:off x="533880" y="864360"/>
            <a:ext cx="11063520" cy="224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marL="343080" indent="-34308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NER was applied to the letter texts using the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BERTić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 (classla/bcms-bertic-ner) model [7].</a:t>
            </a:r>
            <a:endParaRPr b="0" lang="zxx" sz="2000" spc="-1" strike="noStrike">
              <a:latin typeface="Arial"/>
            </a:endParaRPr>
          </a:p>
          <a:p>
            <a:pPr marL="343080" indent="-34308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The model was used to identify person (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PER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), location (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LOC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),</a:t>
            </a:r>
            <a:r>
              <a:rPr b="0" lang="sr-Latn-RS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organization (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ORG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), and miscellaneous entities (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MISC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) – including publications and literary works.</a:t>
            </a:r>
            <a:r>
              <a:rPr b="0" lang="sr-Latn-RS" sz="20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zxx" sz="2000" spc="-1" strike="noStrike">
              <a:latin typeface="Arial"/>
            </a:endParaRPr>
          </a:p>
          <a:p>
            <a:pPr marL="343080" indent="-34308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Dates (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DATE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) were extracted separately using regular expressions.</a:t>
            </a:r>
            <a:endParaRPr b="0" lang="zxx" sz="2000" spc="-1" strike="noStrike">
              <a:latin typeface="Arial"/>
            </a:endParaRPr>
          </a:p>
        </p:txBody>
      </p:sp>
      <p:sp>
        <p:nvSpPr>
          <p:cNvPr id="160" name="TextBox 3"/>
          <p:cNvSpPr/>
          <p:nvPr/>
        </p:nvSpPr>
        <p:spPr>
          <a:xfrm>
            <a:off x="2289240" y="2711880"/>
            <a:ext cx="8308440" cy="3741480"/>
          </a:xfrm>
          <a:prstGeom prst="rect">
            <a:avLst/>
          </a:prstGeom>
          <a:noFill/>
          <a:ln w="57150">
            <a:solidFill>
              <a:srgbClr val="ffc000">
                <a:lumMod val="7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i="1" lang="en-GB" sz="1500" spc="-1" strike="noStrike">
                <a:solidFill>
                  <a:srgbClr val="000000"/>
                </a:solidFill>
                <a:latin typeface="Arial"/>
              </a:rPr>
              <a:t>letter_id,text,label,start,end,score,model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letter_0001,</a:t>
            </a:r>
            <a:r>
              <a:rPr b="1" lang="sr-RS" sz="1500" spc="-1" strike="noStrike">
                <a:solidFill>
                  <a:srgbClr val="000000"/>
                </a:solidFill>
                <a:latin typeface="Arial"/>
              </a:rPr>
              <a:t>Сарајево</a:t>
            </a:r>
            <a:r>
              <a:rPr b="0" lang="sr-RS" sz="1500" spc="-1" strike="noStrike">
                <a:solidFill>
                  <a:srgbClr val="000000"/>
                </a:solidFill>
                <a:latin typeface="Arial"/>
              </a:rPr>
              <a:t>,</a:t>
            </a: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LOC,0,8,0.9802049398422241,classla/bcms-bertic-ner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letter_0001,</a:t>
            </a:r>
            <a:r>
              <a:rPr b="1" lang="en-GB" sz="1500" spc="-1" strike="noStrike">
                <a:solidFill>
                  <a:srgbClr val="000000"/>
                </a:solidFill>
                <a:latin typeface="Arial"/>
              </a:rPr>
              <a:t>Ivo Andrić</a:t>
            </a: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,PER,95,105,0.9960199594497681,classla/bcms-bertic-ner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letter_0001,</a:t>
            </a:r>
            <a:r>
              <a:rPr b="1" lang="en-GB" sz="1500" spc="-1" strike="noStrike">
                <a:solidFill>
                  <a:srgbClr val="000000"/>
                </a:solidFill>
                <a:latin typeface="Arial"/>
              </a:rPr>
              <a:t>11. II 1925</a:t>
            </a: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,DATE,10,21,1.0,rule-based-date-v1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letter_0001,</a:t>
            </a:r>
            <a:r>
              <a:rPr b="1" lang="en-GB" sz="1500" spc="-1" strike="noStrike">
                <a:solidFill>
                  <a:srgbClr val="000000"/>
                </a:solidFill>
                <a:latin typeface="Arial"/>
              </a:rPr>
              <a:t>11. II. 25</a:t>
            </a: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,DATE,106,116,1.0,rule-based-date-v1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letter_0002,</a:t>
            </a:r>
            <a:r>
              <a:rPr b="1" lang="sr-RS" sz="1500" spc="-1" strike="noStrike">
                <a:solidFill>
                  <a:srgbClr val="000000"/>
                </a:solidFill>
                <a:latin typeface="Arial"/>
              </a:rPr>
              <a:t>Београд</a:t>
            </a:r>
            <a:r>
              <a:rPr b="0" lang="sr-RS" sz="1500" spc="-1" strike="noStrike">
                <a:solidFill>
                  <a:srgbClr val="000000"/>
                </a:solidFill>
                <a:latin typeface="Arial"/>
              </a:rPr>
              <a:t>,</a:t>
            </a: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LOC,0,7,0.9392011761665344,classla/bcms-bertic-ner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letter_0002,</a:t>
            </a:r>
            <a:r>
              <a:rPr b="1" lang="en-GB" sz="1500" spc="-1" strike="noStrike">
                <a:solidFill>
                  <a:srgbClr val="000000"/>
                </a:solidFill>
                <a:latin typeface="Arial"/>
              </a:rPr>
              <a:t>Beogradu</a:t>
            </a: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,LOC,134,142,0.9983125925064087,classla/bcms-bertic-ner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letter_0002,</a:t>
            </a:r>
            <a:r>
              <a:rPr b="1" lang="en-GB" sz="1500" spc="-1" strike="noStrike">
                <a:solidFill>
                  <a:srgbClr val="000000"/>
                </a:solidFill>
                <a:latin typeface="Arial"/>
              </a:rPr>
              <a:t>Dobronića</a:t>
            </a: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,PER,477,486,0.9352021217346191,classla/bcms-bertic-ner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letter_0002,</a:t>
            </a:r>
            <a:r>
              <a:rPr b="1" lang="en-GB" sz="1500" spc="-1" strike="noStrike">
                <a:solidFill>
                  <a:srgbClr val="000000"/>
                </a:solidFill>
                <a:latin typeface="Arial"/>
              </a:rPr>
              <a:t>Sczepanska</a:t>
            </a: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,PER,568,578,0.9743217825889587,classla/bcms-bertic-ner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letter_0002,</a:t>
            </a:r>
            <a:r>
              <a:rPr b="1" lang="en-GB" sz="1500" spc="-1" strike="noStrike">
                <a:solidFill>
                  <a:srgbClr val="000000"/>
                </a:solidFill>
                <a:latin typeface="Arial"/>
              </a:rPr>
              <a:t>Poljsku</a:t>
            </a: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,LOC,642,649,0.978314995765686,classla/bcms-bertic-ner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letter_0002,</a:t>
            </a:r>
            <a:r>
              <a:rPr b="1" lang="en-GB" sz="1500" spc="-1" strike="noStrike">
                <a:solidFill>
                  <a:srgbClr val="000000"/>
                </a:solidFill>
                <a:latin typeface="Arial"/>
              </a:rPr>
              <a:t>Pripovetke</a:t>
            </a: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,MISC,749,759,0.9835421442985535,classla/bcms-bertic-ner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letter_0002,</a:t>
            </a:r>
            <a:r>
              <a:rPr b="1" lang="en-GB" sz="1500" spc="-1" strike="noStrike">
                <a:solidFill>
                  <a:srgbClr val="000000"/>
                </a:solidFill>
                <a:latin typeface="Arial"/>
              </a:rPr>
              <a:t>Srp. Knjiž. Zadruzi</a:t>
            </a: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,ORG,773,792,0.9961962699890137,classla/bcms-bertic-ner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letter_0002,</a:t>
            </a:r>
            <a:r>
              <a:rPr b="1" lang="en-GB" sz="1500" spc="-1" strike="noStrike">
                <a:solidFill>
                  <a:srgbClr val="000000"/>
                </a:solidFill>
                <a:latin typeface="Arial"/>
              </a:rPr>
              <a:t>Akademije</a:t>
            </a: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,ORG,834,843,0.9922829270362854,classla/bcms-bertic-ner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letter_0002,</a:t>
            </a:r>
            <a:r>
              <a:rPr b="1" lang="en-GB" sz="1500" spc="-1" strike="noStrike">
                <a:solidFill>
                  <a:srgbClr val="000000"/>
                </a:solidFill>
                <a:latin typeface="Arial"/>
              </a:rPr>
              <a:t>Ivo Andrić</a:t>
            </a: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,PER,923,933,0.9980722069740295,classla/bcms-bertic-ner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letter_0002,</a:t>
            </a:r>
            <a:r>
              <a:rPr b="1" lang="en-GB" sz="1500" spc="-1" strike="noStrike">
                <a:solidFill>
                  <a:srgbClr val="000000"/>
                </a:solidFill>
                <a:latin typeface="Arial"/>
              </a:rPr>
              <a:t>1. IV 1925</a:t>
            </a: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,DATE,9,19,1.0,rule-based-date-v1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letter_0002,</a:t>
            </a:r>
            <a:r>
              <a:rPr b="1" lang="en-GB" sz="1500" spc="-1" strike="noStrike">
                <a:solidFill>
                  <a:srgbClr val="000000"/>
                </a:solidFill>
                <a:latin typeface="Arial"/>
              </a:rPr>
              <a:t>2. IV. 25</a:t>
            </a:r>
            <a:r>
              <a:rPr b="0" lang="en-GB" sz="1500" spc="-1" strike="noStrike">
                <a:solidFill>
                  <a:srgbClr val="000000"/>
                </a:solidFill>
                <a:latin typeface="Arial"/>
              </a:rPr>
              <a:t>,DATE,29,38,1.0,rule-based-date-v1</a:t>
            </a:r>
            <a:endParaRPr b="0" lang="zxx" sz="1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en-US" sz="4400" spc="-1" strike="noStrike">
                <a:solidFill>
                  <a:srgbClr val="000000"/>
                </a:solidFill>
                <a:latin typeface="Arial"/>
              </a:rPr>
              <a:t>Workflow</a:t>
            </a:r>
            <a:r>
              <a:rPr b="1" lang="sr-Latn-RS" sz="4400" spc="-1" strike="noStrike">
                <a:solidFill>
                  <a:srgbClr val="000000"/>
                </a:solidFill>
                <a:latin typeface="Arial"/>
              </a:rPr>
              <a:t>: </a:t>
            </a:r>
            <a:r>
              <a:rPr b="1" lang="en-US" sz="4400" spc="-1" strike="noStrike">
                <a:solidFill>
                  <a:srgbClr val="000000"/>
                </a:solidFill>
                <a:latin typeface="Arial"/>
              </a:rPr>
              <a:t>NER processing</a:t>
            </a:r>
            <a:endParaRPr b="0" lang="zxx" sz="4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714240" y="1604520"/>
            <a:ext cx="10972080" cy="4511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The NER output was processed using predefined rules</a:t>
            </a:r>
            <a:r>
              <a:rPr b="0" lang="sr-Latn-RS" sz="2000" spc="-1" strike="noStrike">
                <a:solidFill>
                  <a:srgbClr val="000000"/>
                </a:solidFill>
                <a:latin typeface="Arial"/>
              </a:rPr>
              <a:t>:</a:t>
            </a:r>
            <a:endParaRPr b="0" lang="zxx" sz="2000" spc="-1" strike="noStrike">
              <a:solidFill>
                <a:srgbClr val="000000"/>
              </a:solidFill>
              <a:latin typeface="Aptos"/>
            </a:endParaRPr>
          </a:p>
          <a:p>
            <a:pPr lvl="6" marL="717480" indent="-1760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1" i="1" lang="en-US" sz="2000" spc="-1" strike="noStrike">
                <a:solidFill>
                  <a:srgbClr val="000000"/>
                </a:solidFill>
                <a:latin typeface="Arial"/>
              </a:rPr>
              <a:t>Avi, ##gno, and ##na</a:t>
            </a:r>
            <a:r>
              <a:rPr b="1" i="1" lang="sr-Latn-RS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were reconstructed as </a:t>
            </a:r>
            <a:r>
              <a:rPr b="0" lang="sr-Latn-RS" sz="2000" spc="-1" strike="noStrike">
                <a:solidFill>
                  <a:srgbClr val="000000"/>
                </a:solidFill>
                <a:latin typeface="Arial"/>
              </a:rPr>
              <a:t>a single entity mention, </a:t>
            </a:r>
            <a:r>
              <a:rPr b="1" i="1" lang="sr-Latn-RS" sz="2000" spc="-1" strike="noStrike">
                <a:solidFill>
                  <a:srgbClr val="000000"/>
                </a:solidFill>
                <a:latin typeface="Arial"/>
              </a:rPr>
              <a:t>Avignona</a:t>
            </a:r>
            <a:r>
              <a:rPr b="0" lang="sr-Latn-RS" sz="20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zxx" sz="2000" spc="-1" strike="noStrike">
              <a:solidFill>
                <a:srgbClr val="000000"/>
              </a:solidFill>
              <a:latin typeface="Aptos"/>
            </a:endParaRPr>
          </a:p>
          <a:p>
            <a:pPr lvl="6" marL="717480" indent="-1760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R</a:t>
            </a:r>
            <a:r>
              <a:rPr b="0" lang="sr-Latn-RS" sz="2000" spc="-1" strike="noStrike">
                <a:solidFill>
                  <a:srgbClr val="000000"/>
                </a:solidFill>
                <a:latin typeface="Arial"/>
              </a:rPr>
              <a:t>emoved </a:t>
            </a:r>
            <a:r>
              <a:rPr b="1" lang="sr-Latn-RS" sz="2000" spc="-1" strike="noStrike">
                <a:solidFill>
                  <a:srgbClr val="000000"/>
                </a:solidFill>
                <a:latin typeface="Arial"/>
              </a:rPr>
              <a:t>false-positive and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 out-of-scope candidates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, such as </a:t>
            </a:r>
            <a:r>
              <a:rPr b="1" i="1" lang="en-US" sz="2000" spc="-1" strike="noStrike">
                <a:solidFill>
                  <a:srgbClr val="000000"/>
                </a:solidFill>
                <a:latin typeface="Arial"/>
              </a:rPr>
              <a:t>Bog (God), Uskrs (Easter)</a:t>
            </a:r>
            <a:r>
              <a:rPr b="0" i="1" lang="sr-Latn-RS" sz="20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zxx" sz="2000" spc="-1" strike="noStrike">
              <a:solidFill>
                <a:srgbClr val="000000"/>
              </a:solidFill>
              <a:latin typeface="Aptos"/>
            </a:endParaRPr>
          </a:p>
          <a:p>
            <a:pPr lvl="6" marL="717480" indent="-1760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Remov</a:t>
            </a:r>
            <a:r>
              <a:rPr b="0" lang="sr-Latn-RS" sz="2000" spc="-1" strike="noStrike">
                <a:solidFill>
                  <a:srgbClr val="000000"/>
                </a:solidFill>
                <a:latin typeface="Arial"/>
              </a:rPr>
              <a:t>ed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 the spurious fragment </a:t>
            </a:r>
            <a:r>
              <a:rPr b="1" i="1" lang="en-US" sz="2000" spc="-1" strike="noStrike">
                <a:solidFill>
                  <a:srgbClr val="000000"/>
                </a:solidFill>
                <a:latin typeface="Arial"/>
              </a:rPr>
              <a:t>Ma</a:t>
            </a:r>
            <a:r>
              <a:rPr b="0" i="1" lang="en-US" sz="20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zxx" sz="2000" spc="-1" strike="noStrike">
              <a:solidFill>
                <a:srgbClr val="000000"/>
              </a:solidFill>
              <a:latin typeface="Aptos"/>
            </a:endParaRPr>
          </a:p>
          <a:p>
            <a:pPr lvl="6" marL="717480" indent="-1760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i="1" lang="sr-Latn-RS" sz="2000" spc="-1" strike="noStrike">
                <a:solidFill>
                  <a:srgbClr val="000000"/>
                </a:solidFill>
                <a:latin typeface="Arial"/>
              </a:rPr>
              <a:t>Removed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candidates assigned an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incorrect entity type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, such as </a:t>
            </a:r>
            <a:r>
              <a:rPr b="1" i="1" lang="en-US" sz="2000" spc="-1" strike="noStrike">
                <a:solidFill>
                  <a:srgbClr val="000000"/>
                </a:solidFill>
                <a:latin typeface="Arial"/>
              </a:rPr>
              <a:t>Francusku (France) classified as a person</a:t>
            </a:r>
            <a:r>
              <a:rPr b="0" lang="sr-Latn-RS" sz="20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zxx" sz="2000" spc="-1" strike="noStrike">
              <a:solidFill>
                <a:srgbClr val="000000"/>
              </a:solidFill>
              <a:latin typeface="Aptos"/>
            </a:endParaRPr>
          </a:p>
          <a:p>
            <a:pPr lvl="6" marL="717480" indent="-1760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sr-Latn-RS" sz="2000" spc="-1" strike="noStrike">
                <a:solidFill>
                  <a:srgbClr val="000000"/>
                </a:solidFill>
                <a:latin typeface="Arial"/>
              </a:rPr>
              <a:t>P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redefined alias mappings normalized abbreviated, inflected, and script variants to canonical forms: </a:t>
            </a:r>
            <a:r>
              <a:rPr b="0" i="1" lang="en-US" sz="20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1" i="1" lang="en-US" sz="2000" spc="-1" strike="noStrike">
                <a:solidFill>
                  <a:srgbClr val="000000"/>
                </a:solidFill>
                <a:latin typeface="Arial"/>
              </a:rPr>
              <a:t>. Andrić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was normalized to </a:t>
            </a:r>
            <a:r>
              <a:rPr b="1" i="1" lang="en-US" sz="2000" spc="-1" strike="noStrike">
                <a:solidFill>
                  <a:srgbClr val="000000"/>
                </a:solidFill>
                <a:latin typeface="Arial"/>
              </a:rPr>
              <a:t>Ivo Andrić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; </a:t>
            </a:r>
            <a:r>
              <a:rPr b="1" i="1" lang="en-US" sz="2000" spc="-1" strike="noStrike">
                <a:solidFill>
                  <a:srgbClr val="000000"/>
                </a:solidFill>
                <a:latin typeface="Arial"/>
              </a:rPr>
              <a:t>Beogradu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 and the Cyrillic variant </a:t>
            </a:r>
            <a:r>
              <a:rPr b="1" i="1" lang="en-US" sz="2000" spc="-1" strike="noStrike">
                <a:solidFill>
                  <a:srgbClr val="000000"/>
                </a:solidFill>
                <a:latin typeface="Arial"/>
              </a:rPr>
              <a:t>Београд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 were normalized to </a:t>
            </a:r>
            <a:r>
              <a:rPr b="1" i="1" lang="en-US" sz="2000" spc="-1" strike="noStrike">
                <a:solidFill>
                  <a:srgbClr val="000000"/>
                </a:solidFill>
                <a:latin typeface="Arial"/>
              </a:rPr>
              <a:t>Beograd</a:t>
            </a:r>
            <a:r>
              <a:rPr b="0" i="1" lang="sr-Latn-RS" sz="20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zxx" sz="2000" spc="-1" strike="noStrike">
              <a:solidFill>
                <a:srgbClr val="000000"/>
              </a:solidFill>
              <a:latin typeface="Aptos"/>
            </a:endParaRPr>
          </a:p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zxx" sz="2000" spc="-1" strike="noStrike">
              <a:solidFill>
                <a:srgbClr val="000000"/>
              </a:solidFill>
              <a:latin typeface="Aptos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r-Latn-RS" sz="2000" spc="-1" strike="noStrike">
                <a:solidFill>
                  <a:srgbClr val="000000"/>
                </a:solidFill>
                <a:latin typeface="Arial"/>
              </a:rPr>
              <a:t>The NER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 model output contains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99 entities: 32 PER, 59 LOC, 5 ORG, and 3 MISC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;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28 DATE entities were extracted separately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. Among </a:t>
            </a:r>
            <a:r>
              <a:rPr b="0" lang="sr-Latn-RS" sz="2000" spc="-1" strike="noStrike">
                <a:solidFill>
                  <a:srgbClr val="000000"/>
                </a:solidFill>
                <a:latin typeface="Arial"/>
              </a:rPr>
              <a:t>the most frequent entities are </a:t>
            </a:r>
            <a:r>
              <a:rPr b="0" i="1" lang="sr-Latn-RS" sz="2000" spc="-1" strike="noStrike">
                <a:solidFill>
                  <a:srgbClr val="000000"/>
                </a:solidFill>
                <a:latin typeface="Arial"/>
              </a:rPr>
              <a:t>Ivo Andrić, Beograd, Zagreb, Ženeva, Zdenka Marković, </a:t>
            </a:r>
            <a:r>
              <a:rPr b="0" lang="sr-Latn-RS" sz="2000" spc="-1" strike="noStrike">
                <a:solidFill>
                  <a:srgbClr val="000000"/>
                </a:solidFill>
                <a:latin typeface="Arial"/>
              </a:rPr>
              <a:t>and</a:t>
            </a:r>
            <a:r>
              <a:rPr b="0" i="1" lang="sr-Latn-RS" sz="2000" spc="-1" strike="noStrike">
                <a:solidFill>
                  <a:srgbClr val="000000"/>
                </a:solidFill>
                <a:latin typeface="Arial"/>
              </a:rPr>
              <a:t> Marselj</a:t>
            </a:r>
            <a:r>
              <a:rPr b="0" lang="sr-Latn-RS" sz="20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zxx" sz="20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 0"/>
          <p:cNvSpPr/>
          <p:nvPr/>
        </p:nvSpPr>
        <p:spPr>
          <a:xfrm>
            <a:off x="594360" y="411480"/>
            <a:ext cx="1106352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sr-Latn-RS" sz="4400" spc="-1" strike="noStrike">
                <a:solidFill>
                  <a:srgbClr val="000000"/>
                </a:solidFill>
                <a:latin typeface="Arial"/>
              </a:rPr>
              <a:t>Workflow: Named Entity Linking (NEL)</a:t>
            </a:r>
            <a:endParaRPr b="0" lang="zxx" sz="4400" spc="-1" strike="noStrike">
              <a:latin typeface="Arial"/>
            </a:endParaRPr>
          </a:p>
        </p:txBody>
      </p:sp>
      <p:sp>
        <p:nvSpPr>
          <p:cNvPr id="164" name="Text 5"/>
          <p:cNvSpPr/>
          <p:nvPr/>
        </p:nvSpPr>
        <p:spPr>
          <a:xfrm>
            <a:off x="758880" y="3108960"/>
            <a:ext cx="1755000" cy="47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5" name="PlaceHolder 1"/>
          <p:cNvSpPr>
            <a:spLocks noGrp="1"/>
          </p:cNvSpPr>
          <p:nvPr>
            <p:ph type="sldNum" idx="11"/>
          </p:nvPr>
        </p:nvSpPr>
        <p:spPr>
          <a:xfrm>
            <a:off x="11750040" y="64465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tabLst>
                <a:tab algn="l" pos="0"/>
              </a:tabLst>
              <a:defRPr b="0" lang="en-US" sz="900" spc="-1" strike="noStrike">
                <a:solidFill>
                  <a:srgbClr val="6d6a65"/>
                </a:solidFill>
                <a:latin typeface="Aptos"/>
                <a:ea typeface="Aptos"/>
              </a:defRPr>
            </a:lvl1pPr>
          </a:lstStyle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fld id="{8B77D9B4-32E8-4A81-915A-B78E5BC627D5}" type="slidenum">
              <a:rPr b="0" lang="en-US" sz="900" spc="-1" strike="noStrike">
                <a:solidFill>
                  <a:srgbClr val="6d6a65"/>
                </a:solidFill>
                <a:latin typeface="Aptos"/>
                <a:ea typeface="Aptos"/>
              </a:rPr>
              <a:t>10</a:t>
            </a:fld>
            <a:endParaRPr b="0" lang="zxx" sz="900" spc="-1" strike="noStrike">
              <a:latin typeface="Times New Roman"/>
            </a:endParaRPr>
          </a:p>
        </p:txBody>
      </p:sp>
      <p:sp>
        <p:nvSpPr>
          <p:cNvPr id="166" name="Text 13"/>
          <p:cNvSpPr/>
          <p:nvPr/>
        </p:nvSpPr>
        <p:spPr>
          <a:xfrm>
            <a:off x="594360" y="1105560"/>
            <a:ext cx="11074320" cy="224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sr-Latn-RS" sz="20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ntities were linked to Wikidata [8] using the Wikidata API and manually controlled linking rules. </a:t>
            </a:r>
            <a:endParaRPr b="0" lang="zxx" sz="2000" spc="-1" strike="noStrike">
              <a:latin typeface="Arial"/>
            </a:endParaRPr>
          </a:p>
        </p:txBody>
      </p:sp>
      <p:pic>
        <p:nvPicPr>
          <p:cNvPr id="167" name="Picture 5" descr=""/>
          <p:cNvPicPr/>
          <p:nvPr/>
        </p:nvPicPr>
        <p:blipFill>
          <a:blip r:embed="rId1"/>
          <a:stretch/>
        </p:blipFill>
        <p:spPr>
          <a:xfrm>
            <a:off x="6564240" y="2596320"/>
            <a:ext cx="4235760" cy="2632680"/>
          </a:xfrm>
          <a:prstGeom prst="rect">
            <a:avLst/>
          </a:prstGeom>
          <a:ln w="0">
            <a:noFill/>
          </a:ln>
        </p:spPr>
      </p:pic>
      <p:pic>
        <p:nvPicPr>
          <p:cNvPr id="168" name="Picture 8" descr=""/>
          <p:cNvPicPr/>
          <p:nvPr/>
        </p:nvPicPr>
        <p:blipFill>
          <a:blip r:embed="rId2"/>
          <a:stretch/>
        </p:blipFill>
        <p:spPr>
          <a:xfrm>
            <a:off x="7800840" y="3912840"/>
            <a:ext cx="4111920" cy="2442960"/>
          </a:xfrm>
          <a:prstGeom prst="rect">
            <a:avLst/>
          </a:prstGeom>
          <a:ln w="0">
            <a:noFill/>
          </a:ln>
        </p:spPr>
      </p:pic>
      <p:sp>
        <p:nvSpPr>
          <p:cNvPr id="169" name="TextBox 4"/>
          <p:cNvSpPr/>
          <p:nvPr/>
        </p:nvSpPr>
        <p:spPr>
          <a:xfrm>
            <a:off x="727200" y="3814560"/>
            <a:ext cx="5583240" cy="1687320"/>
          </a:xfrm>
          <a:prstGeom prst="rect">
            <a:avLst/>
          </a:prstGeom>
          <a:noFill/>
          <a:ln w="57150">
            <a:solidFill>
              <a:srgbClr val="ffc000">
                <a:lumMod val="7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zxx" sz="1500" spc="-1" strike="noStrike">
                <a:solidFill>
                  <a:srgbClr val="000000"/>
                </a:solidFill>
                <a:latin typeface="Arial"/>
              </a:rPr>
              <a:t>Ivo Andrić</a:t>
            </a:r>
            <a:r>
              <a:rPr b="0" lang="zxx" sz="1500" spc="-1" strike="noStrike">
                <a:solidFill>
                  <a:srgbClr val="000000"/>
                </a:solidFill>
                <a:latin typeface="Arial"/>
              </a:rPr>
              <a:t>,PER,</a:t>
            </a:r>
            <a:r>
              <a:rPr b="1" lang="zxx" sz="1500" spc="-1" strike="noStrike">
                <a:solidFill>
                  <a:srgbClr val="000000"/>
                </a:solidFill>
                <a:latin typeface="Arial"/>
              </a:rPr>
              <a:t>http://www.wikidata.org/entity/Q47561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zxx" sz="1500" spc="-1" strike="noStrike">
                <a:solidFill>
                  <a:srgbClr val="000000"/>
                </a:solidFill>
                <a:latin typeface="Arial"/>
              </a:rPr>
              <a:t>Ivo Vojnović,PER,http://www.wikidata.org/entity/Q553440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zxx" sz="1500" spc="-1" strike="noStrike">
                <a:solidFill>
                  <a:srgbClr val="000000"/>
                </a:solidFill>
                <a:latin typeface="Arial"/>
              </a:rPr>
              <a:t>Miroslav Krleža,PER,http://www.wikidata.org/entity/Q325428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zxx" sz="1500" spc="-1" strike="noStrike">
                <a:solidFill>
                  <a:srgbClr val="000000"/>
                </a:solidFill>
                <a:latin typeface="Arial"/>
              </a:rPr>
              <a:t>Nevistić,PER,http://www.wikidata.org/entity/Q131353567</a:t>
            </a:r>
            <a:endParaRPr b="0" lang="zxx" sz="1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sr-Latn-RS" sz="4400" spc="-1" strike="noStrike">
                <a:solidFill>
                  <a:srgbClr val="000000"/>
                </a:solidFill>
                <a:latin typeface="Arial"/>
              </a:rPr>
              <a:t>Workflow: RDF modeling</a:t>
            </a:r>
            <a:endParaRPr b="0" lang="zxx" sz="4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/>
          </p:nvPr>
        </p:nvSpPr>
        <p:spPr>
          <a:xfrm>
            <a:off x="834840" y="2028600"/>
            <a:ext cx="5086440" cy="38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8000"/>
          </a:bodyPr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b="0" lang="zxx" sz="6200" spc="-1" strike="noStrike">
              <a:solidFill>
                <a:srgbClr val="000000"/>
              </a:solidFill>
              <a:latin typeface="Aptos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6200" spc="-1" strike="noStrike">
                <a:solidFill>
                  <a:srgbClr val="000000"/>
                </a:solidFill>
                <a:latin typeface="Arial"/>
              </a:rPr>
              <a:t>The extracted and normalized data were transformed into an RDF [9] graph using the </a:t>
            </a:r>
            <a:r>
              <a:rPr b="1" lang="en-US" sz="6200" spc="-1" strike="noStrike">
                <a:solidFill>
                  <a:srgbClr val="000000"/>
                </a:solidFill>
                <a:latin typeface="Arial"/>
              </a:rPr>
              <a:t>RDFLib library</a:t>
            </a:r>
            <a:r>
              <a:rPr b="0" lang="en-US" sz="6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zxx" sz="6200" spc="-1" strike="noStrike">
              <a:solidFill>
                <a:srgbClr val="000000"/>
              </a:solidFill>
              <a:latin typeface="Aptos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b="0" lang="zxx" sz="6200" spc="-1" strike="noStrike">
              <a:solidFill>
                <a:srgbClr val="000000"/>
              </a:solidFill>
              <a:latin typeface="Aptos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6200" spc="-1" strike="noStrike">
                <a:solidFill>
                  <a:srgbClr val="000000"/>
                </a:solidFill>
                <a:latin typeface="Arial"/>
              </a:rPr>
              <a:t>The KG uses a lightweight, project-specific vocabulary</a:t>
            </a:r>
            <a:r>
              <a:rPr b="0" lang="sr-Latn-RS" sz="62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6200" spc="-1" strike="noStrike">
                <a:solidFill>
                  <a:srgbClr val="000000"/>
                </a:solidFill>
                <a:latin typeface="Arial"/>
              </a:rPr>
              <a:t>with the prefix </a:t>
            </a:r>
            <a:r>
              <a:rPr b="1" lang="en-US" sz="6200" spc="-1" strike="noStrike">
                <a:solidFill>
                  <a:srgbClr val="000000"/>
                </a:solidFill>
                <a:latin typeface="Arial"/>
              </a:rPr>
              <a:t>andric:</a:t>
            </a:r>
            <a:r>
              <a:rPr b="0" lang="en-US" sz="6200" spc="-1" strike="noStrike">
                <a:solidFill>
                  <a:srgbClr val="000000"/>
                </a:solidFill>
                <a:latin typeface="Arial"/>
              </a:rPr>
              <a:t>, alongside established vocabularies such as </a:t>
            </a:r>
            <a:r>
              <a:rPr b="1" lang="en-US" sz="6200" spc="-1" strike="noStrike">
                <a:solidFill>
                  <a:srgbClr val="000000"/>
                </a:solidFill>
                <a:latin typeface="Arial"/>
              </a:rPr>
              <a:t>Schema.org</a:t>
            </a:r>
            <a:r>
              <a:rPr b="0" lang="en-US" sz="6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1" lang="en-US" sz="6200" spc="-1" strike="noStrike">
                <a:solidFill>
                  <a:srgbClr val="000000"/>
                </a:solidFill>
                <a:latin typeface="Arial"/>
              </a:rPr>
              <a:t>Dublin</a:t>
            </a:r>
            <a:r>
              <a:rPr b="1" lang="sr-Latn-RS" sz="62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en-US" sz="6200" spc="-1" strike="noStrike">
                <a:solidFill>
                  <a:srgbClr val="000000"/>
                </a:solidFill>
                <a:latin typeface="Arial"/>
              </a:rPr>
              <a:t>Core Terms, PROV-O</a:t>
            </a:r>
            <a:r>
              <a:rPr b="0" lang="en-US" sz="6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1" lang="en-US" sz="6200" spc="-1" strike="noStrike">
                <a:solidFill>
                  <a:srgbClr val="000000"/>
                </a:solidFill>
                <a:latin typeface="Arial"/>
              </a:rPr>
              <a:t>RDFS</a:t>
            </a:r>
            <a:r>
              <a:rPr b="0" lang="en-US" sz="6200" spc="-1" strike="noStrike">
                <a:solidFill>
                  <a:srgbClr val="000000"/>
                </a:solidFill>
                <a:latin typeface="Arial"/>
              </a:rPr>
              <a:t>,</a:t>
            </a:r>
            <a:r>
              <a:rPr b="1" lang="en-US" sz="6200" spc="-1" strike="noStrike">
                <a:solidFill>
                  <a:srgbClr val="000000"/>
                </a:solidFill>
                <a:latin typeface="Arial"/>
              </a:rPr>
              <a:t> SKOS</a:t>
            </a:r>
            <a:r>
              <a:rPr b="0" lang="en-US" sz="6200" spc="-1" strike="noStrike">
                <a:solidFill>
                  <a:srgbClr val="000000"/>
                </a:solidFill>
                <a:latin typeface="Arial"/>
              </a:rPr>
              <a:t>, and</a:t>
            </a:r>
            <a:r>
              <a:rPr b="1" lang="en-US" sz="6200" spc="-1" strike="noStrike">
                <a:solidFill>
                  <a:srgbClr val="000000"/>
                </a:solidFill>
                <a:latin typeface="Arial"/>
              </a:rPr>
              <a:t> XSD</a:t>
            </a:r>
            <a:r>
              <a:rPr b="0" lang="en-US" sz="62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zxx" sz="6200" spc="-1" strike="noStrike">
              <a:solidFill>
                <a:srgbClr val="000000"/>
              </a:solidFill>
              <a:latin typeface="Aptos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b="0" lang="zxx" sz="6200" spc="-1" strike="noStrike">
              <a:solidFill>
                <a:srgbClr val="000000"/>
              </a:solidFill>
              <a:latin typeface="Aptos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6200" spc="-1" strike="noStrike">
                <a:solidFill>
                  <a:srgbClr val="000000"/>
                </a:solidFill>
                <a:latin typeface="Arial"/>
              </a:rPr>
              <a:t>In the current proof-of-concept version, the project</a:t>
            </a:r>
            <a:r>
              <a:rPr b="0" lang="sr-Latn-RS" sz="62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6200" spc="-1" strike="noStrike">
                <a:solidFill>
                  <a:srgbClr val="000000"/>
                </a:solidFill>
                <a:latin typeface="Arial"/>
              </a:rPr>
              <a:t>namespace is temporary and will be replaced by a stable registered URI in future work</a:t>
            </a: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.</a:t>
            </a:r>
            <a:endParaRPr b="0" lang="zxx" sz="15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72" name="Text Placeholder 2"/>
          <p:cNvSpPr/>
          <p:nvPr/>
        </p:nvSpPr>
        <p:spPr>
          <a:xfrm>
            <a:off x="6270120" y="1446120"/>
            <a:ext cx="5556600" cy="5022000"/>
          </a:xfrm>
          <a:prstGeom prst="rect">
            <a:avLst/>
          </a:prstGeom>
          <a:noFill/>
          <a:ln w="57150">
            <a:solidFill>
              <a:srgbClr val="ffc000">
                <a:lumMod val="7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sv-SE" sz="1500" spc="-1" strike="noStrike">
                <a:solidFill>
                  <a:srgbClr val="000000"/>
                </a:solidFill>
                <a:latin typeface="Arial"/>
              </a:rPr>
              <a:t>@prefix andric: &lt;https://example.org/andric-letters/&gt; .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@prefix dcterms: &lt;http://purl.org/dc/terms/&gt; .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de-DE" sz="1500" spc="-1" strike="noStrike">
                <a:solidFill>
                  <a:srgbClr val="000000"/>
                </a:solidFill>
                <a:latin typeface="Arial"/>
              </a:rPr>
              <a:t>@prefix schema: &lt;https://schema.org/&gt; .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sr-Latn-RS" sz="1500" spc="-1" strike="noStrike">
                <a:solidFill>
                  <a:srgbClr val="000000"/>
                </a:solidFill>
                <a:latin typeface="Arial"/>
              </a:rPr>
              <a:t>@prefix prov: &lt;http://www.w3.org/ns/prov#&gt; .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sr-Latn-RS" sz="1500" spc="-1" strike="noStrike">
                <a:solidFill>
                  <a:srgbClr val="000000"/>
                </a:solidFill>
                <a:latin typeface="Arial"/>
              </a:rPr>
              <a:t>andric:letter_0001 a andric:Letter;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sr-Latn-RS" sz="1500" spc="-1" strike="noStrike">
                <a:solidFill>
                  <a:srgbClr val="000000"/>
                </a:solidFill>
                <a:latin typeface="Arial"/>
              </a:rPr>
              <a:t>       </a:t>
            </a:r>
            <a:r>
              <a:rPr b="0" lang="sr-Latn-RS" sz="1500" spc="-1" strike="noStrike">
                <a:solidFill>
                  <a:srgbClr val="000000"/>
                </a:solidFill>
                <a:latin typeface="Arial"/>
              </a:rPr>
              <a:t>schema:Message ;</a:t>
            </a:r>
            <a:endParaRPr b="0" lang="zxx" sz="1500" spc="-1" strike="noStrike">
              <a:latin typeface="Arial"/>
            </a:endParaRPr>
          </a:p>
          <a:p>
            <a:pPr marL="360360">
              <a:lnSpc>
                <a:spcPct val="100000"/>
              </a:lnSpc>
              <a:buNone/>
            </a:pPr>
            <a:r>
              <a:rPr b="0" lang="sr-Latn-RS" sz="1500" spc="-1" strike="noStrike">
                <a:solidFill>
                  <a:srgbClr val="000000"/>
                </a:solidFill>
                <a:latin typeface="Arial"/>
              </a:rPr>
              <a:t>dcterms:</a:t>
            </a:r>
            <a:r>
              <a:rPr b="1" lang="sr-Latn-RS" sz="1500" spc="-1" strike="noStrike">
                <a:solidFill>
                  <a:srgbClr val="000000"/>
                </a:solidFill>
                <a:latin typeface="Arial"/>
              </a:rPr>
              <a:t>identifier</a:t>
            </a:r>
            <a:r>
              <a:rPr b="0" lang="sr-Latn-RS" sz="1500" spc="-1" strike="noStrike">
                <a:solidFill>
                  <a:srgbClr val="000000"/>
                </a:solidFill>
                <a:latin typeface="Arial"/>
              </a:rPr>
              <a:t> "letter_0001" ;</a:t>
            </a:r>
            <a:endParaRPr b="0" lang="zxx" sz="1500" spc="-1" strike="noStrike">
              <a:latin typeface="Arial"/>
            </a:endParaRPr>
          </a:p>
          <a:p>
            <a:pPr marL="360360">
              <a:lnSpc>
                <a:spcPct val="100000"/>
              </a:lnSpc>
              <a:buNone/>
            </a:pPr>
            <a:r>
              <a:rPr b="0" lang="sr-Latn-RS" sz="1500" spc="-1" strike="noStrike">
                <a:solidFill>
                  <a:srgbClr val="000000"/>
                </a:solidFill>
                <a:latin typeface="Arial"/>
              </a:rPr>
              <a:t>dcterms:</a:t>
            </a:r>
            <a:r>
              <a:rPr b="1" lang="sr-Latn-RS" sz="1500" spc="-1" strike="noStrike">
                <a:solidFill>
                  <a:srgbClr val="000000"/>
                </a:solidFill>
                <a:latin typeface="Arial"/>
              </a:rPr>
              <a:t>isPartOf</a:t>
            </a:r>
            <a:r>
              <a:rPr b="0" lang="sr-Latn-RS" sz="1500" spc="-1" strike="noStrike">
                <a:solidFill>
                  <a:srgbClr val="000000"/>
                </a:solidFill>
                <a:latin typeface="Arial"/>
              </a:rPr>
              <a:t> andric:andric-private-letters-1925-1941 ;</a:t>
            </a:r>
            <a:endParaRPr b="0" lang="zxx" sz="1500" spc="-1" strike="noStrike">
              <a:latin typeface="Arial"/>
            </a:endParaRPr>
          </a:p>
          <a:p>
            <a:pPr marL="360360">
              <a:lnSpc>
                <a:spcPct val="100000"/>
              </a:lnSpc>
              <a:buNone/>
            </a:pP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prov:</a:t>
            </a:r>
            <a:r>
              <a:rPr b="1" lang="en-US" sz="1500" spc="-1" strike="noStrike">
                <a:solidFill>
                  <a:srgbClr val="000000"/>
                </a:solidFill>
                <a:latin typeface="Arial"/>
              </a:rPr>
              <a:t>hadPrimarySource</a:t>
            </a: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 "0001_p001.xml" ;</a:t>
            </a:r>
            <a:endParaRPr b="0" lang="zxx" sz="1500" spc="-1" strike="noStrike">
              <a:latin typeface="Arial"/>
            </a:endParaRPr>
          </a:p>
          <a:p>
            <a:pPr marL="360360">
              <a:lnSpc>
                <a:spcPct val="100000"/>
              </a:lnSpc>
              <a:buNone/>
            </a:pPr>
            <a:r>
              <a:rPr b="0" lang="sr-Latn-RS" sz="1500" spc="-1" strike="noStrike">
                <a:solidFill>
                  <a:srgbClr val="000000"/>
                </a:solidFill>
                <a:latin typeface="Arial"/>
              </a:rPr>
              <a:t>schema:</a:t>
            </a:r>
            <a:r>
              <a:rPr b="1" lang="sr-Latn-RS" sz="1500" spc="-1" strike="noStrike">
                <a:solidFill>
                  <a:srgbClr val="000000"/>
                </a:solidFill>
                <a:latin typeface="Arial"/>
              </a:rPr>
              <a:t>pagination</a:t>
            </a:r>
            <a:r>
              <a:rPr b="0" lang="sr-Latn-RS" sz="1500" spc="-1" strike="noStrike">
                <a:solidFill>
                  <a:srgbClr val="000000"/>
                </a:solidFill>
                <a:latin typeface="Arial"/>
              </a:rPr>
              <a:t> "1" ;</a:t>
            </a:r>
            <a:endParaRPr b="0" lang="zxx" sz="1500" spc="-1" strike="noStrike">
              <a:latin typeface="Arial"/>
            </a:endParaRPr>
          </a:p>
          <a:p>
            <a:pPr marL="360360">
              <a:lnSpc>
                <a:spcPct val="100000"/>
              </a:lnSpc>
              <a:buNone/>
            </a:pPr>
            <a:r>
              <a:rPr b="0" lang="de-DE" sz="1500" spc="-1" strike="noStrike">
                <a:solidFill>
                  <a:srgbClr val="000000"/>
                </a:solidFill>
                <a:latin typeface="Arial"/>
              </a:rPr>
              <a:t>schema:</a:t>
            </a:r>
            <a:r>
              <a:rPr b="1" lang="de-DE" sz="1500" spc="-1" strike="noStrike">
                <a:solidFill>
                  <a:srgbClr val="000000"/>
                </a:solidFill>
                <a:latin typeface="Arial"/>
              </a:rPr>
              <a:t>dateSent</a:t>
            </a:r>
            <a:r>
              <a:rPr b="0" lang="de-DE" sz="1500" spc="-1" strike="noStrike">
                <a:solidFill>
                  <a:srgbClr val="000000"/>
                </a:solidFill>
                <a:latin typeface="Arial"/>
              </a:rPr>
              <a:t> "1925-02-11"^^xsd:date ;</a:t>
            </a:r>
            <a:endParaRPr b="0" lang="zxx" sz="1500" spc="-1" strike="noStrike">
              <a:latin typeface="Arial"/>
            </a:endParaRPr>
          </a:p>
          <a:p>
            <a:pPr marL="360360">
              <a:lnSpc>
                <a:spcPct val="100000"/>
              </a:lnSpc>
              <a:buNone/>
            </a:pP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schema:</a:t>
            </a:r>
            <a:r>
              <a:rPr b="1" lang="en-US" sz="1500" spc="-1" strike="noStrike">
                <a:solidFill>
                  <a:srgbClr val="000000"/>
                </a:solidFill>
                <a:latin typeface="Arial"/>
              </a:rPr>
              <a:t>locationCreated</a:t>
            </a: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 andric:loc_sarajevo ;</a:t>
            </a:r>
            <a:endParaRPr b="0" lang="zxx" sz="1500" spc="-1" strike="noStrike">
              <a:latin typeface="Arial"/>
            </a:endParaRPr>
          </a:p>
          <a:p>
            <a:pPr marL="360360">
              <a:lnSpc>
                <a:spcPct val="100000"/>
              </a:lnSpc>
              <a:buNone/>
            </a:pPr>
            <a:r>
              <a:rPr b="0" lang="sr-Latn-RS" sz="1500" spc="-1" strike="noStrike">
                <a:solidFill>
                  <a:srgbClr val="000000"/>
                </a:solidFill>
                <a:latin typeface="Arial"/>
              </a:rPr>
              <a:t>schema:</a:t>
            </a:r>
            <a:r>
              <a:rPr b="1" lang="sr-Latn-RS" sz="1500" spc="-1" strike="noStrike">
                <a:solidFill>
                  <a:srgbClr val="000000"/>
                </a:solidFill>
                <a:latin typeface="Arial"/>
              </a:rPr>
              <a:t>sender</a:t>
            </a:r>
            <a:r>
              <a:rPr b="0" lang="sr-Latn-RS" sz="1500" spc="-1" strike="noStrike">
                <a:solidFill>
                  <a:srgbClr val="000000"/>
                </a:solidFill>
                <a:latin typeface="Arial"/>
              </a:rPr>
              <a:t> andric:per_ivo_andric ;</a:t>
            </a:r>
            <a:endParaRPr b="0" lang="zxx" sz="1500" spc="-1" strike="noStrike">
              <a:latin typeface="Arial"/>
            </a:endParaRPr>
          </a:p>
          <a:p>
            <a:pPr marL="360360">
              <a:lnSpc>
                <a:spcPct val="100000"/>
              </a:lnSpc>
              <a:buNone/>
            </a:pPr>
            <a:r>
              <a:rPr b="0" lang="sr-Latn-RS" sz="1500" spc="-1" strike="noStrike">
                <a:solidFill>
                  <a:srgbClr val="000000"/>
                </a:solidFill>
                <a:latin typeface="Arial"/>
              </a:rPr>
              <a:t>schema:</a:t>
            </a:r>
            <a:r>
              <a:rPr b="1" lang="sr-Latn-RS" sz="1500" spc="-1" strike="noStrike">
                <a:solidFill>
                  <a:srgbClr val="000000"/>
                </a:solidFill>
                <a:latin typeface="Arial"/>
              </a:rPr>
              <a:t>recipient</a:t>
            </a:r>
            <a:r>
              <a:rPr b="0" lang="sr-Latn-RS" sz="1500" spc="-1" strike="noStrike">
                <a:solidFill>
                  <a:srgbClr val="000000"/>
                </a:solidFill>
                <a:latin typeface="Arial"/>
              </a:rPr>
              <a:t> andric:per_zdenka_markovic ;</a:t>
            </a:r>
            <a:endParaRPr b="0" lang="zxx" sz="1500" spc="-1" strike="noStrike">
              <a:latin typeface="Arial"/>
            </a:endParaRPr>
          </a:p>
          <a:p>
            <a:pPr marL="360360">
              <a:lnSpc>
                <a:spcPct val="100000"/>
              </a:lnSpc>
              <a:buNone/>
            </a:pP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schema:</a:t>
            </a:r>
            <a:r>
              <a:rPr b="1" lang="en-US" sz="1500" spc="-1" strike="noStrike">
                <a:solidFill>
                  <a:srgbClr val="000000"/>
                </a:solidFill>
                <a:latin typeface="Arial"/>
              </a:rPr>
              <a:t>mentions</a:t>
            </a: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 andric:date_11_ii_25, andric:date_1925,</a:t>
            </a:r>
            <a:endParaRPr b="0" lang="zxx" sz="1500" spc="-1" strike="noStrike">
              <a:latin typeface="Arial"/>
            </a:endParaRPr>
          </a:p>
          <a:p>
            <a:pPr marL="360360">
              <a:lnSpc>
                <a:spcPct val="100000"/>
              </a:lnSpc>
              <a:buNone/>
            </a:pPr>
            <a:r>
              <a:rPr b="0" lang="sr-Latn-RS" sz="1500" spc="-1" strike="noStrike">
                <a:solidFill>
                  <a:srgbClr val="000000"/>
                </a:solidFill>
                <a:latin typeface="Arial"/>
              </a:rPr>
              <a:t>andric:loc_sarajevo, andric:per_ivo_andric ;</a:t>
            </a:r>
            <a:endParaRPr b="0" lang="zxx" sz="1500" spc="-1" strike="noStrike">
              <a:latin typeface="Arial"/>
            </a:endParaRPr>
          </a:p>
          <a:p>
            <a:pPr marL="360360">
              <a:lnSpc>
                <a:spcPct val="100000"/>
              </a:lnSpc>
              <a:buNone/>
            </a:pPr>
            <a:r>
              <a:rPr b="0" lang="de-DE" sz="1500" spc="-1" strike="noStrike">
                <a:solidFill>
                  <a:srgbClr val="000000"/>
                </a:solidFill>
                <a:latin typeface="Arial"/>
              </a:rPr>
              <a:t>schema:</a:t>
            </a:r>
            <a:r>
              <a:rPr b="1" lang="de-DE" sz="1500" spc="-1" strike="noStrike">
                <a:solidFill>
                  <a:srgbClr val="000000"/>
                </a:solidFill>
                <a:latin typeface="Arial"/>
              </a:rPr>
              <a:t>text</a:t>
            </a:r>
            <a:r>
              <a:rPr b="0" lang="de-DE" sz="1500" spc="-1" strike="noStrike">
                <a:solidFill>
                  <a:srgbClr val="000000"/>
                </a:solidFill>
                <a:latin typeface="Arial"/>
              </a:rPr>
              <a:t> """Сараjево, 11. II 1925.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sr-Latn-RS" sz="1500" spc="-1" strike="noStrike">
                <a:solidFill>
                  <a:srgbClr val="000000"/>
                </a:solidFill>
                <a:latin typeface="Arial"/>
              </a:rPr>
              <a:t>Draga gospođice,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sr-Latn-RS" sz="1500" spc="-1" strike="noStrike">
                <a:solidFill>
                  <a:srgbClr val="000000"/>
                </a:solidFill>
                <a:latin typeface="Arial"/>
              </a:rPr>
              <a:t>vraćajući se sa izbora sjećam Vas se i pozdravljam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sr-Latn-RS" sz="1500" spc="-1" strike="noStrike">
                <a:solidFill>
                  <a:srgbClr val="000000"/>
                </a:solidFill>
                <a:latin typeface="Arial"/>
              </a:rPr>
              <a:t>Vaš Ivo Andrić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sr-Latn-RS" sz="1500" spc="-1" strike="noStrike">
                <a:solidFill>
                  <a:srgbClr val="000000"/>
                </a:solidFill>
                <a:latin typeface="Arial"/>
              </a:rPr>
              <a:t>11. II. 25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pl-PL" sz="1500" spc="-1" strike="noStrike">
                <a:solidFill>
                  <a:srgbClr val="000000"/>
                </a:solidFill>
                <a:latin typeface="Arial"/>
              </a:rPr>
              <a:t>Mama Vam zahvaljuje na brizi i pozdravlja Vas.""" .</a:t>
            </a:r>
            <a:endParaRPr b="0" lang="zxx" sz="1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sr-Latn-RS" sz="4400" spc="-1" strike="noStrike">
                <a:solidFill>
                  <a:srgbClr val="000000"/>
                </a:solidFill>
                <a:latin typeface="Arial"/>
              </a:rPr>
              <a:t>Knowledge</a:t>
            </a:r>
            <a:r>
              <a:rPr b="0" lang="sr-Latn-RS" sz="44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lang="sr-Latn-RS" sz="4400" spc="-1" strike="noStrike">
                <a:solidFill>
                  <a:srgbClr val="000000"/>
                </a:solidFill>
                <a:latin typeface="Arial"/>
              </a:rPr>
              <a:t>graph: Andrić’s Letters</a:t>
            </a:r>
            <a:endParaRPr b="0" lang="zxx" sz="4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75" name="TextBox 4"/>
          <p:cNvSpPr/>
          <p:nvPr/>
        </p:nvSpPr>
        <p:spPr>
          <a:xfrm>
            <a:off x="951480" y="4962240"/>
            <a:ext cx="4951440" cy="77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sz="1500" spc="-1" strike="noStrike">
                <a:solidFill>
                  <a:srgbClr val="000000"/>
                </a:solidFill>
                <a:latin typeface="Arial"/>
              </a:rPr>
              <a:t>https://github.com/marijadjokic/andrics_correspondence_as_kg/blob/master/data/output/andric_letters_kg.ttl</a:t>
            </a:r>
            <a:endParaRPr b="0" lang="zxx" sz="1500" spc="-1" strike="noStrike">
              <a:latin typeface="Arial"/>
            </a:endParaRPr>
          </a:p>
        </p:txBody>
      </p:sp>
      <p:pic>
        <p:nvPicPr>
          <p:cNvPr id="176" name="Picture 5" descr=""/>
          <p:cNvPicPr/>
          <p:nvPr/>
        </p:nvPicPr>
        <p:blipFill>
          <a:blip r:embed="rId1"/>
          <a:stretch/>
        </p:blipFill>
        <p:spPr>
          <a:xfrm>
            <a:off x="5903280" y="1755720"/>
            <a:ext cx="5678280" cy="4158720"/>
          </a:xfrm>
          <a:prstGeom prst="rect">
            <a:avLst/>
          </a:prstGeom>
          <a:ln w="0">
            <a:noFill/>
          </a:ln>
        </p:spPr>
      </p:pic>
      <p:pic>
        <p:nvPicPr>
          <p:cNvPr id="177" name="Picture 7" descr=""/>
          <p:cNvPicPr/>
          <p:nvPr/>
        </p:nvPicPr>
        <p:blipFill>
          <a:blip r:embed="rId2"/>
          <a:stretch/>
        </p:blipFill>
        <p:spPr>
          <a:xfrm>
            <a:off x="1974960" y="1976400"/>
            <a:ext cx="2904840" cy="2904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 0"/>
          <p:cNvSpPr/>
          <p:nvPr/>
        </p:nvSpPr>
        <p:spPr>
          <a:xfrm>
            <a:off x="594360" y="411480"/>
            <a:ext cx="11597400" cy="10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800" spc="-1" strike="noStrike">
                <a:solidFill>
                  <a:srgbClr val="000000"/>
                </a:solidFill>
                <a:latin typeface="Arial"/>
              </a:rPr>
              <a:t>What can we ask once the letters become a</a:t>
            </a:r>
            <a:r>
              <a:rPr b="1" lang="sr-Latn-RS" sz="3800" spc="-1" strike="noStrike">
                <a:solidFill>
                  <a:srgbClr val="000000"/>
                </a:solidFill>
                <a:latin typeface="Arial"/>
              </a:rPr>
              <a:t> KG</a:t>
            </a:r>
            <a:r>
              <a:rPr b="1" lang="en-US" sz="38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zxx" sz="3800" spc="-1" strike="noStrike">
              <a:latin typeface="Arial"/>
            </a:endParaRPr>
          </a:p>
        </p:txBody>
      </p:sp>
      <p:grpSp>
        <p:nvGrpSpPr>
          <p:cNvPr id="179" name="Group 1"/>
          <p:cNvGrpSpPr/>
          <p:nvPr/>
        </p:nvGrpSpPr>
        <p:grpSpPr>
          <a:xfrm>
            <a:off x="1051920" y="1641240"/>
            <a:ext cx="10087560" cy="4077720"/>
            <a:chOff x="1051920" y="1641240"/>
            <a:chExt cx="10087560" cy="4077720"/>
          </a:xfrm>
        </p:grpSpPr>
        <p:sp>
          <p:nvSpPr>
            <p:cNvPr id="180" name="Shape 1"/>
            <p:cNvSpPr/>
            <p:nvPr/>
          </p:nvSpPr>
          <p:spPr>
            <a:xfrm>
              <a:off x="1051920" y="1751040"/>
              <a:ext cx="456480" cy="456480"/>
            </a:xfrm>
            <a:prstGeom prst="ellipse">
              <a:avLst/>
            </a:prstGeom>
            <a:solidFill>
              <a:srgbClr val="9b5b52"/>
            </a:solidFill>
            <a:ln w="12700">
              <a:solidFill>
                <a:srgbClr val="9b5b52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1" name="Text 2"/>
            <p:cNvSpPr/>
            <p:nvPr/>
          </p:nvSpPr>
          <p:spPr>
            <a:xfrm>
              <a:off x="1051920" y="1847160"/>
              <a:ext cx="456480" cy="163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1" lang="en-US" sz="1200" spc="-1" strike="noStrike">
                  <a:solidFill>
                    <a:srgbClr val="ffffff"/>
                  </a:solidFill>
                  <a:latin typeface="Arial"/>
                </a:rPr>
                <a:t>1</a:t>
              </a:r>
              <a:endParaRPr b="0" lang="zxx" sz="1200" spc="-1" strike="noStrike">
                <a:latin typeface="Arial"/>
              </a:endParaRPr>
            </a:p>
          </p:txBody>
        </p:sp>
        <p:sp>
          <p:nvSpPr>
            <p:cNvPr id="182" name="Text 3"/>
            <p:cNvSpPr/>
            <p:nvPr/>
          </p:nvSpPr>
          <p:spPr>
            <a:xfrm>
              <a:off x="1719360" y="1659600"/>
              <a:ext cx="2148120" cy="273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1" lang="en-US" sz="2000" spc="-1" strike="noStrike">
                  <a:solidFill>
                    <a:srgbClr val="22252a"/>
                  </a:solidFill>
                  <a:latin typeface="Arial"/>
                </a:rPr>
                <a:t>Social network</a:t>
              </a:r>
              <a:endParaRPr b="0" lang="zxx" sz="2000" spc="-1" strike="noStrike">
                <a:latin typeface="Arial"/>
              </a:endParaRPr>
            </a:p>
          </p:txBody>
        </p:sp>
        <p:sp>
          <p:nvSpPr>
            <p:cNvPr id="183" name="Text 4"/>
            <p:cNvSpPr/>
            <p:nvPr/>
          </p:nvSpPr>
          <p:spPr>
            <a:xfrm>
              <a:off x="4108320" y="1641240"/>
              <a:ext cx="7001280" cy="593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360" rIns="360" tIns="360" bIns="360" anchor="ctr">
              <a:no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en-US" sz="2000" spc="-1" strike="noStrike">
                  <a:solidFill>
                    <a:srgbClr val="000000"/>
                  </a:solidFill>
                  <a:latin typeface="Arial"/>
                </a:rPr>
                <a:t>Who is mentioned most often? Which persons co-occur across letters?</a:t>
              </a:r>
              <a:endParaRPr b="0" lang="zxx" sz="2000" spc="-1" strike="noStrike">
                <a:latin typeface="Arial"/>
              </a:endParaRPr>
            </a:p>
          </p:txBody>
        </p:sp>
        <p:sp>
          <p:nvSpPr>
            <p:cNvPr id="184" name="Shape 5"/>
            <p:cNvSpPr/>
            <p:nvPr/>
          </p:nvSpPr>
          <p:spPr>
            <a:xfrm>
              <a:off x="1280520" y="2391120"/>
              <a:ext cx="9784080" cy="360"/>
            </a:xfrm>
            <a:prstGeom prst="line">
              <a:avLst/>
            </a:prstGeom>
            <a:ln w="12700">
              <a:solidFill>
                <a:srgbClr val="ded8c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5" name="Shape 6"/>
            <p:cNvSpPr/>
            <p:nvPr/>
          </p:nvSpPr>
          <p:spPr>
            <a:xfrm>
              <a:off x="1051920" y="2912400"/>
              <a:ext cx="456480" cy="456480"/>
            </a:xfrm>
            <a:prstGeom prst="ellipse">
              <a:avLst/>
            </a:prstGeom>
            <a:solidFill>
              <a:srgbClr val="355c7d"/>
            </a:solidFill>
            <a:ln w="12700">
              <a:solidFill>
                <a:srgbClr val="355c7d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6" name="Text 7"/>
            <p:cNvSpPr/>
            <p:nvPr/>
          </p:nvSpPr>
          <p:spPr>
            <a:xfrm>
              <a:off x="1051920" y="3008520"/>
              <a:ext cx="456480" cy="163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1" lang="en-US" sz="1200" spc="-1" strike="noStrike">
                  <a:solidFill>
                    <a:srgbClr val="ffffff"/>
                  </a:solidFill>
                  <a:latin typeface="Arial"/>
                </a:rPr>
                <a:t>2</a:t>
              </a:r>
              <a:endParaRPr b="0" lang="zxx" sz="1200" spc="-1" strike="noStrike">
                <a:latin typeface="Arial"/>
              </a:endParaRPr>
            </a:p>
          </p:txBody>
        </p:sp>
        <p:sp>
          <p:nvSpPr>
            <p:cNvPr id="187" name="Text 8"/>
            <p:cNvSpPr/>
            <p:nvPr/>
          </p:nvSpPr>
          <p:spPr>
            <a:xfrm>
              <a:off x="1719360" y="2820960"/>
              <a:ext cx="2148120" cy="273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1" lang="en-US" sz="2000" spc="-1" strike="noStrike">
                  <a:solidFill>
                    <a:srgbClr val="22252a"/>
                  </a:solidFill>
                  <a:latin typeface="Arial"/>
                </a:rPr>
                <a:t>Geography</a:t>
              </a:r>
              <a:endParaRPr b="0" lang="zxx" sz="2000" spc="-1" strike="noStrike">
                <a:latin typeface="Arial"/>
              </a:endParaRPr>
            </a:p>
          </p:txBody>
        </p:sp>
        <p:sp>
          <p:nvSpPr>
            <p:cNvPr id="188" name="Text 9"/>
            <p:cNvSpPr/>
            <p:nvPr/>
          </p:nvSpPr>
          <p:spPr>
            <a:xfrm>
              <a:off x="4108320" y="2802600"/>
              <a:ext cx="7001280" cy="593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360" rIns="360" tIns="360" bIns="360" anchor="ctr">
              <a:no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en-US" sz="2000" spc="-1" strike="noStrike">
                  <a:solidFill>
                    <a:srgbClr val="000000"/>
                  </a:solidFill>
                  <a:latin typeface="Arial"/>
                </a:rPr>
                <a:t>Where were letters written — and which places were mentioned in the text?</a:t>
              </a:r>
              <a:endParaRPr b="0" lang="zxx" sz="2000" spc="-1" strike="noStrike">
                <a:latin typeface="Arial"/>
              </a:endParaRPr>
            </a:p>
          </p:txBody>
        </p:sp>
        <p:sp>
          <p:nvSpPr>
            <p:cNvPr id="189" name="Shape 10"/>
            <p:cNvSpPr/>
            <p:nvPr/>
          </p:nvSpPr>
          <p:spPr>
            <a:xfrm>
              <a:off x="1280520" y="3552120"/>
              <a:ext cx="9784080" cy="360"/>
            </a:xfrm>
            <a:prstGeom prst="line">
              <a:avLst/>
            </a:prstGeom>
            <a:ln w="12700">
              <a:solidFill>
                <a:srgbClr val="ded8c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0" name="Shape 11"/>
            <p:cNvSpPr/>
            <p:nvPr/>
          </p:nvSpPr>
          <p:spPr>
            <a:xfrm>
              <a:off x="1051920" y="4073760"/>
              <a:ext cx="456480" cy="456480"/>
            </a:xfrm>
            <a:prstGeom prst="ellipse">
              <a:avLst/>
            </a:prstGeom>
            <a:solidFill>
              <a:srgbClr val="52796f"/>
            </a:solidFill>
            <a:ln w="12700">
              <a:solidFill>
                <a:srgbClr val="52796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1" name="Text 12"/>
            <p:cNvSpPr/>
            <p:nvPr/>
          </p:nvSpPr>
          <p:spPr>
            <a:xfrm>
              <a:off x="1051920" y="4169520"/>
              <a:ext cx="456480" cy="163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1" lang="en-US" sz="1200" spc="-1" strike="noStrike">
                  <a:solidFill>
                    <a:srgbClr val="ffffff"/>
                  </a:solidFill>
                  <a:latin typeface="Arial"/>
                </a:rPr>
                <a:t>3</a:t>
              </a:r>
              <a:endParaRPr b="0" lang="zxx" sz="1200" spc="-1" strike="noStrike">
                <a:latin typeface="Arial"/>
              </a:endParaRPr>
            </a:p>
          </p:txBody>
        </p:sp>
        <p:sp>
          <p:nvSpPr>
            <p:cNvPr id="192" name="Text 13"/>
            <p:cNvSpPr/>
            <p:nvPr/>
          </p:nvSpPr>
          <p:spPr>
            <a:xfrm>
              <a:off x="1719360" y="3982320"/>
              <a:ext cx="2148120" cy="273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1" lang="en-US" sz="2000" spc="-1" strike="noStrike">
                  <a:solidFill>
                    <a:srgbClr val="22252a"/>
                  </a:solidFill>
                  <a:latin typeface="Arial"/>
                </a:rPr>
                <a:t>Temporal</a:t>
              </a:r>
              <a:r>
                <a:rPr b="1" lang="en-US" sz="1700" spc="-1" strike="noStrike">
                  <a:solidFill>
                    <a:srgbClr val="22252a"/>
                  </a:solidFill>
                  <a:latin typeface="Arial"/>
                </a:rPr>
                <a:t> patterns</a:t>
              </a:r>
              <a:endParaRPr b="0" lang="zxx" sz="1700" spc="-1" strike="noStrike">
                <a:latin typeface="Arial"/>
              </a:endParaRPr>
            </a:p>
          </p:txBody>
        </p:sp>
        <p:sp>
          <p:nvSpPr>
            <p:cNvPr id="193" name="Text 14"/>
            <p:cNvSpPr/>
            <p:nvPr/>
          </p:nvSpPr>
          <p:spPr>
            <a:xfrm>
              <a:off x="4108320" y="3853800"/>
              <a:ext cx="7031160" cy="593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360" rIns="360" tIns="360" bIns="360" anchor="ctr">
              <a:no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en-US" sz="2000" spc="-1" strike="noStrike">
                  <a:solidFill>
                    <a:srgbClr val="000000"/>
                  </a:solidFill>
                  <a:latin typeface="Arial"/>
                </a:rPr>
                <a:t>How do people, places, and institutions change across periods?</a:t>
              </a:r>
              <a:endParaRPr b="0" lang="zxx" sz="2000" spc="-1" strike="noStrike">
                <a:latin typeface="Arial"/>
              </a:endParaRPr>
            </a:p>
          </p:txBody>
        </p:sp>
        <p:sp>
          <p:nvSpPr>
            <p:cNvPr id="194" name="Shape 15"/>
            <p:cNvSpPr/>
            <p:nvPr/>
          </p:nvSpPr>
          <p:spPr>
            <a:xfrm>
              <a:off x="1280520" y="4713480"/>
              <a:ext cx="9784080" cy="360"/>
            </a:xfrm>
            <a:prstGeom prst="line">
              <a:avLst/>
            </a:prstGeom>
            <a:ln w="12700">
              <a:solidFill>
                <a:srgbClr val="ded8c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5" name="Shape 16"/>
            <p:cNvSpPr/>
            <p:nvPr/>
          </p:nvSpPr>
          <p:spPr>
            <a:xfrm>
              <a:off x="1051920" y="5234760"/>
              <a:ext cx="456480" cy="456480"/>
            </a:xfrm>
            <a:prstGeom prst="ellipse">
              <a:avLst/>
            </a:prstGeom>
            <a:solidFill>
              <a:srgbClr val="b38a4a"/>
            </a:solidFill>
            <a:ln w="12700">
              <a:solidFill>
                <a:srgbClr val="b38a4a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6" name="Text 17"/>
            <p:cNvSpPr/>
            <p:nvPr/>
          </p:nvSpPr>
          <p:spPr>
            <a:xfrm>
              <a:off x="1051920" y="5330880"/>
              <a:ext cx="456480" cy="163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 algn="ctr"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1" lang="en-US" sz="1200" spc="-1" strike="noStrike">
                  <a:solidFill>
                    <a:srgbClr val="ffffff"/>
                  </a:solidFill>
                  <a:latin typeface="Arial"/>
                </a:rPr>
                <a:t>4</a:t>
              </a:r>
              <a:endParaRPr b="0" lang="zxx" sz="1200" spc="-1" strike="noStrike">
                <a:latin typeface="Arial"/>
              </a:endParaRPr>
            </a:p>
          </p:txBody>
        </p:sp>
        <p:sp>
          <p:nvSpPr>
            <p:cNvPr id="197" name="Text 18"/>
            <p:cNvSpPr/>
            <p:nvPr/>
          </p:nvSpPr>
          <p:spPr>
            <a:xfrm>
              <a:off x="1719360" y="5143320"/>
              <a:ext cx="2148120" cy="273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ctr">
              <a:no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1" lang="en-US" sz="2000" spc="-1" strike="noStrike">
                  <a:solidFill>
                    <a:srgbClr val="22252a"/>
                  </a:solidFill>
                  <a:latin typeface="Arial"/>
                </a:rPr>
                <a:t>Contextualization</a:t>
              </a:r>
              <a:endParaRPr b="0" lang="zxx" sz="2000" spc="-1" strike="noStrike">
                <a:latin typeface="Arial"/>
              </a:endParaRPr>
            </a:p>
          </p:txBody>
        </p:sp>
        <p:sp>
          <p:nvSpPr>
            <p:cNvPr id="198" name="Text 19"/>
            <p:cNvSpPr/>
            <p:nvPr/>
          </p:nvSpPr>
          <p:spPr>
            <a:xfrm>
              <a:off x="4078440" y="5125320"/>
              <a:ext cx="7031160" cy="593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360" rIns="360" tIns="360" bIns="360" anchor="ctr">
              <a:no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en-US" sz="2000" spc="-1" strike="noStrike">
                  <a:solidFill>
                    <a:srgbClr val="000000"/>
                  </a:solidFill>
                  <a:latin typeface="Arial"/>
                </a:rPr>
                <a:t>Which entities can be connected to Wikidata and other external resources?</a:t>
              </a:r>
              <a:endParaRPr b="0" lang="zxx" sz="2000" spc="-1" strike="noStrike">
                <a:latin typeface="Arial"/>
              </a:endParaRPr>
            </a:p>
          </p:txBody>
        </p:sp>
      </p:grpSp>
      <p:sp>
        <p:nvSpPr>
          <p:cNvPr id="199" name="PlaceHolder 1"/>
          <p:cNvSpPr>
            <a:spLocks noGrp="1"/>
          </p:cNvSpPr>
          <p:nvPr>
            <p:ph type="sldNum" idx="12"/>
          </p:nvPr>
        </p:nvSpPr>
        <p:spPr>
          <a:xfrm>
            <a:off x="11750040" y="64465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tabLst>
                <a:tab algn="l" pos="0"/>
              </a:tabLst>
              <a:defRPr b="0" lang="en-US" sz="900" spc="-1" strike="noStrike">
                <a:solidFill>
                  <a:srgbClr val="6d6a65"/>
                </a:solidFill>
                <a:latin typeface="Arial"/>
                <a:ea typeface="Aptos"/>
              </a:defRPr>
            </a:lvl1pPr>
          </a:lstStyle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fld id="{12937401-3D25-4878-9C4A-844412E7F112}" type="slidenum">
              <a:rPr b="0" lang="en-US" sz="900" spc="-1" strike="noStrike">
                <a:solidFill>
                  <a:srgbClr val="6d6a65"/>
                </a:solidFill>
                <a:latin typeface="Arial"/>
                <a:ea typeface="Aptos"/>
              </a:rPr>
              <a:t>14</a:t>
            </a:fld>
            <a:endParaRPr b="0" lang="zxx" sz="9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en-US" sz="4400" spc="-1" strike="noStrike">
                <a:solidFill>
                  <a:srgbClr val="000000"/>
                </a:solidFill>
                <a:latin typeface="Arial"/>
              </a:rPr>
              <a:t>SPARQL</a:t>
            </a:r>
            <a:endParaRPr b="0" lang="zxx" sz="4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01" name="Text 20"/>
          <p:cNvSpPr/>
          <p:nvPr/>
        </p:nvSpPr>
        <p:spPr>
          <a:xfrm>
            <a:off x="1397520" y="5984280"/>
            <a:ext cx="939600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50" spc="-1" strike="noStrike">
                <a:solidFill>
                  <a:srgbClr val="bf9000"/>
                </a:solidFill>
                <a:latin typeface="Arial"/>
              </a:rPr>
              <a:t>SPARQL [10] is the analytical layer — the planned application will make these questions accessible without requiring users to write SPARQL.</a:t>
            </a:r>
            <a:endParaRPr b="0" lang="zxx" sz="1450" spc="-1" strike="noStrike">
              <a:latin typeface="Arial"/>
            </a:endParaRPr>
          </a:p>
        </p:txBody>
      </p:sp>
      <p:sp>
        <p:nvSpPr>
          <p:cNvPr id="202" name="TextBox 6"/>
          <p:cNvSpPr/>
          <p:nvPr/>
        </p:nvSpPr>
        <p:spPr>
          <a:xfrm>
            <a:off x="609480" y="1415520"/>
            <a:ext cx="6100560" cy="2967840"/>
          </a:xfrm>
          <a:prstGeom prst="rect">
            <a:avLst/>
          </a:prstGeom>
          <a:noFill/>
          <a:ln w="57150">
            <a:solidFill>
              <a:srgbClr val="ffc000">
                <a:lumMod val="7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PREFIX ex: &lt;https://example.org/andric-letters/&gt;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PREFIX schema: &lt;https://schema.org/&gt;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PREFIX rdfs: &lt;http://www.w3.org/2000/01/rdf-schema#&gt;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SELECT </a:t>
            </a:r>
            <a:r>
              <a:rPr b="1" lang="en-US" sz="1500" spc="-1" strike="noStrike">
                <a:solidFill>
                  <a:srgbClr val="000000"/>
                </a:solidFill>
                <a:latin typeface="Arial"/>
              </a:rPr>
              <a:t>?person ?label (COUNT(?letter) AS ?mentions)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WHERE {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?letter a ex:Letter ;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          </a:t>
            </a: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schema:mentions ?person .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  </a:t>
            </a: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?person a schema:Person ;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          </a:t>
            </a: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rdfs:label ?label .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}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GROUP BY ?person ?label</a:t>
            </a:r>
            <a:endParaRPr b="0" lang="zxx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500" spc="-1" strike="noStrike">
                <a:solidFill>
                  <a:srgbClr val="000000"/>
                </a:solidFill>
                <a:latin typeface="Arial"/>
              </a:rPr>
              <a:t>ORDER BY DESC(?mentions)</a:t>
            </a:r>
            <a:endParaRPr b="0" lang="zxx" sz="1500" spc="-1" strike="noStrike">
              <a:latin typeface="Arial"/>
            </a:endParaRPr>
          </a:p>
        </p:txBody>
      </p:sp>
      <p:sp>
        <p:nvSpPr>
          <p:cNvPr id="203" name="TextBox 10"/>
          <p:cNvSpPr/>
          <p:nvPr/>
        </p:nvSpPr>
        <p:spPr>
          <a:xfrm>
            <a:off x="4362120" y="2865240"/>
            <a:ext cx="7219440" cy="2772720"/>
          </a:xfrm>
          <a:prstGeom prst="rect">
            <a:avLst/>
          </a:prstGeom>
          <a:solidFill>
            <a:schemeClr val="bg1"/>
          </a:solidFill>
          <a:ln w="57150">
            <a:solidFill>
              <a:srgbClr val="ffc000">
                <a:lumMod val="7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sz="1300" spc="-1" strike="noStrike">
                <a:solidFill>
                  <a:srgbClr val="000000"/>
                </a:solidFill>
                <a:latin typeface="Arial"/>
              </a:rPr>
              <a:t>https://example.org/andric-letters/entity/per_ivo_andric        </a:t>
            </a:r>
            <a:r>
              <a:rPr b="1" sz="1300" spc="-1" strike="noStrike">
                <a:solidFill>
                  <a:srgbClr val="000000"/>
                </a:solidFill>
                <a:latin typeface="Arial"/>
              </a:rPr>
              <a:t>Ivo Andrić      15</a:t>
            </a:r>
            <a:endParaRPr b="0" lang="zxx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sz="1300" spc="-1" strike="noStrike">
                <a:solidFill>
                  <a:srgbClr val="000000"/>
                </a:solidFill>
                <a:latin typeface="Arial"/>
              </a:rPr>
              <a:t>https://example.org/andric-letters/entity/per_zdenka_markovic   </a:t>
            </a:r>
            <a:r>
              <a:rPr b="1" sz="1300" spc="-1" strike="noStrike">
                <a:solidFill>
                  <a:srgbClr val="000000"/>
                </a:solidFill>
                <a:latin typeface="Arial"/>
              </a:rPr>
              <a:t>Zdenka Marković 3</a:t>
            </a:r>
            <a:endParaRPr b="0" lang="zxx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sz="1300" spc="-1" strike="noStrike">
                <a:solidFill>
                  <a:srgbClr val="000000"/>
                </a:solidFill>
                <a:latin typeface="Arial"/>
              </a:rPr>
              <a:t>https://example.org/andric-letters/entity/per_bronisław_grabowski       </a:t>
            </a:r>
            <a:r>
              <a:rPr b="1" sz="1300" spc="-1" strike="noStrike">
                <a:solidFill>
                  <a:srgbClr val="000000"/>
                </a:solidFill>
                <a:latin typeface="Arial"/>
              </a:rPr>
              <a:t>Bronisław Grabowski     1</a:t>
            </a:r>
            <a:endParaRPr b="0" lang="zxx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sz="1300" spc="-1" strike="noStrike">
                <a:solidFill>
                  <a:srgbClr val="000000"/>
                </a:solidFill>
                <a:latin typeface="Arial"/>
              </a:rPr>
              <a:t>https://example.org/andric-letters/entity/per_dobronic  </a:t>
            </a:r>
            <a:r>
              <a:rPr b="1" sz="1300" spc="-1" strike="noStrike">
                <a:solidFill>
                  <a:srgbClr val="000000"/>
                </a:solidFill>
                <a:latin typeface="Arial"/>
              </a:rPr>
              <a:t>Dobronić        1</a:t>
            </a:r>
            <a:endParaRPr b="0" lang="zxx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sz="1300" spc="-1" strike="noStrike">
                <a:solidFill>
                  <a:srgbClr val="000000"/>
                </a:solidFill>
                <a:latin typeface="Arial"/>
              </a:rPr>
              <a:t>https://example.org/andric-letters/entity/per_endre_ady </a:t>
            </a:r>
            <a:r>
              <a:rPr b="1" sz="1300" spc="-1" strike="noStrike">
                <a:solidFill>
                  <a:srgbClr val="000000"/>
                </a:solidFill>
                <a:latin typeface="Arial"/>
              </a:rPr>
              <a:t>Endre Ady       1</a:t>
            </a:r>
            <a:endParaRPr b="0" lang="zxx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sz="1300" spc="-1" strike="noStrike">
                <a:solidFill>
                  <a:srgbClr val="000000"/>
                </a:solidFill>
                <a:latin typeface="Arial"/>
              </a:rPr>
              <a:t>https://example.org/andric-letters/entity/per_franz_schutz      </a:t>
            </a:r>
            <a:r>
              <a:rPr b="1" sz="1300" spc="-1" strike="noStrike">
                <a:solidFill>
                  <a:srgbClr val="000000"/>
                </a:solidFill>
                <a:latin typeface="Arial"/>
              </a:rPr>
              <a:t>Franz Schütz    1</a:t>
            </a:r>
            <a:endParaRPr b="0" lang="zxx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sz="1300" spc="-1" strike="noStrike">
                <a:solidFill>
                  <a:srgbClr val="000000"/>
                </a:solidFill>
                <a:latin typeface="Arial"/>
              </a:rPr>
              <a:t>https://example.org/andric-letters/entity/per_ivo_vojnovic      </a:t>
            </a:r>
            <a:r>
              <a:rPr b="1" sz="1300" spc="-1" strike="noStrike">
                <a:solidFill>
                  <a:srgbClr val="000000"/>
                </a:solidFill>
                <a:latin typeface="Arial"/>
              </a:rPr>
              <a:t>Ivo Vojnović    1</a:t>
            </a:r>
            <a:endParaRPr b="0" lang="zxx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sz="1300" spc="-1" strike="noStrike">
                <a:solidFill>
                  <a:srgbClr val="000000"/>
                </a:solidFill>
                <a:latin typeface="Arial"/>
              </a:rPr>
              <a:t>https://example.org/andric-letters/entity/per_miroslav_krleza   </a:t>
            </a:r>
            <a:r>
              <a:rPr b="1" sz="1300" spc="-1" strike="noStrike">
                <a:solidFill>
                  <a:srgbClr val="000000"/>
                </a:solidFill>
                <a:latin typeface="Arial"/>
              </a:rPr>
              <a:t>Miroslav Krleža 1</a:t>
            </a:r>
            <a:endParaRPr b="0" lang="zxx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sz="1300" spc="-1" strike="noStrike">
                <a:solidFill>
                  <a:srgbClr val="000000"/>
                </a:solidFill>
                <a:latin typeface="Arial"/>
              </a:rPr>
              <a:t>https://example.org/andric-letters/entity/per_nevistic  </a:t>
            </a:r>
            <a:r>
              <a:rPr b="1" sz="1300" spc="-1" strike="noStrike">
                <a:solidFill>
                  <a:srgbClr val="000000"/>
                </a:solidFill>
                <a:latin typeface="Arial"/>
              </a:rPr>
              <a:t>Nevistić        1</a:t>
            </a:r>
            <a:endParaRPr b="0" lang="zxx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sz="1300" spc="-1" strike="noStrike">
                <a:solidFill>
                  <a:srgbClr val="000000"/>
                </a:solidFill>
                <a:latin typeface="Arial"/>
              </a:rPr>
              <a:t>https://example.org/andric-letters/entity/per_sczepanska        </a:t>
            </a:r>
            <a:r>
              <a:rPr b="1" sz="1300" spc="-1" strike="noStrike">
                <a:solidFill>
                  <a:srgbClr val="000000"/>
                </a:solidFill>
                <a:latin typeface="Arial"/>
              </a:rPr>
              <a:t>Sczepanska      1</a:t>
            </a:r>
            <a:endParaRPr b="0" lang="zxx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sz="1300" spc="-1" strike="noStrike">
                <a:solidFill>
                  <a:srgbClr val="000000"/>
                </a:solidFill>
                <a:latin typeface="Arial"/>
              </a:rPr>
              <a:t>https://example.org/andric-letters/entity/per_tadeusz_boy-zelenski      </a:t>
            </a:r>
            <a:r>
              <a:rPr b="1" sz="1300" spc="-1" strike="noStrike">
                <a:solidFill>
                  <a:srgbClr val="000000"/>
                </a:solidFill>
                <a:latin typeface="Arial"/>
              </a:rPr>
              <a:t>Tadeusz Boy-Żeleński    1</a:t>
            </a:r>
            <a:endParaRPr b="0" lang="zxx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sz="1300" spc="-1" strike="noStrike">
                <a:solidFill>
                  <a:srgbClr val="000000"/>
                </a:solidFill>
                <a:latin typeface="Arial"/>
              </a:rPr>
              <a:t>https://example.org/andric-letters/entity/per_tugomir_alaupovic </a:t>
            </a:r>
            <a:r>
              <a:rPr b="1" sz="1300" spc="-1" strike="noStrike">
                <a:solidFill>
                  <a:srgbClr val="000000"/>
                </a:solidFill>
                <a:latin typeface="Arial"/>
              </a:rPr>
              <a:t>Tugomir Alaupović       1</a:t>
            </a:r>
            <a:endParaRPr b="0" lang="zxx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zxx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sz="1300" spc="-1" strike="noStrike">
                <a:solidFill>
                  <a:srgbClr val="000000"/>
                </a:solidFill>
                <a:latin typeface="Arial"/>
              </a:rPr>
              <a:t>12 result rows</a:t>
            </a:r>
            <a:endParaRPr b="0" lang="zxx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" dur="indefinite" restart="never" nodeType="tmRoot">
          <p:childTnLst>
            <p:seq>
              <p:cTn id="14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Rectangle 1"/>
          <p:cNvSpPr/>
          <p:nvPr/>
        </p:nvSpPr>
        <p:spPr>
          <a:xfrm>
            <a:off x="0" y="0"/>
            <a:ext cx="12191400" cy="99720"/>
          </a:xfrm>
          <a:prstGeom prst="rect">
            <a:avLst/>
          </a:prstGeom>
          <a:solidFill>
            <a:srgbClr val="b58a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5" name="TextBox 2"/>
          <p:cNvSpPr/>
          <p:nvPr/>
        </p:nvSpPr>
        <p:spPr>
          <a:xfrm>
            <a:off x="642240" y="384120"/>
            <a:ext cx="1004904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sr-Latn-RS" sz="4400" spc="-1" strike="noStrike">
                <a:solidFill>
                  <a:srgbClr val="000000"/>
                </a:solidFill>
                <a:latin typeface="Arial"/>
              </a:rPr>
              <a:t>Corpus expansion &amp; </a:t>
            </a:r>
            <a:r>
              <a:rPr b="1" lang="de-AT" sz="4400" spc="-1" strike="noStrike">
                <a:solidFill>
                  <a:srgbClr val="000000"/>
                </a:solidFill>
                <a:latin typeface="Arial"/>
              </a:rPr>
              <a:t>Web </a:t>
            </a:r>
            <a:r>
              <a:rPr b="1" lang="sr-Latn-RS" sz="4400" spc="-1" strike="noStrike">
                <a:solidFill>
                  <a:srgbClr val="000000"/>
                </a:solidFill>
                <a:latin typeface="Arial"/>
              </a:rPr>
              <a:t>application</a:t>
            </a:r>
            <a:endParaRPr b="0" lang="zxx" sz="4400" spc="-1" strike="noStrike">
              <a:latin typeface="Arial"/>
            </a:endParaRPr>
          </a:p>
        </p:txBody>
      </p:sp>
      <p:sp>
        <p:nvSpPr>
          <p:cNvPr id="206" name="Oval 4"/>
          <p:cNvSpPr/>
          <p:nvPr/>
        </p:nvSpPr>
        <p:spPr>
          <a:xfrm>
            <a:off x="700920" y="1656000"/>
            <a:ext cx="511200" cy="511200"/>
          </a:xfrm>
          <a:prstGeom prst="ellipse">
            <a:avLst/>
          </a:prstGeom>
          <a:solidFill>
            <a:srgbClr val="a85e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7" name="TextBox 5"/>
          <p:cNvSpPr/>
          <p:nvPr/>
        </p:nvSpPr>
        <p:spPr>
          <a:xfrm>
            <a:off x="823320" y="1701720"/>
            <a:ext cx="266400" cy="27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n-US" sz="1200" spc="-1" strike="noStrike">
                <a:solidFill>
                  <a:srgbClr val="ffffff"/>
                </a:solidFill>
                <a:latin typeface="Arial"/>
              </a:rPr>
              <a:t>1</a:t>
            </a:r>
            <a:endParaRPr b="0" lang="zxx" sz="1200" spc="-1" strike="noStrike">
              <a:latin typeface="Arial"/>
            </a:endParaRPr>
          </a:p>
        </p:txBody>
      </p:sp>
      <p:sp>
        <p:nvSpPr>
          <p:cNvPr id="208" name="Rounded Rectangle 6"/>
          <p:cNvSpPr/>
          <p:nvPr/>
        </p:nvSpPr>
        <p:spPr>
          <a:xfrm>
            <a:off x="700920" y="2267640"/>
            <a:ext cx="2971080" cy="3158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7d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" name="TextBox 7"/>
          <p:cNvSpPr/>
          <p:nvPr/>
        </p:nvSpPr>
        <p:spPr>
          <a:xfrm>
            <a:off x="911880" y="2543040"/>
            <a:ext cx="23115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rgbClr val="243036"/>
                </a:solidFill>
                <a:latin typeface="Arial"/>
              </a:rPr>
              <a:t>SEMANTiCS 2026</a:t>
            </a:r>
            <a:endParaRPr b="0" lang="zxx" sz="2000" spc="-1" strike="noStrike">
              <a:latin typeface="Arial"/>
            </a:endParaRPr>
          </a:p>
        </p:txBody>
      </p:sp>
      <p:sp>
        <p:nvSpPr>
          <p:cNvPr id="210" name="TextBox 8"/>
          <p:cNvSpPr/>
          <p:nvPr/>
        </p:nvSpPr>
        <p:spPr>
          <a:xfrm>
            <a:off x="902160" y="3054960"/>
            <a:ext cx="243504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rgbClr val="a85e52"/>
                </a:solidFill>
                <a:latin typeface="Arial"/>
              </a:rPr>
              <a:t>Knowledge graph proof of concept</a:t>
            </a:r>
            <a:endParaRPr b="0" lang="zxx" sz="2000" spc="-1" strike="noStrike">
              <a:latin typeface="Arial"/>
            </a:endParaRPr>
          </a:p>
        </p:txBody>
      </p:sp>
      <p:sp>
        <p:nvSpPr>
          <p:cNvPr id="211" name="TextBox 9"/>
          <p:cNvSpPr/>
          <p:nvPr/>
        </p:nvSpPr>
        <p:spPr>
          <a:xfrm>
            <a:off x="907920" y="4410000"/>
            <a:ext cx="11826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15</a:t>
            </a:r>
            <a:r>
              <a:rPr b="1" lang="en-US" sz="1800" spc="-1" strike="noStrike">
                <a:solidFill>
                  <a:srgbClr val="657176"/>
                </a:solidFill>
                <a:latin typeface="Arial"/>
              </a:rPr>
              <a:t>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letters</a:t>
            </a:r>
            <a:endParaRPr b="0" lang="zxx" sz="1800" spc="-1" strike="noStrike">
              <a:latin typeface="Arial"/>
            </a:endParaRPr>
          </a:p>
        </p:txBody>
      </p:sp>
      <p:sp>
        <p:nvSpPr>
          <p:cNvPr id="212" name="Chevron 10"/>
          <p:cNvSpPr/>
          <p:nvPr/>
        </p:nvSpPr>
        <p:spPr>
          <a:xfrm>
            <a:off x="3773160" y="3137400"/>
            <a:ext cx="392400" cy="566280"/>
          </a:xfrm>
          <a:prstGeom prst="chevron">
            <a:avLst>
              <a:gd name="adj" fmla="val 50000"/>
            </a:avLst>
          </a:prstGeom>
          <a:solidFill>
            <a:srgbClr val="c9b3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3" name="Oval 11"/>
          <p:cNvSpPr/>
          <p:nvPr/>
        </p:nvSpPr>
        <p:spPr>
          <a:xfrm>
            <a:off x="4148280" y="1656000"/>
            <a:ext cx="511200" cy="511200"/>
          </a:xfrm>
          <a:prstGeom prst="ellipse">
            <a:avLst/>
          </a:prstGeom>
          <a:solidFill>
            <a:srgbClr val="b58a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4" name="TextBox 12"/>
          <p:cNvSpPr/>
          <p:nvPr/>
        </p:nvSpPr>
        <p:spPr>
          <a:xfrm>
            <a:off x="4270680" y="1701720"/>
            <a:ext cx="266400" cy="27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n-US" sz="1200" spc="-1" strike="noStrike">
                <a:solidFill>
                  <a:srgbClr val="ffffff"/>
                </a:solidFill>
                <a:latin typeface="Arial"/>
              </a:rPr>
              <a:t>2</a:t>
            </a:r>
            <a:endParaRPr b="0" lang="zxx" sz="1200" spc="-1" strike="noStrike">
              <a:latin typeface="Arial"/>
            </a:endParaRPr>
          </a:p>
        </p:txBody>
      </p:sp>
      <p:sp>
        <p:nvSpPr>
          <p:cNvPr id="215" name="Rounded Rectangle 13"/>
          <p:cNvSpPr/>
          <p:nvPr/>
        </p:nvSpPr>
        <p:spPr>
          <a:xfrm>
            <a:off x="4148280" y="2267640"/>
            <a:ext cx="2971080" cy="3158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7d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6" name="TextBox 14"/>
          <p:cNvSpPr/>
          <p:nvPr/>
        </p:nvSpPr>
        <p:spPr>
          <a:xfrm>
            <a:off x="4358880" y="2543040"/>
            <a:ext cx="24015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rgbClr val="243036"/>
                </a:solidFill>
                <a:latin typeface="Arial"/>
              </a:rPr>
              <a:t>Corpus expansion</a:t>
            </a:r>
            <a:endParaRPr b="0" lang="zxx" sz="2000" spc="-1" strike="noStrike">
              <a:latin typeface="Arial"/>
            </a:endParaRPr>
          </a:p>
        </p:txBody>
      </p:sp>
      <p:sp>
        <p:nvSpPr>
          <p:cNvPr id="217" name="TextBox 15"/>
          <p:cNvSpPr/>
          <p:nvPr/>
        </p:nvSpPr>
        <p:spPr>
          <a:xfrm>
            <a:off x="4349520" y="3054960"/>
            <a:ext cx="242064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rgbClr val="b58a3b"/>
                </a:solidFill>
                <a:latin typeface="Arial"/>
              </a:rPr>
              <a:t>Beyond the initial 15-letter subset</a:t>
            </a:r>
            <a:endParaRPr b="0" lang="zxx" sz="2000" spc="-1" strike="noStrike">
              <a:latin typeface="Arial"/>
            </a:endParaRPr>
          </a:p>
        </p:txBody>
      </p:sp>
      <p:sp>
        <p:nvSpPr>
          <p:cNvPr id="218" name="TextBox 16"/>
          <p:cNvSpPr/>
          <p:nvPr/>
        </p:nvSpPr>
        <p:spPr>
          <a:xfrm>
            <a:off x="4349520" y="4188600"/>
            <a:ext cx="276984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de-AT" sz="1800" spc="-1" strike="noStrike">
                <a:solidFill>
                  <a:srgbClr val="000000"/>
                </a:solidFill>
                <a:latin typeface="Arial"/>
              </a:rPr>
              <a:t>New letters: </a:t>
            </a:r>
            <a:r>
              <a:rPr b="0" lang="de-AT" sz="1800" spc="-1" strike="noStrike">
                <a:solidFill>
                  <a:srgbClr val="000000"/>
                </a:solidFill>
                <a:latin typeface="Arial"/>
              </a:rPr>
              <a:t>Vojmir Dur</a:t>
            </a:r>
            <a:r>
              <a:rPr b="0" lang="sr-Latn-RS" sz="1800" spc="-1" strike="noStrike">
                <a:solidFill>
                  <a:srgbClr val="000000"/>
                </a:solidFill>
                <a:latin typeface="Arial"/>
              </a:rPr>
              <a:t>b</a:t>
            </a:r>
            <a:r>
              <a:rPr b="0" lang="de-AT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sr-Latn-RS" sz="1800" spc="-1" strike="noStrike">
                <a:solidFill>
                  <a:srgbClr val="000000"/>
                </a:solidFill>
                <a:latin typeface="Arial"/>
              </a:rPr>
              <a:t>šić (2)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&amp; </a:t>
            </a:r>
            <a:r>
              <a:rPr b="0" lang="de-AT" sz="1800" spc="-1" strike="noStrike">
                <a:solidFill>
                  <a:srgbClr val="000000"/>
                </a:solidFill>
                <a:latin typeface="Arial"/>
              </a:rPr>
              <a:t>Svetislav Stojanov</a:t>
            </a:r>
            <a:r>
              <a:rPr b="0" lang="sr-Latn-RS" sz="1800" spc="-1" strike="noStrike">
                <a:solidFill>
                  <a:srgbClr val="000000"/>
                </a:solidFill>
                <a:latin typeface="Arial"/>
              </a:rPr>
              <a:t>ić (1)</a:t>
            </a:r>
            <a:endParaRPr b="0" lang="zxx" sz="1800" spc="-1" strike="noStrike">
              <a:latin typeface="Arial"/>
            </a:endParaRPr>
          </a:p>
        </p:txBody>
      </p:sp>
      <p:sp>
        <p:nvSpPr>
          <p:cNvPr id="219" name="Chevron 17"/>
          <p:cNvSpPr/>
          <p:nvPr/>
        </p:nvSpPr>
        <p:spPr>
          <a:xfrm>
            <a:off x="7220520" y="3137400"/>
            <a:ext cx="392400" cy="566280"/>
          </a:xfrm>
          <a:prstGeom prst="chevron">
            <a:avLst>
              <a:gd name="adj" fmla="val 50000"/>
            </a:avLst>
          </a:prstGeom>
          <a:solidFill>
            <a:srgbClr val="c9b3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0" name="Oval 18"/>
          <p:cNvSpPr/>
          <p:nvPr/>
        </p:nvSpPr>
        <p:spPr>
          <a:xfrm>
            <a:off x="7595640" y="1656000"/>
            <a:ext cx="511200" cy="511200"/>
          </a:xfrm>
          <a:prstGeom prst="ellipse">
            <a:avLst/>
          </a:prstGeom>
          <a:solidFill>
            <a:srgbClr val="2f5d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1" name="TextBox 19"/>
          <p:cNvSpPr/>
          <p:nvPr/>
        </p:nvSpPr>
        <p:spPr>
          <a:xfrm>
            <a:off x="7718040" y="1701720"/>
            <a:ext cx="266400" cy="27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n-US" sz="1200" spc="-1" strike="noStrike">
                <a:solidFill>
                  <a:srgbClr val="ffffff"/>
                </a:solidFill>
                <a:latin typeface="Arial"/>
              </a:rPr>
              <a:t>3</a:t>
            </a:r>
            <a:endParaRPr b="0" lang="zxx" sz="1200" spc="-1" strike="noStrike">
              <a:latin typeface="Arial"/>
            </a:endParaRPr>
          </a:p>
        </p:txBody>
      </p:sp>
      <p:sp>
        <p:nvSpPr>
          <p:cNvPr id="222" name="Rounded Rectangle 20"/>
          <p:cNvSpPr/>
          <p:nvPr/>
        </p:nvSpPr>
        <p:spPr>
          <a:xfrm>
            <a:off x="7595640" y="2267640"/>
            <a:ext cx="3171960" cy="3158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7d9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3" name="TextBox 21"/>
          <p:cNvSpPr/>
          <p:nvPr/>
        </p:nvSpPr>
        <p:spPr>
          <a:xfrm>
            <a:off x="7796520" y="2543040"/>
            <a:ext cx="29710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rgbClr val="243036"/>
                </a:solidFill>
                <a:latin typeface="Arial"/>
              </a:rPr>
              <a:t>Interactive web application</a:t>
            </a:r>
            <a:endParaRPr b="0" lang="zxx" sz="2000" spc="-1" strike="noStrike">
              <a:latin typeface="Arial"/>
            </a:endParaRPr>
          </a:p>
        </p:txBody>
      </p:sp>
      <p:sp>
        <p:nvSpPr>
          <p:cNvPr id="224" name="TextBox 22"/>
          <p:cNvSpPr/>
          <p:nvPr/>
        </p:nvSpPr>
        <p:spPr>
          <a:xfrm>
            <a:off x="7796520" y="3283560"/>
            <a:ext cx="2971080" cy="100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rgbClr val="2f5d62"/>
                </a:solidFill>
                <a:latin typeface="Arial"/>
              </a:rPr>
              <a:t>From RDF data to researcher-facing exploration</a:t>
            </a:r>
            <a:endParaRPr b="0" lang="zxx" sz="2000" spc="-1" strike="noStrike">
              <a:latin typeface="Arial"/>
            </a:endParaRPr>
          </a:p>
        </p:txBody>
      </p:sp>
      <p:sp>
        <p:nvSpPr>
          <p:cNvPr id="225" name="TextBox 23"/>
          <p:cNvSpPr/>
          <p:nvPr/>
        </p:nvSpPr>
        <p:spPr>
          <a:xfrm>
            <a:off x="7796520" y="4297680"/>
            <a:ext cx="2971080" cy="100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Search · filtering · entities · timelines · network views</a:t>
            </a:r>
            <a:endParaRPr b="0" lang="zxx" sz="2000" spc="-1" strike="noStrike">
              <a:latin typeface="Arial"/>
            </a:endParaRPr>
          </a:p>
        </p:txBody>
      </p:sp>
      <p:sp>
        <p:nvSpPr>
          <p:cNvPr id="226" name="PlaceHolder 1"/>
          <p:cNvSpPr>
            <a:spLocks noGrp="1"/>
          </p:cNvSpPr>
          <p:nvPr>
            <p:ph type="sldNum" idx="13"/>
          </p:nvPr>
        </p:nvSpPr>
        <p:spPr>
          <a:xfrm>
            <a:off x="11750040" y="64465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tabLst>
                <a:tab algn="l" pos="0"/>
              </a:tabLst>
              <a:defRPr b="0" lang="en-US" sz="900" spc="-1" strike="noStrike">
                <a:solidFill>
                  <a:srgbClr val="6d6a65"/>
                </a:solidFill>
                <a:latin typeface="Arial"/>
                <a:ea typeface="Aptos"/>
              </a:defRPr>
            </a:lvl1pPr>
          </a:lstStyle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fld id="{11B75265-994A-42F2-9896-0879A31E24F3}" type="slidenum">
              <a:rPr b="0" lang="en-US" sz="900" spc="-1" strike="noStrike">
                <a:solidFill>
                  <a:srgbClr val="6d6a65"/>
                </a:solidFill>
                <a:latin typeface="Arial"/>
                <a:ea typeface="Aptos"/>
              </a:rPr>
              <a:t>14</a:t>
            </a:fld>
            <a:endParaRPr b="0" lang="zxx" sz="9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 0"/>
          <p:cNvSpPr/>
          <p:nvPr/>
        </p:nvSpPr>
        <p:spPr>
          <a:xfrm>
            <a:off x="686160" y="304920"/>
            <a:ext cx="11063520" cy="77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4000" spc="-1" strike="noStrike">
                <a:solidFill>
                  <a:srgbClr val="000000"/>
                </a:solidFill>
                <a:latin typeface="Arial"/>
              </a:rPr>
              <a:t>Web application</a:t>
            </a:r>
            <a:endParaRPr b="0" lang="zxx" sz="4000" spc="-1" strike="noStrike">
              <a:latin typeface="Arial"/>
            </a:endParaRPr>
          </a:p>
        </p:txBody>
      </p:sp>
      <p:sp>
        <p:nvSpPr>
          <p:cNvPr id="228" name="PlaceHolder 1"/>
          <p:cNvSpPr>
            <a:spLocks noGrp="1"/>
          </p:cNvSpPr>
          <p:nvPr>
            <p:ph type="sldNum" idx="14"/>
          </p:nvPr>
        </p:nvSpPr>
        <p:spPr>
          <a:xfrm>
            <a:off x="11750040" y="64465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tabLst>
                <a:tab algn="l" pos="0"/>
              </a:tabLst>
              <a:defRPr b="0" lang="en-US" sz="900" spc="-1" strike="noStrike">
                <a:solidFill>
                  <a:srgbClr val="6d6a65"/>
                </a:solidFill>
                <a:latin typeface="Aptos"/>
                <a:ea typeface="Aptos"/>
              </a:defRPr>
            </a:lvl1pPr>
          </a:lstStyle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fld id="{68E5BBD6-A573-485F-A563-AFD438773C00}" type="slidenum">
              <a:rPr b="0" lang="en-US" sz="900" spc="-1" strike="noStrike">
                <a:solidFill>
                  <a:srgbClr val="6d6a65"/>
                </a:solidFill>
                <a:latin typeface="Aptos"/>
                <a:ea typeface="Aptos"/>
              </a:rPr>
              <a:t>14</a:t>
            </a:fld>
            <a:endParaRPr b="0" lang="zxx" sz="900" spc="-1" strike="noStrike">
              <a:latin typeface="Times New Roman"/>
            </a:endParaRPr>
          </a:p>
        </p:txBody>
      </p:sp>
      <p:pic>
        <p:nvPicPr>
          <p:cNvPr id="229" name="Picture 2" descr="">
            <a:hlinkClick r:id="rId1"/>
          </p:cNvPr>
          <p:cNvPicPr/>
          <p:nvPr/>
        </p:nvPicPr>
        <p:blipFill>
          <a:blip r:embed="rId2"/>
          <a:stretch/>
        </p:blipFill>
        <p:spPr>
          <a:xfrm>
            <a:off x="2221920" y="1081800"/>
            <a:ext cx="7580160" cy="5206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1" lang="zxx" sz="3600" spc="-1" strike="noStrike">
                <a:solidFill>
                  <a:srgbClr val="000000"/>
                </a:solidFill>
                <a:latin typeface="Aptos"/>
              </a:rPr>
              <a:t>Početna strana</a:t>
            </a:r>
            <a:endParaRPr b="1" lang="zxx" sz="3600" spc="-1" strike="noStrike">
              <a:solidFill>
                <a:srgbClr val="000000"/>
              </a:solidFill>
              <a:latin typeface="Aptos"/>
            </a:endParaRPr>
          </a:p>
        </p:txBody>
      </p:sp>
      <p:pic>
        <p:nvPicPr>
          <p:cNvPr id="231" name="" descr=""/>
          <p:cNvPicPr/>
          <p:nvPr/>
        </p:nvPicPr>
        <p:blipFill>
          <a:blip r:embed="rId1"/>
          <a:stretch/>
        </p:blipFill>
        <p:spPr>
          <a:xfrm>
            <a:off x="2612520" y="1604160"/>
            <a:ext cx="6965640" cy="3976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1" lang="zxx" sz="3600" spc="-1" strike="noStrike">
                <a:solidFill>
                  <a:srgbClr val="000000"/>
                </a:solidFill>
                <a:latin typeface="Aptos"/>
              </a:rPr>
              <a:t>Pregled pisama</a:t>
            </a:r>
            <a:endParaRPr b="1" lang="zxx" sz="3600" spc="-1" strike="noStrike">
              <a:solidFill>
                <a:srgbClr val="000000"/>
              </a:solidFill>
              <a:latin typeface="Aptos"/>
            </a:endParaRPr>
          </a:p>
        </p:txBody>
      </p:sp>
      <p:pic>
        <p:nvPicPr>
          <p:cNvPr id="233" name="" descr=""/>
          <p:cNvPicPr/>
          <p:nvPr/>
        </p:nvPicPr>
        <p:blipFill>
          <a:blip r:embed="rId1"/>
          <a:stretch/>
        </p:blipFill>
        <p:spPr>
          <a:xfrm>
            <a:off x="2612160" y="1604160"/>
            <a:ext cx="6965640" cy="3976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1" lang="zxx" sz="3600" spc="-1" strike="noStrike">
                <a:solidFill>
                  <a:srgbClr val="000000"/>
                </a:solidFill>
                <a:latin typeface="Aptos"/>
              </a:rPr>
              <a:t>Pregled pojmova</a:t>
            </a:r>
            <a:endParaRPr b="1" lang="zxx" sz="3600" spc="-1" strike="noStrike">
              <a:solidFill>
                <a:srgbClr val="000000"/>
              </a:solidFill>
              <a:latin typeface="Aptos"/>
            </a:endParaRPr>
          </a:p>
        </p:txBody>
      </p:sp>
      <p:pic>
        <p:nvPicPr>
          <p:cNvPr id="235" name="" descr=""/>
          <p:cNvPicPr/>
          <p:nvPr/>
        </p:nvPicPr>
        <p:blipFill>
          <a:blip r:embed="rId1"/>
          <a:stretch/>
        </p:blipFill>
        <p:spPr>
          <a:xfrm>
            <a:off x="2612520" y="1604160"/>
            <a:ext cx="6965640" cy="3976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1" lang="zxx" sz="3600" spc="-1" strike="noStrike">
                <a:solidFill>
                  <a:srgbClr val="000000"/>
                </a:solidFill>
                <a:latin typeface="Aptos"/>
              </a:rPr>
              <a:t>Pregled pisanja i pisama kroz vreme</a:t>
            </a:r>
            <a:endParaRPr b="1" lang="zxx" sz="3600" spc="-1" strike="noStrike">
              <a:solidFill>
                <a:srgbClr val="000000"/>
              </a:solidFill>
              <a:latin typeface="Aptos"/>
            </a:endParaRPr>
          </a:p>
        </p:txBody>
      </p:sp>
      <p:pic>
        <p:nvPicPr>
          <p:cNvPr id="237" name="" descr=""/>
          <p:cNvPicPr/>
          <p:nvPr/>
        </p:nvPicPr>
        <p:blipFill>
          <a:blip r:embed="rId1"/>
          <a:stretch/>
        </p:blipFill>
        <p:spPr>
          <a:xfrm>
            <a:off x="2612520" y="1604160"/>
            <a:ext cx="6965640" cy="3976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1" lang="zxx" sz="3600" spc="-1" strike="noStrike">
                <a:solidFill>
                  <a:srgbClr val="000000"/>
                </a:solidFill>
                <a:latin typeface="Aptos"/>
              </a:rPr>
              <a:t>Pregled geografskih pojmova u pismima na mapi</a:t>
            </a:r>
            <a:endParaRPr b="1" lang="zxx" sz="3600" spc="-1" strike="noStrike">
              <a:solidFill>
                <a:srgbClr val="000000"/>
              </a:solidFill>
              <a:latin typeface="Aptos"/>
            </a:endParaRPr>
          </a:p>
        </p:txBody>
      </p:sp>
      <p:pic>
        <p:nvPicPr>
          <p:cNvPr id="239" name="" descr=""/>
          <p:cNvPicPr/>
          <p:nvPr/>
        </p:nvPicPr>
        <p:blipFill>
          <a:blip r:embed="rId1"/>
          <a:stretch/>
        </p:blipFill>
        <p:spPr>
          <a:xfrm>
            <a:off x="2612520" y="1604160"/>
            <a:ext cx="6965640" cy="3976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1" lang="zxx" sz="3600" spc="-1" strike="noStrike">
                <a:solidFill>
                  <a:srgbClr val="000000"/>
                </a:solidFill>
                <a:latin typeface="Aptos"/>
              </a:rPr>
              <a:t>Pregled grafa znanja</a:t>
            </a:r>
            <a:endParaRPr b="1" lang="zxx" sz="3600" spc="-1" strike="noStrike">
              <a:solidFill>
                <a:srgbClr val="000000"/>
              </a:solidFill>
              <a:latin typeface="Aptos"/>
            </a:endParaRPr>
          </a:p>
        </p:txBody>
      </p:sp>
      <p:pic>
        <p:nvPicPr>
          <p:cNvPr id="241" name="" descr=""/>
          <p:cNvPicPr/>
          <p:nvPr/>
        </p:nvPicPr>
        <p:blipFill>
          <a:blip r:embed="rId1"/>
          <a:stretch/>
        </p:blipFill>
        <p:spPr>
          <a:xfrm>
            <a:off x="2612520" y="1604160"/>
            <a:ext cx="6965640" cy="3976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1" lang="zxx" sz="3600" spc="-1" strike="noStrike">
                <a:solidFill>
                  <a:srgbClr val="000000"/>
                </a:solidFill>
                <a:latin typeface="Aptos"/>
              </a:rPr>
              <a:t>Istraživačka pitanja sa odgovorima prema grafu znanja</a:t>
            </a:r>
            <a:endParaRPr b="1" lang="zxx" sz="3600" spc="-1" strike="noStrike">
              <a:solidFill>
                <a:srgbClr val="000000"/>
              </a:solidFill>
              <a:latin typeface="Aptos"/>
            </a:endParaRPr>
          </a:p>
        </p:txBody>
      </p:sp>
      <p:pic>
        <p:nvPicPr>
          <p:cNvPr id="243" name="" descr=""/>
          <p:cNvPicPr/>
          <p:nvPr/>
        </p:nvPicPr>
        <p:blipFill>
          <a:blip r:embed="rId1"/>
          <a:stretch/>
        </p:blipFill>
        <p:spPr>
          <a:xfrm>
            <a:off x="2612520" y="1604160"/>
            <a:ext cx="6965640" cy="3976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1" lang="zxx" sz="3600" spc="-1" strike="noStrike">
                <a:solidFill>
                  <a:srgbClr val="000000"/>
                </a:solidFill>
                <a:latin typeface="Aptos"/>
              </a:rPr>
              <a:t>O veb strani</a:t>
            </a:r>
            <a:endParaRPr b="1" lang="zxx" sz="3600" spc="-1" strike="noStrike">
              <a:solidFill>
                <a:srgbClr val="000000"/>
              </a:solidFill>
              <a:latin typeface="Aptos"/>
            </a:endParaRPr>
          </a:p>
        </p:txBody>
      </p:sp>
      <p:pic>
        <p:nvPicPr>
          <p:cNvPr id="245" name="" descr=""/>
          <p:cNvPicPr/>
          <p:nvPr/>
        </p:nvPicPr>
        <p:blipFill>
          <a:blip r:embed="rId1"/>
          <a:stretch/>
        </p:blipFill>
        <p:spPr>
          <a:xfrm>
            <a:off x="2612520" y="1604160"/>
            <a:ext cx="6965640" cy="3976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1" lang="zxx" sz="3600" spc="-1" strike="noStrike">
                <a:solidFill>
                  <a:srgbClr val="000000"/>
                </a:solidFill>
                <a:latin typeface="Aptos"/>
              </a:rPr>
              <a:t>Podaci na veb strani</a:t>
            </a:r>
            <a:endParaRPr b="1" lang="zxx" sz="3600" spc="-1" strike="noStrike">
              <a:solidFill>
                <a:srgbClr val="000000"/>
              </a:solidFill>
              <a:latin typeface="Aptos"/>
            </a:endParaRPr>
          </a:p>
        </p:txBody>
      </p:sp>
      <p:pic>
        <p:nvPicPr>
          <p:cNvPr id="247" name="" descr=""/>
          <p:cNvPicPr/>
          <p:nvPr/>
        </p:nvPicPr>
        <p:blipFill>
          <a:blip r:embed="rId1"/>
          <a:stretch/>
        </p:blipFill>
        <p:spPr>
          <a:xfrm>
            <a:off x="2612520" y="1604160"/>
            <a:ext cx="6965640" cy="3976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1" lang="zxx" sz="3600" spc="-1" strike="noStrike">
                <a:solidFill>
                  <a:srgbClr val="000000"/>
                </a:solidFill>
                <a:latin typeface="Aptos"/>
              </a:rPr>
              <a:t>Licenca i autori</a:t>
            </a:r>
            <a:endParaRPr b="1" lang="zxx" sz="3600" spc="-1" strike="noStrike">
              <a:solidFill>
                <a:srgbClr val="000000"/>
              </a:solidFill>
              <a:latin typeface="Aptos"/>
            </a:endParaRPr>
          </a:p>
        </p:txBody>
      </p:sp>
      <p:pic>
        <p:nvPicPr>
          <p:cNvPr id="249" name="" descr=""/>
          <p:cNvPicPr/>
          <p:nvPr/>
        </p:nvPicPr>
        <p:blipFill>
          <a:blip r:embed="rId1"/>
          <a:stretch/>
        </p:blipFill>
        <p:spPr>
          <a:xfrm>
            <a:off x="2612520" y="1604160"/>
            <a:ext cx="6965640" cy="3976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Rectangle 1"/>
          <p:cNvSpPr/>
          <p:nvPr/>
        </p:nvSpPr>
        <p:spPr>
          <a:xfrm>
            <a:off x="0" y="0"/>
            <a:ext cx="12191400" cy="99720"/>
          </a:xfrm>
          <a:prstGeom prst="rect">
            <a:avLst/>
          </a:prstGeom>
          <a:solidFill>
            <a:srgbClr val="b58a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1" name="TextBox 2"/>
          <p:cNvSpPr/>
          <p:nvPr/>
        </p:nvSpPr>
        <p:spPr>
          <a:xfrm>
            <a:off x="608400" y="384120"/>
            <a:ext cx="303876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4400" spc="-1" strike="noStrike">
                <a:solidFill>
                  <a:srgbClr val="000000"/>
                </a:solidFill>
                <a:latin typeface="Arial"/>
              </a:rPr>
              <a:t>Inspiration</a:t>
            </a:r>
            <a:endParaRPr b="0" lang="zxx" sz="4400" spc="-1" strike="noStrike">
              <a:latin typeface="Arial"/>
            </a:endParaRPr>
          </a:p>
        </p:txBody>
      </p:sp>
      <p:pic>
        <p:nvPicPr>
          <p:cNvPr id="252" name="Picture 2" descr=""/>
          <p:cNvPicPr/>
          <p:nvPr/>
        </p:nvPicPr>
        <p:blipFill>
          <a:blip r:embed="rId1"/>
          <a:stretch/>
        </p:blipFill>
        <p:spPr>
          <a:xfrm>
            <a:off x="660600" y="1475280"/>
            <a:ext cx="5123520" cy="3715920"/>
          </a:xfrm>
          <a:prstGeom prst="rect">
            <a:avLst/>
          </a:prstGeom>
          <a:ln w="0">
            <a:noFill/>
          </a:ln>
        </p:spPr>
      </p:pic>
      <p:pic>
        <p:nvPicPr>
          <p:cNvPr id="253" name="Picture 3" descr=""/>
          <p:cNvPicPr/>
          <p:nvPr/>
        </p:nvPicPr>
        <p:blipFill>
          <a:blip r:embed="rId2"/>
          <a:stretch/>
        </p:blipFill>
        <p:spPr>
          <a:xfrm>
            <a:off x="6440760" y="287280"/>
            <a:ext cx="4377600" cy="2375280"/>
          </a:xfrm>
          <a:prstGeom prst="rect">
            <a:avLst/>
          </a:prstGeom>
          <a:ln w="0">
            <a:noFill/>
          </a:ln>
        </p:spPr>
      </p:pic>
      <p:pic>
        <p:nvPicPr>
          <p:cNvPr id="254" name="Picture 6" descr=""/>
          <p:cNvPicPr/>
          <p:nvPr/>
        </p:nvPicPr>
        <p:blipFill>
          <a:blip r:embed="rId3"/>
          <a:stretch/>
        </p:blipFill>
        <p:spPr>
          <a:xfrm>
            <a:off x="6407640" y="2850480"/>
            <a:ext cx="4410720" cy="3663720"/>
          </a:xfrm>
          <a:prstGeom prst="rect">
            <a:avLst/>
          </a:prstGeom>
          <a:ln w="0">
            <a:noFill/>
          </a:ln>
        </p:spPr>
      </p:pic>
      <p:sp>
        <p:nvSpPr>
          <p:cNvPr id="255" name="PlaceHolder 1"/>
          <p:cNvSpPr>
            <a:spLocks noGrp="1"/>
          </p:cNvSpPr>
          <p:nvPr>
            <p:ph type="sldNum" idx="15"/>
          </p:nvPr>
        </p:nvSpPr>
        <p:spPr>
          <a:xfrm>
            <a:off x="11750040" y="64465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tabLst>
                <a:tab algn="l" pos="0"/>
              </a:tabLst>
              <a:defRPr b="0" lang="en-US" sz="900" spc="-1" strike="noStrike">
                <a:solidFill>
                  <a:srgbClr val="6d6a65"/>
                </a:solidFill>
                <a:latin typeface="Arial"/>
                <a:ea typeface="Aptos"/>
              </a:defRPr>
            </a:lvl1pPr>
          </a:lstStyle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fld id="{8FBDC692-97A9-46B1-81E4-BC8288CC3F7E}" type="slidenum">
              <a:rPr b="0" lang="en-US" sz="900" spc="-1" strike="noStrike">
                <a:solidFill>
                  <a:srgbClr val="6d6a65"/>
                </a:solidFill>
                <a:latin typeface="Arial"/>
                <a:ea typeface="Aptos"/>
              </a:rPr>
              <a:t>14</a:t>
            </a:fld>
            <a:endParaRPr b="0" lang="zxx" sz="9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sr-Latn-RS" sz="4400" spc="-1" strike="noStrike">
                <a:solidFill>
                  <a:srgbClr val="000000"/>
                </a:solidFill>
                <a:latin typeface="Arial"/>
              </a:rPr>
              <a:t>Previous &amp; Future</a:t>
            </a:r>
            <a:r>
              <a:rPr b="0" lang="sr-Latn-RS" sz="4400" spc="-1" strike="noStrike">
                <a:solidFill>
                  <a:srgbClr val="000000"/>
                </a:solidFill>
                <a:latin typeface="Aptos Display"/>
              </a:rPr>
              <a:t> </a:t>
            </a:r>
            <a:r>
              <a:rPr b="1" lang="sr-Latn-RS" sz="4400" spc="-1" strike="noStrike">
                <a:solidFill>
                  <a:srgbClr val="000000"/>
                </a:solidFill>
                <a:latin typeface="Arial"/>
              </a:rPr>
              <a:t>work</a:t>
            </a:r>
            <a:endParaRPr b="0" lang="zxx" sz="4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/>
          </p:nvPr>
        </p:nvSpPr>
        <p:spPr>
          <a:xfrm>
            <a:off x="525600" y="1114200"/>
            <a:ext cx="11140200" cy="187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Our attendance at SEMANTiCS 2026 was funded by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GOBLIN COST Action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(CA23147) “Global Network on Large-Scale, Cross-domain and Multilingual Open Knowledge Graphs” (www.cost.eu)  → </a:t>
            </a:r>
            <a:r>
              <a:rPr b="1" lang="sr-Latn-RS" sz="1800" spc="-1" strike="noStrike">
                <a:solidFill>
                  <a:srgbClr val="000000"/>
                </a:solidFill>
                <a:latin typeface="Arial"/>
              </a:rPr>
              <a:t>DBpedia KG Catalo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g</a:t>
            </a:r>
            <a:endParaRPr b="0" lang="zxx" sz="1800" spc="-1" strike="noStrike">
              <a:solidFill>
                <a:srgbClr val="000000"/>
              </a:solidFill>
              <a:latin typeface="Aptos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b="0" lang="zxx" sz="2000" spc="-1" strike="noStrike">
              <a:solidFill>
                <a:srgbClr val="000000"/>
              </a:solidFill>
              <a:latin typeface="Aptos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b="0" lang="zxx" sz="20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sldNum" idx="16"/>
          </p:nvPr>
        </p:nvSpPr>
        <p:spPr>
          <a:xfrm>
            <a:off x="11750040" y="6446520"/>
            <a:ext cx="799200" cy="299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tabLst>
                <a:tab algn="l" pos="0"/>
              </a:tabLst>
              <a:defRPr b="0" lang="en-US" sz="900" spc="-1" strike="noStrike">
                <a:solidFill>
                  <a:srgbClr val="6d6a65"/>
                </a:solidFill>
                <a:latin typeface="Arial"/>
                <a:ea typeface="Aptos"/>
              </a:defRPr>
            </a:lvl1pPr>
          </a:lstStyle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fld id="{167F3890-7C4D-446B-8190-D5A46A7476E9}" type="slidenum">
              <a:rPr b="0" lang="en-US" sz="900" spc="-1" strike="noStrike">
                <a:solidFill>
                  <a:srgbClr val="6d6a65"/>
                </a:solidFill>
                <a:latin typeface="Arial"/>
                <a:ea typeface="Aptos"/>
              </a:rPr>
              <a:t>14</a:t>
            </a:fld>
            <a:endParaRPr b="0" lang="zxx" sz="900" spc="-1" strike="noStrike">
              <a:latin typeface="Times New Roman"/>
            </a:endParaRPr>
          </a:p>
        </p:txBody>
      </p:sp>
      <p:pic>
        <p:nvPicPr>
          <p:cNvPr id="259" name="Picture 5" descr=""/>
          <p:cNvPicPr/>
          <p:nvPr/>
        </p:nvPicPr>
        <p:blipFill>
          <a:blip r:embed="rId1"/>
          <a:stretch/>
        </p:blipFill>
        <p:spPr>
          <a:xfrm>
            <a:off x="3947400" y="2258640"/>
            <a:ext cx="2148480" cy="2148480"/>
          </a:xfrm>
          <a:prstGeom prst="rect">
            <a:avLst/>
          </a:prstGeom>
          <a:ln w="0">
            <a:noFill/>
          </a:ln>
        </p:spPr>
      </p:pic>
      <p:sp>
        <p:nvSpPr>
          <p:cNvPr id="260" name="TextBox 7"/>
          <p:cNvSpPr/>
          <p:nvPr/>
        </p:nvSpPr>
        <p:spPr>
          <a:xfrm>
            <a:off x="609480" y="4830120"/>
            <a:ext cx="1114020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343080" indent="-34308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r-Latn-RS" sz="1800" spc="-1" strike="noStrike">
                <a:solidFill>
                  <a:srgbClr val="000000"/>
                </a:solidFill>
                <a:latin typeface="Arial"/>
              </a:rPr>
              <a:t>Expand KG to cover all letters and normalize rules for NER and NEL</a:t>
            </a:r>
            <a:endParaRPr b="0" lang="zxx" sz="1800" spc="-1" strike="noStrike">
              <a:latin typeface="Arial"/>
            </a:endParaRPr>
          </a:p>
          <a:p>
            <a:pPr algn="just">
              <a:lnSpc>
                <a:spcPct val="100000"/>
              </a:lnSpc>
              <a:buNone/>
            </a:pPr>
            <a:endParaRPr b="0" lang="zxx" sz="1800" spc="-1" strike="noStrike">
              <a:latin typeface="Arial"/>
            </a:endParaRPr>
          </a:p>
          <a:p>
            <a:pPr marL="343080" indent="-34308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M. </a:t>
            </a:r>
            <a:r>
              <a:rPr b="0" lang="sr-Latn-RS" sz="1800" spc="-1" strike="noStrike">
                <a:solidFill>
                  <a:srgbClr val="000000"/>
                </a:solidFill>
                <a:latin typeface="Arial"/>
              </a:rPr>
              <a:t>Đokić Petrović. </a:t>
            </a:r>
            <a:r>
              <a:rPr b="1" i="1" lang="en-US" sz="1800" spc="-1" strike="noStrike">
                <a:solidFill>
                  <a:srgbClr val="000000"/>
                </a:solidFill>
                <a:latin typeface="Arial"/>
              </a:rPr>
              <a:t>Connecting Ivo Andrić’s Correspondence Knowledge Graph with the Austrian Biographical</a:t>
            </a:r>
            <a:r>
              <a:rPr b="1" i="1" lang="sr-Latn-RS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i="1" lang="en-US" sz="1800" spc="-1" strike="noStrike">
                <a:solidFill>
                  <a:srgbClr val="000000"/>
                </a:solidFill>
                <a:latin typeface="Arial"/>
              </a:rPr>
              <a:t>Dictionary (ÖBL): Exploring Semantic Interoperability</a:t>
            </a:r>
            <a:r>
              <a:rPr b="0" lang="sr-Latn-RS" sz="1800" spc="-1" strike="noStrike">
                <a:solidFill>
                  <a:srgbClr val="000000"/>
                </a:solidFill>
                <a:latin typeface="Arial"/>
              </a:rPr>
              <a:t>, Research Day 10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, Austrian Center for Digital Humanities and Cultural Heritage (ACDH), Austrian Academy of Sciences</a:t>
            </a:r>
            <a:r>
              <a:rPr b="0" lang="sr-Latn-RS" sz="1800" spc="-1" strike="noStrike">
                <a:solidFill>
                  <a:srgbClr val="000000"/>
                </a:solidFill>
                <a:latin typeface="Arial"/>
              </a:rPr>
              <a:t>, November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2026</a:t>
            </a:r>
            <a:r>
              <a:rPr b="0" lang="sr-Latn-RS" sz="1800" spc="-1" strike="noStrike">
                <a:solidFill>
                  <a:srgbClr val="000000"/>
                </a:solidFill>
                <a:latin typeface="Arial"/>
              </a:rPr>
              <a:t>, Vienna, Austria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[</a:t>
            </a:r>
            <a:r>
              <a:rPr b="0" lang="sr-Latn-RS" sz="1800" spc="-1" strike="noStrike">
                <a:solidFill>
                  <a:srgbClr val="000000"/>
                </a:solidFill>
                <a:latin typeface="Arial"/>
              </a:rPr>
              <a:t>accepted for presentation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]</a:t>
            </a:r>
            <a:endParaRPr b="0" lang="zxx" sz="1800" spc="-1" strike="noStrike">
              <a:latin typeface="Arial"/>
            </a:endParaRPr>
          </a:p>
        </p:txBody>
      </p:sp>
      <p:sp>
        <p:nvSpPr>
          <p:cNvPr id="261" name="TextBox 9"/>
          <p:cNvSpPr/>
          <p:nvPr/>
        </p:nvSpPr>
        <p:spPr>
          <a:xfrm>
            <a:off x="1708560" y="4384800"/>
            <a:ext cx="6355440" cy="31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en-GB" sz="1500" spc="-1" strike="noStrike">
                <a:solidFill>
                  <a:srgbClr val="afabab"/>
                </a:solidFill>
                <a:latin typeface="Arial"/>
              </a:rPr>
              <a:t>https://kg-catalog.dbpedia.org/kg.html?id=andric-letters-kg</a:t>
            </a:r>
            <a:endParaRPr b="0" lang="zxx" sz="1500" spc="-1" strike="noStrike">
              <a:latin typeface="Arial"/>
            </a:endParaRPr>
          </a:p>
        </p:txBody>
      </p:sp>
      <p:pic>
        <p:nvPicPr>
          <p:cNvPr id="262" name="Picture 6" descr=""/>
          <p:cNvPicPr/>
          <p:nvPr/>
        </p:nvPicPr>
        <p:blipFill>
          <a:blip r:embed="rId2"/>
          <a:stretch/>
        </p:blipFill>
        <p:spPr>
          <a:xfrm>
            <a:off x="7423200" y="2258640"/>
            <a:ext cx="3250440" cy="243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3" dur="indefinite" restart="never" nodeType="tmRoot">
          <p:childTnLst>
            <p:seq>
              <p:cTn id="24" dur="indefinite" nodeType="mainSeq">
                <p:childTnLst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sr-Latn-RS" sz="4400" spc="-1" strike="noStrike">
                <a:solidFill>
                  <a:srgbClr val="000000"/>
                </a:solidFill>
                <a:latin typeface="Arial"/>
              </a:rPr>
              <a:t>References</a:t>
            </a:r>
            <a:endParaRPr b="0" lang="zxx" sz="44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/>
          </p:nvPr>
        </p:nvSpPr>
        <p:spPr>
          <a:xfrm>
            <a:off x="609480" y="1091520"/>
            <a:ext cx="11080800" cy="549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just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zxx" sz="1600" spc="-1" strike="noStrike">
              <a:solidFill>
                <a:srgbClr val="000000"/>
              </a:solidFill>
              <a:latin typeface="Aptos"/>
            </a:endParaRPr>
          </a:p>
          <a:p>
            <a:pPr algn="just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[1] Correspondence. “Letter Writing” Correspondence: A Digital Humanities Project. Accessed October 2, 2026. correspondence.ie</a:t>
            </a:r>
            <a:r>
              <a:rPr b="0" lang="sr-Latn-RS" sz="16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zxx" sz="1600" spc="-1" strike="noStrike">
              <a:solidFill>
                <a:srgbClr val="000000"/>
              </a:solidFill>
              <a:latin typeface="Aptos"/>
            </a:endParaRPr>
          </a:p>
          <a:p>
            <a:pPr algn="just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[2] </a:t>
            </a:r>
            <a:r>
              <a:rPr b="0" lang="sr-Latn-RS" sz="1600" spc="-1" strike="noStrike">
                <a:solidFill>
                  <a:srgbClr val="000000"/>
                </a:solidFill>
                <a:latin typeface="Arial"/>
              </a:rPr>
              <a:t>I. Andrić, Pisma (1912–1973): privatna pošta, edited by Miroslav Karaulac, Matica srpska, Novi </a:t>
            </a:r>
            <a:r>
              <a:rPr b="0" lang="es-ES" sz="1600" spc="-1" strike="noStrike">
                <a:solidFill>
                  <a:srgbClr val="000000"/>
                </a:solidFill>
                <a:latin typeface="Arial"/>
              </a:rPr>
              <a:t>Sad, 2000. COBISS.BH-ID 11313414.</a:t>
            </a:r>
            <a:r>
              <a:rPr b="0" lang="sr-Latn-RS" sz="16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zxx" sz="1600" spc="-1" strike="noStrike">
              <a:solidFill>
                <a:srgbClr val="000000"/>
              </a:solidFill>
              <a:latin typeface="Aptos"/>
            </a:endParaRPr>
          </a:p>
          <a:p>
            <a:pPr algn="just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[3] </a:t>
            </a:r>
            <a:r>
              <a:rPr b="0" lang="sr-Latn-RS" sz="1600" spc="-1" strike="noStrike">
                <a:solidFill>
                  <a:srgbClr val="000000"/>
                </a:solidFill>
                <a:latin typeface="Arial"/>
              </a:rPr>
              <a:t>M. Đokić Petrović, D. Bečejski-Vujaklija, J. Đorđević, J. Mitrović, Unveiling Literary Legacies: 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Integrating Named Entity Recognition and SPARQL to Analyse Andrić’s Letters, in: B. Tošović</a:t>
            </a:r>
            <a:r>
              <a:rPr b="0" lang="sr-Latn-RS" sz="16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(Ed.), Andrićs Brief, Institute of Slavic Studies at the Karl-Franzens University of Graz, National</a:t>
            </a:r>
            <a:r>
              <a:rPr b="0" lang="sr-Latn-RS" sz="16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and University Library of the Republic of Srpska in Banjaluka, Commission for Stylistics of</a:t>
            </a:r>
            <a:r>
              <a:rPr b="0" lang="sr-Latn-RS" sz="16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the International Slavic Committee, World of Book Belgrade, Aletea Belgrade, Graz – Belgrade –</a:t>
            </a:r>
            <a:r>
              <a:rPr b="0" lang="sr-Latn-RS" sz="1600" spc="-1" strike="noStrike">
                <a:solidFill>
                  <a:srgbClr val="000000"/>
                </a:solidFill>
                <a:latin typeface="Arial"/>
              </a:rPr>
              <a:t> Banjaluka, 2025, pp. 231–247.</a:t>
            </a:r>
            <a:endParaRPr b="0" lang="zxx" sz="1600" spc="-1" strike="noStrike">
              <a:solidFill>
                <a:srgbClr val="000000"/>
              </a:solidFill>
              <a:latin typeface="Aptos"/>
            </a:endParaRPr>
          </a:p>
          <a:p>
            <a:pPr algn="just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[4] Đokić Petrović, M., Stojanović, M., &amp; Tošović, B. (2026). Modeling the Letters of Nobel Laureate Ivo Andrić as a Knowledge Graph. SEMANTiCS 2026 – 22nd International Conference on Semantic Systems. Posters, Demos, Blue Sky, and Tutorials, September 2026, Ghent, Belgium.</a:t>
            </a:r>
            <a:endParaRPr b="0" lang="zxx" sz="1600" spc="-1" strike="noStrike">
              <a:solidFill>
                <a:srgbClr val="000000"/>
              </a:solidFill>
              <a:latin typeface="Aptos"/>
            </a:endParaRPr>
          </a:p>
          <a:p>
            <a:pPr marL="228600" indent="-22860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[5] READ-COOP SCE, Transkribus, Innsbruck: READ-COOP SCE. https://transkribus.eu/, 2026. Accessed:</a:t>
            </a:r>
            <a:r>
              <a:rPr b="0" lang="sr-Latn-RS" sz="1600" spc="-1" strike="noStrike">
                <a:solidFill>
                  <a:srgbClr val="000000"/>
                </a:solidFill>
                <a:latin typeface="Arial"/>
              </a:rPr>
              <a:t> 10 June 2026.</a:t>
            </a:r>
            <a:endParaRPr b="0" lang="zxx" sz="1600" spc="-1" strike="noStrike">
              <a:solidFill>
                <a:srgbClr val="000000"/>
              </a:solidFill>
              <a:latin typeface="Aptos"/>
            </a:endParaRPr>
          </a:p>
          <a:p>
            <a:pPr algn="just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[6] Đokić Petrović, M., &amp; Simonović, M. (2025). Burgenland Croatian Typewritten 2010–2019 [Text Recognition Model]. Transkribus. Model ID 442685.</a:t>
            </a:r>
            <a:endParaRPr b="0" lang="zxx" sz="1600" spc="-1" strike="noStrike">
              <a:solidFill>
                <a:srgbClr val="000000"/>
              </a:solidFill>
              <a:latin typeface="Aptos"/>
            </a:endParaRPr>
          </a:p>
          <a:p>
            <a:pPr marL="228600" indent="-22860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[7] </a:t>
            </a:r>
            <a:r>
              <a:rPr b="0" lang="sr-Latn-RS" sz="1600" spc="-1" strike="noStrike">
                <a:solidFill>
                  <a:srgbClr val="000000"/>
                </a:solidFill>
                <a:latin typeface="Arial"/>
              </a:rPr>
              <a:t>N. Ljubešić, D. Lauc, BERTić - The Transformer Language Model for Bosnian, Croatian, Montenegrin and Serbian, in: B. Babych, O. Kanishcheva, P. Nakov, J. Piskorski, L. Pivovarova, V. Starko, J. Steinberger, R. Yangarber, M. Marcińczuk, S. Pollak, P. Přibáň, M. Robnik-Šikonja (Eds.), Proceedings 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of the 8th Workshop on Balto-Slavic Natural Language Processing, Association for Computational</a:t>
            </a:r>
            <a:r>
              <a:rPr b="0" lang="sr-Latn-RS" sz="1600" spc="-1" strike="noStrike">
                <a:solidFill>
                  <a:srgbClr val="000000"/>
                </a:solidFill>
                <a:latin typeface="Arial"/>
              </a:rPr>
              <a:t> Linguistics, Kyiv, Ukraine, 2021, pp. 37–42. URL: https://aclanthology.org/2021.bsnlp-1.5/.</a:t>
            </a:r>
            <a:endParaRPr b="0" lang="zxx" sz="1600" spc="-1" strike="noStrike">
              <a:solidFill>
                <a:srgbClr val="000000"/>
              </a:solidFill>
              <a:latin typeface="Aptos"/>
            </a:endParaRPr>
          </a:p>
          <a:p>
            <a:pPr marL="228600" indent="-22860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[8] Wikimedia Foundation, Wikidata, 2026. URL: https://www.wikidata.org/, accessed: 10 June 2026.</a:t>
            </a:r>
            <a:endParaRPr b="0" lang="zxx" sz="1600" spc="-1" strike="noStrike">
              <a:solidFill>
                <a:srgbClr val="000000"/>
              </a:solidFill>
              <a:latin typeface="Aptos"/>
            </a:endParaRPr>
          </a:p>
          <a:p>
            <a:pPr marL="228600" indent="-22860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[9] World Wide Web Consortium (W3C), RDF 1.1 Concepts and Abstract Syntax, W3C Recommendation,</a:t>
            </a:r>
            <a:r>
              <a:rPr b="0" lang="sr-Latn-RS" sz="16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25 February 2014. URL: https://www.w3.org/TR/rdf11-concepts/.</a:t>
            </a:r>
            <a:endParaRPr b="0" lang="zxx" sz="1600" spc="-1" strike="noStrike">
              <a:solidFill>
                <a:srgbClr val="000000"/>
              </a:solidFill>
              <a:latin typeface="Aptos"/>
            </a:endParaRPr>
          </a:p>
          <a:p>
            <a:pPr algn="just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[10] World Wide Web Consortium (W3C), SPARQL 1.1 Query Language, W3C Recommendation, 21</a:t>
            </a:r>
            <a:r>
              <a:rPr b="0" lang="sr-Latn-RS" sz="16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</a:rPr>
              <a:t>March 2013. URL: https://www.w3.org/TR/sparql11-query/.</a:t>
            </a:r>
            <a:r>
              <a:rPr b="0" lang="sr-Latn-RS" sz="16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zxx" sz="1600" spc="-1" strike="noStrike">
              <a:solidFill>
                <a:srgbClr val="000000"/>
              </a:solidFill>
              <a:latin typeface="Aptos"/>
            </a:endParaRPr>
          </a:p>
          <a:p>
            <a:pPr algn="just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zxx" sz="16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448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Text 0"/>
          <p:cNvSpPr/>
          <p:nvPr/>
        </p:nvSpPr>
        <p:spPr>
          <a:xfrm>
            <a:off x="822960" y="1417320"/>
            <a:ext cx="484560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3800" spc="-1" strike="noStrike">
                <a:solidFill>
                  <a:srgbClr val="ffffff"/>
                </a:solidFill>
                <a:latin typeface="Arial"/>
              </a:rPr>
              <a:t>Thank you</a:t>
            </a:r>
            <a:endParaRPr b="0" lang="zxx" sz="3800" spc="-1" strike="noStrike">
              <a:latin typeface="Arial"/>
            </a:endParaRPr>
          </a:p>
        </p:txBody>
      </p:sp>
      <p:sp>
        <p:nvSpPr>
          <p:cNvPr id="266" name="Shape 2"/>
          <p:cNvSpPr/>
          <p:nvPr/>
        </p:nvSpPr>
        <p:spPr>
          <a:xfrm>
            <a:off x="822960" y="2261880"/>
            <a:ext cx="4389120" cy="360"/>
          </a:xfrm>
          <a:prstGeom prst="line">
            <a:avLst/>
          </a:prstGeom>
          <a:ln w="25400">
            <a:solidFill>
              <a:srgbClr val="b38a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67" name="Text 3"/>
          <p:cNvSpPr/>
          <p:nvPr/>
        </p:nvSpPr>
        <p:spPr>
          <a:xfrm>
            <a:off x="868680" y="3401640"/>
            <a:ext cx="6400080" cy="91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68" name="Shape 4"/>
          <p:cNvSpPr/>
          <p:nvPr/>
        </p:nvSpPr>
        <p:spPr>
          <a:xfrm flipV="1">
            <a:off x="8503920" y="777240"/>
            <a:ext cx="1280160" cy="320040"/>
          </a:xfrm>
          <a:prstGeom prst="line">
            <a:avLst/>
          </a:prstGeom>
          <a:ln w="19050">
            <a:solidFill>
              <a:srgbClr val="70798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69" name="Shape 5"/>
          <p:cNvSpPr/>
          <p:nvPr/>
        </p:nvSpPr>
        <p:spPr>
          <a:xfrm>
            <a:off x="9784080" y="777240"/>
            <a:ext cx="1188720" cy="548640"/>
          </a:xfrm>
          <a:prstGeom prst="line">
            <a:avLst/>
          </a:prstGeom>
          <a:ln w="19050">
            <a:solidFill>
              <a:srgbClr val="70798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0" name="Shape 6"/>
          <p:cNvSpPr/>
          <p:nvPr/>
        </p:nvSpPr>
        <p:spPr>
          <a:xfrm flipH="1">
            <a:off x="10698480" y="1325880"/>
            <a:ext cx="274320" cy="1371600"/>
          </a:xfrm>
          <a:prstGeom prst="line">
            <a:avLst/>
          </a:prstGeom>
          <a:ln w="19050">
            <a:solidFill>
              <a:srgbClr val="70798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1" name="Shape 7"/>
          <p:cNvSpPr/>
          <p:nvPr/>
        </p:nvSpPr>
        <p:spPr>
          <a:xfrm flipH="1">
            <a:off x="9372600" y="2697480"/>
            <a:ext cx="1325880" cy="411480"/>
          </a:xfrm>
          <a:prstGeom prst="line">
            <a:avLst/>
          </a:prstGeom>
          <a:ln w="19050">
            <a:solidFill>
              <a:srgbClr val="70798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2" name="Shape 8"/>
          <p:cNvSpPr/>
          <p:nvPr/>
        </p:nvSpPr>
        <p:spPr>
          <a:xfrm flipH="1" flipV="1">
            <a:off x="8138160" y="2423160"/>
            <a:ext cx="1234440" cy="685800"/>
          </a:xfrm>
          <a:prstGeom prst="line">
            <a:avLst/>
          </a:prstGeom>
          <a:ln w="19050">
            <a:solidFill>
              <a:srgbClr val="70798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3" name="Shape 9"/>
          <p:cNvSpPr/>
          <p:nvPr/>
        </p:nvSpPr>
        <p:spPr>
          <a:xfrm flipV="1">
            <a:off x="8138160" y="1097280"/>
            <a:ext cx="365760" cy="1325880"/>
          </a:xfrm>
          <a:prstGeom prst="line">
            <a:avLst/>
          </a:prstGeom>
          <a:ln w="19050">
            <a:solidFill>
              <a:srgbClr val="70798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4" name="Shape 10"/>
          <p:cNvSpPr/>
          <p:nvPr/>
        </p:nvSpPr>
        <p:spPr>
          <a:xfrm>
            <a:off x="8503920" y="1097280"/>
            <a:ext cx="1097280" cy="868680"/>
          </a:xfrm>
          <a:prstGeom prst="line">
            <a:avLst/>
          </a:prstGeom>
          <a:ln w="19050">
            <a:solidFill>
              <a:srgbClr val="70798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5" name="Shape 11"/>
          <p:cNvSpPr/>
          <p:nvPr/>
        </p:nvSpPr>
        <p:spPr>
          <a:xfrm flipH="1">
            <a:off x="9601200" y="777240"/>
            <a:ext cx="182880" cy="1188720"/>
          </a:xfrm>
          <a:prstGeom prst="line">
            <a:avLst/>
          </a:prstGeom>
          <a:ln w="19050">
            <a:solidFill>
              <a:srgbClr val="70798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6" name="Shape 12"/>
          <p:cNvSpPr/>
          <p:nvPr/>
        </p:nvSpPr>
        <p:spPr>
          <a:xfrm flipH="1">
            <a:off x="9601200" y="1325880"/>
            <a:ext cx="1371600" cy="640080"/>
          </a:xfrm>
          <a:prstGeom prst="line">
            <a:avLst/>
          </a:prstGeom>
          <a:ln w="19050">
            <a:solidFill>
              <a:srgbClr val="70798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7" name="Shape 13"/>
          <p:cNvSpPr/>
          <p:nvPr/>
        </p:nvSpPr>
        <p:spPr>
          <a:xfrm flipH="1" flipV="1">
            <a:off x="9601200" y="1965960"/>
            <a:ext cx="1097280" cy="731520"/>
          </a:xfrm>
          <a:prstGeom prst="line">
            <a:avLst/>
          </a:prstGeom>
          <a:ln w="19050">
            <a:solidFill>
              <a:srgbClr val="70798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8" name="Shape 14"/>
          <p:cNvSpPr/>
          <p:nvPr/>
        </p:nvSpPr>
        <p:spPr>
          <a:xfrm flipV="1">
            <a:off x="9372600" y="1965960"/>
            <a:ext cx="228600" cy="1143000"/>
          </a:xfrm>
          <a:prstGeom prst="line">
            <a:avLst/>
          </a:prstGeom>
          <a:ln w="19050">
            <a:solidFill>
              <a:srgbClr val="70798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9" name="Shape 15"/>
          <p:cNvSpPr/>
          <p:nvPr/>
        </p:nvSpPr>
        <p:spPr>
          <a:xfrm flipV="1">
            <a:off x="8138160" y="1965960"/>
            <a:ext cx="1463040" cy="457200"/>
          </a:xfrm>
          <a:prstGeom prst="line">
            <a:avLst/>
          </a:prstGeom>
          <a:ln w="19050">
            <a:solidFill>
              <a:srgbClr val="70798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0" name="Shape 16"/>
          <p:cNvSpPr/>
          <p:nvPr/>
        </p:nvSpPr>
        <p:spPr>
          <a:xfrm>
            <a:off x="8394120" y="987480"/>
            <a:ext cx="218880" cy="218880"/>
          </a:xfrm>
          <a:prstGeom prst="ellipse">
            <a:avLst/>
          </a:prstGeom>
          <a:solidFill>
            <a:srgbClr val="dce2e7"/>
          </a:solidFill>
          <a:ln w="12700">
            <a:solidFill>
              <a:srgbClr val="dce2e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1" name="Shape 17"/>
          <p:cNvSpPr/>
          <p:nvPr/>
        </p:nvSpPr>
        <p:spPr>
          <a:xfrm>
            <a:off x="9674280" y="667440"/>
            <a:ext cx="218880" cy="218880"/>
          </a:xfrm>
          <a:prstGeom prst="ellipse">
            <a:avLst/>
          </a:prstGeom>
          <a:solidFill>
            <a:srgbClr val="dce2e7"/>
          </a:solidFill>
          <a:ln w="12700">
            <a:solidFill>
              <a:srgbClr val="dce2e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2" name="Shape 18"/>
          <p:cNvSpPr/>
          <p:nvPr/>
        </p:nvSpPr>
        <p:spPr>
          <a:xfrm>
            <a:off x="10863000" y="1216080"/>
            <a:ext cx="218880" cy="218880"/>
          </a:xfrm>
          <a:prstGeom prst="ellipse">
            <a:avLst/>
          </a:prstGeom>
          <a:solidFill>
            <a:srgbClr val="dce2e7"/>
          </a:solidFill>
          <a:ln w="12700">
            <a:solidFill>
              <a:srgbClr val="dce2e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3" name="Shape 19"/>
          <p:cNvSpPr/>
          <p:nvPr/>
        </p:nvSpPr>
        <p:spPr>
          <a:xfrm>
            <a:off x="10588680" y="2587680"/>
            <a:ext cx="218880" cy="218880"/>
          </a:xfrm>
          <a:prstGeom prst="ellipse">
            <a:avLst/>
          </a:prstGeom>
          <a:solidFill>
            <a:srgbClr val="dce2e7"/>
          </a:solidFill>
          <a:ln w="12700">
            <a:solidFill>
              <a:srgbClr val="dce2e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4" name="Shape 20"/>
          <p:cNvSpPr/>
          <p:nvPr/>
        </p:nvSpPr>
        <p:spPr>
          <a:xfrm>
            <a:off x="9262800" y="2999160"/>
            <a:ext cx="218880" cy="218880"/>
          </a:xfrm>
          <a:prstGeom prst="ellipse">
            <a:avLst/>
          </a:prstGeom>
          <a:solidFill>
            <a:srgbClr val="dce2e7"/>
          </a:solidFill>
          <a:ln w="12700">
            <a:solidFill>
              <a:srgbClr val="dce2e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5" name="Shape 21"/>
          <p:cNvSpPr/>
          <p:nvPr/>
        </p:nvSpPr>
        <p:spPr>
          <a:xfrm>
            <a:off x="8028360" y="2313360"/>
            <a:ext cx="218880" cy="218880"/>
          </a:xfrm>
          <a:prstGeom prst="ellipse">
            <a:avLst/>
          </a:prstGeom>
          <a:solidFill>
            <a:srgbClr val="dce2e7"/>
          </a:solidFill>
          <a:ln w="12700">
            <a:solidFill>
              <a:srgbClr val="dce2e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6" name="Shape 22"/>
          <p:cNvSpPr/>
          <p:nvPr/>
        </p:nvSpPr>
        <p:spPr>
          <a:xfrm>
            <a:off x="9491400" y="1856160"/>
            <a:ext cx="218880" cy="218880"/>
          </a:xfrm>
          <a:prstGeom prst="ellipse">
            <a:avLst/>
          </a:prstGeom>
          <a:solidFill>
            <a:srgbClr val="b38a4a"/>
          </a:solidFill>
          <a:ln w="12700">
            <a:solidFill>
              <a:srgbClr val="b38a4a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287" name="Picture 2" descr=""/>
          <p:cNvPicPr/>
          <p:nvPr/>
        </p:nvPicPr>
        <p:blipFill>
          <a:blip r:embed="rId1"/>
          <a:stretch/>
        </p:blipFill>
        <p:spPr>
          <a:xfrm>
            <a:off x="837000" y="3383280"/>
            <a:ext cx="2430720" cy="2430720"/>
          </a:xfrm>
          <a:prstGeom prst="rect">
            <a:avLst/>
          </a:prstGeom>
          <a:ln w="0">
            <a:noFill/>
          </a:ln>
        </p:spPr>
      </p:pic>
      <p:sp>
        <p:nvSpPr>
          <p:cNvPr id="288" name="TextBox 3"/>
          <p:cNvSpPr/>
          <p:nvPr/>
        </p:nvSpPr>
        <p:spPr>
          <a:xfrm>
            <a:off x="650160" y="5943600"/>
            <a:ext cx="28044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sr-Latn-RS" sz="1800" spc="-1" strike="noStrike">
                <a:solidFill>
                  <a:srgbClr val="ffffff"/>
                </a:solidFill>
                <a:latin typeface="Aptos"/>
              </a:rPr>
              <a:t>GitHub project</a:t>
            </a:r>
            <a:endParaRPr b="0" lang="zxx" sz="1800" spc="-1" strike="noStrike">
              <a:latin typeface="Arial"/>
            </a:endParaRPr>
          </a:p>
        </p:txBody>
      </p:sp>
      <p:pic>
        <p:nvPicPr>
          <p:cNvPr id="289" name="Picture 5" descr=""/>
          <p:cNvPicPr/>
          <p:nvPr/>
        </p:nvPicPr>
        <p:blipFill>
          <a:blip r:embed="rId2"/>
          <a:stretch/>
        </p:blipFill>
        <p:spPr>
          <a:xfrm>
            <a:off x="8495280" y="3383280"/>
            <a:ext cx="2430720" cy="2430720"/>
          </a:xfrm>
          <a:prstGeom prst="rect">
            <a:avLst/>
          </a:prstGeom>
          <a:ln w="0">
            <a:noFill/>
          </a:ln>
        </p:spPr>
      </p:pic>
      <p:sp>
        <p:nvSpPr>
          <p:cNvPr id="290" name="TextBox 7"/>
          <p:cNvSpPr/>
          <p:nvPr/>
        </p:nvSpPr>
        <p:spPr>
          <a:xfrm>
            <a:off x="8000280" y="5943600"/>
            <a:ext cx="342000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sr-Latn-RS" sz="1800" spc="-1" strike="noStrike">
                <a:solidFill>
                  <a:srgbClr val="ffffff"/>
                </a:solidFill>
                <a:latin typeface="Aptos"/>
              </a:rPr>
              <a:t>Marija Đokić Petrović – LinkedIn</a:t>
            </a:r>
            <a:endParaRPr b="0" lang="zxx" sz="1800" spc="-1" strike="noStrike">
              <a:latin typeface="Arial"/>
            </a:endParaRPr>
          </a:p>
        </p:txBody>
      </p:sp>
      <p:pic>
        <p:nvPicPr>
          <p:cNvPr id="291" name="Picture 9" descr=""/>
          <p:cNvPicPr/>
          <p:nvPr/>
        </p:nvPicPr>
        <p:blipFill>
          <a:blip r:embed="rId3"/>
          <a:stretch/>
        </p:blipFill>
        <p:spPr>
          <a:xfrm>
            <a:off x="4665960" y="3383280"/>
            <a:ext cx="2430720" cy="2430720"/>
          </a:xfrm>
          <a:prstGeom prst="rect">
            <a:avLst/>
          </a:prstGeom>
          <a:ln w="0">
            <a:noFill/>
          </a:ln>
        </p:spPr>
      </p:pic>
      <p:sp>
        <p:nvSpPr>
          <p:cNvPr id="292" name="TextBox 11"/>
          <p:cNvSpPr/>
          <p:nvPr/>
        </p:nvSpPr>
        <p:spPr>
          <a:xfrm>
            <a:off x="3949560" y="5943600"/>
            <a:ext cx="386316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Aptos"/>
              </a:rPr>
              <a:t>Ivo Andri</a:t>
            </a:r>
            <a:r>
              <a:rPr b="0" lang="sr-Latn-RS" sz="1800" spc="-1" strike="noStrike">
                <a:solidFill>
                  <a:srgbClr val="ffffff"/>
                </a:solidFill>
                <a:latin typeface="Aptos"/>
              </a:rPr>
              <a:t>ć Letters – Web application</a:t>
            </a:r>
            <a:endParaRPr b="0" lang="zxx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1401</TotalTime>
  <Application>LibreOffice/7.3.7.2$Linux_X86_64 LibreOffice_project/30$Build-2</Application>
  <AppVersion>15.0000</AppVersion>
  <Words>2737</Words>
  <Paragraphs>246</Paragraphs>
  <Company>Union University / University of Graz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2026-10-02T08:05:14Z</dcterms:created>
  <dc:creator>Marija Đokić Petrović</dc:creator>
  <dc:description/>
  <dc:language>en-US</dc:language>
  <cp:lastModifiedBy/>
  <dcterms:modified xsi:type="dcterms:W3CDTF">2026-10-25T17:33:27Z</dcterms:modified>
  <cp:revision>4</cp:revision>
  <dc:subject>Ivo Andrić letters knowledge graph and future interactive research environment</dc:subject>
  <dc:title>Modeling Ivo Andrić’s Letters as a Knowledge Graph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17</vt:i4>
  </property>
  <property fmtid="{D5CDD505-2E9C-101B-9397-08002B2CF9AE}" pid="3" name="PresentationFormat">
    <vt:lpwstr>Widescreen</vt:lpwstr>
  </property>
  <property fmtid="{D5CDD505-2E9C-101B-9397-08002B2CF9AE}" pid="4" name="Slides">
    <vt:i4>23</vt:i4>
  </property>
</Properties>
</file>