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70" r:id="rId6"/>
    <p:sldId id="260" r:id="rId7"/>
    <p:sldId id="261" r:id="rId8"/>
    <p:sldId id="262" r:id="rId9"/>
    <p:sldId id="263" r:id="rId10"/>
    <p:sldId id="264" r:id="rId11"/>
    <p:sldId id="311" r:id="rId12"/>
    <p:sldId id="265" r:id="rId13"/>
    <p:sldId id="266"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7" r:id="rId51"/>
    <p:sldId id="306" r:id="rId52"/>
    <p:sldId id="308" r:id="rId53"/>
    <p:sldId id="309" r:id="rId54"/>
    <p:sldId id="310" r:id="rId55"/>
    <p:sldId id="267" r:id="rId56"/>
    <p:sldId id="268" r:id="rId57"/>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685800" y="2130425"/>
            <a:ext cx="7772400" cy="1470025"/>
          </a:xfrm>
        </p:spPr>
        <p:txBody>
          <a:bodyPr/>
          <a:lstStyle/>
          <a:p>
            <a:r>
              <a:rPr lang="bg-BG" smtClean="0"/>
              <a:t>Редакт. стил загл. образец</a:t>
            </a:r>
            <a:endParaRPr lang="bg-BG"/>
          </a:p>
        </p:txBody>
      </p:sp>
      <p:sp>
        <p:nvSpPr>
          <p:cNvPr id="3" name="Подзаглавие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smtClean="0"/>
              <a:t>Щракнете за редакция стил подзагл. обр.</a:t>
            </a:r>
            <a:endParaRPr lang="bg-BG"/>
          </a:p>
        </p:txBody>
      </p:sp>
      <p:sp>
        <p:nvSpPr>
          <p:cNvPr id="4" name="Контейнер за дата 3"/>
          <p:cNvSpPr>
            <a:spLocks noGrp="1"/>
          </p:cNvSpPr>
          <p:nvPr>
            <p:ph type="dt" sz="half" idx="10"/>
          </p:nvPr>
        </p:nvSpPr>
        <p:spPr/>
        <p:txBody>
          <a:bodyPr/>
          <a:lstStyle/>
          <a:p>
            <a:fld id="{C6D8995F-65B7-4E32-AD4B-8567999B20FC}" type="datetimeFigureOut">
              <a:rPr lang="bg-BG" smtClean="0"/>
              <a:t>21.9.2026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F91D0BA8-DB40-4323-93F9-B86DF8939D1F}" type="slidenum">
              <a:rPr lang="bg-BG" smtClean="0"/>
              <a:t>‹#›</a:t>
            </a:fld>
            <a:endParaRPr lang="bg-BG"/>
          </a:p>
        </p:txBody>
      </p:sp>
    </p:spTree>
    <p:extLst>
      <p:ext uri="{BB962C8B-B14F-4D97-AF65-F5344CB8AC3E}">
        <p14:creationId xmlns:p14="http://schemas.microsoft.com/office/powerpoint/2010/main" val="2480781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idx="1"/>
          </p:nvPr>
        </p:nvSpPr>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C6D8995F-65B7-4E32-AD4B-8567999B20FC}" type="datetimeFigureOut">
              <a:rPr lang="bg-BG" smtClean="0"/>
              <a:t>21.9.2026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F91D0BA8-DB40-4323-93F9-B86DF8939D1F}" type="slidenum">
              <a:rPr lang="bg-BG" smtClean="0"/>
              <a:t>‹#›</a:t>
            </a:fld>
            <a:endParaRPr lang="bg-BG"/>
          </a:p>
        </p:txBody>
      </p:sp>
    </p:spTree>
    <p:extLst>
      <p:ext uri="{BB962C8B-B14F-4D97-AF65-F5344CB8AC3E}">
        <p14:creationId xmlns:p14="http://schemas.microsoft.com/office/powerpoint/2010/main" val="356928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22313" y="4406900"/>
            <a:ext cx="7772400" cy="1362075"/>
          </a:xfrm>
        </p:spPr>
        <p:txBody>
          <a:bodyPr anchor="t"/>
          <a:lstStyle>
            <a:lvl1pPr algn="l">
              <a:defRPr sz="4000" b="1" cap="all"/>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smtClean="0"/>
              <a:t>Щракнете, за да редактирате стиловете на текста в образеца</a:t>
            </a:r>
          </a:p>
        </p:txBody>
      </p:sp>
      <p:sp>
        <p:nvSpPr>
          <p:cNvPr id="4" name="Контейнер за дата 3"/>
          <p:cNvSpPr>
            <a:spLocks noGrp="1"/>
          </p:cNvSpPr>
          <p:nvPr>
            <p:ph type="dt" sz="half" idx="10"/>
          </p:nvPr>
        </p:nvSpPr>
        <p:spPr/>
        <p:txBody>
          <a:bodyPr/>
          <a:lstStyle/>
          <a:p>
            <a:fld id="{C6D8995F-65B7-4E32-AD4B-8567999B20FC}" type="datetimeFigureOut">
              <a:rPr lang="bg-BG" smtClean="0"/>
              <a:t>21.9.2026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F91D0BA8-DB40-4323-93F9-B86DF8939D1F}" type="slidenum">
              <a:rPr lang="bg-BG" smtClean="0"/>
              <a:t>‹#›</a:t>
            </a:fld>
            <a:endParaRPr lang="bg-BG"/>
          </a:p>
        </p:txBody>
      </p:sp>
    </p:spTree>
    <p:extLst>
      <p:ext uri="{BB962C8B-B14F-4D97-AF65-F5344CB8AC3E}">
        <p14:creationId xmlns:p14="http://schemas.microsoft.com/office/powerpoint/2010/main" val="260433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Контейнер за дата 4"/>
          <p:cNvSpPr>
            <a:spLocks noGrp="1"/>
          </p:cNvSpPr>
          <p:nvPr>
            <p:ph type="dt" sz="half" idx="10"/>
          </p:nvPr>
        </p:nvSpPr>
        <p:spPr/>
        <p:txBody>
          <a:bodyPr/>
          <a:lstStyle/>
          <a:p>
            <a:fld id="{C6D8995F-65B7-4E32-AD4B-8567999B20FC}" type="datetimeFigureOut">
              <a:rPr lang="bg-BG" smtClean="0"/>
              <a:t>21.9.2026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F91D0BA8-DB40-4323-93F9-B86DF8939D1F}" type="slidenum">
              <a:rPr lang="bg-BG" smtClean="0"/>
              <a:t>‹#›</a:t>
            </a:fld>
            <a:endParaRPr lang="bg-BG"/>
          </a:p>
        </p:txBody>
      </p:sp>
    </p:spTree>
    <p:extLst>
      <p:ext uri="{BB962C8B-B14F-4D97-AF65-F5344CB8AC3E}">
        <p14:creationId xmlns:p14="http://schemas.microsoft.com/office/powerpoint/2010/main" val="2298619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lvl1pPr>
              <a:defRPr/>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4" name="Контейнер за съдържани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Текстов контейне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6" name="Контейнер за съдържани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7" name="Контейнер за дата 6"/>
          <p:cNvSpPr>
            <a:spLocks noGrp="1"/>
          </p:cNvSpPr>
          <p:nvPr>
            <p:ph type="dt" sz="half" idx="10"/>
          </p:nvPr>
        </p:nvSpPr>
        <p:spPr/>
        <p:txBody>
          <a:bodyPr/>
          <a:lstStyle/>
          <a:p>
            <a:fld id="{C6D8995F-65B7-4E32-AD4B-8567999B20FC}" type="datetimeFigureOut">
              <a:rPr lang="bg-BG" smtClean="0"/>
              <a:t>21.9.2026 г.</a:t>
            </a:fld>
            <a:endParaRPr lang="bg-BG"/>
          </a:p>
        </p:txBody>
      </p:sp>
      <p:sp>
        <p:nvSpPr>
          <p:cNvPr id="8" name="Контейнер за долния колонтитул 7"/>
          <p:cNvSpPr>
            <a:spLocks noGrp="1"/>
          </p:cNvSpPr>
          <p:nvPr>
            <p:ph type="ftr" sz="quarter" idx="11"/>
          </p:nvPr>
        </p:nvSpPr>
        <p:spPr/>
        <p:txBody>
          <a:bodyPr/>
          <a:lstStyle/>
          <a:p>
            <a:endParaRPr lang="bg-BG"/>
          </a:p>
        </p:txBody>
      </p:sp>
      <p:sp>
        <p:nvSpPr>
          <p:cNvPr id="9" name="Контейнер за номер на слайда 8"/>
          <p:cNvSpPr>
            <a:spLocks noGrp="1"/>
          </p:cNvSpPr>
          <p:nvPr>
            <p:ph type="sldNum" sz="quarter" idx="12"/>
          </p:nvPr>
        </p:nvSpPr>
        <p:spPr/>
        <p:txBody>
          <a:bodyPr/>
          <a:lstStyle/>
          <a:p>
            <a:fld id="{F91D0BA8-DB40-4323-93F9-B86DF8939D1F}" type="slidenum">
              <a:rPr lang="bg-BG" smtClean="0"/>
              <a:t>‹#›</a:t>
            </a:fld>
            <a:endParaRPr lang="bg-BG"/>
          </a:p>
        </p:txBody>
      </p:sp>
    </p:spTree>
    <p:extLst>
      <p:ext uri="{BB962C8B-B14F-4D97-AF65-F5344CB8AC3E}">
        <p14:creationId xmlns:p14="http://schemas.microsoft.com/office/powerpoint/2010/main" val="2111038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дата 2"/>
          <p:cNvSpPr>
            <a:spLocks noGrp="1"/>
          </p:cNvSpPr>
          <p:nvPr>
            <p:ph type="dt" sz="half" idx="10"/>
          </p:nvPr>
        </p:nvSpPr>
        <p:spPr/>
        <p:txBody>
          <a:bodyPr/>
          <a:lstStyle/>
          <a:p>
            <a:fld id="{C6D8995F-65B7-4E32-AD4B-8567999B20FC}" type="datetimeFigureOut">
              <a:rPr lang="bg-BG" smtClean="0"/>
              <a:t>21.9.2026 г.</a:t>
            </a:fld>
            <a:endParaRPr lang="bg-BG"/>
          </a:p>
        </p:txBody>
      </p:sp>
      <p:sp>
        <p:nvSpPr>
          <p:cNvPr id="4" name="Контейнер за долния колонтитул 3"/>
          <p:cNvSpPr>
            <a:spLocks noGrp="1"/>
          </p:cNvSpPr>
          <p:nvPr>
            <p:ph type="ftr" sz="quarter" idx="11"/>
          </p:nvPr>
        </p:nvSpPr>
        <p:spPr/>
        <p:txBody>
          <a:bodyPr/>
          <a:lstStyle/>
          <a:p>
            <a:endParaRPr lang="bg-BG"/>
          </a:p>
        </p:txBody>
      </p:sp>
      <p:sp>
        <p:nvSpPr>
          <p:cNvPr id="5" name="Контейнер за номер на слайда 4"/>
          <p:cNvSpPr>
            <a:spLocks noGrp="1"/>
          </p:cNvSpPr>
          <p:nvPr>
            <p:ph type="sldNum" sz="quarter" idx="12"/>
          </p:nvPr>
        </p:nvSpPr>
        <p:spPr/>
        <p:txBody>
          <a:bodyPr/>
          <a:lstStyle/>
          <a:p>
            <a:fld id="{F91D0BA8-DB40-4323-93F9-B86DF8939D1F}" type="slidenum">
              <a:rPr lang="bg-BG" smtClean="0"/>
              <a:t>‹#›</a:t>
            </a:fld>
            <a:endParaRPr lang="bg-BG"/>
          </a:p>
        </p:txBody>
      </p:sp>
    </p:spTree>
    <p:extLst>
      <p:ext uri="{BB962C8B-B14F-4D97-AF65-F5344CB8AC3E}">
        <p14:creationId xmlns:p14="http://schemas.microsoft.com/office/powerpoint/2010/main" val="3608813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p>
            <a:fld id="{C6D8995F-65B7-4E32-AD4B-8567999B20FC}" type="datetimeFigureOut">
              <a:rPr lang="bg-BG" smtClean="0"/>
              <a:t>21.9.2026 г.</a:t>
            </a:fld>
            <a:endParaRPr lang="bg-BG"/>
          </a:p>
        </p:txBody>
      </p:sp>
      <p:sp>
        <p:nvSpPr>
          <p:cNvPr id="3" name="Контейнер за долния колонтитул 2"/>
          <p:cNvSpPr>
            <a:spLocks noGrp="1"/>
          </p:cNvSpPr>
          <p:nvPr>
            <p:ph type="ftr" sz="quarter" idx="11"/>
          </p:nvPr>
        </p:nvSpPr>
        <p:spPr/>
        <p:txBody>
          <a:bodyPr/>
          <a:lstStyle/>
          <a:p>
            <a:endParaRPr lang="bg-BG"/>
          </a:p>
        </p:txBody>
      </p:sp>
      <p:sp>
        <p:nvSpPr>
          <p:cNvPr id="4" name="Контейнер за номер на слайда 3"/>
          <p:cNvSpPr>
            <a:spLocks noGrp="1"/>
          </p:cNvSpPr>
          <p:nvPr>
            <p:ph type="sldNum" sz="quarter" idx="12"/>
          </p:nvPr>
        </p:nvSpPr>
        <p:spPr/>
        <p:txBody>
          <a:bodyPr/>
          <a:lstStyle/>
          <a:p>
            <a:fld id="{F91D0BA8-DB40-4323-93F9-B86DF8939D1F}" type="slidenum">
              <a:rPr lang="bg-BG" smtClean="0"/>
              <a:t>‹#›</a:t>
            </a:fld>
            <a:endParaRPr lang="bg-BG"/>
          </a:p>
        </p:txBody>
      </p:sp>
    </p:spTree>
    <p:extLst>
      <p:ext uri="{BB962C8B-B14F-4D97-AF65-F5344CB8AC3E}">
        <p14:creationId xmlns:p14="http://schemas.microsoft.com/office/powerpoint/2010/main" val="3947293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3050"/>
            <a:ext cx="3008313" cy="1162050"/>
          </a:xfrm>
        </p:spPr>
        <p:txBody>
          <a:bodyPr anchor="b"/>
          <a:lstStyle>
            <a:lvl1pPr algn="l">
              <a:defRPr sz="2000" b="1"/>
            </a:lvl1pPr>
          </a:lstStyle>
          <a:p>
            <a:r>
              <a:rPr lang="bg-BG" smtClean="0"/>
              <a:t>Редакт. стил загл. образец</a:t>
            </a:r>
            <a:endParaRPr lang="bg-BG"/>
          </a:p>
        </p:txBody>
      </p:sp>
      <p:sp>
        <p:nvSpPr>
          <p:cNvPr id="3" name="Контейнер за съдържани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Текстов контейне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C6D8995F-65B7-4E32-AD4B-8567999B20FC}" type="datetimeFigureOut">
              <a:rPr lang="bg-BG" smtClean="0"/>
              <a:t>21.9.2026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F91D0BA8-DB40-4323-93F9-B86DF8939D1F}" type="slidenum">
              <a:rPr lang="bg-BG" smtClean="0"/>
              <a:t>‹#›</a:t>
            </a:fld>
            <a:endParaRPr lang="bg-BG"/>
          </a:p>
        </p:txBody>
      </p:sp>
    </p:spTree>
    <p:extLst>
      <p:ext uri="{BB962C8B-B14F-4D97-AF65-F5344CB8AC3E}">
        <p14:creationId xmlns:p14="http://schemas.microsoft.com/office/powerpoint/2010/main" val="788888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2288" y="4800600"/>
            <a:ext cx="5486400" cy="566738"/>
          </a:xfrm>
        </p:spPr>
        <p:txBody>
          <a:bodyPr anchor="b"/>
          <a:lstStyle>
            <a:lvl1pPr algn="l">
              <a:defRPr sz="2000" b="1"/>
            </a:lvl1pPr>
          </a:lstStyle>
          <a:p>
            <a:r>
              <a:rPr lang="bg-BG" smtClean="0"/>
              <a:t>Редакт. стил загл. образец</a:t>
            </a:r>
            <a:endParaRPr lang="bg-BG"/>
          </a:p>
        </p:txBody>
      </p:sp>
      <p:sp>
        <p:nvSpPr>
          <p:cNvPr id="3" name="Контейнер за картин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C6D8995F-65B7-4E32-AD4B-8567999B20FC}" type="datetimeFigureOut">
              <a:rPr lang="bg-BG" smtClean="0"/>
              <a:t>21.9.2026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F91D0BA8-DB40-4323-93F9-B86DF8939D1F}" type="slidenum">
              <a:rPr lang="bg-BG" smtClean="0"/>
              <a:t>‹#›</a:t>
            </a:fld>
            <a:endParaRPr lang="bg-BG"/>
          </a:p>
        </p:txBody>
      </p:sp>
    </p:spTree>
    <p:extLst>
      <p:ext uri="{BB962C8B-B14F-4D97-AF65-F5344CB8AC3E}">
        <p14:creationId xmlns:p14="http://schemas.microsoft.com/office/powerpoint/2010/main" val="4236162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C6D8995F-65B7-4E32-AD4B-8567999B20FC}" type="datetimeFigureOut">
              <a:rPr lang="bg-BG" smtClean="0"/>
              <a:t>21.9.2026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F91D0BA8-DB40-4323-93F9-B86DF8939D1F}" type="slidenum">
              <a:rPr lang="bg-BG" smtClean="0"/>
              <a:t>‹#›</a:t>
            </a:fld>
            <a:endParaRPr lang="bg-BG"/>
          </a:p>
        </p:txBody>
      </p:sp>
    </p:spTree>
    <p:extLst>
      <p:ext uri="{BB962C8B-B14F-4D97-AF65-F5344CB8AC3E}">
        <p14:creationId xmlns:p14="http://schemas.microsoft.com/office/powerpoint/2010/main" val="1416331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629400" y="274638"/>
            <a:ext cx="2057400" cy="5851525"/>
          </a:xfrm>
        </p:spPr>
        <p:txBody>
          <a:bodyPr vert="eaVert"/>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a:xfrm>
            <a:off x="457200" y="274638"/>
            <a:ext cx="6019800" cy="5851525"/>
          </a:xfrm>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C6D8995F-65B7-4E32-AD4B-8567999B20FC}" type="datetimeFigureOut">
              <a:rPr lang="bg-BG" smtClean="0"/>
              <a:t>21.9.2026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F91D0BA8-DB40-4323-93F9-B86DF8939D1F}" type="slidenum">
              <a:rPr lang="bg-BG" smtClean="0"/>
              <a:t>‹#›</a:t>
            </a:fld>
            <a:endParaRPr lang="bg-BG"/>
          </a:p>
        </p:txBody>
      </p:sp>
    </p:spTree>
    <p:extLst>
      <p:ext uri="{BB962C8B-B14F-4D97-AF65-F5344CB8AC3E}">
        <p14:creationId xmlns:p14="http://schemas.microsoft.com/office/powerpoint/2010/main" val="189091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D8995F-65B7-4E32-AD4B-8567999B20FC}" type="datetimeFigureOut">
              <a:rPr lang="bg-BG" smtClean="0"/>
              <a:t>21.9.2026 г.</a:t>
            </a:fld>
            <a:endParaRPr lang="bg-BG"/>
          </a:p>
        </p:txBody>
      </p:sp>
      <p:sp>
        <p:nvSpPr>
          <p:cNvPr id="5" name="Контейнер за долния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Контейнер за номер на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1D0BA8-DB40-4323-93F9-B86DF8939D1F}" type="slidenum">
              <a:rPr lang="bg-BG" smtClean="0"/>
              <a:t>‹#›</a:t>
            </a:fld>
            <a:endParaRPr lang="bg-BG"/>
          </a:p>
        </p:txBody>
      </p:sp>
    </p:spTree>
    <p:extLst>
      <p:ext uri="{BB962C8B-B14F-4D97-AF65-F5344CB8AC3E}">
        <p14:creationId xmlns:p14="http://schemas.microsoft.com/office/powerpoint/2010/main" val="25721855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1907704" y="116632"/>
            <a:ext cx="7056784" cy="4608511"/>
          </a:xfrm>
        </p:spPr>
        <p:txBody>
          <a:bodyPr>
            <a:normAutofit/>
          </a:bodyPr>
          <a:lstStyle/>
          <a:p>
            <a:r>
              <a:rPr lang="ru-RU" b="1" dirty="0" err="1" smtClean="0"/>
              <a:t>Завещанието</a:t>
            </a:r>
            <a:r>
              <a:rPr lang="ru-RU" b="1" dirty="0" smtClean="0"/>
              <a:t> на </a:t>
            </a:r>
            <a:r>
              <a:rPr lang="ru-RU" b="1" dirty="0" err="1" smtClean="0"/>
              <a:t>Иво</a:t>
            </a:r>
            <a:r>
              <a:rPr lang="ru-RU" b="1" dirty="0" smtClean="0"/>
              <a:t> </a:t>
            </a:r>
            <a:r>
              <a:rPr lang="ru-RU" b="1" dirty="0" err="1" smtClean="0"/>
              <a:t>Андрич</a:t>
            </a:r>
            <a:r>
              <a:rPr lang="ru-RU" b="1" dirty="0" smtClean="0"/>
              <a:t> в </a:t>
            </a:r>
            <a:r>
              <a:rPr lang="ru-RU" b="1" dirty="0" err="1" smtClean="0"/>
              <a:t>посланията</a:t>
            </a:r>
            <a:r>
              <a:rPr lang="ru-RU" b="1" dirty="0" smtClean="0"/>
              <a:t> на Данило </a:t>
            </a:r>
            <a:r>
              <a:rPr lang="ru-RU" b="1" dirty="0" err="1" smtClean="0"/>
              <a:t>Киш</a:t>
            </a:r>
            <a:r>
              <a:rPr lang="ru-RU" b="1" dirty="0" smtClean="0"/>
              <a:t> </a:t>
            </a:r>
            <a:br>
              <a:rPr lang="ru-RU" b="1" dirty="0" smtClean="0"/>
            </a:br>
            <a:r>
              <a:rPr lang="ru-RU" b="1" dirty="0" smtClean="0"/>
              <a:t>(«</a:t>
            </a:r>
            <a:r>
              <a:rPr lang="ru-RU" b="1" dirty="0" err="1" smtClean="0"/>
              <a:t>Дълг</a:t>
            </a:r>
            <a:r>
              <a:rPr lang="ru-RU" b="1" dirty="0" smtClean="0"/>
              <a:t>»)</a:t>
            </a:r>
            <a:br>
              <a:rPr lang="ru-RU" b="1" dirty="0" smtClean="0"/>
            </a:br>
            <a:r>
              <a:rPr lang="ru-RU" dirty="0" smtClean="0"/>
              <a:t/>
            </a:r>
            <a:br>
              <a:rPr lang="ru-RU" dirty="0" smtClean="0"/>
            </a:br>
            <a:endParaRPr lang="bg-BG" dirty="0"/>
          </a:p>
        </p:txBody>
      </p:sp>
      <p:sp>
        <p:nvSpPr>
          <p:cNvPr id="3" name="Подзаглавие 2"/>
          <p:cNvSpPr>
            <a:spLocks noGrp="1"/>
          </p:cNvSpPr>
          <p:nvPr>
            <p:ph type="subTitle" idx="1"/>
          </p:nvPr>
        </p:nvSpPr>
        <p:spPr/>
        <p:txBody>
          <a:bodyPr>
            <a:noAutofit/>
          </a:bodyPr>
          <a:lstStyle/>
          <a:p>
            <a:r>
              <a:rPr lang="ru-RU" sz="4800" b="1" dirty="0" err="1" smtClean="0"/>
              <a:t>Андрићев</a:t>
            </a:r>
            <a:r>
              <a:rPr lang="ru-RU" sz="4800" b="1" dirty="0" smtClean="0"/>
              <a:t> </a:t>
            </a:r>
            <a:r>
              <a:rPr lang="ru-RU" sz="4800" b="1" dirty="0" err="1" smtClean="0"/>
              <a:t>тестамент</a:t>
            </a:r>
            <a:r>
              <a:rPr lang="ru-RU" sz="4800" b="1" dirty="0" smtClean="0"/>
              <a:t> у </a:t>
            </a:r>
            <a:r>
              <a:rPr lang="ru-RU" sz="4800" b="1" dirty="0" err="1" smtClean="0"/>
              <a:t>Посланицама</a:t>
            </a:r>
            <a:r>
              <a:rPr lang="ru-RU" sz="4800" b="1" dirty="0" smtClean="0"/>
              <a:t> Данила Киша („Дуг“)</a:t>
            </a:r>
            <a:endParaRPr lang="bg-BG" sz="4800" b="1" dirty="0"/>
          </a:p>
        </p:txBody>
      </p:sp>
    </p:spTree>
    <p:extLst>
      <p:ext uri="{BB962C8B-B14F-4D97-AF65-F5344CB8AC3E}">
        <p14:creationId xmlns:p14="http://schemas.microsoft.com/office/powerpoint/2010/main" val="3659551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115616" y="274638"/>
            <a:ext cx="7571184" cy="778098"/>
          </a:xfrm>
        </p:spPr>
        <p:txBody>
          <a:bodyPr>
            <a:normAutofit/>
          </a:bodyPr>
          <a:lstStyle/>
          <a:p>
            <a:r>
              <a:rPr lang="bg-BG" sz="2400" b="1" dirty="0" smtClean="0"/>
              <a:t>Данило Киш и Иво Андрич</a:t>
            </a:r>
            <a:endParaRPr lang="bg-BG" sz="2400" b="1"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847" y="1268760"/>
            <a:ext cx="4509892" cy="5589241"/>
          </a:xfrm>
        </p:spPr>
      </p:pic>
      <p:pic>
        <p:nvPicPr>
          <p:cNvPr id="1026" name="Picture 2" descr="C:\Users\35989\Desktop\ivo-andrich-244x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268760"/>
            <a:ext cx="4424172" cy="5589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613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323528" y="548680"/>
            <a:ext cx="4824536" cy="1224136"/>
          </a:xfrm>
        </p:spPr>
        <p:txBody>
          <a:bodyPr>
            <a:normAutofit/>
          </a:bodyPr>
          <a:lstStyle/>
          <a:p>
            <a:r>
              <a:rPr lang="bg-BG" sz="2400" b="1" dirty="0" smtClean="0"/>
              <a:t>Платон и Сократ</a:t>
            </a:r>
            <a:endParaRPr lang="bg-BG" sz="2400" b="1"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30" y="2276871"/>
            <a:ext cx="5200142" cy="4581129"/>
          </a:xfr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116632"/>
            <a:ext cx="5144182" cy="645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2894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1426170"/>
          </a:xfrm>
        </p:spPr>
        <p:txBody>
          <a:bodyPr>
            <a:noAutofit/>
          </a:bodyPr>
          <a:lstStyle/>
          <a:p>
            <a:r>
              <a:rPr lang="ru-RU" sz="2400" dirty="0" err="1"/>
              <a:t>Настоящата</a:t>
            </a:r>
            <a:r>
              <a:rPr lang="ru-RU" sz="2400" dirty="0"/>
              <a:t> </a:t>
            </a:r>
            <a:r>
              <a:rPr lang="ru-RU" sz="2400" dirty="0" err="1"/>
              <a:t>статия</a:t>
            </a:r>
            <a:r>
              <a:rPr lang="ru-RU" sz="2400" dirty="0"/>
              <a:t> </a:t>
            </a:r>
            <a:r>
              <a:rPr lang="ru-RU" sz="2400" dirty="0" err="1"/>
              <a:t>ще</a:t>
            </a:r>
            <a:r>
              <a:rPr lang="ru-RU" sz="2400" dirty="0"/>
              <a:t> </a:t>
            </a:r>
            <a:r>
              <a:rPr lang="ru-RU" sz="2400" dirty="0" err="1"/>
              <a:t>коментира</a:t>
            </a:r>
            <a:r>
              <a:rPr lang="ru-RU" sz="2400" dirty="0"/>
              <a:t> </a:t>
            </a:r>
            <a:r>
              <a:rPr lang="ru-RU" sz="2400" dirty="0" err="1"/>
              <a:t>биографични</a:t>
            </a:r>
            <a:r>
              <a:rPr lang="ru-RU" sz="2400" dirty="0"/>
              <a:t> </a:t>
            </a:r>
            <a:r>
              <a:rPr lang="ru-RU" sz="2400" dirty="0" err="1"/>
              <a:t>факти</a:t>
            </a:r>
            <a:r>
              <a:rPr lang="ru-RU" sz="2400" dirty="0"/>
              <a:t> от живота на </a:t>
            </a:r>
            <a:r>
              <a:rPr lang="ru-RU" sz="2400" dirty="0" err="1"/>
              <a:t>Иво</a:t>
            </a:r>
            <a:r>
              <a:rPr lang="ru-RU" sz="2400" dirty="0"/>
              <a:t> </a:t>
            </a:r>
            <a:r>
              <a:rPr lang="ru-RU" sz="2400" dirty="0" err="1"/>
              <a:t>Андрич</a:t>
            </a:r>
            <a:r>
              <a:rPr lang="ru-RU" sz="2400" dirty="0"/>
              <a:t>, </a:t>
            </a:r>
            <a:r>
              <a:rPr lang="ru-RU" sz="2400" dirty="0" err="1"/>
              <a:t>загатнати</a:t>
            </a:r>
            <a:r>
              <a:rPr lang="ru-RU" sz="2400" dirty="0"/>
              <a:t> в </a:t>
            </a:r>
            <a:r>
              <a:rPr lang="ru-RU" sz="2400" dirty="0" err="1"/>
              <a:t>разказа</a:t>
            </a:r>
            <a:r>
              <a:rPr lang="ru-RU" sz="2400" dirty="0"/>
              <a:t> „</a:t>
            </a:r>
            <a:r>
              <a:rPr lang="ru-RU" sz="2400" dirty="0" err="1"/>
              <a:t>Дълг</a:t>
            </a:r>
            <a:r>
              <a:rPr lang="ru-RU" sz="2400" dirty="0"/>
              <a:t>“ от Данило </a:t>
            </a:r>
            <a:r>
              <a:rPr lang="ru-RU" sz="2400" dirty="0" err="1"/>
              <a:t>Киш</a:t>
            </a:r>
            <a:r>
              <a:rPr lang="ru-RU" sz="2400" dirty="0"/>
              <a:t> </a:t>
            </a:r>
            <a:r>
              <a:rPr lang="ru-RU" sz="2400" dirty="0" err="1"/>
              <a:t>през</a:t>
            </a:r>
            <a:r>
              <a:rPr lang="ru-RU" sz="2400" dirty="0"/>
              <a:t> </a:t>
            </a:r>
            <a:r>
              <a:rPr lang="ru-RU" sz="2400" dirty="0" err="1"/>
              <a:t>призмата</a:t>
            </a:r>
            <a:r>
              <a:rPr lang="ru-RU" sz="2400" dirty="0"/>
              <a:t> на </a:t>
            </a:r>
            <a:r>
              <a:rPr lang="ru-RU" sz="2400" dirty="0" err="1"/>
              <a:t>архетипния</a:t>
            </a:r>
            <a:r>
              <a:rPr lang="ru-RU" sz="2400" dirty="0"/>
              <a:t> сюжет: Платон </a:t>
            </a:r>
            <a:r>
              <a:rPr lang="ru-RU" sz="2400" dirty="0" err="1"/>
              <a:t>описва</a:t>
            </a:r>
            <a:r>
              <a:rPr lang="ru-RU" sz="2400" dirty="0"/>
              <a:t> </a:t>
            </a:r>
            <a:r>
              <a:rPr lang="ru-RU" sz="2400" dirty="0" err="1"/>
              <a:t>духовното</a:t>
            </a:r>
            <a:r>
              <a:rPr lang="ru-RU" sz="2400" dirty="0"/>
              <a:t> завещание на Сократ.</a:t>
            </a:r>
            <a:endParaRPr lang="bg-BG" sz="2400" dirty="0"/>
          </a:p>
        </p:txBody>
      </p:sp>
      <p:sp>
        <p:nvSpPr>
          <p:cNvPr id="3" name="Контейнер за съдържание 2"/>
          <p:cNvSpPr>
            <a:spLocks noGrp="1"/>
          </p:cNvSpPr>
          <p:nvPr>
            <p:ph idx="1"/>
          </p:nvPr>
        </p:nvSpPr>
        <p:spPr>
          <a:xfrm>
            <a:off x="457200" y="1988840"/>
            <a:ext cx="8229600" cy="4752528"/>
          </a:xfrm>
        </p:spPr>
        <p:txBody>
          <a:bodyPr>
            <a:normAutofit lnSpcReduction="10000"/>
          </a:bodyPr>
          <a:lstStyle/>
          <a:p>
            <a:pPr marL="0" indent="0">
              <a:buNone/>
            </a:pPr>
            <a:r>
              <a:rPr lang="ru-RU" sz="2800" dirty="0" smtClean="0"/>
              <a:t> </a:t>
            </a:r>
            <a:r>
              <a:rPr lang="ru-RU" sz="2800" b="1" dirty="0" err="1" smtClean="0"/>
              <a:t>Овај</a:t>
            </a:r>
            <a:r>
              <a:rPr lang="ru-RU" sz="2800" b="1" dirty="0" smtClean="0"/>
              <a:t> </a:t>
            </a:r>
            <a:r>
              <a:rPr lang="ru-RU" sz="2800" b="1" dirty="0" err="1"/>
              <a:t>чланак</a:t>
            </a:r>
            <a:r>
              <a:rPr lang="ru-RU" sz="2800" b="1" dirty="0"/>
              <a:t> </a:t>
            </a:r>
            <a:r>
              <a:rPr lang="ru-RU" sz="2800" b="1" dirty="0" err="1"/>
              <a:t>ће</a:t>
            </a:r>
            <a:r>
              <a:rPr lang="ru-RU" sz="2800" b="1" dirty="0"/>
              <a:t> </a:t>
            </a:r>
            <a:r>
              <a:rPr lang="ru-RU" sz="2800" b="1" dirty="0" err="1"/>
              <a:t>коментарисати</a:t>
            </a:r>
            <a:r>
              <a:rPr lang="ru-RU" sz="2800" b="1" dirty="0"/>
              <a:t> </a:t>
            </a:r>
            <a:r>
              <a:rPr lang="ru-RU" sz="2800" b="1" dirty="0" err="1"/>
              <a:t>биографске</a:t>
            </a:r>
            <a:r>
              <a:rPr lang="ru-RU" sz="2800" b="1" dirty="0"/>
              <a:t> </a:t>
            </a:r>
            <a:r>
              <a:rPr lang="ru-RU" sz="2800" b="1" dirty="0" err="1"/>
              <a:t>чињенице</a:t>
            </a:r>
            <a:r>
              <a:rPr lang="ru-RU" sz="2800" b="1" dirty="0"/>
              <a:t> из живота Ива </a:t>
            </a:r>
            <a:r>
              <a:rPr lang="ru-RU" sz="2800" b="1" dirty="0" err="1"/>
              <a:t>Андрића</a:t>
            </a:r>
            <a:r>
              <a:rPr lang="ru-RU" sz="2800" b="1" dirty="0"/>
              <a:t>, </a:t>
            </a:r>
            <a:r>
              <a:rPr lang="ru-RU" sz="2800" b="1" dirty="0" err="1"/>
              <a:t>наговештене</a:t>
            </a:r>
            <a:r>
              <a:rPr lang="ru-RU" sz="2800" b="1" dirty="0"/>
              <a:t> у </a:t>
            </a:r>
            <a:r>
              <a:rPr lang="ru-RU" sz="2800" b="1" dirty="0" err="1"/>
              <a:t>причи</a:t>
            </a:r>
            <a:r>
              <a:rPr lang="ru-RU" sz="2800" b="1" dirty="0"/>
              <a:t> „Дуг“ Данила Киша </a:t>
            </a:r>
            <a:r>
              <a:rPr lang="ru-RU" sz="2800" b="1" dirty="0" err="1"/>
              <a:t>кроз</a:t>
            </a:r>
            <a:r>
              <a:rPr lang="ru-RU" sz="2800" b="1" dirty="0"/>
              <a:t> призму </a:t>
            </a:r>
            <a:r>
              <a:rPr lang="ru-RU" sz="2800" b="1" dirty="0" err="1"/>
              <a:t>архетипског</a:t>
            </a:r>
            <a:r>
              <a:rPr lang="ru-RU" sz="2800" b="1" dirty="0"/>
              <a:t> </a:t>
            </a:r>
            <a:r>
              <a:rPr lang="ru-RU" sz="2800" b="1" dirty="0" err="1"/>
              <a:t>заплета</a:t>
            </a:r>
            <a:r>
              <a:rPr lang="ru-RU" sz="2800" b="1" dirty="0"/>
              <a:t>: Платон </a:t>
            </a:r>
            <a:r>
              <a:rPr lang="ru-RU" sz="2800" b="1" dirty="0" err="1"/>
              <a:t>описује</a:t>
            </a:r>
            <a:r>
              <a:rPr lang="ru-RU" sz="2800" b="1" dirty="0"/>
              <a:t> духовно </a:t>
            </a:r>
            <a:r>
              <a:rPr lang="ru-RU" sz="2800" b="1" dirty="0" err="1"/>
              <a:t>наслеђе</a:t>
            </a:r>
            <a:r>
              <a:rPr lang="ru-RU" sz="2800" b="1" dirty="0"/>
              <a:t> Сократа</a:t>
            </a:r>
            <a:r>
              <a:rPr lang="ru-RU" sz="2800" b="1" dirty="0" smtClean="0"/>
              <a:t>.</a:t>
            </a:r>
          </a:p>
          <a:p>
            <a:r>
              <a:rPr lang="ru-RU" sz="2400" dirty="0"/>
              <a:t>И </a:t>
            </a:r>
            <a:r>
              <a:rPr lang="ru-RU" sz="2400" dirty="0" err="1"/>
              <a:t>Андрич</a:t>
            </a:r>
            <a:r>
              <a:rPr lang="ru-RU" sz="2400" dirty="0"/>
              <a:t> и </a:t>
            </a:r>
            <a:r>
              <a:rPr lang="ru-RU" sz="2400" dirty="0" err="1"/>
              <a:t>Киш</a:t>
            </a:r>
            <a:r>
              <a:rPr lang="ru-RU" sz="2400" dirty="0"/>
              <a:t> </a:t>
            </a:r>
            <a:r>
              <a:rPr lang="ru-RU" sz="2400" dirty="0" err="1"/>
              <a:t>задават</a:t>
            </a:r>
            <a:r>
              <a:rPr lang="ru-RU" sz="2400" dirty="0"/>
              <a:t> </a:t>
            </a:r>
            <a:r>
              <a:rPr lang="ru-RU" sz="2400" dirty="0" err="1"/>
              <a:t>Платоновия</a:t>
            </a:r>
            <a:r>
              <a:rPr lang="ru-RU" sz="2400" dirty="0"/>
              <a:t> фундаментален нравствен </a:t>
            </a:r>
            <a:r>
              <a:rPr lang="ru-RU" sz="2400" dirty="0" err="1"/>
              <a:t>въпрос</a:t>
            </a:r>
            <a:r>
              <a:rPr lang="ru-RU" sz="2400" dirty="0"/>
              <a:t>: </a:t>
            </a:r>
            <a:r>
              <a:rPr lang="ru-RU" sz="2400" i="1" dirty="0" err="1"/>
              <a:t>откъде</a:t>
            </a:r>
            <a:r>
              <a:rPr lang="ru-RU" sz="2400" i="1" dirty="0"/>
              <a:t> в света </a:t>
            </a:r>
            <a:r>
              <a:rPr lang="ru-RU" sz="2400" i="1" dirty="0" err="1"/>
              <a:t>има</a:t>
            </a:r>
            <a:r>
              <a:rPr lang="ru-RU" sz="2400" i="1" dirty="0"/>
              <a:t> толкова много зло и как да се </a:t>
            </a:r>
            <a:r>
              <a:rPr lang="ru-RU" sz="2400" i="1" dirty="0" err="1"/>
              <a:t>преодолее</a:t>
            </a:r>
            <a:r>
              <a:rPr lang="ru-RU" sz="2400" i="1" dirty="0"/>
              <a:t>?</a:t>
            </a:r>
            <a:r>
              <a:rPr lang="ru-RU" sz="2400" dirty="0"/>
              <a:t> </a:t>
            </a:r>
            <a:endParaRPr lang="ru-RU" sz="2400" dirty="0" smtClean="0"/>
          </a:p>
          <a:p>
            <a:r>
              <a:rPr lang="ru-RU" sz="2800" b="1" dirty="0"/>
              <a:t>И </a:t>
            </a:r>
            <a:r>
              <a:rPr lang="ru-RU" sz="2800" b="1" dirty="0" err="1"/>
              <a:t>Андрић</a:t>
            </a:r>
            <a:r>
              <a:rPr lang="ru-RU" sz="2800" b="1" dirty="0"/>
              <a:t> и </a:t>
            </a:r>
            <a:r>
              <a:rPr lang="ru-RU" sz="2800" b="1" dirty="0" err="1"/>
              <a:t>Киш</a:t>
            </a:r>
            <a:r>
              <a:rPr lang="ru-RU" sz="2800" b="1" dirty="0"/>
              <a:t> </a:t>
            </a:r>
            <a:r>
              <a:rPr lang="ru-RU" sz="2800" b="1" dirty="0" err="1"/>
              <a:t>постављају</a:t>
            </a:r>
            <a:r>
              <a:rPr lang="ru-RU" sz="2800" b="1" dirty="0"/>
              <a:t> </a:t>
            </a:r>
            <a:r>
              <a:rPr lang="ru-RU" sz="2800" b="1" dirty="0" err="1"/>
              <a:t>Платоново</a:t>
            </a:r>
            <a:r>
              <a:rPr lang="ru-RU" sz="2800" b="1" dirty="0"/>
              <a:t> </a:t>
            </a:r>
            <a:r>
              <a:rPr lang="ru-RU" sz="2800" b="1" dirty="0" err="1"/>
              <a:t>фундаментално</a:t>
            </a:r>
            <a:r>
              <a:rPr lang="ru-RU" sz="2800" b="1" dirty="0"/>
              <a:t> </a:t>
            </a:r>
            <a:r>
              <a:rPr lang="ru-RU" sz="2800" b="1" dirty="0" err="1"/>
              <a:t>морално</a:t>
            </a:r>
            <a:r>
              <a:rPr lang="ru-RU" sz="2800" b="1" dirty="0"/>
              <a:t> </a:t>
            </a:r>
            <a:r>
              <a:rPr lang="ru-RU" sz="2800" b="1" dirty="0" err="1"/>
              <a:t>питање</a:t>
            </a:r>
            <a:r>
              <a:rPr lang="ru-RU" sz="2800" b="1" dirty="0"/>
              <a:t>: </a:t>
            </a:r>
            <a:r>
              <a:rPr lang="ru-RU" sz="2800" b="1" dirty="0" err="1"/>
              <a:t>одакле</a:t>
            </a:r>
            <a:r>
              <a:rPr lang="ru-RU" sz="2800" b="1" dirty="0"/>
              <a:t> </a:t>
            </a:r>
            <a:r>
              <a:rPr lang="ru-RU" sz="2800" b="1" dirty="0" err="1"/>
              <a:t>толико</a:t>
            </a:r>
            <a:r>
              <a:rPr lang="ru-RU" sz="2800" b="1" dirty="0"/>
              <a:t> зла </a:t>
            </a:r>
            <a:r>
              <a:rPr lang="ru-RU" sz="2800" b="1" dirty="0" err="1"/>
              <a:t>долази</a:t>
            </a:r>
            <a:r>
              <a:rPr lang="ru-RU" sz="2800" b="1" dirty="0"/>
              <a:t> у свету и </a:t>
            </a:r>
            <a:r>
              <a:rPr lang="ru-RU" sz="2800" b="1" dirty="0" err="1"/>
              <a:t>како</a:t>
            </a:r>
            <a:r>
              <a:rPr lang="ru-RU" sz="2800" b="1" dirty="0"/>
              <a:t> се оно </a:t>
            </a:r>
            <a:r>
              <a:rPr lang="ru-RU" sz="2800" b="1" dirty="0" err="1"/>
              <a:t>може</a:t>
            </a:r>
            <a:r>
              <a:rPr lang="ru-RU" sz="2800" b="1" dirty="0"/>
              <a:t> </a:t>
            </a:r>
            <a:r>
              <a:rPr lang="ru-RU" sz="2800" b="1" dirty="0" err="1"/>
              <a:t>превазићи</a:t>
            </a:r>
            <a:r>
              <a:rPr lang="ru-RU" sz="2800" b="1" dirty="0"/>
              <a:t>?</a:t>
            </a:r>
            <a:endParaRPr lang="bg-BG" sz="2800" b="1" dirty="0"/>
          </a:p>
          <a:p>
            <a:endParaRPr lang="bg-BG" sz="2800" dirty="0"/>
          </a:p>
        </p:txBody>
      </p:sp>
    </p:spTree>
    <p:extLst>
      <p:ext uri="{BB962C8B-B14F-4D97-AF65-F5344CB8AC3E}">
        <p14:creationId xmlns:p14="http://schemas.microsoft.com/office/powerpoint/2010/main" val="3479980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3298378"/>
          </a:xfrm>
        </p:spPr>
        <p:txBody>
          <a:bodyPr>
            <a:normAutofit fontScale="90000"/>
          </a:bodyPr>
          <a:lstStyle/>
          <a:p>
            <a:r>
              <a:rPr lang="ru-RU" sz="2400" dirty="0" err="1"/>
              <a:t>Във</a:t>
            </a:r>
            <a:r>
              <a:rPr lang="ru-RU" sz="2400" dirty="0"/>
              <a:t> „</a:t>
            </a:r>
            <a:r>
              <a:rPr lang="ru-RU" sz="2400" dirty="0" err="1"/>
              <a:t>Федон</a:t>
            </a:r>
            <a:r>
              <a:rPr lang="ru-RU" sz="2400" dirty="0" smtClean="0"/>
              <a:t>“ </a:t>
            </a:r>
            <a:r>
              <a:rPr lang="ru-RU" sz="2400" dirty="0"/>
              <a:t>на Платон, </a:t>
            </a:r>
            <a:r>
              <a:rPr lang="ru-RU" sz="2400" dirty="0" smtClean="0"/>
              <a:t>Сократ </a:t>
            </a:r>
            <a:r>
              <a:rPr lang="ru-RU" sz="2400" dirty="0"/>
              <a:t>се </a:t>
            </a:r>
            <a:r>
              <a:rPr lang="ru-RU" sz="2400" dirty="0" err="1"/>
              <a:t>прощава</a:t>
            </a:r>
            <a:r>
              <a:rPr lang="ru-RU" sz="2400" dirty="0"/>
              <a:t> с </a:t>
            </a:r>
            <a:r>
              <a:rPr lang="ru-RU" sz="2400" dirty="0" err="1"/>
              <a:t>учениците</a:t>
            </a:r>
            <a:r>
              <a:rPr lang="ru-RU" sz="2400" dirty="0"/>
              <a:t> си и </a:t>
            </a:r>
            <a:r>
              <a:rPr lang="ru-RU" sz="2400" dirty="0" err="1"/>
              <a:t>доброволно</a:t>
            </a:r>
            <a:r>
              <a:rPr lang="ru-RU" sz="2400" dirty="0"/>
              <a:t> </a:t>
            </a:r>
            <a:r>
              <a:rPr lang="ru-RU" sz="2400" dirty="0" err="1"/>
              <a:t>изпива</a:t>
            </a:r>
            <a:r>
              <a:rPr lang="ru-RU" sz="2400" dirty="0"/>
              <a:t> </a:t>
            </a:r>
            <a:r>
              <a:rPr lang="ru-RU" sz="2400" dirty="0" err="1"/>
              <a:t>чашата</a:t>
            </a:r>
            <a:r>
              <a:rPr lang="ru-RU" sz="2400" dirty="0"/>
              <a:t> с </a:t>
            </a:r>
            <a:r>
              <a:rPr lang="ru-RU" sz="2400" dirty="0" err="1"/>
              <a:t>отрова</a:t>
            </a:r>
            <a:r>
              <a:rPr lang="ru-RU" sz="2400" dirty="0"/>
              <a:t>, за да се подчини на закона, </a:t>
            </a:r>
            <a:r>
              <a:rPr lang="ru-RU" sz="2400" dirty="0" err="1"/>
              <a:t>който</a:t>
            </a:r>
            <a:r>
              <a:rPr lang="ru-RU" sz="2400" dirty="0"/>
              <a:t> </a:t>
            </a:r>
            <a:r>
              <a:rPr lang="ru-RU" sz="2400" dirty="0" err="1"/>
              <a:t>го</a:t>
            </a:r>
            <a:r>
              <a:rPr lang="ru-RU" sz="2400" dirty="0"/>
              <a:t> е </a:t>
            </a:r>
            <a:r>
              <a:rPr lang="ru-RU" sz="2400" dirty="0" err="1"/>
              <a:t>осъдил</a:t>
            </a:r>
            <a:r>
              <a:rPr lang="ru-RU" sz="2400" dirty="0"/>
              <a:t>. </a:t>
            </a:r>
            <a:r>
              <a:rPr lang="ru-RU" sz="2400" dirty="0" smtClean="0"/>
              <a:t> Пред </a:t>
            </a:r>
            <a:r>
              <a:rPr lang="ru-RU" sz="2400" dirty="0" err="1" smtClean="0"/>
              <a:t>смъртта</a:t>
            </a:r>
            <a:r>
              <a:rPr lang="ru-RU" sz="2400" dirty="0" smtClean="0"/>
              <a:t> </a:t>
            </a:r>
            <a:r>
              <a:rPr lang="ru-RU" sz="2400" dirty="0" err="1" smtClean="0"/>
              <a:t>философът</a:t>
            </a:r>
            <a:r>
              <a:rPr lang="ru-RU" sz="2400" dirty="0" smtClean="0"/>
              <a:t> </a:t>
            </a:r>
            <a:r>
              <a:rPr lang="ru-RU" sz="2400" dirty="0" err="1" smtClean="0"/>
              <a:t>разсъждава</a:t>
            </a:r>
            <a:r>
              <a:rPr lang="ru-RU" sz="2400" dirty="0" smtClean="0"/>
              <a:t> в перспектива за </a:t>
            </a:r>
            <a:r>
              <a:rPr lang="ru-RU" sz="2400" dirty="0" err="1" smtClean="0"/>
              <a:t>нея</a:t>
            </a:r>
            <a:r>
              <a:rPr lang="ru-RU" sz="2400" dirty="0" smtClean="0"/>
              <a:t> и й се </a:t>
            </a:r>
            <a:r>
              <a:rPr lang="ru-RU" sz="2400" dirty="0" err="1" smtClean="0"/>
              <a:t>доверява</a:t>
            </a:r>
            <a:r>
              <a:rPr lang="ru-RU" sz="2400" dirty="0" smtClean="0"/>
              <a:t>.</a:t>
            </a:r>
            <a:br>
              <a:rPr lang="ru-RU" sz="2400" dirty="0" smtClean="0"/>
            </a:br>
            <a:r>
              <a:rPr lang="ru-RU" sz="2400" dirty="0"/>
              <a:t/>
            </a:r>
            <a:br>
              <a:rPr lang="ru-RU" sz="2400" dirty="0"/>
            </a:br>
            <a:r>
              <a:rPr lang="ru-RU" sz="2400" b="1" dirty="0"/>
              <a:t>У </a:t>
            </a:r>
            <a:r>
              <a:rPr lang="ru-RU" sz="2400" b="1" dirty="0" err="1"/>
              <a:t>Платоновом</a:t>
            </a:r>
            <a:r>
              <a:rPr lang="ru-RU" sz="2400" b="1" dirty="0"/>
              <a:t> </a:t>
            </a:r>
            <a:r>
              <a:rPr lang="ru-RU" sz="2400" b="1" dirty="0" err="1"/>
              <a:t>Федону</a:t>
            </a:r>
            <a:r>
              <a:rPr lang="ru-RU" sz="2400" b="1" dirty="0"/>
              <a:t>, Сократ се </a:t>
            </a:r>
            <a:r>
              <a:rPr lang="ru-RU" sz="2400" b="1" dirty="0" err="1"/>
              <a:t>опрашта</a:t>
            </a:r>
            <a:r>
              <a:rPr lang="ru-RU" sz="2400" b="1" dirty="0"/>
              <a:t> од </a:t>
            </a:r>
            <a:r>
              <a:rPr lang="ru-RU" sz="2400" b="1" dirty="0" err="1"/>
              <a:t>својих</a:t>
            </a:r>
            <a:r>
              <a:rPr lang="ru-RU" sz="2400" b="1" dirty="0"/>
              <a:t> ученика и </a:t>
            </a:r>
            <a:r>
              <a:rPr lang="ru-RU" sz="2400" b="1" dirty="0" err="1"/>
              <a:t>добровољно</a:t>
            </a:r>
            <a:r>
              <a:rPr lang="ru-RU" sz="2400" b="1" dirty="0"/>
              <a:t> </a:t>
            </a:r>
            <a:r>
              <a:rPr lang="ru-RU" sz="2400" b="1" dirty="0" err="1"/>
              <a:t>испија</a:t>
            </a:r>
            <a:r>
              <a:rPr lang="ru-RU" sz="2400" b="1" dirty="0"/>
              <a:t> чашу </a:t>
            </a:r>
            <a:r>
              <a:rPr lang="ru-RU" sz="2400" b="1" dirty="0" err="1"/>
              <a:t>отрова</a:t>
            </a:r>
            <a:r>
              <a:rPr lang="ru-RU" sz="2400" b="1" dirty="0"/>
              <a:t> да би се </a:t>
            </a:r>
            <a:r>
              <a:rPr lang="ru-RU" sz="2400" b="1" dirty="0" err="1"/>
              <a:t>повиновао</a:t>
            </a:r>
            <a:r>
              <a:rPr lang="ru-RU" sz="2400" b="1" dirty="0"/>
              <a:t> закону </a:t>
            </a:r>
            <a:r>
              <a:rPr lang="ru-RU" sz="2400" b="1" dirty="0" err="1"/>
              <a:t>који</a:t>
            </a:r>
            <a:r>
              <a:rPr lang="ru-RU" sz="2400" b="1" dirty="0"/>
              <a:t> га </a:t>
            </a:r>
            <a:r>
              <a:rPr lang="ru-RU" sz="2400" b="1" dirty="0" err="1"/>
              <a:t>је</a:t>
            </a:r>
            <a:r>
              <a:rPr lang="ru-RU" sz="2400" b="1" dirty="0"/>
              <a:t> </a:t>
            </a:r>
            <a:r>
              <a:rPr lang="ru-RU" sz="2400" b="1" dirty="0" err="1"/>
              <a:t>осудио</a:t>
            </a:r>
            <a:r>
              <a:rPr lang="ru-RU" sz="2400" b="1" dirty="0"/>
              <a:t>. </a:t>
            </a:r>
            <a:r>
              <a:rPr lang="ru-RU" sz="2400" b="1" dirty="0" err="1"/>
              <a:t>Суочен</a:t>
            </a:r>
            <a:r>
              <a:rPr lang="ru-RU" sz="2400" b="1" dirty="0"/>
              <a:t> </a:t>
            </a:r>
            <a:r>
              <a:rPr lang="ru-RU" sz="2400" b="1" dirty="0" err="1"/>
              <a:t>са</a:t>
            </a:r>
            <a:r>
              <a:rPr lang="ru-RU" sz="2400" b="1" dirty="0"/>
              <a:t> </a:t>
            </a:r>
            <a:r>
              <a:rPr lang="ru-RU" sz="2400" b="1" dirty="0" err="1"/>
              <a:t>смрћу</a:t>
            </a:r>
            <a:r>
              <a:rPr lang="ru-RU" sz="2400" b="1" dirty="0"/>
              <a:t>, </a:t>
            </a:r>
            <a:r>
              <a:rPr lang="ru-RU" sz="2400" b="1" dirty="0" err="1"/>
              <a:t>филозоф</a:t>
            </a:r>
            <a:r>
              <a:rPr lang="ru-RU" sz="2400" b="1" dirty="0"/>
              <a:t> </a:t>
            </a:r>
            <a:r>
              <a:rPr lang="ru-RU" sz="2400" b="1" dirty="0" err="1"/>
              <a:t>је</a:t>
            </a:r>
            <a:r>
              <a:rPr lang="ru-RU" sz="2400" b="1" dirty="0"/>
              <a:t> </a:t>
            </a:r>
            <a:r>
              <a:rPr lang="ru-RU" sz="2400" b="1" dirty="0" err="1"/>
              <a:t>посматра</a:t>
            </a:r>
            <a:r>
              <a:rPr lang="ru-RU" sz="2400" b="1" dirty="0"/>
              <a:t> у </a:t>
            </a:r>
            <a:r>
              <a:rPr lang="ru-RU" sz="2400" b="1" dirty="0" err="1"/>
              <a:t>перспективи</a:t>
            </a:r>
            <a:r>
              <a:rPr lang="ru-RU" sz="2400" b="1" dirty="0"/>
              <a:t> и </a:t>
            </a:r>
            <a:r>
              <a:rPr lang="ru-RU" sz="2400" b="1" dirty="0" err="1"/>
              <a:t>верује</a:t>
            </a:r>
            <a:r>
              <a:rPr lang="ru-RU" sz="2400" b="1" dirty="0"/>
              <a:t> </a:t>
            </a:r>
            <a:r>
              <a:rPr lang="ru-RU" sz="2400" b="1" dirty="0" err="1"/>
              <a:t>јој</a:t>
            </a:r>
            <a:r>
              <a:rPr lang="ru-RU" sz="2400" b="1" dirty="0"/>
              <a:t>.</a:t>
            </a:r>
            <a:endParaRPr lang="bg-BG" sz="2400" b="1" dirty="0"/>
          </a:p>
        </p:txBody>
      </p:sp>
      <p:sp>
        <p:nvSpPr>
          <p:cNvPr id="3" name="Контейнер за съдържание 2"/>
          <p:cNvSpPr>
            <a:spLocks noGrp="1"/>
          </p:cNvSpPr>
          <p:nvPr>
            <p:ph idx="1"/>
          </p:nvPr>
        </p:nvSpPr>
        <p:spPr>
          <a:xfrm>
            <a:off x="457200" y="3933056"/>
            <a:ext cx="8229600" cy="2664296"/>
          </a:xfrm>
        </p:spPr>
        <p:txBody>
          <a:bodyPr>
            <a:normAutofit lnSpcReduction="10000"/>
          </a:bodyPr>
          <a:lstStyle/>
          <a:p>
            <a:r>
              <a:rPr lang="ru-RU" sz="2400" dirty="0" smtClean="0"/>
              <a:t>В «</a:t>
            </a:r>
            <a:r>
              <a:rPr lang="ru-RU" sz="2400" dirty="0" err="1" smtClean="0"/>
              <a:t>Дълг</a:t>
            </a:r>
            <a:r>
              <a:rPr lang="ru-RU" sz="2400" dirty="0" smtClean="0"/>
              <a:t>» </a:t>
            </a:r>
            <a:r>
              <a:rPr lang="ru-RU" sz="2400" dirty="0" err="1" smtClean="0"/>
              <a:t>героят</a:t>
            </a:r>
            <a:r>
              <a:rPr lang="ru-RU" sz="2400" dirty="0" smtClean="0"/>
              <a:t> се </a:t>
            </a:r>
            <a:r>
              <a:rPr lang="ru-RU" sz="2400" dirty="0" err="1" smtClean="0"/>
              <a:t>вглежда</a:t>
            </a:r>
            <a:r>
              <a:rPr lang="ru-RU" sz="2400" dirty="0" smtClean="0"/>
              <a:t> в </a:t>
            </a:r>
            <a:r>
              <a:rPr lang="ru-RU" sz="2400" dirty="0" err="1" smtClean="0"/>
              <a:t>капките</a:t>
            </a:r>
            <a:r>
              <a:rPr lang="ru-RU" sz="2400" dirty="0" smtClean="0"/>
              <a:t> на </a:t>
            </a:r>
            <a:r>
              <a:rPr lang="ru-RU" sz="2400" dirty="0" err="1" smtClean="0"/>
              <a:t>системата</a:t>
            </a:r>
            <a:r>
              <a:rPr lang="ru-RU" sz="2400" dirty="0" smtClean="0"/>
              <a:t>, </a:t>
            </a:r>
            <a:r>
              <a:rPr lang="ru-RU" sz="2400" dirty="0" err="1" smtClean="0"/>
              <a:t>брои</a:t>
            </a:r>
            <a:r>
              <a:rPr lang="ru-RU" sz="2400" dirty="0" smtClean="0"/>
              <a:t> </a:t>
            </a:r>
            <a:r>
              <a:rPr lang="ru-RU" sz="2400" dirty="0" err="1" smtClean="0"/>
              <a:t>миговете</a:t>
            </a:r>
            <a:r>
              <a:rPr lang="ru-RU" sz="2400" dirty="0" smtClean="0"/>
              <a:t> на живота си. </a:t>
            </a:r>
            <a:r>
              <a:rPr lang="ru-RU" sz="2400" dirty="0" err="1" smtClean="0"/>
              <a:t>Носталгията</a:t>
            </a:r>
            <a:r>
              <a:rPr lang="ru-RU" sz="2400" dirty="0"/>
              <a:t>, </a:t>
            </a:r>
            <a:r>
              <a:rPr lang="ru-RU" sz="2400" dirty="0" err="1"/>
              <a:t>дългът</a:t>
            </a:r>
            <a:r>
              <a:rPr lang="ru-RU" sz="2400" dirty="0"/>
              <a:t> и </a:t>
            </a:r>
            <a:r>
              <a:rPr lang="ru-RU" sz="2400" dirty="0" err="1"/>
              <a:t>любовта</a:t>
            </a:r>
            <a:r>
              <a:rPr lang="ru-RU" sz="2400" dirty="0"/>
              <a:t> се </a:t>
            </a:r>
            <a:r>
              <a:rPr lang="ru-RU" sz="2400" dirty="0" err="1"/>
              <a:t>сливат</a:t>
            </a:r>
            <a:r>
              <a:rPr lang="ru-RU" sz="2400" dirty="0"/>
              <a:t> в обща </a:t>
            </a:r>
            <a:r>
              <a:rPr lang="ru-RU" sz="2400" dirty="0" err="1"/>
              <a:t>амалгама</a:t>
            </a:r>
            <a:r>
              <a:rPr lang="ru-RU" sz="2400" dirty="0"/>
              <a:t> от чувства и </a:t>
            </a:r>
            <a:r>
              <a:rPr lang="ru-RU" sz="2400" dirty="0" err="1"/>
              <a:t>усещания</a:t>
            </a:r>
            <a:r>
              <a:rPr lang="ru-RU" sz="2400" dirty="0"/>
              <a:t>. </a:t>
            </a:r>
            <a:endParaRPr lang="ru-RU" sz="2400" dirty="0" smtClean="0"/>
          </a:p>
          <a:p>
            <a:endParaRPr lang="ru-RU" sz="2400" dirty="0" smtClean="0"/>
          </a:p>
          <a:p>
            <a:r>
              <a:rPr lang="ru-RU" sz="2400" b="1" dirty="0" smtClean="0"/>
              <a:t>У «Дугу», </a:t>
            </a:r>
            <a:r>
              <a:rPr lang="ru-RU" sz="2400" b="1" dirty="0" err="1"/>
              <a:t>јунак</a:t>
            </a:r>
            <a:r>
              <a:rPr lang="ru-RU" sz="2400" b="1" dirty="0"/>
              <a:t> </a:t>
            </a:r>
            <a:r>
              <a:rPr lang="ru-RU" sz="2400" b="1" dirty="0" err="1"/>
              <a:t>гледа</a:t>
            </a:r>
            <a:r>
              <a:rPr lang="ru-RU" sz="2400" b="1" dirty="0"/>
              <a:t> у </a:t>
            </a:r>
            <a:r>
              <a:rPr lang="ru-RU" sz="2400" b="1" dirty="0" err="1"/>
              <a:t>капи</a:t>
            </a:r>
            <a:r>
              <a:rPr lang="ru-RU" sz="2400" b="1" dirty="0"/>
              <a:t> система, </a:t>
            </a:r>
            <a:r>
              <a:rPr lang="ru-RU" sz="2400" b="1" dirty="0" err="1"/>
              <a:t>броји</a:t>
            </a:r>
            <a:r>
              <a:rPr lang="ru-RU" sz="2400" b="1" dirty="0"/>
              <a:t> </a:t>
            </a:r>
            <a:r>
              <a:rPr lang="ru-RU" sz="2400" b="1" dirty="0" err="1"/>
              <a:t>тренутке</a:t>
            </a:r>
            <a:r>
              <a:rPr lang="ru-RU" sz="2400" b="1" dirty="0"/>
              <a:t> </a:t>
            </a:r>
            <a:r>
              <a:rPr lang="ru-RU" sz="2400" b="1" dirty="0" err="1"/>
              <a:t>свог</a:t>
            </a:r>
            <a:r>
              <a:rPr lang="ru-RU" sz="2400" b="1" dirty="0"/>
              <a:t> живота. </a:t>
            </a:r>
            <a:r>
              <a:rPr lang="ru-RU" sz="2400" b="1" dirty="0" err="1"/>
              <a:t>Носталгија</a:t>
            </a:r>
            <a:r>
              <a:rPr lang="ru-RU" sz="2400" b="1" dirty="0"/>
              <a:t>, </a:t>
            </a:r>
            <a:r>
              <a:rPr lang="ru-RU" sz="2400" b="1" dirty="0" err="1"/>
              <a:t>дужност</a:t>
            </a:r>
            <a:r>
              <a:rPr lang="ru-RU" sz="2400" b="1" dirty="0"/>
              <a:t> и </a:t>
            </a:r>
            <a:r>
              <a:rPr lang="ru-RU" sz="2400" b="1" dirty="0" err="1"/>
              <a:t>љубав</a:t>
            </a:r>
            <a:r>
              <a:rPr lang="ru-RU" sz="2400" b="1" dirty="0"/>
              <a:t> се </a:t>
            </a:r>
            <a:r>
              <a:rPr lang="ru-RU" sz="2400" b="1" dirty="0" err="1"/>
              <a:t>стапају</a:t>
            </a:r>
            <a:r>
              <a:rPr lang="ru-RU" sz="2400" b="1" dirty="0"/>
              <a:t> у </a:t>
            </a:r>
            <a:r>
              <a:rPr lang="ru-RU" sz="2400" b="1" dirty="0" err="1"/>
              <a:t>заједнички</a:t>
            </a:r>
            <a:r>
              <a:rPr lang="ru-RU" sz="2400" b="1" dirty="0"/>
              <a:t> </a:t>
            </a:r>
            <a:r>
              <a:rPr lang="ru-RU" sz="2400" b="1" dirty="0" err="1"/>
              <a:t>амалгам</a:t>
            </a:r>
            <a:r>
              <a:rPr lang="ru-RU" sz="2400" b="1" dirty="0"/>
              <a:t> </a:t>
            </a:r>
            <a:r>
              <a:rPr lang="ru-RU" sz="2400" b="1" dirty="0" err="1"/>
              <a:t>осећања</a:t>
            </a:r>
            <a:r>
              <a:rPr lang="ru-RU" sz="2400" b="1" dirty="0"/>
              <a:t> и </a:t>
            </a:r>
            <a:r>
              <a:rPr lang="ru-RU" sz="2400" b="1" dirty="0" err="1"/>
              <a:t>сензација</a:t>
            </a:r>
            <a:r>
              <a:rPr lang="ru-RU" sz="2400" b="1" dirty="0"/>
              <a:t>.</a:t>
            </a:r>
            <a:endParaRPr lang="ru-RU" sz="2400" b="1" dirty="0" smtClean="0"/>
          </a:p>
          <a:p>
            <a:endParaRPr lang="bg-BG" sz="2400" dirty="0"/>
          </a:p>
        </p:txBody>
      </p:sp>
    </p:spTree>
    <p:extLst>
      <p:ext uri="{BB962C8B-B14F-4D97-AF65-F5344CB8AC3E}">
        <p14:creationId xmlns:p14="http://schemas.microsoft.com/office/powerpoint/2010/main" val="1557060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0" y="0"/>
            <a:ext cx="9144000" cy="1417638"/>
          </a:xfrm>
        </p:spPr>
        <p:txBody>
          <a:bodyPr>
            <a:normAutofit/>
          </a:bodyPr>
          <a:lstStyle/>
          <a:p>
            <a:r>
              <a:rPr lang="ru-RU" sz="2800" dirty="0"/>
              <a:t>Правят се </a:t>
            </a:r>
            <a:r>
              <a:rPr lang="ru-RU" sz="2800" dirty="0" err="1"/>
              <a:t>директни</a:t>
            </a:r>
            <a:r>
              <a:rPr lang="ru-RU" sz="2800" dirty="0"/>
              <a:t> </a:t>
            </a:r>
            <a:r>
              <a:rPr lang="ru-RU" sz="2800" dirty="0" err="1"/>
              <a:t>съотнасяния</a:t>
            </a:r>
            <a:r>
              <a:rPr lang="ru-RU" sz="2800" dirty="0"/>
              <a:t> между диалога „</a:t>
            </a:r>
            <a:r>
              <a:rPr lang="ru-RU" sz="2800" dirty="0" err="1"/>
              <a:t>Федон</a:t>
            </a:r>
            <a:r>
              <a:rPr lang="ru-RU" sz="2800" dirty="0"/>
              <a:t>“ на Платон и </a:t>
            </a:r>
            <a:r>
              <a:rPr lang="ru-RU" sz="2800" dirty="0" err="1"/>
              <a:t>разказа</a:t>
            </a:r>
            <a:r>
              <a:rPr lang="ru-RU" sz="2800" dirty="0"/>
              <a:t> „</a:t>
            </a:r>
            <a:r>
              <a:rPr lang="ru-RU" sz="2800" dirty="0" err="1"/>
              <a:t>Дълг</a:t>
            </a:r>
            <a:r>
              <a:rPr lang="ru-RU" sz="2800" dirty="0"/>
              <a:t>“ на </a:t>
            </a:r>
            <a:r>
              <a:rPr lang="ru-RU" sz="2800" dirty="0" err="1"/>
              <a:t>Киш</a:t>
            </a:r>
            <a:r>
              <a:rPr lang="ru-RU" sz="2800" dirty="0"/>
              <a:t>, </a:t>
            </a:r>
            <a:r>
              <a:rPr lang="ru-RU" sz="2800" dirty="0" err="1" smtClean="0"/>
              <a:t>където</a:t>
            </a:r>
            <a:r>
              <a:rPr lang="ru-RU" sz="2800" dirty="0" smtClean="0"/>
              <a:t> </a:t>
            </a:r>
            <a:r>
              <a:rPr lang="ru-RU" sz="2800" dirty="0"/>
              <a:t>говори </a:t>
            </a:r>
            <a:r>
              <a:rPr lang="ru-RU" sz="2800" dirty="0" err="1"/>
              <a:t>самият</a:t>
            </a:r>
            <a:r>
              <a:rPr lang="ru-RU" sz="2800" dirty="0"/>
              <a:t> </a:t>
            </a:r>
            <a:r>
              <a:rPr lang="ru-RU" sz="2800" dirty="0" err="1"/>
              <a:t>Андрич</a:t>
            </a:r>
            <a:r>
              <a:rPr lang="ru-RU" sz="2800" dirty="0"/>
              <a:t>. </a:t>
            </a:r>
            <a:endParaRPr lang="bg-BG" sz="2800" dirty="0"/>
          </a:p>
        </p:txBody>
      </p:sp>
      <p:sp>
        <p:nvSpPr>
          <p:cNvPr id="3" name="Контейнер за съдържание 2"/>
          <p:cNvSpPr>
            <a:spLocks noGrp="1"/>
          </p:cNvSpPr>
          <p:nvPr>
            <p:ph idx="1"/>
          </p:nvPr>
        </p:nvSpPr>
        <p:spPr>
          <a:xfrm>
            <a:off x="457200" y="1600200"/>
            <a:ext cx="8229600" cy="5141168"/>
          </a:xfrm>
        </p:spPr>
        <p:txBody>
          <a:bodyPr>
            <a:normAutofit fontScale="92500" lnSpcReduction="10000"/>
          </a:bodyPr>
          <a:lstStyle/>
          <a:p>
            <a:r>
              <a:rPr lang="ru-RU" b="1" dirty="0" err="1"/>
              <a:t>Директна</a:t>
            </a:r>
            <a:r>
              <a:rPr lang="ru-RU" b="1" dirty="0"/>
              <a:t> </a:t>
            </a:r>
            <a:r>
              <a:rPr lang="ru-RU" b="1" dirty="0" err="1"/>
              <a:t>поређења</a:t>
            </a:r>
            <a:r>
              <a:rPr lang="ru-RU" b="1" dirty="0"/>
              <a:t> се праве </a:t>
            </a:r>
            <a:r>
              <a:rPr lang="ru-RU" b="1" dirty="0" err="1"/>
              <a:t>између</a:t>
            </a:r>
            <a:r>
              <a:rPr lang="ru-RU" b="1" dirty="0"/>
              <a:t> </a:t>
            </a:r>
            <a:r>
              <a:rPr lang="ru-RU" b="1" dirty="0" err="1"/>
              <a:t>Платоновог</a:t>
            </a:r>
            <a:r>
              <a:rPr lang="ru-RU" b="1" dirty="0"/>
              <a:t> </a:t>
            </a:r>
            <a:r>
              <a:rPr lang="ru-RU" b="1" dirty="0" err="1"/>
              <a:t>дијалога</a:t>
            </a:r>
            <a:r>
              <a:rPr lang="ru-RU" b="1" dirty="0"/>
              <a:t> „</a:t>
            </a:r>
            <a:r>
              <a:rPr lang="ru-RU" b="1" dirty="0" err="1"/>
              <a:t>Федон</a:t>
            </a:r>
            <a:r>
              <a:rPr lang="ru-RU" b="1" dirty="0"/>
              <a:t>“ и </a:t>
            </a:r>
            <a:r>
              <a:rPr lang="ru-RU" b="1" dirty="0" err="1"/>
              <a:t>Кишове</a:t>
            </a:r>
            <a:r>
              <a:rPr lang="ru-RU" b="1" dirty="0"/>
              <a:t> </a:t>
            </a:r>
            <a:r>
              <a:rPr lang="ru-RU" b="1" dirty="0" err="1"/>
              <a:t>приче</a:t>
            </a:r>
            <a:r>
              <a:rPr lang="ru-RU" b="1" dirty="0"/>
              <a:t> „Дуг“, у </a:t>
            </a:r>
            <a:r>
              <a:rPr lang="ru-RU" b="1" dirty="0" err="1"/>
              <a:t>којој</a:t>
            </a:r>
            <a:r>
              <a:rPr lang="ru-RU" b="1" dirty="0"/>
              <a:t> говори сам </a:t>
            </a:r>
            <a:r>
              <a:rPr lang="ru-RU" b="1" dirty="0" err="1"/>
              <a:t>Андрић</a:t>
            </a:r>
            <a:r>
              <a:rPr lang="ru-RU" b="1" dirty="0" smtClean="0"/>
              <a:t>.</a:t>
            </a:r>
          </a:p>
          <a:p>
            <a:r>
              <a:rPr lang="ru-RU" sz="2600" dirty="0" err="1"/>
              <a:t>Алегоричната</a:t>
            </a:r>
            <a:r>
              <a:rPr lang="ru-RU" sz="2600" dirty="0"/>
              <a:t> структура на </a:t>
            </a:r>
            <a:r>
              <a:rPr lang="ru-RU" sz="2600" dirty="0" err="1"/>
              <a:t>разказа</a:t>
            </a:r>
            <a:r>
              <a:rPr lang="ru-RU" sz="2600" dirty="0"/>
              <a:t> „</a:t>
            </a:r>
            <a:r>
              <a:rPr lang="ru-RU" sz="2600" dirty="0" err="1"/>
              <a:t>Дълг</a:t>
            </a:r>
            <a:r>
              <a:rPr lang="ru-RU" sz="2600" dirty="0" smtClean="0"/>
              <a:t>“: </a:t>
            </a:r>
            <a:r>
              <a:rPr lang="ru-RU" sz="2600" i="1" dirty="0" err="1"/>
              <a:t>Андрич</a:t>
            </a:r>
            <a:r>
              <a:rPr lang="ru-RU" sz="2600" i="1" dirty="0"/>
              <a:t> </a:t>
            </a:r>
            <a:r>
              <a:rPr lang="ru-RU" sz="2600" i="1" dirty="0" err="1"/>
              <a:t>изплаща</a:t>
            </a:r>
            <a:r>
              <a:rPr lang="ru-RU" sz="2600" i="1" dirty="0"/>
              <a:t> </a:t>
            </a:r>
            <a:r>
              <a:rPr lang="ru-RU" sz="2600" i="1" dirty="0" err="1"/>
              <a:t>дълговете</a:t>
            </a:r>
            <a:r>
              <a:rPr lang="ru-RU" sz="2600" i="1" dirty="0"/>
              <a:t> си </a:t>
            </a:r>
            <a:r>
              <a:rPr lang="ru-RU" sz="2600" i="1" dirty="0" err="1"/>
              <a:t>посмъртно</a:t>
            </a:r>
            <a:r>
              <a:rPr lang="ru-RU" sz="2600" dirty="0"/>
              <a:t>, </a:t>
            </a:r>
            <a:r>
              <a:rPr lang="ru-RU" sz="2600" dirty="0" err="1"/>
              <a:t>подрежда</a:t>
            </a:r>
            <a:r>
              <a:rPr lang="ru-RU" sz="2600" dirty="0"/>
              <a:t> </a:t>
            </a:r>
            <a:r>
              <a:rPr lang="ru-RU" sz="2600" dirty="0" err="1"/>
              <a:t>ценностната</a:t>
            </a:r>
            <a:r>
              <a:rPr lang="ru-RU" sz="2600" dirty="0"/>
              <a:t> скала и </a:t>
            </a:r>
            <a:r>
              <a:rPr lang="ru-RU" sz="2600" dirty="0" err="1"/>
              <a:t>диалогизира</a:t>
            </a:r>
            <a:r>
              <a:rPr lang="ru-RU" sz="2600" dirty="0"/>
              <a:t> </a:t>
            </a:r>
            <a:r>
              <a:rPr lang="ru-RU" sz="2600" dirty="0" err="1"/>
              <a:t>със</a:t>
            </a:r>
            <a:r>
              <a:rPr lang="ru-RU" sz="2600" dirty="0"/>
              <a:t> </a:t>
            </a:r>
            <a:r>
              <a:rPr lang="ru-RU" sz="2600" dirty="0" err="1"/>
              <a:t>стоическата</a:t>
            </a:r>
            <a:r>
              <a:rPr lang="ru-RU" sz="2600" dirty="0"/>
              <a:t> </a:t>
            </a:r>
            <a:r>
              <a:rPr lang="ru-RU" sz="2600" dirty="0" err="1"/>
              <a:t>мъдрост</a:t>
            </a:r>
            <a:r>
              <a:rPr lang="ru-RU" sz="2600" dirty="0"/>
              <a:t> на </a:t>
            </a:r>
            <a:r>
              <a:rPr lang="ru-RU" sz="2600" dirty="0" err="1"/>
              <a:t>античните</a:t>
            </a:r>
            <a:r>
              <a:rPr lang="ru-RU" sz="2600" dirty="0"/>
              <a:t> </a:t>
            </a:r>
            <a:r>
              <a:rPr lang="ru-RU" sz="2600" dirty="0" err="1"/>
              <a:t>автори</a:t>
            </a:r>
            <a:r>
              <a:rPr lang="ru-RU" sz="2600" dirty="0"/>
              <a:t>, но и с </a:t>
            </a:r>
            <a:r>
              <a:rPr lang="ru-RU" sz="2600" dirty="0" err="1"/>
              <a:t>нихилистичната</a:t>
            </a:r>
            <a:r>
              <a:rPr lang="ru-RU" sz="2600" dirty="0"/>
              <a:t> </a:t>
            </a:r>
            <a:r>
              <a:rPr lang="ru-RU" sz="2600" dirty="0" err="1"/>
              <a:t>индивидуалистична</a:t>
            </a:r>
            <a:r>
              <a:rPr lang="ru-RU" sz="2600" dirty="0"/>
              <a:t> философия на </a:t>
            </a:r>
            <a:r>
              <a:rPr lang="ru-RU" sz="2600" dirty="0" err="1"/>
              <a:t>модерните</a:t>
            </a:r>
            <a:r>
              <a:rPr lang="ru-RU" sz="2600" dirty="0" smtClean="0"/>
              <a:t>.</a:t>
            </a:r>
          </a:p>
          <a:p>
            <a:r>
              <a:rPr lang="ru-RU" sz="3000" b="1" dirty="0" err="1"/>
              <a:t>Алегоријска</a:t>
            </a:r>
            <a:r>
              <a:rPr lang="ru-RU" sz="3000" b="1" dirty="0"/>
              <a:t> структура </a:t>
            </a:r>
            <a:r>
              <a:rPr lang="ru-RU" sz="3000" b="1" dirty="0" err="1"/>
              <a:t>приче</a:t>
            </a:r>
            <a:r>
              <a:rPr lang="ru-RU" sz="3000" b="1" dirty="0"/>
              <a:t> „Дуг</a:t>
            </a:r>
            <a:r>
              <a:rPr lang="ru-RU" sz="3000" b="1" dirty="0" smtClean="0"/>
              <a:t>“: </a:t>
            </a:r>
            <a:r>
              <a:rPr lang="ru-RU" sz="3000" b="1" dirty="0" err="1"/>
              <a:t>Андрић</a:t>
            </a:r>
            <a:r>
              <a:rPr lang="ru-RU" sz="3000" b="1" dirty="0"/>
              <a:t> </a:t>
            </a:r>
            <a:r>
              <a:rPr lang="ru-RU" sz="3000" b="1" dirty="0" err="1"/>
              <a:t>постхумно</a:t>
            </a:r>
            <a:r>
              <a:rPr lang="ru-RU" sz="3000" b="1" dirty="0"/>
              <a:t> </a:t>
            </a:r>
            <a:r>
              <a:rPr lang="ru-RU" sz="3000" b="1" dirty="0" err="1"/>
              <a:t>отплаћује</a:t>
            </a:r>
            <a:r>
              <a:rPr lang="ru-RU" sz="3000" b="1" dirty="0"/>
              <a:t> </a:t>
            </a:r>
            <a:r>
              <a:rPr lang="ru-RU" sz="3000" b="1" dirty="0" err="1"/>
              <a:t>своје</a:t>
            </a:r>
            <a:r>
              <a:rPr lang="ru-RU" sz="3000" b="1" dirty="0"/>
              <a:t> </a:t>
            </a:r>
            <a:r>
              <a:rPr lang="ru-RU" sz="3000" b="1" dirty="0" err="1"/>
              <a:t>дугове</a:t>
            </a:r>
            <a:r>
              <a:rPr lang="ru-RU" sz="3000" b="1" dirty="0"/>
              <a:t>, </a:t>
            </a:r>
            <a:r>
              <a:rPr lang="ru-RU" sz="3000" b="1" dirty="0" err="1"/>
              <a:t>уређује</a:t>
            </a:r>
            <a:r>
              <a:rPr lang="ru-RU" sz="3000" b="1" dirty="0"/>
              <a:t> скалу вредности и </a:t>
            </a:r>
            <a:r>
              <a:rPr lang="ru-RU" sz="3000" b="1" dirty="0" err="1"/>
              <a:t>дијалоге</a:t>
            </a:r>
            <a:r>
              <a:rPr lang="ru-RU" sz="3000" b="1" dirty="0"/>
              <a:t> </a:t>
            </a:r>
            <a:r>
              <a:rPr lang="ru-RU" sz="3000" b="1" dirty="0" err="1"/>
              <a:t>са</a:t>
            </a:r>
            <a:r>
              <a:rPr lang="ru-RU" sz="3000" b="1" dirty="0"/>
              <a:t> </a:t>
            </a:r>
            <a:r>
              <a:rPr lang="ru-RU" sz="3000" b="1" dirty="0" err="1"/>
              <a:t>стоичком</a:t>
            </a:r>
            <a:r>
              <a:rPr lang="ru-RU" sz="3000" b="1" dirty="0"/>
              <a:t> </a:t>
            </a:r>
            <a:r>
              <a:rPr lang="ru-RU" sz="3000" b="1" dirty="0" err="1"/>
              <a:t>мудрошћу</a:t>
            </a:r>
            <a:r>
              <a:rPr lang="ru-RU" sz="3000" b="1" dirty="0"/>
              <a:t> </a:t>
            </a:r>
            <a:r>
              <a:rPr lang="ru-RU" sz="3000" b="1" dirty="0" err="1"/>
              <a:t>античких</a:t>
            </a:r>
            <a:r>
              <a:rPr lang="ru-RU" sz="3000" b="1" dirty="0"/>
              <a:t> </a:t>
            </a:r>
            <a:r>
              <a:rPr lang="ru-RU" sz="3000" b="1" dirty="0" err="1"/>
              <a:t>аутора</a:t>
            </a:r>
            <a:r>
              <a:rPr lang="ru-RU" sz="3000" b="1" dirty="0"/>
              <a:t>, али и </a:t>
            </a:r>
            <a:r>
              <a:rPr lang="ru-RU" sz="3000" b="1" dirty="0" err="1"/>
              <a:t>са</a:t>
            </a:r>
            <a:r>
              <a:rPr lang="ru-RU" sz="3000" b="1" dirty="0"/>
              <a:t> </a:t>
            </a:r>
            <a:r>
              <a:rPr lang="ru-RU" sz="3000" b="1" dirty="0" err="1"/>
              <a:t>нихилистичком</a:t>
            </a:r>
            <a:r>
              <a:rPr lang="ru-RU" sz="3000" b="1" dirty="0"/>
              <a:t> </a:t>
            </a:r>
            <a:r>
              <a:rPr lang="ru-RU" sz="3000" b="1" dirty="0" err="1"/>
              <a:t>индивидуалистичком</a:t>
            </a:r>
            <a:r>
              <a:rPr lang="ru-RU" sz="3000" b="1" dirty="0"/>
              <a:t> </a:t>
            </a:r>
            <a:r>
              <a:rPr lang="ru-RU" sz="3000" b="1" dirty="0" err="1"/>
              <a:t>филозофијом</a:t>
            </a:r>
            <a:r>
              <a:rPr lang="ru-RU" sz="3000" b="1" dirty="0"/>
              <a:t> </a:t>
            </a:r>
            <a:r>
              <a:rPr lang="ru-RU" sz="3000" b="1" dirty="0" err="1"/>
              <a:t>модерних</a:t>
            </a:r>
            <a:r>
              <a:rPr lang="ru-RU" sz="3000" b="1" dirty="0"/>
              <a:t>.</a:t>
            </a:r>
            <a:endParaRPr lang="ru-RU" sz="3000" b="1" dirty="0" smtClean="0"/>
          </a:p>
          <a:p>
            <a:endParaRPr lang="bg-BG" sz="2600" dirty="0"/>
          </a:p>
        </p:txBody>
      </p:sp>
    </p:spTree>
    <p:extLst>
      <p:ext uri="{BB962C8B-B14F-4D97-AF65-F5344CB8AC3E}">
        <p14:creationId xmlns:p14="http://schemas.microsoft.com/office/powerpoint/2010/main" val="1468580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188640"/>
            <a:ext cx="8229600" cy="2808312"/>
          </a:xfrm>
        </p:spPr>
        <p:txBody>
          <a:bodyPr>
            <a:noAutofit/>
          </a:bodyPr>
          <a:lstStyle/>
          <a:p>
            <a:r>
              <a:rPr lang="ru-RU" sz="2400" dirty="0" smtClean="0"/>
              <a:t>В «</a:t>
            </a:r>
            <a:r>
              <a:rPr lang="ru-RU" sz="2400" dirty="0" err="1" smtClean="0"/>
              <a:t>Дълг</a:t>
            </a:r>
            <a:r>
              <a:rPr lang="ru-RU" sz="2400" dirty="0" smtClean="0"/>
              <a:t>» се </a:t>
            </a:r>
            <a:r>
              <a:rPr lang="ru-RU" sz="2400" dirty="0" err="1" smtClean="0"/>
              <a:t>появяват</a:t>
            </a:r>
            <a:r>
              <a:rPr lang="ru-RU" sz="2400" dirty="0" smtClean="0"/>
              <a:t> </a:t>
            </a:r>
            <a:r>
              <a:rPr lang="ru-RU" sz="2400" dirty="0" err="1" smtClean="0"/>
              <a:t>реални</a:t>
            </a:r>
            <a:r>
              <a:rPr lang="ru-RU" sz="2400" dirty="0" smtClean="0"/>
              <a:t> исторически </a:t>
            </a:r>
            <a:r>
              <a:rPr lang="ru-RU" sz="2400" dirty="0" err="1" smtClean="0"/>
              <a:t>фигури</a:t>
            </a:r>
            <a:r>
              <a:rPr lang="ru-RU" sz="2400" dirty="0" smtClean="0"/>
              <a:t>: </a:t>
            </a:r>
            <a:r>
              <a:rPr lang="ru-RU" sz="2400" dirty="0" err="1"/>
              <a:t>Тугомир</a:t>
            </a:r>
            <a:r>
              <a:rPr lang="ru-RU" sz="2400" dirty="0"/>
              <a:t> </a:t>
            </a:r>
            <a:r>
              <a:rPr lang="ru-RU" sz="2400" dirty="0" err="1"/>
              <a:t>Алаупович</a:t>
            </a:r>
            <a:r>
              <a:rPr lang="ru-RU" sz="2400" dirty="0"/>
              <a:t>, </a:t>
            </a:r>
            <a:r>
              <a:rPr lang="ru-RU" sz="2400" dirty="0" err="1"/>
              <a:t>Зденка</a:t>
            </a:r>
            <a:r>
              <a:rPr lang="ru-RU" sz="2400" dirty="0"/>
              <a:t> Маркович, Ян </a:t>
            </a:r>
            <a:r>
              <a:rPr lang="ru-RU" sz="2400" dirty="0" err="1"/>
              <a:t>Непомуцен</a:t>
            </a:r>
            <a:r>
              <a:rPr lang="ru-RU" sz="2400" dirty="0"/>
              <a:t>, Хелена </a:t>
            </a:r>
            <a:r>
              <a:rPr lang="ru-RU" sz="2400" dirty="0" err="1" smtClean="0"/>
              <a:t>Иржиковска</a:t>
            </a:r>
            <a:r>
              <a:rPr lang="ru-RU" sz="2400" dirty="0" smtClean="0"/>
              <a:t>, </a:t>
            </a:r>
            <a:r>
              <a:rPr lang="ru-RU" sz="2400" dirty="0"/>
              <a:t>оказали </a:t>
            </a:r>
            <a:r>
              <a:rPr lang="ru-RU" sz="2400" dirty="0" err="1"/>
              <a:t>съдбовно</a:t>
            </a:r>
            <a:r>
              <a:rPr lang="ru-RU" sz="2400" dirty="0"/>
              <a:t> влияние </a:t>
            </a:r>
            <a:r>
              <a:rPr lang="ru-RU" sz="2400" dirty="0" err="1"/>
              <a:t>върху</a:t>
            </a:r>
            <a:r>
              <a:rPr lang="ru-RU" sz="2400" dirty="0"/>
              <a:t> </a:t>
            </a:r>
            <a:r>
              <a:rPr lang="ru-RU" sz="2400" dirty="0" err="1"/>
              <a:t>личността</a:t>
            </a:r>
            <a:r>
              <a:rPr lang="ru-RU" sz="2400" dirty="0"/>
              <a:t> и </a:t>
            </a:r>
            <a:r>
              <a:rPr lang="ru-RU" sz="2400" dirty="0" err="1"/>
              <a:t>творчеството</a:t>
            </a:r>
            <a:r>
              <a:rPr lang="ru-RU" sz="2400" dirty="0"/>
              <a:t> </a:t>
            </a:r>
            <a:r>
              <a:rPr lang="ru-RU" sz="2400" dirty="0" smtClean="0"/>
              <a:t>на </a:t>
            </a:r>
            <a:r>
              <a:rPr lang="ru-RU" sz="2400" dirty="0" err="1" smtClean="0"/>
              <a:t>Андрич</a:t>
            </a:r>
            <a:r>
              <a:rPr lang="ru-RU" sz="2400" dirty="0" smtClean="0"/>
              <a:t>. </a:t>
            </a:r>
            <a:br>
              <a:rPr lang="ru-RU" sz="2400" dirty="0" smtClean="0"/>
            </a:br>
            <a:r>
              <a:rPr lang="ru-RU" sz="2400" dirty="0" smtClean="0"/>
              <a:t>А  </a:t>
            </a:r>
            <a:r>
              <a:rPr lang="ru-RU" sz="2400" dirty="0"/>
              <a:t>благодарение на </a:t>
            </a:r>
            <a:r>
              <a:rPr lang="ru-RU" sz="2400" dirty="0" err="1"/>
              <a:t>автофикцията</a:t>
            </a:r>
            <a:r>
              <a:rPr lang="ru-RU" sz="2400" dirty="0"/>
              <a:t> става ясно, че </a:t>
            </a:r>
            <a:r>
              <a:rPr lang="ru-RU" sz="2400" dirty="0" err="1"/>
              <a:t>прототипите</a:t>
            </a:r>
            <a:r>
              <a:rPr lang="ru-RU" sz="2400" dirty="0"/>
              <a:t> на </a:t>
            </a:r>
            <a:r>
              <a:rPr lang="ru-RU" sz="2400" dirty="0" err="1" smtClean="0"/>
              <a:t>разказвача</a:t>
            </a:r>
            <a:r>
              <a:rPr lang="ru-RU" sz="2400" dirty="0" smtClean="0"/>
              <a:t> и </a:t>
            </a:r>
            <a:r>
              <a:rPr lang="ru-RU" sz="2400" dirty="0" err="1" smtClean="0"/>
              <a:t>главния</a:t>
            </a:r>
            <a:r>
              <a:rPr lang="ru-RU" sz="2400" dirty="0" smtClean="0"/>
              <a:t> герой </a:t>
            </a:r>
            <a:r>
              <a:rPr lang="ru-RU" sz="2400" dirty="0"/>
              <a:t>от „</a:t>
            </a:r>
            <a:r>
              <a:rPr lang="ru-RU" sz="2400" dirty="0" err="1"/>
              <a:t>Дълг</a:t>
            </a:r>
            <a:r>
              <a:rPr lang="ru-RU" sz="2400" dirty="0"/>
              <a:t>“ </a:t>
            </a:r>
            <a:r>
              <a:rPr lang="ru-RU" sz="2400" dirty="0" err="1" smtClean="0"/>
              <a:t>са</a:t>
            </a:r>
            <a:r>
              <a:rPr lang="ru-RU" sz="2400" dirty="0" smtClean="0"/>
              <a:t> </a:t>
            </a:r>
            <a:r>
              <a:rPr lang="ru-RU" sz="2400" dirty="0" err="1" smtClean="0"/>
              <a:t>едновременно</a:t>
            </a:r>
            <a:r>
              <a:rPr lang="ru-RU" sz="2400" dirty="0" smtClean="0"/>
              <a:t> </a:t>
            </a:r>
            <a:r>
              <a:rPr lang="ru-RU" sz="2400" dirty="0" err="1" smtClean="0"/>
              <a:t>Иво</a:t>
            </a:r>
            <a:r>
              <a:rPr lang="ru-RU" sz="2400" dirty="0" smtClean="0"/>
              <a:t> </a:t>
            </a:r>
            <a:r>
              <a:rPr lang="ru-RU" sz="2400" dirty="0" err="1"/>
              <a:t>Андрич</a:t>
            </a:r>
            <a:r>
              <a:rPr lang="ru-RU" sz="2400" dirty="0"/>
              <a:t> и Данило </a:t>
            </a:r>
            <a:r>
              <a:rPr lang="ru-RU" sz="2400" dirty="0" err="1"/>
              <a:t>Киш</a:t>
            </a:r>
            <a:r>
              <a:rPr lang="ru-RU" sz="2400" dirty="0"/>
              <a:t>.</a:t>
            </a:r>
            <a:endParaRPr lang="bg-BG" sz="2400" dirty="0"/>
          </a:p>
        </p:txBody>
      </p:sp>
      <p:sp>
        <p:nvSpPr>
          <p:cNvPr id="3" name="Контейнер за съдържание 2"/>
          <p:cNvSpPr>
            <a:spLocks noGrp="1"/>
          </p:cNvSpPr>
          <p:nvPr>
            <p:ph idx="1"/>
          </p:nvPr>
        </p:nvSpPr>
        <p:spPr>
          <a:xfrm>
            <a:off x="107504" y="2924944"/>
            <a:ext cx="8856984" cy="3933056"/>
          </a:xfrm>
        </p:spPr>
        <p:txBody>
          <a:bodyPr>
            <a:normAutofit lnSpcReduction="10000"/>
          </a:bodyPr>
          <a:lstStyle/>
          <a:p>
            <a:r>
              <a:rPr lang="bg-BG" dirty="0"/>
              <a:t>У „</a:t>
            </a:r>
            <a:r>
              <a:rPr lang="bg-BG" dirty="0" err="1"/>
              <a:t>Дугу</a:t>
            </a:r>
            <a:r>
              <a:rPr lang="bg-BG" dirty="0"/>
              <a:t>“ се </a:t>
            </a:r>
            <a:r>
              <a:rPr lang="bg-BG" dirty="0" err="1"/>
              <a:t>појављују</a:t>
            </a:r>
            <a:r>
              <a:rPr lang="bg-BG" dirty="0"/>
              <a:t> </a:t>
            </a:r>
            <a:r>
              <a:rPr lang="bg-BG" dirty="0" err="1"/>
              <a:t>стварне</a:t>
            </a:r>
            <a:r>
              <a:rPr lang="bg-BG" dirty="0"/>
              <a:t> </a:t>
            </a:r>
            <a:r>
              <a:rPr lang="bg-BG" dirty="0" err="1"/>
              <a:t>историјске</a:t>
            </a:r>
            <a:r>
              <a:rPr lang="bg-BG" dirty="0"/>
              <a:t> личности: </a:t>
            </a:r>
            <a:r>
              <a:rPr lang="bg-BG" dirty="0" err="1"/>
              <a:t>Тугомир</a:t>
            </a:r>
            <a:r>
              <a:rPr lang="bg-BG" dirty="0"/>
              <a:t> </a:t>
            </a:r>
            <a:r>
              <a:rPr lang="bg-BG" dirty="0" err="1"/>
              <a:t>Алауповић</a:t>
            </a:r>
            <a:r>
              <a:rPr lang="bg-BG" dirty="0"/>
              <a:t>, </a:t>
            </a:r>
            <a:r>
              <a:rPr lang="bg-BG" dirty="0" err="1"/>
              <a:t>Зденка</a:t>
            </a:r>
            <a:r>
              <a:rPr lang="bg-BG" dirty="0"/>
              <a:t> </a:t>
            </a:r>
            <a:r>
              <a:rPr lang="bg-BG" dirty="0" err="1"/>
              <a:t>Марковић</a:t>
            </a:r>
            <a:r>
              <a:rPr lang="bg-BG" dirty="0"/>
              <a:t>, </a:t>
            </a:r>
            <a:r>
              <a:rPr lang="bg-BG" dirty="0" err="1"/>
              <a:t>Јан</a:t>
            </a:r>
            <a:r>
              <a:rPr lang="bg-BG" dirty="0"/>
              <a:t> </a:t>
            </a:r>
            <a:r>
              <a:rPr lang="bg-BG" dirty="0" err="1"/>
              <a:t>Непомучен</a:t>
            </a:r>
            <a:r>
              <a:rPr lang="bg-BG" dirty="0"/>
              <a:t>, </a:t>
            </a:r>
            <a:r>
              <a:rPr lang="bg-BG" dirty="0" err="1"/>
              <a:t>Хелена</a:t>
            </a:r>
            <a:r>
              <a:rPr lang="bg-BG" dirty="0"/>
              <a:t> </a:t>
            </a:r>
            <a:r>
              <a:rPr lang="bg-BG" dirty="0" err="1"/>
              <a:t>Јиржиковска</a:t>
            </a:r>
            <a:r>
              <a:rPr lang="bg-BG" dirty="0"/>
              <a:t>, </a:t>
            </a:r>
            <a:r>
              <a:rPr lang="bg-BG" dirty="0" err="1"/>
              <a:t>које</a:t>
            </a:r>
            <a:r>
              <a:rPr lang="bg-BG" dirty="0"/>
              <a:t> </a:t>
            </a:r>
            <a:r>
              <a:rPr lang="bg-BG" dirty="0" err="1"/>
              <a:t>су</a:t>
            </a:r>
            <a:r>
              <a:rPr lang="bg-BG" dirty="0"/>
              <a:t> </a:t>
            </a:r>
            <a:r>
              <a:rPr lang="bg-BG" dirty="0" err="1"/>
              <a:t>имале</a:t>
            </a:r>
            <a:r>
              <a:rPr lang="bg-BG" dirty="0"/>
              <a:t> </a:t>
            </a:r>
            <a:r>
              <a:rPr lang="bg-BG" dirty="0" err="1"/>
              <a:t>судбоносни</a:t>
            </a:r>
            <a:r>
              <a:rPr lang="bg-BG" dirty="0"/>
              <a:t> </a:t>
            </a:r>
            <a:r>
              <a:rPr lang="bg-BG" dirty="0" err="1"/>
              <a:t>утицај</a:t>
            </a:r>
            <a:r>
              <a:rPr lang="bg-BG" dirty="0"/>
              <a:t> на </a:t>
            </a:r>
            <a:r>
              <a:rPr lang="bg-BG" dirty="0" err="1"/>
              <a:t>његову</a:t>
            </a:r>
            <a:r>
              <a:rPr lang="bg-BG" dirty="0"/>
              <a:t> личност и дело. А </a:t>
            </a:r>
            <a:r>
              <a:rPr lang="bg-BG" dirty="0" err="1"/>
              <a:t>захваљујући</a:t>
            </a:r>
            <a:r>
              <a:rPr lang="bg-BG" dirty="0"/>
              <a:t> </a:t>
            </a:r>
            <a:r>
              <a:rPr lang="bg-BG" dirty="0" err="1"/>
              <a:t>аутофикцији</a:t>
            </a:r>
            <a:r>
              <a:rPr lang="bg-BG" dirty="0"/>
              <a:t> </a:t>
            </a:r>
            <a:r>
              <a:rPr lang="bg-BG" dirty="0" err="1"/>
              <a:t>постаје</a:t>
            </a:r>
            <a:r>
              <a:rPr lang="bg-BG" dirty="0"/>
              <a:t> </a:t>
            </a:r>
            <a:r>
              <a:rPr lang="bg-BG" dirty="0" err="1"/>
              <a:t>јасно</a:t>
            </a:r>
            <a:r>
              <a:rPr lang="bg-BG" dirty="0"/>
              <a:t> да </a:t>
            </a:r>
            <a:r>
              <a:rPr lang="bg-BG" dirty="0" err="1"/>
              <a:t>су</a:t>
            </a:r>
            <a:r>
              <a:rPr lang="bg-BG" dirty="0"/>
              <a:t> </a:t>
            </a:r>
            <a:r>
              <a:rPr lang="bg-BG" dirty="0" err="1"/>
              <a:t>прототипови</a:t>
            </a:r>
            <a:r>
              <a:rPr lang="bg-BG" dirty="0"/>
              <a:t> </a:t>
            </a:r>
            <a:r>
              <a:rPr lang="bg-BG" dirty="0" err="1"/>
              <a:t>наратора</a:t>
            </a:r>
            <a:r>
              <a:rPr lang="bg-BG" dirty="0"/>
              <a:t> и </a:t>
            </a:r>
            <a:r>
              <a:rPr lang="bg-BG" dirty="0" err="1"/>
              <a:t>главног</a:t>
            </a:r>
            <a:r>
              <a:rPr lang="bg-BG" dirty="0"/>
              <a:t> </a:t>
            </a:r>
            <a:r>
              <a:rPr lang="bg-BG" dirty="0" err="1"/>
              <a:t>јунака</a:t>
            </a:r>
            <a:r>
              <a:rPr lang="bg-BG" dirty="0"/>
              <a:t> „</a:t>
            </a:r>
            <a:r>
              <a:rPr lang="bg-BG" dirty="0" err="1"/>
              <a:t>Дуга</a:t>
            </a:r>
            <a:r>
              <a:rPr lang="bg-BG" dirty="0"/>
              <a:t>“ Иво </a:t>
            </a:r>
            <a:r>
              <a:rPr lang="bg-BG" dirty="0" err="1"/>
              <a:t>Андрић</a:t>
            </a:r>
            <a:r>
              <a:rPr lang="bg-BG" dirty="0"/>
              <a:t> и Данило Киш.</a:t>
            </a:r>
          </a:p>
        </p:txBody>
      </p:sp>
    </p:spTree>
    <p:extLst>
      <p:ext uri="{BB962C8B-B14F-4D97-AF65-F5344CB8AC3E}">
        <p14:creationId xmlns:p14="http://schemas.microsoft.com/office/powerpoint/2010/main" val="2024900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a:bodyPr>
          <a:lstStyle/>
          <a:p>
            <a:r>
              <a:rPr lang="ru-RU" sz="2400" dirty="0" err="1"/>
              <a:t>Д</a:t>
            </a:r>
            <a:r>
              <a:rPr lang="ru-RU" sz="2400" dirty="0" err="1" smtClean="0"/>
              <a:t>умата</a:t>
            </a:r>
            <a:r>
              <a:rPr lang="ru-RU" sz="2400" dirty="0" smtClean="0"/>
              <a:t> </a:t>
            </a:r>
            <a:r>
              <a:rPr lang="ru-RU" sz="2400" b="1" i="1" dirty="0" err="1"/>
              <a:t>дълг</a:t>
            </a:r>
            <a:r>
              <a:rPr lang="ru-RU" sz="2400" dirty="0"/>
              <a:t>: наследство, </a:t>
            </a:r>
            <a:r>
              <a:rPr lang="ru-RU" sz="2400" dirty="0" err="1"/>
              <a:t>памет</a:t>
            </a:r>
            <a:r>
              <a:rPr lang="ru-RU" sz="2400" dirty="0"/>
              <a:t>, </a:t>
            </a:r>
            <a:r>
              <a:rPr lang="ru-RU" sz="2400" dirty="0" err="1"/>
              <a:t>задължение</a:t>
            </a:r>
            <a:r>
              <a:rPr lang="ru-RU" sz="2400" dirty="0"/>
              <a:t> и </a:t>
            </a:r>
            <a:r>
              <a:rPr lang="ru-RU" sz="2400" dirty="0" err="1"/>
              <a:t>грижа</a:t>
            </a:r>
            <a:r>
              <a:rPr lang="ru-RU" sz="2400" dirty="0" smtClean="0"/>
              <a:t>;</a:t>
            </a:r>
            <a:br>
              <a:rPr lang="ru-RU" sz="2400" dirty="0" smtClean="0"/>
            </a:br>
            <a:r>
              <a:rPr lang="ru-RU" sz="2400" dirty="0" smtClean="0"/>
              <a:t> </a:t>
            </a:r>
            <a:r>
              <a:rPr lang="ru-RU" sz="2400" dirty="0" err="1"/>
              <a:t>Ще</a:t>
            </a:r>
            <a:r>
              <a:rPr lang="ru-RU" sz="2400" dirty="0"/>
              <a:t> </a:t>
            </a:r>
            <a:r>
              <a:rPr lang="ru-RU" sz="2400" dirty="0" err="1"/>
              <a:t>коментираме</a:t>
            </a:r>
            <a:r>
              <a:rPr lang="ru-RU" sz="2400" dirty="0"/>
              <a:t> феномена: </a:t>
            </a:r>
            <a:r>
              <a:rPr lang="ru-RU" sz="2400" b="1" i="1" dirty="0" err="1"/>
              <a:t>естетика</a:t>
            </a:r>
            <a:r>
              <a:rPr lang="ru-RU" sz="2400" b="1" i="1" dirty="0"/>
              <a:t> на </a:t>
            </a:r>
            <a:r>
              <a:rPr lang="ru-RU" sz="2400" b="1" i="1" dirty="0" err="1"/>
              <a:t>изкуплението</a:t>
            </a:r>
            <a:r>
              <a:rPr lang="ru-RU" sz="2400" dirty="0"/>
              <a:t>.</a:t>
            </a:r>
            <a:endParaRPr lang="bg-BG" sz="2400" dirty="0"/>
          </a:p>
        </p:txBody>
      </p:sp>
      <p:sp>
        <p:nvSpPr>
          <p:cNvPr id="3" name="Контейнер за съдържание 2"/>
          <p:cNvSpPr>
            <a:spLocks noGrp="1"/>
          </p:cNvSpPr>
          <p:nvPr>
            <p:ph idx="1"/>
          </p:nvPr>
        </p:nvSpPr>
        <p:spPr>
          <a:xfrm>
            <a:off x="457200" y="1600200"/>
            <a:ext cx="8229600" cy="5069160"/>
          </a:xfrm>
        </p:spPr>
        <p:txBody>
          <a:bodyPr>
            <a:normAutofit lnSpcReduction="10000"/>
          </a:bodyPr>
          <a:lstStyle/>
          <a:p>
            <a:r>
              <a:rPr lang="ru-RU" b="1" dirty="0" err="1"/>
              <a:t>Овде</a:t>
            </a:r>
            <a:r>
              <a:rPr lang="ru-RU" b="1" dirty="0"/>
              <a:t> </a:t>
            </a:r>
            <a:r>
              <a:rPr lang="ru-RU" b="1" dirty="0" err="1"/>
              <a:t>ћемо</a:t>
            </a:r>
            <a:r>
              <a:rPr lang="ru-RU" b="1" dirty="0"/>
              <a:t> </a:t>
            </a:r>
            <a:r>
              <a:rPr lang="ru-RU" b="1" dirty="0" err="1"/>
              <a:t>пратити</a:t>
            </a:r>
            <a:r>
              <a:rPr lang="ru-RU" b="1" dirty="0"/>
              <a:t> </a:t>
            </a:r>
            <a:r>
              <a:rPr lang="ru-RU" b="1" dirty="0" err="1"/>
              <a:t>конотације</a:t>
            </a:r>
            <a:r>
              <a:rPr lang="ru-RU" b="1" dirty="0"/>
              <a:t> речи дуг: </a:t>
            </a:r>
            <a:r>
              <a:rPr lang="ru-RU" b="1" dirty="0" err="1"/>
              <a:t>наслеђе</a:t>
            </a:r>
            <a:r>
              <a:rPr lang="ru-RU" b="1" dirty="0"/>
              <a:t>, </a:t>
            </a:r>
            <a:r>
              <a:rPr lang="ru-RU" b="1" dirty="0" err="1"/>
              <a:t>сећање</a:t>
            </a:r>
            <a:r>
              <a:rPr lang="ru-RU" b="1" dirty="0"/>
              <a:t>, </a:t>
            </a:r>
            <a:r>
              <a:rPr lang="ru-RU" b="1" dirty="0" err="1"/>
              <a:t>обавеза</a:t>
            </a:r>
            <a:r>
              <a:rPr lang="ru-RU" b="1" dirty="0"/>
              <a:t> и брига; </a:t>
            </a:r>
            <a:r>
              <a:rPr lang="ru-RU" b="1" dirty="0" err="1"/>
              <a:t>коментарисаћемо</a:t>
            </a:r>
            <a:r>
              <a:rPr lang="ru-RU" b="1" dirty="0"/>
              <a:t> феномен: </a:t>
            </a:r>
            <a:r>
              <a:rPr lang="ru-RU" b="1" dirty="0" err="1"/>
              <a:t>естетику</a:t>
            </a:r>
            <a:r>
              <a:rPr lang="ru-RU" b="1" dirty="0"/>
              <a:t> </a:t>
            </a:r>
            <a:r>
              <a:rPr lang="ru-RU" b="1" dirty="0" err="1"/>
              <a:t>искупљења</a:t>
            </a:r>
            <a:r>
              <a:rPr lang="ru-RU" b="1" dirty="0" smtClean="0"/>
              <a:t>.</a:t>
            </a:r>
          </a:p>
          <a:p>
            <a:r>
              <a:rPr lang="ru-RU" sz="2400" dirty="0"/>
              <a:t>„</a:t>
            </a:r>
            <a:r>
              <a:rPr lang="ru-RU" sz="2400" dirty="0" err="1"/>
              <a:t>Дълг</a:t>
            </a:r>
            <a:r>
              <a:rPr lang="ru-RU" sz="2400" dirty="0"/>
              <a:t>“ („</a:t>
            </a:r>
            <a:r>
              <a:rPr lang="ru-RU" sz="2400" dirty="0" err="1"/>
              <a:t>Dug</a:t>
            </a:r>
            <a:r>
              <a:rPr lang="ru-RU" sz="2400" dirty="0"/>
              <a:t>“) е </a:t>
            </a:r>
            <a:r>
              <a:rPr lang="ru-RU" sz="2400" dirty="0" err="1"/>
              <a:t>публикуван</a:t>
            </a:r>
            <a:r>
              <a:rPr lang="ru-RU" sz="2400" dirty="0"/>
              <a:t> </a:t>
            </a:r>
            <a:r>
              <a:rPr lang="ru-RU" sz="2400" dirty="0" err="1"/>
              <a:t>посмъртно</a:t>
            </a:r>
            <a:r>
              <a:rPr lang="ru-RU" sz="2400" dirty="0"/>
              <a:t>  в Сплит </a:t>
            </a:r>
            <a:r>
              <a:rPr lang="ru-RU" sz="2400" dirty="0" err="1"/>
              <a:t>през</a:t>
            </a:r>
            <a:r>
              <a:rPr lang="ru-RU" sz="2400" dirty="0"/>
              <a:t> 1994 и е в </a:t>
            </a:r>
            <a:r>
              <a:rPr lang="ru-RU" sz="2400" dirty="0" err="1"/>
              <a:t>състава</a:t>
            </a:r>
            <a:r>
              <a:rPr lang="ru-RU" sz="2400" dirty="0"/>
              <a:t> на сборника </a:t>
            </a:r>
            <a:r>
              <a:rPr lang="ru-RU" sz="2400" dirty="0" err="1"/>
              <a:t>разкази</a:t>
            </a:r>
            <a:r>
              <a:rPr lang="ru-RU" sz="2400" dirty="0"/>
              <a:t> </a:t>
            </a:r>
            <a:r>
              <a:rPr lang="ru-RU" sz="2400" b="1" dirty="0"/>
              <a:t>„Лютня и </a:t>
            </a:r>
            <a:r>
              <a:rPr lang="ru-RU" sz="2400" b="1" dirty="0" err="1" smtClean="0"/>
              <a:t>белези</a:t>
            </a:r>
            <a:r>
              <a:rPr lang="ru-RU" sz="2400" dirty="0" smtClean="0"/>
              <a:t>“/ </a:t>
            </a:r>
            <a:r>
              <a:rPr lang="ru-RU" sz="2400" dirty="0"/>
              <a:t>(„</a:t>
            </a:r>
            <a:r>
              <a:rPr lang="ru-RU" sz="2400" dirty="0" err="1"/>
              <a:t>Lauta</a:t>
            </a:r>
            <a:r>
              <a:rPr lang="ru-RU" sz="2400" dirty="0"/>
              <a:t> i </a:t>
            </a:r>
            <a:r>
              <a:rPr lang="ru-RU" sz="2400" dirty="0" err="1"/>
              <a:t>ožiljci</a:t>
            </a:r>
            <a:r>
              <a:rPr lang="ru-RU" sz="2400" dirty="0"/>
              <a:t>“), под </a:t>
            </a:r>
            <a:r>
              <a:rPr lang="ru-RU" sz="2400" dirty="0" err="1"/>
              <a:t>редакцията</a:t>
            </a:r>
            <a:r>
              <a:rPr lang="ru-RU" sz="2400" dirty="0"/>
              <a:t> на </a:t>
            </a:r>
            <a:r>
              <a:rPr lang="ru-RU" sz="2400" dirty="0" err="1"/>
              <a:t>Миряна</a:t>
            </a:r>
            <a:r>
              <a:rPr lang="ru-RU" sz="2400" dirty="0"/>
              <a:t> </a:t>
            </a:r>
            <a:r>
              <a:rPr lang="ru-RU" sz="2400" dirty="0" err="1"/>
              <a:t>Миочинович</a:t>
            </a:r>
            <a:r>
              <a:rPr lang="ru-RU" sz="2400" dirty="0"/>
              <a:t>, </a:t>
            </a:r>
            <a:r>
              <a:rPr lang="ru-RU" sz="2400" dirty="0" err="1"/>
              <a:t>бившата</a:t>
            </a:r>
            <a:r>
              <a:rPr lang="ru-RU" sz="2400" dirty="0"/>
              <a:t> </a:t>
            </a:r>
            <a:r>
              <a:rPr lang="ru-RU" sz="2400" dirty="0" err="1"/>
              <a:t>съпруга</a:t>
            </a:r>
            <a:r>
              <a:rPr lang="ru-RU" sz="2400" dirty="0"/>
              <a:t> на </a:t>
            </a:r>
            <a:r>
              <a:rPr lang="ru-RU" sz="2400" dirty="0" err="1"/>
              <a:t>Киш</a:t>
            </a:r>
            <a:r>
              <a:rPr lang="ru-RU" sz="2400" dirty="0"/>
              <a:t>. На </a:t>
            </a:r>
            <a:r>
              <a:rPr lang="ru-RU" sz="2400" dirty="0" err="1"/>
              <a:t>български</a:t>
            </a:r>
            <a:r>
              <a:rPr lang="ru-RU" sz="2400" dirty="0"/>
              <a:t> </a:t>
            </a:r>
            <a:r>
              <a:rPr lang="ru-RU" sz="2400" dirty="0" err="1"/>
              <a:t>излиза</a:t>
            </a:r>
            <a:r>
              <a:rPr lang="ru-RU" sz="2400" dirty="0"/>
              <a:t> в </a:t>
            </a:r>
            <a:r>
              <a:rPr lang="ru-RU" sz="2400" dirty="0" err="1"/>
              <a:t>самостоятелна</a:t>
            </a:r>
            <a:r>
              <a:rPr lang="ru-RU" sz="2400" dirty="0"/>
              <a:t> книга </a:t>
            </a:r>
            <a:r>
              <a:rPr lang="ru-RU" sz="2400" dirty="0" err="1"/>
              <a:t>през</a:t>
            </a:r>
            <a:r>
              <a:rPr lang="ru-RU" sz="2400" dirty="0"/>
              <a:t> </a:t>
            </a:r>
            <a:r>
              <a:rPr lang="ru-RU" sz="2400" b="1" dirty="0"/>
              <a:t>2012 г.</a:t>
            </a:r>
            <a:r>
              <a:rPr lang="ru-RU" sz="2400" dirty="0"/>
              <a:t> в </a:t>
            </a:r>
            <a:r>
              <a:rPr lang="ru-RU" sz="2400" dirty="0" err="1"/>
              <a:t>превод</a:t>
            </a:r>
            <a:r>
              <a:rPr lang="ru-RU" sz="2400" dirty="0"/>
              <a:t> на </a:t>
            </a:r>
            <a:r>
              <a:rPr lang="ru-RU" sz="2400" dirty="0" err="1"/>
              <a:t>Жела</a:t>
            </a:r>
            <a:r>
              <a:rPr lang="ru-RU" sz="2400" dirty="0"/>
              <a:t> Георгиева: </a:t>
            </a:r>
            <a:r>
              <a:rPr lang="ru-RU" sz="2400" dirty="0" err="1"/>
              <a:t>Киш</a:t>
            </a:r>
            <a:r>
              <a:rPr lang="ru-RU" sz="2400" dirty="0"/>
              <a:t>, Д. 2012.„Лютня и </a:t>
            </a:r>
            <a:r>
              <a:rPr lang="ru-RU" sz="2400" dirty="0" err="1"/>
              <a:t>белези</a:t>
            </a:r>
            <a:r>
              <a:rPr lang="ru-RU" sz="2400" dirty="0"/>
              <a:t>“, София: Фама</a:t>
            </a:r>
            <a:r>
              <a:rPr lang="ru-RU" sz="2400" dirty="0" smtClean="0"/>
              <a:t>.</a:t>
            </a:r>
          </a:p>
          <a:p>
            <a:r>
              <a:rPr lang="en-US" sz="2400" b="1" dirty="0" smtClean="0"/>
              <a:t>„Dug“</a:t>
            </a:r>
            <a:r>
              <a:rPr lang="bg-BG" sz="2400" b="1" dirty="0" smtClean="0"/>
              <a:t>: о</a:t>
            </a:r>
            <a:r>
              <a:rPr lang="ru-RU" sz="2400" b="1" dirty="0" err="1" smtClean="0"/>
              <a:t>бјављен</a:t>
            </a:r>
            <a:r>
              <a:rPr lang="ru-RU" sz="2400" b="1" dirty="0" smtClean="0"/>
              <a:t> </a:t>
            </a:r>
            <a:r>
              <a:rPr lang="ru-RU" sz="2400" b="1" dirty="0" err="1"/>
              <a:t>је</a:t>
            </a:r>
            <a:r>
              <a:rPr lang="ru-RU" sz="2400" b="1" dirty="0"/>
              <a:t> на </a:t>
            </a:r>
            <a:r>
              <a:rPr lang="ru-RU" sz="2400" b="1" dirty="0" err="1"/>
              <a:t>бугарском</a:t>
            </a:r>
            <a:r>
              <a:rPr lang="ru-RU" sz="2400" b="1" dirty="0"/>
              <a:t> </a:t>
            </a:r>
            <a:r>
              <a:rPr lang="ru-RU" sz="2400" b="1" dirty="0" err="1"/>
              <a:t>као</a:t>
            </a:r>
            <a:r>
              <a:rPr lang="ru-RU" sz="2400" b="1" dirty="0"/>
              <a:t> </a:t>
            </a:r>
            <a:r>
              <a:rPr lang="ru-RU" sz="2400" b="1" dirty="0" err="1"/>
              <a:t>самостална</a:t>
            </a:r>
            <a:r>
              <a:rPr lang="ru-RU" sz="2400" b="1" dirty="0"/>
              <a:t> </a:t>
            </a:r>
            <a:r>
              <a:rPr lang="ru-RU" sz="2400" b="1" dirty="0" err="1"/>
              <a:t>књига</a:t>
            </a:r>
            <a:r>
              <a:rPr lang="ru-RU" sz="2400" b="1" dirty="0"/>
              <a:t> 2012. године, у </a:t>
            </a:r>
            <a:r>
              <a:rPr lang="ru-RU" sz="2400" b="1" dirty="0" err="1"/>
              <a:t>преводу</a:t>
            </a:r>
            <a:r>
              <a:rPr lang="ru-RU" sz="2400" b="1" dirty="0"/>
              <a:t> Желе </a:t>
            </a:r>
            <a:r>
              <a:rPr lang="ru-RU" sz="2400" b="1" dirty="0" err="1"/>
              <a:t>Георгијеве</a:t>
            </a:r>
            <a:r>
              <a:rPr lang="ru-RU" sz="2400" b="1" dirty="0"/>
              <a:t>: </a:t>
            </a:r>
            <a:r>
              <a:rPr lang="ru-RU" sz="2400" b="1" dirty="0" err="1"/>
              <a:t>Киш</a:t>
            </a:r>
            <a:r>
              <a:rPr lang="ru-RU" sz="2400" b="1" dirty="0"/>
              <a:t>, Д. 2012. „</a:t>
            </a:r>
            <a:r>
              <a:rPr lang="ru-RU" sz="2400" b="1" dirty="0" err="1"/>
              <a:t>Лјуте</a:t>
            </a:r>
            <a:r>
              <a:rPr lang="ru-RU" sz="2400" b="1" dirty="0"/>
              <a:t> и </a:t>
            </a:r>
            <a:r>
              <a:rPr lang="ru-RU" sz="2400" b="1" dirty="0" err="1"/>
              <a:t>ожиљци</a:t>
            </a:r>
            <a:r>
              <a:rPr lang="ru-RU" sz="2400" b="1" dirty="0"/>
              <a:t>“, </a:t>
            </a:r>
            <a:r>
              <a:rPr lang="ru-RU" sz="2400" b="1" dirty="0" err="1"/>
              <a:t>Софија</a:t>
            </a:r>
            <a:r>
              <a:rPr lang="ru-RU" sz="2400" b="1" dirty="0"/>
              <a:t>: Фама.</a:t>
            </a:r>
            <a:endParaRPr lang="ru-RU" sz="2400" b="1" dirty="0" smtClean="0"/>
          </a:p>
          <a:p>
            <a:endParaRPr lang="bg-BG" sz="2400" dirty="0"/>
          </a:p>
        </p:txBody>
      </p:sp>
    </p:spTree>
    <p:extLst>
      <p:ext uri="{BB962C8B-B14F-4D97-AF65-F5344CB8AC3E}">
        <p14:creationId xmlns:p14="http://schemas.microsoft.com/office/powerpoint/2010/main" val="127520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188640"/>
            <a:ext cx="8229600" cy="3024336"/>
          </a:xfrm>
        </p:spPr>
        <p:txBody>
          <a:bodyPr>
            <a:normAutofit fontScale="90000"/>
          </a:bodyPr>
          <a:lstStyle/>
          <a:p>
            <a:pPr algn="l"/>
            <a:r>
              <a:rPr lang="ru-RU" sz="2400" dirty="0" err="1"/>
              <a:t>Киш</a:t>
            </a:r>
            <a:r>
              <a:rPr lang="ru-RU" sz="2400" dirty="0"/>
              <a:t> </a:t>
            </a:r>
            <a:r>
              <a:rPr lang="ru-RU" sz="2400" dirty="0" err="1"/>
              <a:t>проектира</a:t>
            </a:r>
            <a:r>
              <a:rPr lang="ru-RU" sz="2400" dirty="0"/>
              <a:t> </a:t>
            </a:r>
            <a:r>
              <a:rPr lang="ru-RU" sz="2400" dirty="0" err="1"/>
              <a:t>фигурата</a:t>
            </a:r>
            <a:r>
              <a:rPr lang="ru-RU" sz="2400" dirty="0"/>
              <a:t> на </a:t>
            </a:r>
            <a:r>
              <a:rPr lang="ru-RU" sz="2400" dirty="0" err="1"/>
              <a:t>бащата</a:t>
            </a:r>
            <a:r>
              <a:rPr lang="ru-RU" sz="2400" dirty="0"/>
              <a:t> </a:t>
            </a:r>
            <a:r>
              <a:rPr lang="ru-RU" sz="2400" dirty="0" err="1"/>
              <a:t>върху</a:t>
            </a:r>
            <a:r>
              <a:rPr lang="ru-RU" sz="2400" dirty="0"/>
              <a:t> </a:t>
            </a:r>
            <a:r>
              <a:rPr lang="ru-RU" sz="2400" dirty="0" err="1"/>
              <a:t>творческия</a:t>
            </a:r>
            <a:r>
              <a:rPr lang="ru-RU" sz="2400" dirty="0"/>
              <a:t> </a:t>
            </a:r>
            <a:r>
              <a:rPr lang="ru-RU" sz="2400" dirty="0" err="1"/>
              <a:t>модел</a:t>
            </a:r>
            <a:r>
              <a:rPr lang="ru-RU" sz="2400" dirty="0"/>
              <a:t> на </a:t>
            </a:r>
            <a:r>
              <a:rPr lang="ru-RU" sz="2400" dirty="0" err="1"/>
              <a:t>сина</a:t>
            </a:r>
            <a:r>
              <a:rPr lang="ru-RU" sz="2400" dirty="0"/>
              <a:t>. </a:t>
            </a:r>
            <a:r>
              <a:rPr lang="ru-RU" sz="2400" dirty="0" smtClean="0"/>
              <a:t> </a:t>
            </a:r>
            <a:r>
              <a:rPr lang="ru-RU" sz="2400" b="1" dirty="0" err="1" smtClean="0"/>
              <a:t>Духовният</a:t>
            </a:r>
            <a:r>
              <a:rPr lang="ru-RU" sz="2400" b="1" dirty="0" smtClean="0"/>
              <a:t> </a:t>
            </a:r>
            <a:r>
              <a:rPr lang="ru-RU" sz="2400" b="1" dirty="0" err="1"/>
              <a:t>му</a:t>
            </a:r>
            <a:r>
              <a:rPr lang="ru-RU" sz="2400" b="1" dirty="0"/>
              <a:t> </a:t>
            </a:r>
            <a:r>
              <a:rPr lang="ru-RU" sz="2400" b="1" dirty="0" err="1"/>
              <a:t>баща</a:t>
            </a:r>
            <a:r>
              <a:rPr lang="ru-RU" sz="2400" b="1" dirty="0"/>
              <a:t> </a:t>
            </a:r>
            <a:r>
              <a:rPr lang="ru-RU" sz="2400" dirty="0"/>
              <a:t>е </a:t>
            </a:r>
            <a:r>
              <a:rPr lang="ru-RU" sz="2400" dirty="0" err="1"/>
              <a:t>босненец-сърбин</a:t>
            </a:r>
            <a:r>
              <a:rPr lang="ru-RU" sz="2400" dirty="0"/>
              <a:t> (</a:t>
            </a:r>
            <a:r>
              <a:rPr lang="ru-RU" sz="2400" dirty="0" err="1"/>
              <a:t>Андрич</a:t>
            </a:r>
            <a:r>
              <a:rPr lang="ru-RU" sz="2400" dirty="0"/>
              <a:t>), но и космополит, дипломат, </a:t>
            </a:r>
            <a:r>
              <a:rPr lang="ru-RU" sz="2400" dirty="0" err="1"/>
              <a:t>чийто</a:t>
            </a:r>
            <a:r>
              <a:rPr lang="ru-RU" sz="2400" dirty="0"/>
              <a:t> живот, </a:t>
            </a:r>
            <a:r>
              <a:rPr lang="ru-RU" sz="2400" dirty="0" err="1"/>
              <a:t>сполетян</a:t>
            </a:r>
            <a:r>
              <a:rPr lang="ru-RU" sz="2400" dirty="0"/>
              <a:t> от </a:t>
            </a:r>
            <a:r>
              <a:rPr lang="ru-RU" sz="2400" dirty="0" err="1"/>
              <a:t>световна</a:t>
            </a:r>
            <a:r>
              <a:rPr lang="ru-RU" sz="2400" dirty="0"/>
              <a:t> </a:t>
            </a:r>
            <a:r>
              <a:rPr lang="ru-RU" sz="2400" dirty="0" err="1"/>
              <a:t>литературна</a:t>
            </a:r>
            <a:r>
              <a:rPr lang="ru-RU" sz="2400" dirty="0"/>
              <a:t> слава, </a:t>
            </a:r>
            <a:r>
              <a:rPr lang="ru-RU" sz="2400" dirty="0" err="1"/>
              <a:t>преминава</a:t>
            </a:r>
            <a:r>
              <a:rPr lang="ru-RU" sz="2400" dirty="0"/>
              <a:t> по </a:t>
            </a:r>
            <a:r>
              <a:rPr lang="ru-RU" sz="2400" dirty="0" err="1"/>
              <a:t>пътищата</a:t>
            </a:r>
            <a:r>
              <a:rPr lang="ru-RU" sz="2400" dirty="0"/>
              <a:t> на Европа. </a:t>
            </a:r>
            <a:br>
              <a:rPr lang="ru-RU" sz="2400" dirty="0"/>
            </a:br>
            <a:r>
              <a:rPr lang="ru-RU" sz="2400" b="1" dirty="0" err="1"/>
              <a:t>Синът</a:t>
            </a:r>
            <a:r>
              <a:rPr lang="ru-RU" sz="2400" b="1" dirty="0"/>
              <a:t> </a:t>
            </a:r>
            <a:r>
              <a:rPr lang="ru-RU" sz="2400" b="1" dirty="0" err="1"/>
              <a:t>Киш</a:t>
            </a:r>
            <a:r>
              <a:rPr lang="ru-RU" sz="2400" b="1" dirty="0"/>
              <a:t> </a:t>
            </a:r>
            <a:r>
              <a:rPr lang="ru-RU" sz="2400" dirty="0"/>
              <a:t>е </a:t>
            </a:r>
            <a:r>
              <a:rPr lang="ru-RU" sz="2400" dirty="0" err="1"/>
              <a:t>югославянин</a:t>
            </a:r>
            <a:r>
              <a:rPr lang="ru-RU" sz="2400" dirty="0"/>
              <a:t>, </a:t>
            </a:r>
            <a:r>
              <a:rPr lang="ru-RU" sz="2400" dirty="0" err="1"/>
              <a:t>унгарец</a:t>
            </a:r>
            <a:r>
              <a:rPr lang="ru-RU" sz="2400" dirty="0"/>
              <a:t> и </a:t>
            </a:r>
            <a:r>
              <a:rPr lang="ru-RU" sz="2400" dirty="0" err="1"/>
              <a:t>юдей</a:t>
            </a:r>
            <a:r>
              <a:rPr lang="ru-RU" sz="2400" dirty="0"/>
              <a:t> е </a:t>
            </a:r>
            <a:r>
              <a:rPr lang="ru-RU" sz="2400" dirty="0" err="1"/>
              <a:t>проникнат</a:t>
            </a:r>
            <a:r>
              <a:rPr lang="ru-RU" sz="2400" dirty="0"/>
              <a:t> от </a:t>
            </a:r>
            <a:r>
              <a:rPr lang="ru-RU" sz="2400" dirty="0" err="1"/>
              <a:t>късноромантическия</a:t>
            </a:r>
            <a:r>
              <a:rPr lang="ru-RU" sz="2400" dirty="0"/>
              <a:t> проект на скитника </a:t>
            </a:r>
            <a:r>
              <a:rPr lang="ru-RU" sz="2400" dirty="0" err="1"/>
              <a:t>евреин</a:t>
            </a:r>
            <a:r>
              <a:rPr lang="ru-RU" sz="2400" dirty="0"/>
              <a:t>,  </a:t>
            </a:r>
            <a:r>
              <a:rPr lang="ru-RU" sz="2400" dirty="0" err="1"/>
              <a:t>интровертния</a:t>
            </a:r>
            <a:r>
              <a:rPr lang="ru-RU" sz="2400" dirty="0"/>
              <a:t> </a:t>
            </a:r>
            <a:r>
              <a:rPr lang="ru-RU" sz="2400" dirty="0" err="1"/>
              <a:t>мъдрец-самотник</a:t>
            </a:r>
            <a:r>
              <a:rPr lang="ru-RU" sz="2400" dirty="0"/>
              <a:t>, </a:t>
            </a:r>
            <a:r>
              <a:rPr lang="ru-RU" sz="2400" dirty="0" err="1" smtClean="0"/>
              <a:t>страстният</a:t>
            </a:r>
            <a:r>
              <a:rPr lang="ru-RU" sz="2400" dirty="0" smtClean="0"/>
              <a:t> </a:t>
            </a:r>
            <a:r>
              <a:rPr lang="ru-RU" sz="2400" dirty="0" err="1"/>
              <a:t>пушач</a:t>
            </a:r>
            <a:r>
              <a:rPr lang="ru-RU" sz="2400" dirty="0"/>
              <a:t> </a:t>
            </a:r>
            <a:r>
              <a:rPr lang="ru-RU" sz="2400" dirty="0" err="1"/>
              <a:t>бохем</a:t>
            </a:r>
            <a:r>
              <a:rPr lang="ru-RU" sz="2400" dirty="0"/>
              <a:t> и парижанин по душа. </a:t>
            </a:r>
            <a:r>
              <a:rPr lang="ru-RU" sz="2400" dirty="0" smtClean="0"/>
              <a:t/>
            </a:r>
            <a:br>
              <a:rPr lang="ru-RU" sz="2400" dirty="0" smtClean="0"/>
            </a:br>
            <a:r>
              <a:rPr lang="ru-RU" sz="2400" b="1" i="1" dirty="0" err="1" smtClean="0"/>
              <a:t>Ренегатството</a:t>
            </a:r>
            <a:r>
              <a:rPr lang="ru-RU" sz="2400" dirty="0" smtClean="0"/>
              <a:t> – обща травма, обща тема.</a:t>
            </a:r>
            <a:endParaRPr lang="bg-BG" sz="2400" dirty="0"/>
          </a:p>
        </p:txBody>
      </p:sp>
      <p:sp>
        <p:nvSpPr>
          <p:cNvPr id="3" name="Контейнер за съдържание 2"/>
          <p:cNvSpPr>
            <a:spLocks noGrp="1"/>
          </p:cNvSpPr>
          <p:nvPr>
            <p:ph idx="1"/>
          </p:nvPr>
        </p:nvSpPr>
        <p:spPr>
          <a:xfrm>
            <a:off x="457200" y="3140968"/>
            <a:ext cx="8229600" cy="3600400"/>
          </a:xfrm>
        </p:spPr>
        <p:txBody>
          <a:bodyPr>
            <a:normAutofit fontScale="92500" lnSpcReduction="20000"/>
          </a:bodyPr>
          <a:lstStyle/>
          <a:p>
            <a:r>
              <a:rPr lang="ru-RU" sz="2800" dirty="0" err="1"/>
              <a:t>Киш</a:t>
            </a:r>
            <a:r>
              <a:rPr lang="ru-RU" sz="2800" dirty="0"/>
              <a:t> </a:t>
            </a:r>
            <a:r>
              <a:rPr lang="ru-RU" sz="2800" dirty="0" err="1"/>
              <a:t>пројектује</a:t>
            </a:r>
            <a:r>
              <a:rPr lang="ru-RU" sz="2800" dirty="0"/>
              <a:t> фигуру </a:t>
            </a:r>
            <a:r>
              <a:rPr lang="ru-RU" sz="2800" dirty="0" err="1"/>
              <a:t>оца</a:t>
            </a:r>
            <a:r>
              <a:rPr lang="ru-RU" sz="2800" dirty="0"/>
              <a:t> на </a:t>
            </a:r>
            <a:r>
              <a:rPr lang="ru-RU" sz="2800" dirty="0" err="1"/>
              <a:t>стваралачки</a:t>
            </a:r>
            <a:r>
              <a:rPr lang="ru-RU" sz="2800" dirty="0"/>
              <a:t> </a:t>
            </a:r>
            <a:r>
              <a:rPr lang="ru-RU" sz="2800" dirty="0" err="1"/>
              <a:t>модел</a:t>
            </a:r>
            <a:r>
              <a:rPr lang="ru-RU" sz="2800" dirty="0"/>
              <a:t> </a:t>
            </a:r>
            <a:r>
              <a:rPr lang="ru-RU" sz="2800" dirty="0" err="1"/>
              <a:t>сина</a:t>
            </a:r>
            <a:r>
              <a:rPr lang="ru-RU" sz="2800" dirty="0"/>
              <a:t>. </a:t>
            </a:r>
            <a:r>
              <a:rPr lang="ru-RU" sz="2800" dirty="0" err="1"/>
              <a:t>Његов</a:t>
            </a:r>
            <a:r>
              <a:rPr lang="ru-RU" sz="2800" dirty="0"/>
              <a:t> </a:t>
            </a:r>
            <a:r>
              <a:rPr lang="ru-RU" sz="2800" dirty="0" err="1"/>
              <a:t>духовни</a:t>
            </a:r>
            <a:r>
              <a:rPr lang="ru-RU" sz="2800" dirty="0"/>
              <a:t> </a:t>
            </a:r>
            <a:r>
              <a:rPr lang="ru-RU" sz="2800" dirty="0" err="1"/>
              <a:t>отац</a:t>
            </a:r>
            <a:r>
              <a:rPr lang="ru-RU" sz="2800" dirty="0"/>
              <a:t> </a:t>
            </a:r>
            <a:r>
              <a:rPr lang="ru-RU" sz="2800" dirty="0" err="1"/>
              <a:t>је</a:t>
            </a:r>
            <a:r>
              <a:rPr lang="ru-RU" sz="2800" dirty="0"/>
              <a:t> </a:t>
            </a:r>
            <a:r>
              <a:rPr lang="ru-RU" sz="2800" dirty="0" err="1"/>
              <a:t>босански</a:t>
            </a:r>
            <a:r>
              <a:rPr lang="ru-RU" sz="2800" dirty="0"/>
              <a:t> </a:t>
            </a:r>
            <a:r>
              <a:rPr lang="ru-RU" sz="2800" dirty="0" err="1"/>
              <a:t>Србин</a:t>
            </a:r>
            <a:r>
              <a:rPr lang="ru-RU" sz="2800" dirty="0"/>
              <a:t> (</a:t>
            </a:r>
            <a:r>
              <a:rPr lang="ru-RU" sz="2800" dirty="0" err="1"/>
              <a:t>Андрић</a:t>
            </a:r>
            <a:r>
              <a:rPr lang="ru-RU" sz="2800" dirty="0"/>
              <a:t>), али и космополита, дипломата, </a:t>
            </a:r>
            <a:r>
              <a:rPr lang="ru-RU" sz="2800" dirty="0" err="1"/>
              <a:t>чији</a:t>
            </a:r>
            <a:r>
              <a:rPr lang="ru-RU" sz="2800" dirty="0"/>
              <a:t> живот, благословен светском </a:t>
            </a:r>
            <a:r>
              <a:rPr lang="ru-RU" sz="2800" dirty="0" err="1"/>
              <a:t>књижевном</a:t>
            </a:r>
            <a:r>
              <a:rPr lang="ru-RU" sz="2800" dirty="0"/>
              <a:t> </a:t>
            </a:r>
            <a:r>
              <a:rPr lang="ru-RU" sz="2800" dirty="0" err="1"/>
              <a:t>славом</a:t>
            </a:r>
            <a:r>
              <a:rPr lang="ru-RU" sz="2800" dirty="0"/>
              <a:t>, </a:t>
            </a:r>
            <a:r>
              <a:rPr lang="ru-RU" sz="2800" dirty="0" err="1"/>
              <a:t>пролази</a:t>
            </a:r>
            <a:r>
              <a:rPr lang="ru-RU" sz="2800" dirty="0"/>
              <a:t> </a:t>
            </a:r>
            <a:r>
              <a:rPr lang="ru-RU" sz="2800" dirty="0" err="1"/>
              <a:t>путевима</a:t>
            </a:r>
            <a:r>
              <a:rPr lang="ru-RU" sz="2800" dirty="0"/>
              <a:t> Европе. </a:t>
            </a:r>
            <a:r>
              <a:rPr lang="ru-RU" sz="2800" dirty="0" err="1"/>
              <a:t>Син</a:t>
            </a:r>
            <a:r>
              <a:rPr lang="ru-RU" sz="2800" dirty="0"/>
              <a:t> </a:t>
            </a:r>
            <a:r>
              <a:rPr lang="ru-RU" sz="2800" dirty="0" err="1"/>
              <a:t>Киш</a:t>
            </a:r>
            <a:r>
              <a:rPr lang="ru-RU" sz="2800" dirty="0"/>
              <a:t> </a:t>
            </a:r>
            <a:r>
              <a:rPr lang="ru-RU" sz="2800" dirty="0" err="1"/>
              <a:t>је</a:t>
            </a:r>
            <a:r>
              <a:rPr lang="ru-RU" sz="2800" dirty="0"/>
              <a:t> </a:t>
            </a:r>
            <a:r>
              <a:rPr lang="ru-RU" sz="2800" dirty="0" err="1"/>
              <a:t>Југословен</a:t>
            </a:r>
            <a:r>
              <a:rPr lang="ru-RU" sz="2800" dirty="0"/>
              <a:t>, </a:t>
            </a:r>
            <a:r>
              <a:rPr lang="ru-RU" sz="2800" dirty="0" err="1"/>
              <a:t>Мађар</a:t>
            </a:r>
            <a:r>
              <a:rPr lang="ru-RU" sz="2800" dirty="0"/>
              <a:t> и </a:t>
            </a:r>
            <a:r>
              <a:rPr lang="ru-RU" sz="2800" dirty="0" err="1"/>
              <a:t>Јеврејин</a:t>
            </a:r>
            <a:r>
              <a:rPr lang="ru-RU" sz="2800" dirty="0"/>
              <a:t>, </a:t>
            </a:r>
            <a:r>
              <a:rPr lang="ru-RU" sz="2800" dirty="0" err="1"/>
              <a:t>прожет</a:t>
            </a:r>
            <a:r>
              <a:rPr lang="ru-RU" sz="2800" dirty="0"/>
              <a:t> </a:t>
            </a:r>
            <a:r>
              <a:rPr lang="ru-RU" sz="2800" dirty="0" err="1"/>
              <a:t>касноромантичарским</a:t>
            </a:r>
            <a:r>
              <a:rPr lang="ru-RU" sz="2800" dirty="0"/>
              <a:t> </a:t>
            </a:r>
            <a:r>
              <a:rPr lang="ru-RU" sz="2800" dirty="0" err="1"/>
              <a:t>пројектом</a:t>
            </a:r>
            <a:r>
              <a:rPr lang="ru-RU" sz="2800" dirty="0"/>
              <a:t> </a:t>
            </a:r>
            <a:r>
              <a:rPr lang="ru-RU" sz="2800" dirty="0" err="1"/>
              <a:t>лутајућег</a:t>
            </a:r>
            <a:r>
              <a:rPr lang="ru-RU" sz="2800" dirty="0"/>
              <a:t> </a:t>
            </a:r>
            <a:r>
              <a:rPr lang="ru-RU" sz="2800" dirty="0" err="1"/>
              <a:t>Јеврејина</a:t>
            </a:r>
            <a:r>
              <a:rPr lang="ru-RU" sz="2800" dirty="0"/>
              <a:t>, </a:t>
            </a:r>
            <a:r>
              <a:rPr lang="ru-RU" sz="2800" dirty="0" err="1"/>
              <a:t>интровертног</a:t>
            </a:r>
            <a:r>
              <a:rPr lang="ru-RU" sz="2800" dirty="0"/>
              <a:t> </a:t>
            </a:r>
            <a:r>
              <a:rPr lang="ru-RU" sz="2800" dirty="0" err="1"/>
              <a:t>мудраца-усамљеника</a:t>
            </a:r>
            <a:r>
              <a:rPr lang="ru-RU" sz="2800" dirty="0"/>
              <a:t>, </a:t>
            </a:r>
            <a:r>
              <a:rPr lang="ru-RU" sz="2800" dirty="0" err="1"/>
              <a:t>страственог</a:t>
            </a:r>
            <a:r>
              <a:rPr lang="ru-RU" sz="2800" dirty="0"/>
              <a:t> </a:t>
            </a:r>
            <a:r>
              <a:rPr lang="ru-RU" sz="2800" dirty="0" err="1"/>
              <a:t>пушача</a:t>
            </a:r>
            <a:r>
              <a:rPr lang="ru-RU" sz="2800" dirty="0"/>
              <a:t>, </a:t>
            </a:r>
            <a:r>
              <a:rPr lang="ru-RU" sz="2800" dirty="0" err="1"/>
              <a:t>боема</a:t>
            </a:r>
            <a:r>
              <a:rPr lang="ru-RU" sz="2800" dirty="0"/>
              <a:t> и </a:t>
            </a:r>
            <a:r>
              <a:rPr lang="ru-RU" sz="2800" dirty="0" err="1"/>
              <a:t>Парижана</a:t>
            </a:r>
            <a:r>
              <a:rPr lang="ru-RU" sz="2800" dirty="0"/>
              <a:t> у </a:t>
            </a:r>
            <a:r>
              <a:rPr lang="ru-RU" sz="2800" dirty="0" err="1"/>
              <a:t>срцу</a:t>
            </a:r>
            <a:r>
              <a:rPr lang="ru-RU" sz="2800" dirty="0"/>
              <a:t>. </a:t>
            </a:r>
            <a:endParaRPr lang="ru-RU" sz="2800" dirty="0" smtClean="0"/>
          </a:p>
          <a:p>
            <a:r>
              <a:rPr lang="ru-RU" sz="2800" dirty="0" err="1" smtClean="0"/>
              <a:t>Отпадник</a:t>
            </a:r>
            <a:r>
              <a:rPr lang="ru-RU" sz="2800" dirty="0" smtClean="0"/>
              <a:t> </a:t>
            </a:r>
            <a:r>
              <a:rPr lang="ru-RU" sz="2800" dirty="0"/>
              <a:t>– </a:t>
            </a:r>
            <a:r>
              <a:rPr lang="ru-RU" sz="2800" dirty="0" err="1"/>
              <a:t>заједничка</a:t>
            </a:r>
            <a:r>
              <a:rPr lang="ru-RU" sz="2800" dirty="0"/>
              <a:t> </a:t>
            </a:r>
            <a:r>
              <a:rPr lang="ru-RU" sz="2800" dirty="0" err="1"/>
              <a:t>траума</a:t>
            </a:r>
            <a:r>
              <a:rPr lang="ru-RU" sz="2800" dirty="0"/>
              <a:t>, </a:t>
            </a:r>
            <a:r>
              <a:rPr lang="ru-RU" sz="2800" dirty="0" err="1"/>
              <a:t>заједничка</a:t>
            </a:r>
            <a:r>
              <a:rPr lang="ru-RU" sz="2800" dirty="0"/>
              <a:t> тема.</a:t>
            </a:r>
            <a:endParaRPr lang="bg-BG" sz="2800" dirty="0"/>
          </a:p>
        </p:txBody>
      </p:sp>
    </p:spTree>
    <p:extLst>
      <p:ext uri="{BB962C8B-B14F-4D97-AF65-F5344CB8AC3E}">
        <p14:creationId xmlns:p14="http://schemas.microsoft.com/office/powerpoint/2010/main" val="2414765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1642194"/>
          </a:xfrm>
        </p:spPr>
        <p:txBody>
          <a:bodyPr>
            <a:normAutofit fontScale="90000"/>
          </a:bodyPr>
          <a:lstStyle/>
          <a:p>
            <a:r>
              <a:rPr lang="ru-RU" sz="2400" dirty="0"/>
              <a:t>В </a:t>
            </a:r>
            <a:r>
              <a:rPr lang="ru-RU" sz="2400" dirty="0" err="1"/>
              <a:t>различни</a:t>
            </a:r>
            <a:r>
              <a:rPr lang="ru-RU" sz="2400" dirty="0"/>
              <a:t> свои </a:t>
            </a:r>
            <a:r>
              <a:rPr lang="ru-RU" sz="2400" dirty="0" err="1"/>
              <a:t>творби</a:t>
            </a:r>
            <a:r>
              <a:rPr lang="ru-RU" sz="2400" dirty="0"/>
              <a:t> </a:t>
            </a:r>
            <a:r>
              <a:rPr lang="ru-RU" sz="2400" dirty="0" err="1"/>
              <a:t>Киш</a:t>
            </a:r>
            <a:r>
              <a:rPr lang="ru-RU" sz="2400" dirty="0"/>
              <a:t> </a:t>
            </a:r>
            <a:r>
              <a:rPr lang="ru-RU" sz="2400" dirty="0" err="1"/>
              <a:t>хвърля</a:t>
            </a:r>
            <a:r>
              <a:rPr lang="ru-RU" sz="2400" dirty="0"/>
              <a:t> </a:t>
            </a:r>
            <a:r>
              <a:rPr lang="ru-RU" sz="2400" dirty="0" err="1"/>
              <a:t>интертекстови</a:t>
            </a:r>
            <a:r>
              <a:rPr lang="ru-RU" sz="2400" dirty="0"/>
              <a:t> </a:t>
            </a:r>
            <a:r>
              <a:rPr lang="ru-RU" sz="2400" dirty="0" err="1"/>
              <a:t>мостове</a:t>
            </a:r>
            <a:r>
              <a:rPr lang="ru-RU" sz="2400" dirty="0"/>
              <a:t> </a:t>
            </a:r>
            <a:r>
              <a:rPr lang="ru-RU" sz="2400" dirty="0" err="1"/>
              <a:t>към</a:t>
            </a:r>
            <a:r>
              <a:rPr lang="ru-RU" sz="2400" dirty="0"/>
              <a:t> </a:t>
            </a:r>
            <a:r>
              <a:rPr lang="ru-RU" sz="2400" dirty="0" err="1"/>
              <a:t>известни</a:t>
            </a:r>
            <a:r>
              <a:rPr lang="ru-RU" sz="2400" dirty="0"/>
              <a:t> </a:t>
            </a:r>
            <a:r>
              <a:rPr lang="ru-RU" sz="2400" dirty="0" err="1"/>
              <a:t>творби</a:t>
            </a:r>
            <a:r>
              <a:rPr lang="ru-RU" sz="2400" dirty="0"/>
              <a:t> или </a:t>
            </a:r>
            <a:r>
              <a:rPr lang="ru-RU" sz="2400" dirty="0" err="1"/>
              <a:t>към</a:t>
            </a:r>
            <a:r>
              <a:rPr lang="ru-RU" sz="2400" dirty="0"/>
              <a:t> </a:t>
            </a:r>
            <a:r>
              <a:rPr lang="ru-RU" sz="2400" dirty="0" err="1"/>
              <a:t>житейската</a:t>
            </a:r>
            <a:r>
              <a:rPr lang="ru-RU" sz="2400" dirty="0"/>
              <a:t> биография на </a:t>
            </a:r>
            <a:r>
              <a:rPr lang="ru-RU" sz="2400" dirty="0" err="1"/>
              <a:t>Иво</a:t>
            </a:r>
            <a:r>
              <a:rPr lang="ru-RU" sz="2400" dirty="0"/>
              <a:t> </a:t>
            </a:r>
            <a:r>
              <a:rPr lang="ru-RU" sz="2400" dirty="0" err="1"/>
              <a:t>Андрич</a:t>
            </a:r>
            <a:r>
              <a:rPr lang="ru-RU" sz="2400" dirty="0"/>
              <a:t>, </a:t>
            </a:r>
            <a:r>
              <a:rPr lang="ru-RU" sz="2400" dirty="0" err="1"/>
              <a:t>превръщайки</a:t>
            </a:r>
            <a:r>
              <a:rPr lang="ru-RU" sz="2400" dirty="0"/>
              <a:t> я в </a:t>
            </a:r>
            <a:r>
              <a:rPr lang="ru-RU" sz="2400" dirty="0" err="1"/>
              <a:t>литературен</a:t>
            </a:r>
            <a:r>
              <a:rPr lang="ru-RU" sz="2400" dirty="0"/>
              <a:t> сюжет. </a:t>
            </a:r>
            <a:r>
              <a:rPr lang="ru-RU" sz="2400" dirty="0" err="1"/>
              <a:t>Така</a:t>
            </a:r>
            <a:r>
              <a:rPr lang="ru-RU" sz="2400" dirty="0"/>
              <a:t> той </a:t>
            </a:r>
            <a:r>
              <a:rPr lang="ru-RU" sz="2400" dirty="0" err="1"/>
              <a:t>пише</a:t>
            </a:r>
            <a:r>
              <a:rPr lang="ru-RU" sz="2400" dirty="0"/>
              <a:t> </a:t>
            </a:r>
            <a:r>
              <a:rPr lang="ru-RU" sz="2400" dirty="0" err="1"/>
              <a:t>една</a:t>
            </a:r>
            <a:r>
              <a:rPr lang="ru-RU" sz="2400" dirty="0"/>
              <a:t> своеобразна </a:t>
            </a:r>
            <a:r>
              <a:rPr lang="ru-RU" sz="2400" b="1" i="1" dirty="0" err="1"/>
              <a:t>Платоническа</a:t>
            </a:r>
            <a:r>
              <a:rPr lang="ru-RU" sz="2400" b="1" i="1" dirty="0"/>
              <a:t> „Апология“ на живота и </a:t>
            </a:r>
            <a:r>
              <a:rPr lang="ru-RU" sz="2400" b="1" i="1" dirty="0" err="1"/>
              <a:t>творчеството</a:t>
            </a:r>
            <a:r>
              <a:rPr lang="ru-RU" sz="2400" b="1" i="1" dirty="0"/>
              <a:t> на своя </a:t>
            </a:r>
            <a:r>
              <a:rPr lang="ru-RU" sz="2400" b="1" i="1" dirty="0" err="1"/>
              <a:t>учител</a:t>
            </a:r>
            <a:r>
              <a:rPr lang="ru-RU" sz="2400" b="1" i="1" dirty="0"/>
              <a:t> </a:t>
            </a:r>
            <a:r>
              <a:rPr lang="ru-RU" sz="2400" b="1" i="1" dirty="0" err="1"/>
              <a:t>Андрич</a:t>
            </a:r>
            <a:r>
              <a:rPr lang="ru-RU" sz="2400" dirty="0"/>
              <a:t>. </a:t>
            </a:r>
            <a:endParaRPr lang="bg-BG" sz="2400" dirty="0"/>
          </a:p>
        </p:txBody>
      </p:sp>
      <p:sp>
        <p:nvSpPr>
          <p:cNvPr id="3" name="Контейнер за съдържание 2"/>
          <p:cNvSpPr>
            <a:spLocks noGrp="1"/>
          </p:cNvSpPr>
          <p:nvPr>
            <p:ph idx="1"/>
          </p:nvPr>
        </p:nvSpPr>
        <p:spPr>
          <a:xfrm>
            <a:off x="457200" y="2060848"/>
            <a:ext cx="8229600" cy="4065315"/>
          </a:xfrm>
        </p:spPr>
        <p:txBody>
          <a:bodyPr/>
          <a:lstStyle/>
          <a:p>
            <a:r>
              <a:rPr lang="ru-RU" dirty="0"/>
              <a:t>У </a:t>
            </a:r>
            <a:r>
              <a:rPr lang="ru-RU" dirty="0" err="1"/>
              <a:t>разним</a:t>
            </a:r>
            <a:r>
              <a:rPr lang="ru-RU" dirty="0"/>
              <a:t> </a:t>
            </a:r>
            <a:r>
              <a:rPr lang="ru-RU" dirty="0" err="1"/>
              <a:t>својим</a:t>
            </a:r>
            <a:r>
              <a:rPr lang="ru-RU" dirty="0"/>
              <a:t> делима, </a:t>
            </a:r>
            <a:r>
              <a:rPr lang="ru-RU" dirty="0" err="1"/>
              <a:t>Киш</a:t>
            </a:r>
            <a:r>
              <a:rPr lang="ru-RU" dirty="0"/>
              <a:t> </a:t>
            </a:r>
            <a:r>
              <a:rPr lang="ru-RU" dirty="0" err="1"/>
              <a:t>гради</a:t>
            </a:r>
            <a:r>
              <a:rPr lang="ru-RU" dirty="0"/>
              <a:t> </a:t>
            </a:r>
            <a:r>
              <a:rPr lang="ru-RU" dirty="0" err="1"/>
              <a:t>интертекстуалне</a:t>
            </a:r>
            <a:r>
              <a:rPr lang="ru-RU" dirty="0"/>
              <a:t> </a:t>
            </a:r>
            <a:r>
              <a:rPr lang="ru-RU" dirty="0" err="1"/>
              <a:t>мостове</a:t>
            </a:r>
            <a:r>
              <a:rPr lang="ru-RU" dirty="0"/>
              <a:t> ка </a:t>
            </a:r>
            <a:r>
              <a:rPr lang="ru-RU" dirty="0" err="1"/>
              <a:t>познатим</a:t>
            </a:r>
            <a:r>
              <a:rPr lang="ru-RU" dirty="0"/>
              <a:t> делима или ка </a:t>
            </a:r>
            <a:r>
              <a:rPr lang="ru-RU" dirty="0" err="1"/>
              <a:t>животној</a:t>
            </a:r>
            <a:r>
              <a:rPr lang="ru-RU" dirty="0"/>
              <a:t> </a:t>
            </a:r>
            <a:r>
              <a:rPr lang="ru-RU" dirty="0" err="1"/>
              <a:t>биографији</a:t>
            </a:r>
            <a:r>
              <a:rPr lang="ru-RU" dirty="0"/>
              <a:t> Ива </a:t>
            </a:r>
            <a:r>
              <a:rPr lang="ru-RU" dirty="0" err="1"/>
              <a:t>Андрића</a:t>
            </a:r>
            <a:r>
              <a:rPr lang="ru-RU" dirty="0"/>
              <a:t>, </a:t>
            </a:r>
            <a:r>
              <a:rPr lang="ru-RU" dirty="0" err="1"/>
              <a:t>претварајући</a:t>
            </a:r>
            <a:r>
              <a:rPr lang="ru-RU" dirty="0"/>
              <a:t> </a:t>
            </a:r>
            <a:r>
              <a:rPr lang="ru-RU" dirty="0" err="1"/>
              <a:t>је</a:t>
            </a:r>
            <a:r>
              <a:rPr lang="ru-RU" dirty="0"/>
              <a:t> у </a:t>
            </a:r>
            <a:r>
              <a:rPr lang="ru-RU" dirty="0" err="1"/>
              <a:t>књижевни</a:t>
            </a:r>
            <a:r>
              <a:rPr lang="ru-RU" dirty="0"/>
              <a:t> </a:t>
            </a:r>
            <a:r>
              <a:rPr lang="ru-RU" dirty="0" err="1"/>
              <a:t>заплет</a:t>
            </a:r>
            <a:r>
              <a:rPr lang="ru-RU" dirty="0"/>
              <a:t>. </a:t>
            </a:r>
            <a:r>
              <a:rPr lang="ru-RU" dirty="0" err="1"/>
              <a:t>Тако</a:t>
            </a:r>
            <a:r>
              <a:rPr lang="ru-RU" dirty="0"/>
              <a:t> он </a:t>
            </a:r>
            <a:r>
              <a:rPr lang="ru-RU" dirty="0" err="1"/>
              <a:t>пише</a:t>
            </a:r>
            <a:r>
              <a:rPr lang="ru-RU" dirty="0"/>
              <a:t> </a:t>
            </a:r>
            <a:r>
              <a:rPr lang="ru-RU" dirty="0" err="1"/>
              <a:t>неку</a:t>
            </a:r>
            <a:r>
              <a:rPr lang="ru-RU" dirty="0"/>
              <a:t> </a:t>
            </a:r>
            <a:r>
              <a:rPr lang="ru-RU" dirty="0" err="1"/>
              <a:t>врсту</a:t>
            </a:r>
            <a:r>
              <a:rPr lang="ru-RU" dirty="0"/>
              <a:t> </a:t>
            </a:r>
            <a:r>
              <a:rPr lang="ru-RU" dirty="0" err="1"/>
              <a:t>платонске</a:t>
            </a:r>
            <a:r>
              <a:rPr lang="ru-RU" dirty="0"/>
              <a:t> „</a:t>
            </a:r>
            <a:r>
              <a:rPr lang="ru-RU" dirty="0" err="1"/>
              <a:t>Апологије</a:t>
            </a:r>
            <a:r>
              <a:rPr lang="ru-RU" dirty="0"/>
              <a:t>“ живота и дела </a:t>
            </a:r>
            <a:r>
              <a:rPr lang="ru-RU" dirty="0" err="1"/>
              <a:t>свог</a:t>
            </a:r>
            <a:r>
              <a:rPr lang="ru-RU" dirty="0"/>
              <a:t> </a:t>
            </a:r>
            <a:r>
              <a:rPr lang="ru-RU" dirty="0" err="1"/>
              <a:t>учитеља</a:t>
            </a:r>
            <a:r>
              <a:rPr lang="ru-RU" dirty="0"/>
              <a:t> </a:t>
            </a:r>
            <a:r>
              <a:rPr lang="ru-RU" dirty="0" err="1"/>
              <a:t>Андрића</a:t>
            </a:r>
            <a:r>
              <a:rPr lang="ru-RU" dirty="0"/>
              <a:t>.</a:t>
            </a:r>
            <a:endParaRPr lang="bg-BG" dirty="0"/>
          </a:p>
        </p:txBody>
      </p:sp>
    </p:spTree>
    <p:extLst>
      <p:ext uri="{BB962C8B-B14F-4D97-AF65-F5344CB8AC3E}">
        <p14:creationId xmlns:p14="http://schemas.microsoft.com/office/powerpoint/2010/main" val="1384481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ru-RU" sz="2400" b="1" dirty="0"/>
              <a:t>ПЕРСОНАЖНИ АНАЛОГИИ// АНАЛОГИЈЕ КЊИЖЕВНИХ ЛИКОВА</a:t>
            </a:r>
            <a:r>
              <a:rPr lang="ru-RU" sz="2400" dirty="0"/>
              <a:t/>
            </a:r>
            <a:br>
              <a:rPr lang="ru-RU" sz="2400" dirty="0"/>
            </a:br>
            <a:endParaRPr lang="bg-BG" sz="2400" dirty="0"/>
          </a:p>
        </p:txBody>
      </p:sp>
      <p:sp>
        <p:nvSpPr>
          <p:cNvPr id="3" name="Контейнер за съдържание 2"/>
          <p:cNvSpPr>
            <a:spLocks noGrp="1"/>
          </p:cNvSpPr>
          <p:nvPr>
            <p:ph idx="1"/>
          </p:nvPr>
        </p:nvSpPr>
        <p:spPr/>
        <p:txBody>
          <a:bodyPr>
            <a:normAutofit fontScale="85000" lnSpcReduction="20000"/>
          </a:bodyPr>
          <a:lstStyle/>
          <a:p>
            <a:r>
              <a:rPr lang="ru-RU" dirty="0"/>
              <a:t>Пол </a:t>
            </a:r>
            <a:r>
              <a:rPr lang="ru-RU" dirty="0" err="1" smtClean="0"/>
              <a:t>Рикьор</a:t>
            </a:r>
            <a:r>
              <a:rPr lang="ru-RU" dirty="0" smtClean="0"/>
              <a:t>: </a:t>
            </a:r>
            <a:r>
              <a:rPr lang="ru-RU" dirty="0" err="1"/>
              <a:t>съществува</a:t>
            </a:r>
            <a:r>
              <a:rPr lang="ru-RU" dirty="0"/>
              <a:t> „постоянна </a:t>
            </a:r>
            <a:r>
              <a:rPr lang="ru-RU" dirty="0" err="1"/>
              <a:t>заплаха</a:t>
            </a:r>
            <a:r>
              <a:rPr lang="ru-RU" dirty="0"/>
              <a:t> от </a:t>
            </a:r>
            <a:r>
              <a:rPr lang="ru-RU" dirty="0" err="1"/>
              <a:t>смесване</a:t>
            </a:r>
            <a:r>
              <a:rPr lang="ru-RU" dirty="0"/>
              <a:t> на </a:t>
            </a:r>
            <a:r>
              <a:rPr lang="ru-RU" dirty="0" err="1"/>
              <a:t>спомена</a:t>
            </a:r>
            <a:r>
              <a:rPr lang="ru-RU" dirty="0"/>
              <a:t> и </a:t>
            </a:r>
            <a:r>
              <a:rPr lang="ru-RU" dirty="0" err="1"/>
              <a:t>въображението</a:t>
            </a:r>
            <a:r>
              <a:rPr lang="ru-RU" dirty="0"/>
              <a:t>, </a:t>
            </a:r>
            <a:r>
              <a:rPr lang="ru-RU" dirty="0" err="1"/>
              <a:t>произтичаща</a:t>
            </a:r>
            <a:r>
              <a:rPr lang="ru-RU" dirty="0"/>
              <a:t> от </a:t>
            </a:r>
            <a:r>
              <a:rPr lang="ru-RU" dirty="0" err="1"/>
              <a:t>превръщането</a:t>
            </a:r>
            <a:r>
              <a:rPr lang="ru-RU" dirty="0"/>
              <a:t> на </a:t>
            </a:r>
            <a:r>
              <a:rPr lang="ru-RU" dirty="0" err="1"/>
              <a:t>спомена</a:t>
            </a:r>
            <a:r>
              <a:rPr lang="ru-RU" dirty="0"/>
              <a:t> в образ, (</a:t>
            </a:r>
            <a:r>
              <a:rPr lang="ru-RU" dirty="0" err="1"/>
              <a:t>тя</a:t>
            </a:r>
            <a:r>
              <a:rPr lang="ru-RU" dirty="0"/>
              <a:t> – бел. моя) </a:t>
            </a:r>
            <a:r>
              <a:rPr lang="ru-RU" dirty="0" err="1"/>
              <a:t>накърнява</a:t>
            </a:r>
            <a:r>
              <a:rPr lang="ru-RU" dirty="0"/>
              <a:t> </a:t>
            </a:r>
            <a:r>
              <a:rPr lang="ru-RU" dirty="0" err="1"/>
              <a:t>стремежа</a:t>
            </a:r>
            <a:r>
              <a:rPr lang="ru-RU" dirty="0"/>
              <a:t> </a:t>
            </a:r>
            <a:r>
              <a:rPr lang="ru-RU" dirty="0" err="1"/>
              <a:t>към</a:t>
            </a:r>
            <a:r>
              <a:rPr lang="ru-RU" dirty="0"/>
              <a:t> </a:t>
            </a:r>
            <a:r>
              <a:rPr lang="ru-RU" dirty="0" err="1"/>
              <a:t>вярност</a:t>
            </a:r>
            <a:r>
              <a:rPr lang="ru-RU" dirty="0"/>
              <a:t> </a:t>
            </a:r>
            <a:r>
              <a:rPr lang="ru-RU" dirty="0" err="1"/>
              <a:t>като</a:t>
            </a:r>
            <a:r>
              <a:rPr lang="ru-RU" dirty="0"/>
              <a:t> </a:t>
            </a:r>
            <a:r>
              <a:rPr lang="ru-RU" dirty="0" err="1"/>
              <a:t>въплъщение</a:t>
            </a:r>
            <a:r>
              <a:rPr lang="ru-RU" dirty="0"/>
              <a:t> на </a:t>
            </a:r>
            <a:r>
              <a:rPr lang="ru-RU" dirty="0" err="1"/>
              <a:t>истинната</a:t>
            </a:r>
            <a:r>
              <a:rPr lang="ru-RU" dirty="0"/>
              <a:t> функция на </a:t>
            </a:r>
            <a:r>
              <a:rPr lang="ru-RU" dirty="0" err="1" smtClean="0"/>
              <a:t>паметта</a:t>
            </a:r>
            <a:r>
              <a:rPr lang="ru-RU" dirty="0" smtClean="0"/>
              <a:t>“…</a:t>
            </a:r>
          </a:p>
          <a:p>
            <a:r>
              <a:rPr lang="ru-RU" dirty="0"/>
              <a:t>Пол </a:t>
            </a:r>
            <a:r>
              <a:rPr lang="ru-RU" dirty="0" err="1"/>
              <a:t>Рикер</a:t>
            </a:r>
            <a:r>
              <a:rPr lang="ru-RU" dirty="0"/>
              <a:t>: </a:t>
            </a:r>
            <a:r>
              <a:rPr lang="ru-RU" dirty="0" err="1"/>
              <a:t>постоји</a:t>
            </a:r>
            <a:r>
              <a:rPr lang="ru-RU" dirty="0"/>
              <a:t> „</a:t>
            </a:r>
            <a:r>
              <a:rPr lang="ru-RU" dirty="0" err="1"/>
              <a:t>стална</a:t>
            </a:r>
            <a:r>
              <a:rPr lang="ru-RU" dirty="0"/>
              <a:t> </a:t>
            </a:r>
            <a:r>
              <a:rPr lang="ru-RU" dirty="0" err="1"/>
              <a:t>претња</a:t>
            </a:r>
            <a:r>
              <a:rPr lang="ru-RU" dirty="0"/>
              <a:t> </a:t>
            </a:r>
            <a:r>
              <a:rPr lang="ru-RU" dirty="0" err="1"/>
              <a:t>мешања</a:t>
            </a:r>
            <a:r>
              <a:rPr lang="ru-RU" dirty="0"/>
              <a:t> </a:t>
            </a:r>
            <a:r>
              <a:rPr lang="ru-RU" dirty="0" err="1"/>
              <a:t>сећања</a:t>
            </a:r>
            <a:r>
              <a:rPr lang="ru-RU" dirty="0"/>
              <a:t> и </a:t>
            </a:r>
            <a:r>
              <a:rPr lang="ru-RU" dirty="0" err="1"/>
              <a:t>маште</a:t>
            </a:r>
            <a:r>
              <a:rPr lang="ru-RU" dirty="0"/>
              <a:t>, </a:t>
            </a:r>
            <a:r>
              <a:rPr lang="ru-RU" dirty="0" err="1"/>
              <a:t>која</a:t>
            </a:r>
            <a:r>
              <a:rPr lang="ru-RU" dirty="0"/>
              <a:t> </a:t>
            </a:r>
            <a:r>
              <a:rPr lang="ru-RU" dirty="0" err="1"/>
              <a:t>произилази</a:t>
            </a:r>
            <a:r>
              <a:rPr lang="ru-RU" dirty="0"/>
              <a:t> из </a:t>
            </a:r>
            <a:r>
              <a:rPr lang="ru-RU" dirty="0" err="1"/>
              <a:t>трансформације</a:t>
            </a:r>
            <a:r>
              <a:rPr lang="ru-RU" dirty="0"/>
              <a:t> </a:t>
            </a:r>
            <a:r>
              <a:rPr lang="ru-RU" dirty="0" err="1"/>
              <a:t>сећања</a:t>
            </a:r>
            <a:r>
              <a:rPr lang="ru-RU" dirty="0"/>
              <a:t> у </a:t>
            </a:r>
            <a:r>
              <a:rPr lang="ru-RU" dirty="0" err="1"/>
              <a:t>слику</a:t>
            </a:r>
            <a:r>
              <a:rPr lang="ru-RU" dirty="0"/>
              <a:t>, (то - </a:t>
            </a:r>
            <a:r>
              <a:rPr lang="ru-RU" dirty="0" err="1"/>
              <a:t>моја</a:t>
            </a:r>
            <a:r>
              <a:rPr lang="ru-RU" dirty="0"/>
              <a:t> </a:t>
            </a:r>
            <a:r>
              <a:rPr lang="ru-RU" dirty="0" err="1"/>
              <a:t>напомена</a:t>
            </a:r>
            <a:r>
              <a:rPr lang="ru-RU" dirty="0"/>
              <a:t>) </a:t>
            </a:r>
            <a:r>
              <a:rPr lang="ru-RU" dirty="0" err="1"/>
              <a:t>поткопава</a:t>
            </a:r>
            <a:r>
              <a:rPr lang="ru-RU" dirty="0"/>
              <a:t> </a:t>
            </a:r>
            <a:r>
              <a:rPr lang="ru-RU" dirty="0" err="1"/>
              <a:t>тежњу</a:t>
            </a:r>
            <a:r>
              <a:rPr lang="ru-RU" dirty="0"/>
              <a:t> ка верности </a:t>
            </a:r>
            <a:r>
              <a:rPr lang="ru-RU" dirty="0" err="1"/>
              <a:t>као</a:t>
            </a:r>
            <a:r>
              <a:rPr lang="ru-RU" dirty="0"/>
              <a:t> </a:t>
            </a:r>
            <a:r>
              <a:rPr lang="ru-RU" dirty="0" err="1"/>
              <a:t>отелотворењу</a:t>
            </a:r>
            <a:r>
              <a:rPr lang="ru-RU" dirty="0"/>
              <a:t> </a:t>
            </a:r>
            <a:r>
              <a:rPr lang="ru-RU" dirty="0" err="1"/>
              <a:t>истинске</a:t>
            </a:r>
            <a:r>
              <a:rPr lang="ru-RU" dirty="0"/>
              <a:t> </a:t>
            </a:r>
            <a:r>
              <a:rPr lang="ru-RU" dirty="0" err="1"/>
              <a:t>функције</a:t>
            </a:r>
            <a:r>
              <a:rPr lang="ru-RU" dirty="0"/>
              <a:t> </a:t>
            </a:r>
            <a:r>
              <a:rPr lang="ru-RU" dirty="0" err="1"/>
              <a:t>сећања</a:t>
            </a:r>
            <a:r>
              <a:rPr lang="ru-RU" dirty="0" smtClean="0"/>
              <a:t>“… ( </a:t>
            </a:r>
            <a:r>
              <a:rPr lang="fr-FR" dirty="0" smtClean="0"/>
              <a:t>Ricoeur</a:t>
            </a:r>
            <a:r>
              <a:rPr lang="fr-FR" dirty="0"/>
              <a:t>, P. 2000: Ricoeur, P. La mémoire, l’histoire, l’oublie. Paris</a:t>
            </a:r>
            <a:r>
              <a:rPr lang="fr-FR" dirty="0" smtClean="0"/>
              <a:t>.</a:t>
            </a:r>
            <a:r>
              <a:rPr lang="bg-BG" dirty="0" smtClean="0"/>
              <a:t>)</a:t>
            </a:r>
            <a:r>
              <a:rPr lang="fr-FR" dirty="0" smtClean="0"/>
              <a:t> </a:t>
            </a:r>
            <a:endParaRPr lang="bg-BG" dirty="0"/>
          </a:p>
        </p:txBody>
      </p:sp>
    </p:spTree>
    <p:extLst>
      <p:ext uri="{BB962C8B-B14F-4D97-AF65-F5344CB8AC3E}">
        <p14:creationId xmlns:p14="http://schemas.microsoft.com/office/powerpoint/2010/main" val="2662558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0" y="274638"/>
            <a:ext cx="8964488" cy="1642194"/>
          </a:xfrm>
        </p:spPr>
        <p:txBody>
          <a:bodyPr>
            <a:normAutofit fontScale="90000"/>
          </a:bodyPr>
          <a:lstStyle/>
          <a:p>
            <a:r>
              <a:rPr lang="bg-BG" sz="2400" b="1" i="1" dirty="0" smtClean="0"/>
              <a:t/>
            </a:r>
            <a:br>
              <a:rPr lang="bg-BG" sz="2400" b="1" i="1" dirty="0" smtClean="0"/>
            </a:br>
            <a:r>
              <a:rPr lang="bg-BG" sz="2400" dirty="0" err="1" smtClean="0"/>
              <a:t>Голд</a:t>
            </a:r>
            <a:r>
              <a:rPr lang="bg-BG" sz="2400" dirty="0" smtClean="0"/>
              <a:t>  </a:t>
            </a:r>
            <a:r>
              <a:rPr lang="bg-BG" sz="2400" dirty="0" err="1"/>
              <a:t>Лерскойлс</a:t>
            </a:r>
            <a:r>
              <a:rPr lang="bg-BG" sz="2400" dirty="0"/>
              <a:t> </a:t>
            </a:r>
            <a:r>
              <a:rPr lang="bg-BG" sz="2400" dirty="0" smtClean="0"/>
              <a:t>(Гробница на Борис </a:t>
            </a:r>
            <a:r>
              <a:rPr lang="bg-BG" sz="2400" dirty="0" err="1" smtClean="0"/>
              <a:t>Давидович</a:t>
            </a:r>
            <a:r>
              <a:rPr lang="bg-BG" sz="2400" dirty="0" smtClean="0"/>
              <a:t>) //Тома </a:t>
            </a:r>
            <a:r>
              <a:rPr lang="bg-BG" sz="2400" dirty="0" err="1" smtClean="0"/>
              <a:t>Галус</a:t>
            </a:r>
            <a:r>
              <a:rPr lang="bg-BG" sz="2400" dirty="0" smtClean="0"/>
              <a:t> („На Слънчевата страна“)</a:t>
            </a:r>
            <a:br>
              <a:rPr lang="bg-BG" sz="2400" dirty="0" smtClean="0"/>
            </a:br>
            <a:r>
              <a:rPr lang="ru-RU" sz="2400" b="1" dirty="0" err="1" smtClean="0"/>
              <a:t>Голд</a:t>
            </a:r>
            <a:r>
              <a:rPr lang="ru-RU" sz="2400" b="1" dirty="0" smtClean="0"/>
              <a:t> </a:t>
            </a:r>
            <a:r>
              <a:rPr lang="ru-RU" sz="2400" b="1" dirty="0" err="1" smtClean="0"/>
              <a:t>Лерскојлс</a:t>
            </a:r>
            <a:r>
              <a:rPr lang="ru-RU" sz="2400" b="1" dirty="0" smtClean="0"/>
              <a:t> </a:t>
            </a:r>
            <a:r>
              <a:rPr lang="ru-RU" sz="2400" b="1" dirty="0"/>
              <a:t>(Гробница Бориса </a:t>
            </a:r>
            <a:r>
              <a:rPr lang="ru-RU" sz="2400" b="1" dirty="0" err="1"/>
              <a:t>Давидовића</a:t>
            </a:r>
            <a:r>
              <a:rPr lang="ru-RU" sz="2400" b="1" dirty="0"/>
              <a:t>) // Тома </a:t>
            </a:r>
            <a:r>
              <a:rPr lang="ru-RU" sz="2400" b="1" dirty="0" err="1"/>
              <a:t>Галус</a:t>
            </a:r>
            <a:r>
              <a:rPr lang="ru-RU" sz="2400" b="1" dirty="0"/>
              <a:t> („На </a:t>
            </a:r>
            <a:r>
              <a:rPr lang="ru-RU" sz="2400" b="1" dirty="0" err="1"/>
              <a:t>сунчаној</a:t>
            </a:r>
            <a:r>
              <a:rPr lang="ru-RU" sz="2400" b="1" dirty="0"/>
              <a:t> </a:t>
            </a:r>
            <a:r>
              <a:rPr lang="ru-RU" sz="2400" b="1" dirty="0" err="1"/>
              <a:t>страни</a:t>
            </a:r>
            <a:r>
              <a:rPr lang="ru-RU" sz="2400" b="1" dirty="0"/>
              <a:t>“)</a:t>
            </a:r>
            <a:endParaRPr lang="bg-BG" sz="2400" b="1" dirty="0"/>
          </a:p>
        </p:txBody>
      </p:sp>
      <p:sp>
        <p:nvSpPr>
          <p:cNvPr id="3" name="Контейнер за съдържание 2"/>
          <p:cNvSpPr>
            <a:spLocks noGrp="1"/>
          </p:cNvSpPr>
          <p:nvPr>
            <p:ph idx="1"/>
          </p:nvPr>
        </p:nvSpPr>
        <p:spPr>
          <a:xfrm>
            <a:off x="0" y="1916832"/>
            <a:ext cx="9036496" cy="4941168"/>
          </a:xfrm>
        </p:spPr>
        <p:txBody>
          <a:bodyPr>
            <a:normAutofit/>
          </a:bodyPr>
          <a:lstStyle/>
          <a:p>
            <a:r>
              <a:rPr lang="ru-RU" sz="2400" dirty="0" err="1" smtClean="0"/>
              <a:t>Театроведката</a:t>
            </a:r>
            <a:r>
              <a:rPr lang="ru-RU" sz="2400" dirty="0" smtClean="0"/>
              <a:t> </a:t>
            </a:r>
            <a:r>
              <a:rPr lang="ru-RU" sz="2400" dirty="0"/>
              <a:t>госпожа </a:t>
            </a:r>
            <a:r>
              <a:rPr lang="ru-RU" sz="2400" dirty="0" err="1"/>
              <a:t>Йохансон</a:t>
            </a:r>
            <a:r>
              <a:rPr lang="ru-RU" sz="2400" dirty="0"/>
              <a:t> и </a:t>
            </a:r>
            <a:r>
              <a:rPr lang="ru-RU" sz="2400" dirty="0" err="1"/>
              <a:t>нейният</a:t>
            </a:r>
            <a:r>
              <a:rPr lang="ru-RU" sz="2400" dirty="0"/>
              <a:t> покоен </a:t>
            </a:r>
            <a:r>
              <a:rPr lang="ru-RU" sz="2400" dirty="0" err="1"/>
              <a:t>баща</a:t>
            </a:r>
            <a:r>
              <a:rPr lang="ru-RU" sz="2400" dirty="0"/>
              <a:t> (1910-1979), лежал в </a:t>
            </a:r>
            <a:r>
              <a:rPr lang="ru-RU" sz="2400" dirty="0" err="1"/>
              <a:t>тъмницата</a:t>
            </a:r>
            <a:r>
              <a:rPr lang="ru-RU" sz="2400" dirty="0"/>
              <a:t> </a:t>
            </a:r>
            <a:r>
              <a:rPr lang="ru-RU" sz="2400" dirty="0" err="1"/>
              <a:t>Марибор</a:t>
            </a:r>
            <a:r>
              <a:rPr lang="ru-RU" sz="2400" dirty="0"/>
              <a:t>  // </a:t>
            </a:r>
            <a:r>
              <a:rPr lang="ru-RU" sz="2400" dirty="0" err="1" smtClean="0"/>
              <a:t>Милица</a:t>
            </a:r>
            <a:r>
              <a:rPr lang="ru-RU" sz="2400" dirty="0" smtClean="0"/>
              <a:t> </a:t>
            </a:r>
            <a:r>
              <a:rPr lang="ru-RU" sz="2400" dirty="0"/>
              <a:t>Бабич и </a:t>
            </a:r>
            <a:r>
              <a:rPr lang="ru-RU" sz="2400" dirty="0" err="1"/>
              <a:t>Иво</a:t>
            </a:r>
            <a:r>
              <a:rPr lang="ru-RU" sz="2400" dirty="0"/>
              <a:t> </a:t>
            </a:r>
            <a:r>
              <a:rPr lang="ru-RU" sz="2400" dirty="0" err="1"/>
              <a:t>Андрич</a:t>
            </a:r>
            <a:r>
              <a:rPr lang="ru-RU" sz="2400" dirty="0"/>
              <a:t>. </a:t>
            </a:r>
            <a:endParaRPr lang="ru-RU" sz="2400" dirty="0" smtClean="0"/>
          </a:p>
          <a:p>
            <a:r>
              <a:rPr lang="ru-RU" sz="2400" b="1" dirty="0" err="1"/>
              <a:t>Позоришна</a:t>
            </a:r>
            <a:r>
              <a:rPr lang="ru-RU" sz="2400" b="1" dirty="0"/>
              <a:t> </a:t>
            </a:r>
            <a:r>
              <a:rPr lang="ru-RU" sz="2400" b="1" dirty="0" err="1"/>
              <a:t>критичарка</a:t>
            </a:r>
            <a:r>
              <a:rPr lang="ru-RU" sz="2400" b="1" dirty="0"/>
              <a:t> </a:t>
            </a:r>
            <a:r>
              <a:rPr lang="ru-RU" sz="2400" b="1" dirty="0" err="1"/>
              <a:t>госпођа</a:t>
            </a:r>
            <a:r>
              <a:rPr lang="ru-RU" sz="2400" b="1" dirty="0"/>
              <a:t> </a:t>
            </a:r>
            <a:r>
              <a:rPr lang="ru-RU" sz="2400" b="1" dirty="0" err="1"/>
              <a:t>Јохансон</a:t>
            </a:r>
            <a:r>
              <a:rPr lang="ru-RU" sz="2400" b="1" dirty="0"/>
              <a:t> и </a:t>
            </a:r>
            <a:r>
              <a:rPr lang="ru-RU" sz="2400" b="1" dirty="0" err="1"/>
              <a:t>њен</a:t>
            </a:r>
            <a:r>
              <a:rPr lang="ru-RU" sz="2400" b="1" dirty="0"/>
              <a:t> </a:t>
            </a:r>
            <a:r>
              <a:rPr lang="ru-RU" sz="2400" b="1" dirty="0" err="1"/>
              <a:t>покојни</a:t>
            </a:r>
            <a:r>
              <a:rPr lang="ru-RU" sz="2400" b="1" dirty="0"/>
              <a:t> </a:t>
            </a:r>
            <a:r>
              <a:rPr lang="ru-RU" sz="2400" b="1" dirty="0" err="1"/>
              <a:t>отац</a:t>
            </a:r>
            <a:r>
              <a:rPr lang="ru-RU" sz="2400" b="1" dirty="0"/>
              <a:t> (1910-1979), </a:t>
            </a:r>
            <a:r>
              <a:rPr lang="ru-RU" sz="2400" b="1" dirty="0" err="1"/>
              <a:t>који</a:t>
            </a:r>
            <a:r>
              <a:rPr lang="ru-RU" sz="2400" b="1" dirty="0"/>
              <a:t> </a:t>
            </a:r>
            <a:r>
              <a:rPr lang="ru-RU" sz="2400" b="1" dirty="0" err="1"/>
              <a:t>је</a:t>
            </a:r>
            <a:r>
              <a:rPr lang="ru-RU" sz="2400" b="1" dirty="0"/>
              <a:t> </a:t>
            </a:r>
            <a:r>
              <a:rPr lang="ru-RU" sz="2400" b="1" dirty="0" err="1"/>
              <a:t>био</a:t>
            </a:r>
            <a:r>
              <a:rPr lang="ru-RU" sz="2400" b="1" dirty="0"/>
              <a:t> затворен у </a:t>
            </a:r>
            <a:r>
              <a:rPr lang="ru-RU" sz="2400" b="1" dirty="0" err="1"/>
              <a:t>Марибору</a:t>
            </a:r>
            <a:r>
              <a:rPr lang="ru-RU" sz="2400" b="1" dirty="0"/>
              <a:t> // </a:t>
            </a:r>
            <a:r>
              <a:rPr lang="ru-RU" sz="2400" b="1" dirty="0" err="1"/>
              <a:t>Милица</a:t>
            </a:r>
            <a:r>
              <a:rPr lang="ru-RU" sz="2400" b="1" dirty="0"/>
              <a:t> </a:t>
            </a:r>
            <a:r>
              <a:rPr lang="ru-RU" sz="2400" b="1" dirty="0" err="1"/>
              <a:t>Бабић</a:t>
            </a:r>
            <a:r>
              <a:rPr lang="ru-RU" sz="2400" b="1" dirty="0"/>
              <a:t> и </a:t>
            </a:r>
            <a:r>
              <a:rPr lang="ru-RU" sz="2400" b="1" dirty="0" err="1"/>
              <a:t>Иво</a:t>
            </a:r>
            <a:r>
              <a:rPr lang="ru-RU" sz="2400" b="1" dirty="0"/>
              <a:t> </a:t>
            </a:r>
            <a:r>
              <a:rPr lang="ru-RU" sz="2400" b="1" dirty="0" err="1"/>
              <a:t>Андрић</a:t>
            </a:r>
            <a:r>
              <a:rPr lang="ru-RU" sz="2400" b="1" dirty="0" smtClean="0"/>
              <a:t>.</a:t>
            </a:r>
          </a:p>
          <a:p>
            <a:r>
              <a:rPr lang="ru-RU" sz="2400" dirty="0" err="1"/>
              <a:t>Разказът</a:t>
            </a:r>
            <a:r>
              <a:rPr lang="ru-RU" sz="2400" dirty="0"/>
              <a:t> на </a:t>
            </a:r>
            <a:r>
              <a:rPr lang="ru-RU" sz="2400" dirty="0" err="1"/>
              <a:t>Киш</a:t>
            </a:r>
            <a:r>
              <a:rPr lang="ru-RU" sz="2400" dirty="0"/>
              <a:t> се </a:t>
            </a:r>
            <a:r>
              <a:rPr lang="ru-RU" sz="2400" dirty="0" err="1"/>
              <a:t>разклонява</a:t>
            </a:r>
            <a:r>
              <a:rPr lang="ru-RU" sz="2400" dirty="0"/>
              <a:t>, подобно на </a:t>
            </a:r>
            <a:r>
              <a:rPr lang="ru-RU" sz="2400" dirty="0" err="1"/>
              <a:t>библейската</a:t>
            </a:r>
            <a:r>
              <a:rPr lang="ru-RU" sz="2400" dirty="0"/>
              <a:t> Книга </a:t>
            </a:r>
            <a:r>
              <a:rPr lang="ru-RU" sz="2400" dirty="0" err="1"/>
              <a:t>Битие</a:t>
            </a:r>
            <a:r>
              <a:rPr lang="ru-RU" sz="2400" dirty="0"/>
              <a:t>, </a:t>
            </a:r>
            <a:r>
              <a:rPr lang="ru-RU" sz="2400" dirty="0" err="1"/>
              <a:t>описвайки</a:t>
            </a:r>
            <a:r>
              <a:rPr lang="ru-RU" sz="2400" dirty="0"/>
              <a:t> </a:t>
            </a:r>
            <a:r>
              <a:rPr lang="ru-RU" sz="2400" dirty="0" err="1"/>
              <a:t>големия</a:t>
            </a:r>
            <a:r>
              <a:rPr lang="ru-RU" sz="2400" dirty="0"/>
              <a:t> </a:t>
            </a:r>
            <a:r>
              <a:rPr lang="ru-RU" sz="2400" dirty="0" err="1"/>
              <a:t>балкански</a:t>
            </a:r>
            <a:r>
              <a:rPr lang="ru-RU" sz="2400" dirty="0"/>
              <a:t> род. </a:t>
            </a:r>
            <a:r>
              <a:rPr lang="ru-RU" sz="2400" dirty="0" err="1"/>
              <a:t>Подобни</a:t>
            </a:r>
            <a:r>
              <a:rPr lang="ru-RU" sz="2400" dirty="0"/>
              <a:t> </a:t>
            </a:r>
            <a:r>
              <a:rPr lang="ru-RU" sz="2400" dirty="0" err="1"/>
              <a:t>картини</a:t>
            </a:r>
            <a:r>
              <a:rPr lang="ru-RU" sz="2400" dirty="0"/>
              <a:t> се роят и в </a:t>
            </a:r>
            <a:r>
              <a:rPr lang="ru-RU" sz="2400" dirty="0" err="1"/>
              <a:t>Андричевите</a:t>
            </a:r>
            <a:r>
              <a:rPr lang="ru-RU" sz="2400" dirty="0"/>
              <a:t> „</a:t>
            </a:r>
            <a:r>
              <a:rPr lang="ru-RU" sz="2400" dirty="0" err="1"/>
              <a:t>Спомени</a:t>
            </a:r>
            <a:r>
              <a:rPr lang="ru-RU" sz="2400" dirty="0"/>
              <a:t> от </a:t>
            </a:r>
            <a:r>
              <a:rPr lang="ru-RU" sz="2400" dirty="0" err="1"/>
              <a:t>детството</a:t>
            </a:r>
            <a:r>
              <a:rPr lang="ru-RU" sz="2400" dirty="0" smtClean="0"/>
              <a:t>“.</a:t>
            </a:r>
          </a:p>
          <a:p>
            <a:r>
              <a:rPr lang="ru-RU" sz="2400" b="1" dirty="0" err="1"/>
              <a:t>Кишова</a:t>
            </a:r>
            <a:r>
              <a:rPr lang="ru-RU" sz="2400" b="1" dirty="0"/>
              <a:t> </a:t>
            </a:r>
            <a:r>
              <a:rPr lang="ru-RU" sz="2400" b="1" dirty="0" err="1"/>
              <a:t>прича</a:t>
            </a:r>
            <a:r>
              <a:rPr lang="ru-RU" sz="2400" b="1" dirty="0"/>
              <a:t> се грана, </a:t>
            </a:r>
            <a:r>
              <a:rPr lang="ru-RU" sz="2400" b="1" dirty="0" err="1"/>
              <a:t>попут</a:t>
            </a:r>
            <a:r>
              <a:rPr lang="ru-RU" sz="2400" b="1" dirty="0"/>
              <a:t> </a:t>
            </a:r>
            <a:r>
              <a:rPr lang="ru-RU" sz="2400" b="1" dirty="0" err="1"/>
              <a:t>библијске</a:t>
            </a:r>
            <a:r>
              <a:rPr lang="ru-RU" sz="2400" b="1" dirty="0"/>
              <a:t> </a:t>
            </a:r>
            <a:r>
              <a:rPr lang="ru-RU" sz="2400" b="1" dirty="0" err="1"/>
              <a:t>Књиге</a:t>
            </a:r>
            <a:r>
              <a:rPr lang="ru-RU" sz="2400" b="1" dirty="0"/>
              <a:t> </a:t>
            </a:r>
            <a:r>
              <a:rPr lang="ru-RU" sz="2400" b="1" dirty="0" err="1"/>
              <a:t>Постања</a:t>
            </a:r>
            <a:r>
              <a:rPr lang="ru-RU" sz="2400" b="1" dirty="0"/>
              <a:t>, </a:t>
            </a:r>
            <a:r>
              <a:rPr lang="ru-RU" sz="2400" b="1" dirty="0" err="1"/>
              <a:t>описујући</a:t>
            </a:r>
            <a:r>
              <a:rPr lang="ru-RU" sz="2400" b="1" dirty="0"/>
              <a:t> </a:t>
            </a:r>
            <a:r>
              <a:rPr lang="ru-RU" sz="2400" b="1" dirty="0" err="1"/>
              <a:t>велику</a:t>
            </a:r>
            <a:r>
              <a:rPr lang="ru-RU" sz="2400" b="1" dirty="0"/>
              <a:t> </a:t>
            </a:r>
            <a:r>
              <a:rPr lang="ru-RU" sz="2400" b="1" dirty="0" err="1"/>
              <a:t>балканску</a:t>
            </a:r>
            <a:r>
              <a:rPr lang="ru-RU" sz="2400" b="1" dirty="0"/>
              <a:t> </a:t>
            </a:r>
            <a:r>
              <a:rPr lang="ru-RU" sz="2400" b="1" dirty="0" err="1"/>
              <a:t>породицу</a:t>
            </a:r>
            <a:r>
              <a:rPr lang="ru-RU" sz="2400" b="1" dirty="0"/>
              <a:t>. </a:t>
            </a:r>
            <a:r>
              <a:rPr lang="ru-RU" sz="2400" b="1" dirty="0" err="1"/>
              <a:t>Сличних</a:t>
            </a:r>
            <a:r>
              <a:rPr lang="ru-RU" sz="2400" b="1" dirty="0"/>
              <a:t> </a:t>
            </a:r>
            <a:r>
              <a:rPr lang="ru-RU" sz="2400" b="1" dirty="0" err="1"/>
              <a:t>слика</a:t>
            </a:r>
            <a:r>
              <a:rPr lang="ru-RU" sz="2400" b="1" dirty="0"/>
              <a:t> </a:t>
            </a:r>
            <a:r>
              <a:rPr lang="ru-RU" sz="2400" b="1" dirty="0" err="1"/>
              <a:t>има</a:t>
            </a:r>
            <a:r>
              <a:rPr lang="ru-RU" sz="2400" b="1" dirty="0"/>
              <a:t> у </a:t>
            </a:r>
            <a:r>
              <a:rPr lang="ru-RU" sz="2400" b="1" dirty="0" err="1"/>
              <a:t>изобиљу</a:t>
            </a:r>
            <a:r>
              <a:rPr lang="ru-RU" sz="2400" b="1" dirty="0"/>
              <a:t> у </a:t>
            </a:r>
            <a:r>
              <a:rPr lang="ru-RU" sz="2400" b="1" dirty="0" err="1"/>
              <a:t>Андрићевим</a:t>
            </a:r>
            <a:r>
              <a:rPr lang="ru-RU" sz="2400" b="1" dirty="0"/>
              <a:t> „</a:t>
            </a:r>
            <a:r>
              <a:rPr lang="ru-RU" sz="2400" b="1" dirty="0" err="1"/>
              <a:t>Сећањима</a:t>
            </a:r>
            <a:r>
              <a:rPr lang="ru-RU" sz="2400" b="1" dirty="0"/>
              <a:t> на </a:t>
            </a:r>
            <a:r>
              <a:rPr lang="ru-RU" sz="2400" b="1" dirty="0" err="1"/>
              <a:t>детињство</a:t>
            </a:r>
            <a:r>
              <a:rPr lang="ru-RU" sz="2400" b="1" dirty="0"/>
              <a:t>“. </a:t>
            </a:r>
          </a:p>
        </p:txBody>
      </p:sp>
    </p:spTree>
    <p:extLst>
      <p:ext uri="{BB962C8B-B14F-4D97-AF65-F5344CB8AC3E}">
        <p14:creationId xmlns:p14="http://schemas.microsoft.com/office/powerpoint/2010/main" val="3324199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flipV="1">
            <a:off x="457200" y="228919"/>
            <a:ext cx="8229600" cy="45719"/>
          </a:xfrm>
        </p:spPr>
        <p:txBody>
          <a:bodyPr>
            <a:normAutofit fontScale="90000"/>
          </a:bodyPr>
          <a:lstStyle/>
          <a:p>
            <a:endParaRPr lang="bg-BG" sz="800" dirty="0"/>
          </a:p>
        </p:txBody>
      </p:sp>
      <p:sp>
        <p:nvSpPr>
          <p:cNvPr id="3" name="Контейнер за съдържание 2"/>
          <p:cNvSpPr>
            <a:spLocks noGrp="1"/>
          </p:cNvSpPr>
          <p:nvPr>
            <p:ph idx="1"/>
          </p:nvPr>
        </p:nvSpPr>
        <p:spPr>
          <a:xfrm>
            <a:off x="0" y="332656"/>
            <a:ext cx="9144000" cy="6336704"/>
          </a:xfrm>
        </p:spPr>
        <p:txBody>
          <a:bodyPr>
            <a:normAutofit fontScale="70000" lnSpcReduction="20000"/>
          </a:bodyPr>
          <a:lstStyle/>
          <a:p>
            <a:r>
              <a:rPr lang="ru-RU" dirty="0" err="1" smtClean="0"/>
              <a:t>Майката</a:t>
            </a:r>
            <a:r>
              <a:rPr lang="ru-RU" dirty="0" smtClean="0"/>
              <a:t> </a:t>
            </a:r>
            <a:r>
              <a:rPr lang="ru-RU" dirty="0"/>
              <a:t>Катерина, </a:t>
            </a:r>
            <a:r>
              <a:rPr lang="ru-RU" dirty="0" err="1"/>
              <a:t>леля</a:t>
            </a:r>
            <a:r>
              <a:rPr lang="ru-RU" dirty="0"/>
              <a:t> Анна и </a:t>
            </a:r>
            <a:r>
              <a:rPr lang="ru-RU" dirty="0" err="1"/>
              <a:t>чичо</a:t>
            </a:r>
            <a:r>
              <a:rPr lang="ru-RU" dirty="0"/>
              <a:t> (Иван </a:t>
            </a:r>
            <a:r>
              <a:rPr lang="ru-RU" dirty="0" err="1"/>
              <a:t>Матковшик</a:t>
            </a:r>
            <a:r>
              <a:rPr lang="ru-RU" dirty="0"/>
              <a:t>), </a:t>
            </a:r>
            <a:r>
              <a:rPr lang="ru-RU" dirty="0" err="1"/>
              <a:t>първите</a:t>
            </a:r>
            <a:r>
              <a:rPr lang="ru-RU" dirty="0"/>
              <a:t> учители, </a:t>
            </a:r>
            <a:r>
              <a:rPr lang="ru-RU" dirty="0" err="1"/>
              <a:t>познати</a:t>
            </a:r>
            <a:r>
              <a:rPr lang="ru-RU" dirty="0"/>
              <a:t> библиотекари и </a:t>
            </a:r>
            <a:r>
              <a:rPr lang="ru-RU" dirty="0" err="1"/>
              <a:t>книжари</a:t>
            </a:r>
            <a:r>
              <a:rPr lang="ru-RU" dirty="0"/>
              <a:t>, </a:t>
            </a:r>
            <a:r>
              <a:rPr lang="ru-RU" dirty="0" err="1"/>
              <a:t>търговци</a:t>
            </a:r>
            <a:r>
              <a:rPr lang="ru-RU" dirty="0"/>
              <a:t>, приятели от </a:t>
            </a:r>
            <a:r>
              <a:rPr lang="ru-RU" dirty="0" err="1"/>
              <a:t>детството</a:t>
            </a:r>
            <a:r>
              <a:rPr lang="ru-RU" dirty="0"/>
              <a:t> (Миле и </a:t>
            </a:r>
            <a:r>
              <a:rPr lang="ru-RU" dirty="0" err="1"/>
              <a:t>Палика</a:t>
            </a:r>
            <a:r>
              <a:rPr lang="ru-RU" dirty="0"/>
              <a:t>), </a:t>
            </a:r>
            <a:r>
              <a:rPr lang="ru-RU" dirty="0" err="1"/>
              <a:t>пътуващи</a:t>
            </a:r>
            <a:r>
              <a:rPr lang="ru-RU" dirty="0"/>
              <a:t> </a:t>
            </a:r>
            <a:r>
              <a:rPr lang="ru-RU" dirty="0" err="1"/>
              <a:t>артисти</a:t>
            </a:r>
            <a:r>
              <a:rPr lang="ru-RU" dirty="0"/>
              <a:t>, </a:t>
            </a:r>
            <a:r>
              <a:rPr lang="ru-RU" dirty="0" err="1"/>
              <a:t>акробати</a:t>
            </a:r>
            <a:r>
              <a:rPr lang="ru-RU" dirty="0"/>
              <a:t>, </a:t>
            </a:r>
            <a:r>
              <a:rPr lang="ru-RU" dirty="0" err="1"/>
              <a:t>фокусници</a:t>
            </a:r>
            <a:r>
              <a:rPr lang="ru-RU" dirty="0"/>
              <a:t>, </a:t>
            </a:r>
            <a:r>
              <a:rPr lang="ru-RU" dirty="0" err="1"/>
              <a:t>танцьорки</a:t>
            </a:r>
            <a:r>
              <a:rPr lang="ru-RU" dirty="0"/>
              <a:t> от «</a:t>
            </a:r>
            <a:r>
              <a:rPr lang="ru-RU" dirty="0" err="1"/>
              <a:t>Мостът</a:t>
            </a:r>
            <a:r>
              <a:rPr lang="ru-RU" dirty="0"/>
              <a:t> на </a:t>
            </a:r>
            <a:r>
              <a:rPr lang="ru-RU" dirty="0" err="1"/>
              <a:t>Дрина</a:t>
            </a:r>
            <a:r>
              <a:rPr lang="ru-RU" dirty="0"/>
              <a:t>», «</a:t>
            </a:r>
            <a:r>
              <a:rPr lang="ru-RU" dirty="0" err="1"/>
              <a:t>Травнишка</a:t>
            </a:r>
            <a:r>
              <a:rPr lang="ru-RU" dirty="0"/>
              <a:t> хроника», «</a:t>
            </a:r>
            <a:r>
              <a:rPr lang="ru-RU" dirty="0" err="1"/>
              <a:t>Спомени</a:t>
            </a:r>
            <a:r>
              <a:rPr lang="ru-RU" dirty="0"/>
              <a:t>…» на </a:t>
            </a:r>
            <a:r>
              <a:rPr lang="ru-RU" dirty="0" err="1"/>
              <a:t>Андрич</a:t>
            </a:r>
            <a:r>
              <a:rPr lang="ru-RU" dirty="0"/>
              <a:t>// </a:t>
            </a:r>
            <a:r>
              <a:rPr lang="ru-RU" dirty="0" err="1"/>
              <a:t>подобни</a:t>
            </a:r>
            <a:r>
              <a:rPr lang="ru-RU" dirty="0"/>
              <a:t> персонажи </a:t>
            </a:r>
            <a:r>
              <a:rPr lang="ru-RU" dirty="0" err="1"/>
              <a:t>има</a:t>
            </a:r>
            <a:r>
              <a:rPr lang="ru-RU" dirty="0"/>
              <a:t> в «</a:t>
            </a:r>
            <a:r>
              <a:rPr lang="ru-RU" dirty="0" err="1"/>
              <a:t>Енциклопедия</a:t>
            </a:r>
            <a:r>
              <a:rPr lang="ru-RU" dirty="0"/>
              <a:t> на </a:t>
            </a:r>
            <a:r>
              <a:rPr lang="ru-RU" dirty="0" err="1"/>
              <a:t>мъртвите</a:t>
            </a:r>
            <a:r>
              <a:rPr lang="ru-RU" dirty="0"/>
              <a:t>» на </a:t>
            </a:r>
            <a:r>
              <a:rPr lang="ru-RU" dirty="0" err="1" smtClean="0"/>
              <a:t>Киш</a:t>
            </a:r>
            <a:endParaRPr lang="ru-RU" dirty="0" smtClean="0"/>
          </a:p>
          <a:p>
            <a:endParaRPr lang="ru-RU" dirty="0"/>
          </a:p>
          <a:p>
            <a:r>
              <a:rPr lang="ru-RU" b="1" dirty="0" err="1" smtClean="0"/>
              <a:t>Мајка</a:t>
            </a:r>
            <a:r>
              <a:rPr lang="ru-RU" b="1" dirty="0" smtClean="0"/>
              <a:t> </a:t>
            </a:r>
            <a:r>
              <a:rPr lang="ru-RU" b="1" dirty="0"/>
              <a:t>Катерина, тетка </a:t>
            </a:r>
            <a:r>
              <a:rPr lang="ru-RU" b="1" dirty="0" err="1"/>
              <a:t>Ана</a:t>
            </a:r>
            <a:r>
              <a:rPr lang="ru-RU" b="1" dirty="0"/>
              <a:t> и </a:t>
            </a:r>
            <a:r>
              <a:rPr lang="ru-RU" b="1" dirty="0" err="1"/>
              <a:t>ујак</a:t>
            </a:r>
            <a:r>
              <a:rPr lang="ru-RU" b="1" dirty="0"/>
              <a:t> (Иван </a:t>
            </a:r>
            <a:r>
              <a:rPr lang="ru-RU" b="1" dirty="0" err="1"/>
              <a:t>Матковшик</a:t>
            </a:r>
            <a:r>
              <a:rPr lang="ru-RU" b="1" dirty="0"/>
              <a:t>), </a:t>
            </a:r>
            <a:r>
              <a:rPr lang="ru-RU" b="1" dirty="0" err="1"/>
              <a:t>први</a:t>
            </a:r>
            <a:r>
              <a:rPr lang="ru-RU" b="1" dirty="0"/>
              <a:t> </a:t>
            </a:r>
            <a:r>
              <a:rPr lang="ru-RU" b="1" dirty="0" err="1"/>
              <a:t>учитељи</a:t>
            </a:r>
            <a:r>
              <a:rPr lang="ru-RU" b="1" dirty="0"/>
              <a:t>, </a:t>
            </a:r>
            <a:r>
              <a:rPr lang="ru-RU" b="1" dirty="0" err="1"/>
              <a:t>познати</a:t>
            </a:r>
            <a:r>
              <a:rPr lang="ru-RU" b="1" dirty="0"/>
              <a:t> библиотекари и </a:t>
            </a:r>
            <a:r>
              <a:rPr lang="ru-RU" b="1" dirty="0" err="1"/>
              <a:t>књижари</a:t>
            </a:r>
            <a:r>
              <a:rPr lang="ru-RU" b="1" dirty="0"/>
              <a:t>, </a:t>
            </a:r>
            <a:r>
              <a:rPr lang="ru-RU" b="1" dirty="0" err="1"/>
              <a:t>трговци</a:t>
            </a:r>
            <a:r>
              <a:rPr lang="ru-RU" b="1" dirty="0"/>
              <a:t>, </a:t>
            </a:r>
            <a:r>
              <a:rPr lang="ru-RU" b="1" dirty="0" err="1"/>
              <a:t>пријатељи</a:t>
            </a:r>
            <a:r>
              <a:rPr lang="ru-RU" b="1" dirty="0"/>
              <a:t> из </a:t>
            </a:r>
            <a:r>
              <a:rPr lang="ru-RU" b="1" dirty="0" err="1"/>
              <a:t>детињства</a:t>
            </a:r>
            <a:r>
              <a:rPr lang="ru-RU" b="1" dirty="0"/>
              <a:t> (Миле и </a:t>
            </a:r>
            <a:r>
              <a:rPr lang="ru-RU" b="1" dirty="0" err="1"/>
              <a:t>Палика</a:t>
            </a:r>
            <a:r>
              <a:rPr lang="ru-RU" b="1" dirty="0"/>
              <a:t>), </a:t>
            </a:r>
            <a:r>
              <a:rPr lang="ru-RU" b="1" dirty="0" err="1"/>
              <a:t>путујући</a:t>
            </a:r>
            <a:r>
              <a:rPr lang="ru-RU" b="1" dirty="0"/>
              <a:t> </a:t>
            </a:r>
            <a:r>
              <a:rPr lang="ru-RU" b="1" dirty="0" err="1"/>
              <a:t>уметници</a:t>
            </a:r>
            <a:r>
              <a:rPr lang="ru-RU" b="1" dirty="0"/>
              <a:t>, </a:t>
            </a:r>
            <a:r>
              <a:rPr lang="ru-RU" b="1" dirty="0" err="1"/>
              <a:t>акробати</a:t>
            </a:r>
            <a:r>
              <a:rPr lang="ru-RU" b="1" dirty="0"/>
              <a:t>, </a:t>
            </a:r>
            <a:r>
              <a:rPr lang="ru-RU" b="1" dirty="0" err="1"/>
              <a:t>мађионичари</a:t>
            </a:r>
            <a:r>
              <a:rPr lang="ru-RU" b="1" dirty="0"/>
              <a:t>, </a:t>
            </a:r>
            <a:r>
              <a:rPr lang="ru-RU" b="1" dirty="0" err="1"/>
              <a:t>плесачи</a:t>
            </a:r>
            <a:r>
              <a:rPr lang="ru-RU" b="1" dirty="0"/>
              <a:t> из „На </a:t>
            </a:r>
            <a:r>
              <a:rPr lang="ru-RU" b="1" dirty="0" err="1"/>
              <a:t>Дрини</a:t>
            </a:r>
            <a:r>
              <a:rPr lang="ru-RU" b="1" dirty="0"/>
              <a:t> </a:t>
            </a:r>
            <a:r>
              <a:rPr lang="ru-RU" b="1" dirty="0" err="1"/>
              <a:t>ћуприје</a:t>
            </a:r>
            <a:r>
              <a:rPr lang="ru-RU" b="1" dirty="0"/>
              <a:t>“, „</a:t>
            </a:r>
            <a:r>
              <a:rPr lang="ru-RU" b="1" dirty="0" err="1"/>
              <a:t>Травничке</a:t>
            </a:r>
            <a:r>
              <a:rPr lang="ru-RU" b="1" dirty="0"/>
              <a:t> хронике“, „</a:t>
            </a:r>
            <a:r>
              <a:rPr lang="ru-RU" b="1" dirty="0" err="1"/>
              <a:t>Сећања</a:t>
            </a:r>
            <a:r>
              <a:rPr lang="ru-RU" b="1" dirty="0"/>
              <a:t>...“ од </a:t>
            </a:r>
            <a:r>
              <a:rPr lang="ru-RU" b="1" dirty="0" err="1"/>
              <a:t>Андрича</a:t>
            </a:r>
            <a:r>
              <a:rPr lang="ru-RU" b="1" dirty="0"/>
              <a:t> // </a:t>
            </a:r>
            <a:r>
              <a:rPr lang="ru-RU" b="1" dirty="0" err="1"/>
              <a:t>слични</a:t>
            </a:r>
            <a:r>
              <a:rPr lang="ru-RU" b="1" dirty="0"/>
              <a:t> </a:t>
            </a:r>
            <a:r>
              <a:rPr lang="ru-RU" b="1" dirty="0" err="1"/>
              <a:t>ликови</a:t>
            </a:r>
            <a:r>
              <a:rPr lang="ru-RU" b="1" dirty="0"/>
              <a:t> </a:t>
            </a:r>
            <a:r>
              <a:rPr lang="ru-RU" b="1" dirty="0" err="1"/>
              <a:t>налазе</a:t>
            </a:r>
            <a:r>
              <a:rPr lang="ru-RU" b="1" dirty="0"/>
              <a:t> се у </a:t>
            </a:r>
            <a:r>
              <a:rPr lang="ru-RU" b="1" dirty="0" err="1"/>
              <a:t>Кишовој</a:t>
            </a:r>
            <a:r>
              <a:rPr lang="ru-RU" b="1" dirty="0"/>
              <a:t> „</a:t>
            </a:r>
            <a:r>
              <a:rPr lang="ru-RU" b="1" dirty="0" err="1"/>
              <a:t>Енциклопедији</a:t>
            </a:r>
            <a:r>
              <a:rPr lang="ru-RU" b="1" dirty="0"/>
              <a:t> </a:t>
            </a:r>
            <a:r>
              <a:rPr lang="ru-RU" b="1" dirty="0" err="1"/>
              <a:t>мртвих</a:t>
            </a:r>
            <a:r>
              <a:rPr lang="ru-RU" b="1" dirty="0" smtClean="0"/>
              <a:t>“</a:t>
            </a:r>
          </a:p>
          <a:p>
            <a:endParaRPr lang="ru-RU" b="1" dirty="0"/>
          </a:p>
          <a:p>
            <a:r>
              <a:rPr lang="ru-RU" dirty="0" err="1" smtClean="0"/>
              <a:t>Постмодерното</a:t>
            </a:r>
            <a:r>
              <a:rPr lang="ru-RU" dirty="0" smtClean="0"/>
              <a:t> </a:t>
            </a:r>
            <a:r>
              <a:rPr lang="ru-RU" dirty="0" err="1"/>
              <a:t>съзнание</a:t>
            </a:r>
            <a:r>
              <a:rPr lang="ru-RU" dirty="0"/>
              <a:t> </a:t>
            </a:r>
            <a:r>
              <a:rPr lang="ru-RU" dirty="0" err="1"/>
              <a:t>обича</a:t>
            </a:r>
            <a:r>
              <a:rPr lang="ru-RU" dirty="0"/>
              <a:t> </a:t>
            </a:r>
            <a:r>
              <a:rPr lang="ru-RU" dirty="0" err="1"/>
              <a:t>преобразяванията</a:t>
            </a:r>
            <a:r>
              <a:rPr lang="ru-RU" dirty="0"/>
              <a:t>, </a:t>
            </a:r>
            <a:r>
              <a:rPr lang="ru-RU" dirty="0" err="1"/>
              <a:t>автофикциите</a:t>
            </a:r>
            <a:r>
              <a:rPr lang="ru-RU" dirty="0"/>
              <a:t> и </a:t>
            </a:r>
            <a:r>
              <a:rPr lang="ru-RU" dirty="0" err="1"/>
              <a:t>автомистификациите</a:t>
            </a:r>
            <a:r>
              <a:rPr lang="ru-RU" dirty="0" smtClean="0"/>
              <a:t>.</a:t>
            </a:r>
          </a:p>
          <a:p>
            <a:endParaRPr lang="ru-RU" dirty="0"/>
          </a:p>
          <a:p>
            <a:r>
              <a:rPr lang="ru-RU" b="1" dirty="0"/>
              <a:t>Постмодерна </a:t>
            </a:r>
            <a:r>
              <a:rPr lang="ru-RU" b="1" dirty="0" err="1"/>
              <a:t>свест</a:t>
            </a:r>
            <a:r>
              <a:rPr lang="ru-RU" b="1" dirty="0"/>
              <a:t> воли </a:t>
            </a:r>
            <a:r>
              <a:rPr lang="ru-RU" b="1" dirty="0" err="1"/>
              <a:t>трансформације</a:t>
            </a:r>
            <a:r>
              <a:rPr lang="ru-RU" b="1" dirty="0"/>
              <a:t>, </a:t>
            </a:r>
            <a:r>
              <a:rPr lang="ru-RU" b="1" dirty="0" err="1"/>
              <a:t>аутофикције</a:t>
            </a:r>
            <a:r>
              <a:rPr lang="ru-RU" b="1" dirty="0"/>
              <a:t> и </a:t>
            </a:r>
            <a:r>
              <a:rPr lang="ru-RU" b="1" dirty="0" err="1"/>
              <a:t>аутомистификације</a:t>
            </a:r>
            <a:r>
              <a:rPr lang="ru-RU" b="1" dirty="0" smtClean="0"/>
              <a:t>.</a:t>
            </a:r>
          </a:p>
          <a:p>
            <a:endParaRPr lang="ru-RU" b="1" dirty="0"/>
          </a:p>
          <a:p>
            <a:endParaRPr lang="bg-BG" dirty="0"/>
          </a:p>
        </p:txBody>
      </p:sp>
    </p:spTree>
    <p:extLst>
      <p:ext uri="{BB962C8B-B14F-4D97-AF65-F5344CB8AC3E}">
        <p14:creationId xmlns:p14="http://schemas.microsoft.com/office/powerpoint/2010/main" val="2467493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a:bodyPr>
          <a:lstStyle/>
          <a:p>
            <a:r>
              <a:rPr lang="ru-RU" sz="2400" dirty="0"/>
              <a:t>Мартиролог на благодетели и </a:t>
            </a:r>
            <a:r>
              <a:rPr lang="ru-RU" sz="2400" dirty="0" err="1" smtClean="0"/>
              <a:t>светци</a:t>
            </a:r>
            <a:r>
              <a:rPr lang="ru-RU" sz="2400" dirty="0"/>
              <a:t/>
            </a:r>
            <a:br>
              <a:rPr lang="ru-RU" sz="2400" dirty="0"/>
            </a:br>
            <a:r>
              <a:rPr lang="ru-RU" sz="2400" b="1" dirty="0"/>
              <a:t>Мартиролог </a:t>
            </a:r>
            <a:r>
              <a:rPr lang="ru-RU" sz="2400" b="1" dirty="0" err="1"/>
              <a:t>доброчинитеља</a:t>
            </a:r>
            <a:r>
              <a:rPr lang="ru-RU" sz="2400" b="1" dirty="0"/>
              <a:t> и </a:t>
            </a:r>
            <a:r>
              <a:rPr lang="ru-RU" sz="2400" b="1" dirty="0" err="1"/>
              <a:t>светаца</a:t>
            </a:r>
            <a:endParaRPr lang="bg-BG" sz="2400" b="1" dirty="0"/>
          </a:p>
        </p:txBody>
      </p:sp>
      <p:sp>
        <p:nvSpPr>
          <p:cNvPr id="3" name="Контейнер за съдържание 2"/>
          <p:cNvSpPr>
            <a:spLocks noGrp="1"/>
          </p:cNvSpPr>
          <p:nvPr>
            <p:ph idx="1"/>
          </p:nvPr>
        </p:nvSpPr>
        <p:spPr/>
        <p:txBody>
          <a:bodyPr>
            <a:normAutofit fontScale="92500" lnSpcReduction="10000"/>
          </a:bodyPr>
          <a:lstStyle/>
          <a:p>
            <a:r>
              <a:rPr lang="ru-RU" dirty="0"/>
              <a:t>Подобно на </a:t>
            </a:r>
            <a:r>
              <a:rPr lang="ru-RU" dirty="0" err="1"/>
              <a:t>Платоновите</a:t>
            </a:r>
            <a:r>
              <a:rPr lang="ru-RU" dirty="0"/>
              <a:t> </a:t>
            </a:r>
            <a:r>
              <a:rPr lang="ru-RU" dirty="0" err="1"/>
              <a:t>сенки</a:t>
            </a:r>
            <a:r>
              <a:rPr lang="ru-RU" dirty="0"/>
              <a:t> от </a:t>
            </a:r>
            <a:r>
              <a:rPr lang="ru-RU" dirty="0" err="1"/>
              <a:t>пещерата</a:t>
            </a:r>
            <a:r>
              <a:rPr lang="ru-RU" dirty="0"/>
              <a:t>, пред </a:t>
            </a:r>
            <a:r>
              <a:rPr lang="ru-RU" dirty="0" err="1"/>
              <a:t>очите</a:t>
            </a:r>
            <a:r>
              <a:rPr lang="ru-RU" dirty="0"/>
              <a:t> на </a:t>
            </a:r>
            <a:r>
              <a:rPr lang="ru-RU" dirty="0" err="1"/>
              <a:t>умиращия</a:t>
            </a:r>
            <a:r>
              <a:rPr lang="ru-RU" dirty="0"/>
              <a:t> се </a:t>
            </a:r>
            <a:r>
              <a:rPr lang="ru-RU" dirty="0" err="1"/>
              <a:t>визуализират</a:t>
            </a:r>
            <a:r>
              <a:rPr lang="ru-RU" dirty="0"/>
              <a:t> </a:t>
            </a:r>
            <a:r>
              <a:rPr lang="ru-RU" dirty="0" err="1"/>
              <a:t>портрети</a:t>
            </a:r>
            <a:r>
              <a:rPr lang="ru-RU" dirty="0"/>
              <a:t> на благодетели и </a:t>
            </a:r>
            <a:r>
              <a:rPr lang="ru-RU" dirty="0" err="1"/>
              <a:t>светци</a:t>
            </a:r>
            <a:r>
              <a:rPr lang="ru-RU" dirty="0"/>
              <a:t>, </a:t>
            </a:r>
            <a:r>
              <a:rPr lang="ru-RU" dirty="0" err="1"/>
              <a:t>които</a:t>
            </a:r>
            <a:r>
              <a:rPr lang="ru-RU" dirty="0"/>
              <a:t> </a:t>
            </a:r>
            <a:r>
              <a:rPr lang="ru-RU" dirty="0" err="1"/>
              <a:t>осветяват</a:t>
            </a:r>
            <a:r>
              <a:rPr lang="ru-RU" dirty="0"/>
              <a:t> живота на героя (симбиоза на </a:t>
            </a:r>
            <a:r>
              <a:rPr lang="ru-RU" dirty="0" err="1"/>
              <a:t>биографизмите</a:t>
            </a:r>
            <a:r>
              <a:rPr lang="ru-RU" dirty="0"/>
              <a:t> – </a:t>
            </a:r>
            <a:r>
              <a:rPr lang="ru-RU" dirty="0" err="1"/>
              <a:t>Андрич</a:t>
            </a:r>
            <a:r>
              <a:rPr lang="ru-RU" dirty="0"/>
              <a:t> е </a:t>
            </a:r>
            <a:r>
              <a:rPr lang="ru-RU" dirty="0" err="1"/>
              <a:t>Киш</a:t>
            </a:r>
            <a:r>
              <a:rPr lang="ru-RU" dirty="0"/>
              <a:t> и обратно</a:t>
            </a:r>
            <a:r>
              <a:rPr lang="ru-RU" dirty="0" smtClean="0"/>
              <a:t>).</a:t>
            </a:r>
          </a:p>
          <a:p>
            <a:r>
              <a:rPr lang="ru-RU" b="1" dirty="0" err="1"/>
              <a:t>Попут</a:t>
            </a:r>
            <a:r>
              <a:rPr lang="ru-RU" b="1" dirty="0"/>
              <a:t> </a:t>
            </a:r>
            <a:r>
              <a:rPr lang="ru-RU" b="1" dirty="0" err="1"/>
              <a:t>Платонових</a:t>
            </a:r>
            <a:r>
              <a:rPr lang="ru-RU" b="1" dirty="0"/>
              <a:t> </a:t>
            </a:r>
            <a:r>
              <a:rPr lang="ru-RU" b="1" dirty="0" err="1"/>
              <a:t>сенки</a:t>
            </a:r>
            <a:r>
              <a:rPr lang="ru-RU" b="1" dirty="0"/>
              <a:t> из </a:t>
            </a:r>
            <a:r>
              <a:rPr lang="ru-RU" b="1" dirty="0" err="1"/>
              <a:t>пећине</a:t>
            </a:r>
            <a:r>
              <a:rPr lang="ru-RU" b="1" dirty="0"/>
              <a:t>, </a:t>
            </a:r>
            <a:r>
              <a:rPr lang="ru-RU" b="1" dirty="0" err="1"/>
              <a:t>портрети</a:t>
            </a:r>
            <a:r>
              <a:rPr lang="ru-RU" b="1" dirty="0"/>
              <a:t> </a:t>
            </a:r>
            <a:r>
              <a:rPr lang="ru-RU" b="1" dirty="0" err="1"/>
              <a:t>добротвора</a:t>
            </a:r>
            <a:r>
              <a:rPr lang="ru-RU" b="1" dirty="0"/>
              <a:t> и </a:t>
            </a:r>
            <a:r>
              <a:rPr lang="ru-RU" b="1" dirty="0" err="1"/>
              <a:t>светаца</a:t>
            </a:r>
            <a:r>
              <a:rPr lang="ru-RU" b="1" dirty="0"/>
              <a:t> </a:t>
            </a:r>
            <a:r>
              <a:rPr lang="ru-RU" b="1" dirty="0" err="1"/>
              <a:t>визуализују</a:t>
            </a:r>
            <a:r>
              <a:rPr lang="ru-RU" b="1" dirty="0"/>
              <a:t> се пред </a:t>
            </a:r>
            <a:r>
              <a:rPr lang="ru-RU" b="1" dirty="0" err="1"/>
              <a:t>очима</a:t>
            </a:r>
            <a:r>
              <a:rPr lang="ru-RU" b="1" dirty="0"/>
              <a:t> </a:t>
            </a:r>
            <a:r>
              <a:rPr lang="ru-RU" b="1" dirty="0" err="1"/>
              <a:t>умирућег</a:t>
            </a:r>
            <a:r>
              <a:rPr lang="ru-RU" b="1" dirty="0"/>
              <a:t> </a:t>
            </a:r>
            <a:r>
              <a:rPr lang="ru-RU" b="1" dirty="0" err="1"/>
              <a:t>човека</a:t>
            </a:r>
            <a:r>
              <a:rPr lang="ru-RU" b="1" dirty="0"/>
              <a:t>, </a:t>
            </a:r>
            <a:r>
              <a:rPr lang="ru-RU" b="1" dirty="0" err="1"/>
              <a:t>који</a:t>
            </a:r>
            <a:r>
              <a:rPr lang="ru-RU" b="1" dirty="0"/>
              <a:t> </a:t>
            </a:r>
            <a:r>
              <a:rPr lang="ru-RU" b="1" dirty="0" err="1"/>
              <a:t>осветљавају</a:t>
            </a:r>
            <a:r>
              <a:rPr lang="ru-RU" b="1" dirty="0"/>
              <a:t> </a:t>
            </a:r>
            <a:r>
              <a:rPr lang="ru-RU" b="1" dirty="0" err="1"/>
              <a:t>јунаков</a:t>
            </a:r>
            <a:r>
              <a:rPr lang="ru-RU" b="1" dirty="0"/>
              <a:t> живот (симбиоза </a:t>
            </a:r>
            <a:r>
              <a:rPr lang="ru-RU" b="1" dirty="0" err="1"/>
              <a:t>биографских</a:t>
            </a:r>
            <a:r>
              <a:rPr lang="ru-RU" b="1" dirty="0"/>
              <a:t> </a:t>
            </a:r>
            <a:r>
              <a:rPr lang="ru-RU" b="1" dirty="0" err="1"/>
              <a:t>израза</a:t>
            </a:r>
            <a:r>
              <a:rPr lang="ru-RU" b="1" dirty="0"/>
              <a:t> - </a:t>
            </a:r>
            <a:r>
              <a:rPr lang="ru-RU" b="1" dirty="0" err="1"/>
              <a:t>Андрић</a:t>
            </a:r>
            <a:r>
              <a:rPr lang="ru-RU" b="1" dirty="0"/>
              <a:t> </a:t>
            </a:r>
            <a:r>
              <a:rPr lang="ru-RU" b="1" dirty="0" err="1"/>
              <a:t>је</a:t>
            </a:r>
            <a:r>
              <a:rPr lang="ru-RU" b="1" dirty="0"/>
              <a:t> </a:t>
            </a:r>
            <a:r>
              <a:rPr lang="ru-RU" b="1" dirty="0" err="1"/>
              <a:t>Киш</a:t>
            </a:r>
            <a:r>
              <a:rPr lang="ru-RU" b="1" dirty="0"/>
              <a:t> и </a:t>
            </a:r>
            <a:r>
              <a:rPr lang="ru-RU" b="1" dirty="0" err="1"/>
              <a:t>обрнуто</a:t>
            </a:r>
            <a:r>
              <a:rPr lang="ru-RU" b="1" dirty="0"/>
              <a:t>).</a:t>
            </a:r>
            <a:endParaRPr lang="bg-BG" b="1" dirty="0"/>
          </a:p>
        </p:txBody>
      </p:sp>
    </p:spTree>
    <p:extLst>
      <p:ext uri="{BB962C8B-B14F-4D97-AF65-F5344CB8AC3E}">
        <p14:creationId xmlns:p14="http://schemas.microsoft.com/office/powerpoint/2010/main" val="3824093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0"/>
            <a:ext cx="8229600" cy="1268760"/>
          </a:xfrm>
        </p:spPr>
        <p:txBody>
          <a:bodyPr>
            <a:normAutofit/>
          </a:bodyPr>
          <a:lstStyle/>
          <a:p>
            <a:r>
              <a:rPr lang="ru-RU" sz="2000" b="1" dirty="0"/>
              <a:t>Иван и Анна </a:t>
            </a:r>
            <a:r>
              <a:rPr lang="ru-RU" sz="2000" b="1" dirty="0" err="1"/>
              <a:t>Матковшек</a:t>
            </a:r>
            <a:r>
              <a:rPr lang="ru-RU" sz="2000" b="1" dirty="0"/>
              <a:t>  </a:t>
            </a:r>
            <a:r>
              <a:rPr lang="ru-RU" sz="2000" dirty="0"/>
              <a:t>– </a:t>
            </a:r>
            <a:r>
              <a:rPr lang="ru-RU" sz="2000" dirty="0" err="1"/>
              <a:t>които</a:t>
            </a:r>
            <a:r>
              <a:rPr lang="ru-RU" sz="2000" dirty="0"/>
              <a:t> „</a:t>
            </a:r>
            <a:r>
              <a:rPr lang="ru-RU" sz="2000" dirty="0" err="1"/>
              <a:t>му</a:t>
            </a:r>
            <a:r>
              <a:rPr lang="ru-RU" sz="2000" dirty="0"/>
              <a:t> отварят </a:t>
            </a:r>
            <a:r>
              <a:rPr lang="ru-RU" sz="2000" dirty="0" err="1"/>
              <a:t>очите</a:t>
            </a:r>
            <a:r>
              <a:rPr lang="ru-RU" sz="2000" dirty="0"/>
              <a:t> за </a:t>
            </a:r>
            <a:r>
              <a:rPr lang="ru-RU" sz="2000" dirty="0" err="1"/>
              <a:t>красотата</a:t>
            </a:r>
            <a:r>
              <a:rPr lang="ru-RU" sz="2000" dirty="0"/>
              <a:t> на пейзажа и </a:t>
            </a:r>
            <a:r>
              <a:rPr lang="ru-RU" sz="2000" dirty="0" err="1"/>
              <a:t>цветята</a:t>
            </a:r>
            <a:r>
              <a:rPr lang="ru-RU" sz="2000" dirty="0"/>
              <a:t>“ (</a:t>
            </a:r>
            <a:r>
              <a:rPr lang="ru-RU" sz="2000" dirty="0" err="1" smtClean="0"/>
              <a:t>Киш</a:t>
            </a:r>
            <a:r>
              <a:rPr lang="ru-RU" sz="2000" dirty="0" smtClean="0"/>
              <a:t>), </a:t>
            </a:r>
            <a:r>
              <a:rPr lang="ru-RU" sz="2000" dirty="0" err="1" smtClean="0"/>
              <a:t>Андрич</a:t>
            </a:r>
            <a:r>
              <a:rPr lang="ru-RU" sz="2000" dirty="0" smtClean="0"/>
              <a:t> </a:t>
            </a:r>
            <a:r>
              <a:rPr lang="ru-RU" sz="2000" dirty="0" err="1" smtClean="0"/>
              <a:t>ги</a:t>
            </a:r>
            <a:r>
              <a:rPr lang="ru-RU" sz="2000" dirty="0" smtClean="0"/>
              <a:t> </a:t>
            </a:r>
            <a:r>
              <a:rPr lang="ru-RU" sz="2000" dirty="0" err="1" smtClean="0"/>
              <a:t>описва</a:t>
            </a:r>
            <a:r>
              <a:rPr lang="ru-RU" sz="2000" dirty="0" smtClean="0"/>
              <a:t> в </a:t>
            </a:r>
            <a:r>
              <a:rPr lang="ru-RU" sz="2000" dirty="0" err="1"/>
              <a:t>своите</a:t>
            </a:r>
            <a:r>
              <a:rPr lang="ru-RU" sz="2000" dirty="0"/>
              <a:t> „</a:t>
            </a:r>
            <a:r>
              <a:rPr lang="ru-RU" sz="2000" dirty="0" err="1"/>
              <a:t>Разкази</a:t>
            </a:r>
            <a:r>
              <a:rPr lang="ru-RU" sz="2000" dirty="0"/>
              <a:t> от </a:t>
            </a:r>
            <a:r>
              <a:rPr lang="ru-RU" sz="2000" dirty="0" err="1"/>
              <a:t>детството</a:t>
            </a:r>
            <a:r>
              <a:rPr lang="ru-RU" sz="2000" dirty="0"/>
              <a:t>“ („</a:t>
            </a:r>
            <a:r>
              <a:rPr lang="ru-RU" sz="2000" dirty="0" err="1"/>
              <a:t>Приче</a:t>
            </a:r>
            <a:r>
              <a:rPr lang="ru-RU" sz="2000" dirty="0"/>
              <a:t> из </a:t>
            </a:r>
            <a:r>
              <a:rPr lang="ru-RU" sz="2000" dirty="0" err="1"/>
              <a:t>детињства</a:t>
            </a:r>
            <a:r>
              <a:rPr lang="ru-RU" sz="2000" dirty="0"/>
              <a:t>“, 1967 г.)</a:t>
            </a:r>
            <a:endParaRPr lang="bg-BG" sz="2000" dirty="0"/>
          </a:p>
        </p:txBody>
      </p:sp>
      <p:sp>
        <p:nvSpPr>
          <p:cNvPr id="3" name="Контейнер за съдържание 2"/>
          <p:cNvSpPr>
            <a:spLocks noGrp="1"/>
          </p:cNvSpPr>
          <p:nvPr>
            <p:ph idx="1"/>
          </p:nvPr>
        </p:nvSpPr>
        <p:spPr>
          <a:xfrm>
            <a:off x="457200" y="1124744"/>
            <a:ext cx="8229600" cy="5544616"/>
          </a:xfrm>
        </p:spPr>
        <p:txBody>
          <a:bodyPr>
            <a:normAutofit fontScale="92500" lnSpcReduction="20000"/>
          </a:bodyPr>
          <a:lstStyle/>
          <a:p>
            <a:r>
              <a:rPr lang="ru-RU" sz="2400" b="1" dirty="0"/>
              <a:t>Иван и </a:t>
            </a:r>
            <a:r>
              <a:rPr lang="ru-RU" sz="2400" b="1" dirty="0" err="1"/>
              <a:t>Ана</a:t>
            </a:r>
            <a:r>
              <a:rPr lang="ru-RU" sz="2400" b="1" dirty="0"/>
              <a:t> </a:t>
            </a:r>
            <a:r>
              <a:rPr lang="ru-RU" sz="2400" b="1" dirty="0" err="1"/>
              <a:t>Матковшек</a:t>
            </a:r>
            <a:r>
              <a:rPr lang="ru-RU" sz="2400" b="1" dirty="0"/>
              <a:t> </a:t>
            </a:r>
            <a:r>
              <a:rPr lang="ru-RU" sz="2400" dirty="0"/>
              <a:t>- </a:t>
            </a:r>
            <a:r>
              <a:rPr lang="ru-RU" sz="2400" b="1" dirty="0" err="1"/>
              <a:t>који</a:t>
            </a:r>
            <a:r>
              <a:rPr lang="ru-RU" sz="2400" b="1" dirty="0"/>
              <a:t> </a:t>
            </a:r>
            <a:r>
              <a:rPr lang="ru-RU" sz="2400" b="1" dirty="0" err="1"/>
              <a:t>му</a:t>
            </a:r>
            <a:r>
              <a:rPr lang="ru-RU" sz="2400" b="1" dirty="0"/>
              <a:t> „</a:t>
            </a:r>
            <a:r>
              <a:rPr lang="ru-RU" sz="2400" b="1" dirty="0" err="1"/>
              <a:t>отварају</a:t>
            </a:r>
            <a:r>
              <a:rPr lang="ru-RU" sz="2400" b="1" dirty="0"/>
              <a:t> очи за лепоту </a:t>
            </a:r>
            <a:r>
              <a:rPr lang="ru-RU" sz="2400" b="1" dirty="0" err="1"/>
              <a:t>пејзажа</a:t>
            </a:r>
            <a:r>
              <a:rPr lang="ru-RU" sz="2400" b="1" dirty="0"/>
              <a:t> и </a:t>
            </a:r>
            <a:r>
              <a:rPr lang="ru-RU" sz="2400" b="1" dirty="0" err="1"/>
              <a:t>цвећа</a:t>
            </a:r>
            <a:r>
              <a:rPr lang="ru-RU" sz="2400" b="1" dirty="0"/>
              <a:t>“ </a:t>
            </a:r>
            <a:r>
              <a:rPr lang="ru-RU" sz="2400" b="1" dirty="0" smtClean="0"/>
              <a:t>(«Дуг» </a:t>
            </a:r>
            <a:r>
              <a:rPr lang="ru-RU" sz="2400" b="1" dirty="0" err="1" smtClean="0"/>
              <a:t>Киш</a:t>
            </a:r>
            <a:r>
              <a:rPr lang="ru-RU" sz="2400" b="1" dirty="0"/>
              <a:t>), </a:t>
            </a:r>
            <a:r>
              <a:rPr lang="ru-RU" sz="2400" b="1" dirty="0" err="1"/>
              <a:t>Андрић</a:t>
            </a:r>
            <a:r>
              <a:rPr lang="ru-RU" sz="2400" b="1" dirty="0"/>
              <a:t> их </a:t>
            </a:r>
            <a:r>
              <a:rPr lang="ru-RU" sz="2400" b="1" dirty="0" err="1"/>
              <a:t>описује</a:t>
            </a:r>
            <a:r>
              <a:rPr lang="ru-RU" sz="2400" b="1" dirty="0"/>
              <a:t> у </a:t>
            </a:r>
            <a:r>
              <a:rPr lang="ru-RU" sz="2400" b="1" dirty="0" err="1"/>
              <a:t>својим</a:t>
            </a:r>
            <a:r>
              <a:rPr lang="ru-RU" sz="2400" b="1" dirty="0"/>
              <a:t> „</a:t>
            </a:r>
            <a:r>
              <a:rPr lang="ru-RU" sz="2400" b="1" dirty="0" err="1"/>
              <a:t>Причама</a:t>
            </a:r>
            <a:r>
              <a:rPr lang="ru-RU" sz="2400" b="1" dirty="0"/>
              <a:t> из </a:t>
            </a:r>
            <a:r>
              <a:rPr lang="ru-RU" sz="2400" b="1" dirty="0" err="1"/>
              <a:t>детињства</a:t>
            </a:r>
            <a:r>
              <a:rPr lang="ru-RU" sz="2400" b="1" dirty="0"/>
              <a:t>“ („</a:t>
            </a:r>
            <a:r>
              <a:rPr lang="ru-RU" sz="2400" b="1" dirty="0" err="1"/>
              <a:t>Приче</a:t>
            </a:r>
            <a:r>
              <a:rPr lang="ru-RU" sz="2400" b="1" dirty="0"/>
              <a:t> из </a:t>
            </a:r>
            <a:r>
              <a:rPr lang="ru-RU" sz="2400" b="1" dirty="0" err="1" smtClean="0"/>
              <a:t>детињства</a:t>
            </a:r>
            <a:r>
              <a:rPr lang="ru-RU" sz="2400" b="1" dirty="0"/>
              <a:t>“, 1967</a:t>
            </a:r>
            <a:r>
              <a:rPr lang="ru-RU" sz="2400" b="1" dirty="0" smtClean="0"/>
              <a:t>)</a:t>
            </a:r>
          </a:p>
          <a:p>
            <a:r>
              <a:rPr lang="ru-RU" sz="2200" b="1" dirty="0" err="1"/>
              <a:t>Айкуна</a:t>
            </a:r>
            <a:r>
              <a:rPr lang="ru-RU" sz="2200" b="1" dirty="0"/>
              <a:t> </a:t>
            </a:r>
            <a:r>
              <a:rPr lang="ru-RU" sz="2200" b="1" dirty="0" err="1" smtClean="0"/>
              <a:t>Хрелич</a:t>
            </a:r>
            <a:r>
              <a:rPr lang="ru-RU" sz="2200" dirty="0" smtClean="0"/>
              <a:t>, </a:t>
            </a:r>
            <a:r>
              <a:rPr lang="ru-RU" sz="2200" dirty="0" err="1"/>
              <a:t>която</a:t>
            </a:r>
            <a:r>
              <a:rPr lang="ru-RU" sz="2200" dirty="0"/>
              <a:t> „</a:t>
            </a:r>
            <a:r>
              <a:rPr lang="ru-RU" sz="2200" dirty="0" err="1"/>
              <a:t>първа</a:t>
            </a:r>
            <a:r>
              <a:rPr lang="ru-RU" sz="2200" dirty="0"/>
              <a:t> </a:t>
            </a:r>
            <a:r>
              <a:rPr lang="ru-RU" sz="2200" dirty="0" err="1"/>
              <a:t>го</a:t>
            </a:r>
            <a:r>
              <a:rPr lang="ru-RU" sz="2200" dirty="0"/>
              <a:t> </a:t>
            </a:r>
            <a:r>
              <a:rPr lang="ru-RU" sz="2200" dirty="0" err="1"/>
              <a:t>превежда</a:t>
            </a:r>
            <a:r>
              <a:rPr lang="ru-RU" sz="2200" dirty="0"/>
              <a:t> по моста на </a:t>
            </a:r>
            <a:r>
              <a:rPr lang="ru-RU" sz="2200" dirty="0" err="1"/>
              <a:t>Дрина</a:t>
            </a:r>
            <a:r>
              <a:rPr lang="ru-RU" sz="2200" dirty="0"/>
              <a:t>“ (</a:t>
            </a:r>
            <a:r>
              <a:rPr lang="ru-RU" sz="2200" dirty="0" err="1" smtClean="0"/>
              <a:t>Киш</a:t>
            </a:r>
            <a:r>
              <a:rPr lang="ru-RU" sz="2200" dirty="0" smtClean="0"/>
              <a:t>); </a:t>
            </a:r>
            <a:r>
              <a:rPr lang="ru-RU" sz="2200" dirty="0" err="1"/>
              <a:t>Това</a:t>
            </a:r>
            <a:r>
              <a:rPr lang="ru-RU" sz="2200" dirty="0"/>
              <a:t> е </a:t>
            </a:r>
            <a:r>
              <a:rPr lang="ru-RU" sz="2200" dirty="0" err="1"/>
              <a:t>въображаемата</a:t>
            </a:r>
            <a:r>
              <a:rPr lang="ru-RU" sz="2200" dirty="0"/>
              <a:t> </a:t>
            </a:r>
            <a:r>
              <a:rPr lang="ru-RU" sz="2200" dirty="0" err="1"/>
              <a:t>бавачка</a:t>
            </a:r>
            <a:r>
              <a:rPr lang="ru-RU" sz="2200" dirty="0"/>
              <a:t> на </a:t>
            </a:r>
            <a:r>
              <a:rPr lang="ru-RU" sz="2200" dirty="0" err="1"/>
              <a:t>малкия</a:t>
            </a:r>
            <a:r>
              <a:rPr lang="ru-RU" sz="2200" dirty="0"/>
              <a:t> </a:t>
            </a:r>
            <a:r>
              <a:rPr lang="ru-RU" sz="2200" dirty="0" err="1"/>
              <a:t>Иво</a:t>
            </a:r>
            <a:r>
              <a:rPr lang="ru-RU" sz="2200" dirty="0"/>
              <a:t> в дома им в Травник</a:t>
            </a:r>
            <a:r>
              <a:rPr lang="ru-RU" sz="2200" dirty="0" smtClean="0"/>
              <a:t>. Героиня с </a:t>
            </a:r>
            <a:r>
              <a:rPr lang="ru-RU" sz="2200" dirty="0" err="1" smtClean="0"/>
              <a:t>това</a:t>
            </a:r>
            <a:r>
              <a:rPr lang="ru-RU" sz="2200" dirty="0" smtClean="0"/>
              <a:t> </a:t>
            </a:r>
            <a:r>
              <a:rPr lang="ru-RU" sz="2200" dirty="0" err="1" smtClean="0"/>
              <a:t>име</a:t>
            </a:r>
            <a:r>
              <a:rPr lang="ru-RU" sz="2200" dirty="0" smtClean="0"/>
              <a:t> се </a:t>
            </a:r>
            <a:r>
              <a:rPr lang="ru-RU" sz="2200" dirty="0" err="1" smtClean="0"/>
              <a:t>появява</a:t>
            </a:r>
            <a:r>
              <a:rPr lang="ru-RU" sz="2200" dirty="0" smtClean="0"/>
              <a:t> в «</a:t>
            </a:r>
            <a:r>
              <a:rPr lang="ru-RU" sz="2200" dirty="0" err="1" smtClean="0"/>
              <a:t>Пътят</a:t>
            </a:r>
            <a:r>
              <a:rPr lang="ru-RU" sz="2200" dirty="0" smtClean="0"/>
              <a:t> на </a:t>
            </a:r>
            <a:r>
              <a:rPr lang="ru-RU" sz="2200" dirty="0" err="1" smtClean="0"/>
              <a:t>Алия</a:t>
            </a:r>
            <a:r>
              <a:rPr lang="ru-RU" sz="2200" dirty="0" smtClean="0"/>
              <a:t> </a:t>
            </a:r>
            <a:r>
              <a:rPr lang="ru-RU" sz="2200" dirty="0" err="1" smtClean="0"/>
              <a:t>Джерзелез</a:t>
            </a:r>
            <a:r>
              <a:rPr lang="ru-RU" sz="2200" dirty="0" smtClean="0"/>
              <a:t>» на </a:t>
            </a:r>
            <a:r>
              <a:rPr lang="ru-RU" sz="2200" dirty="0" err="1" smtClean="0"/>
              <a:t>Андрич</a:t>
            </a:r>
            <a:r>
              <a:rPr lang="ru-RU" sz="2200" dirty="0" smtClean="0"/>
              <a:t>. </a:t>
            </a:r>
            <a:r>
              <a:rPr lang="ru-RU" sz="2200" dirty="0" err="1" smtClean="0"/>
              <a:t>Пушкинов</a:t>
            </a:r>
            <a:r>
              <a:rPr lang="ru-RU" sz="2200" dirty="0" smtClean="0"/>
              <a:t> комплекс.</a:t>
            </a:r>
          </a:p>
          <a:p>
            <a:r>
              <a:rPr lang="bg-BG" sz="2200" b="1" dirty="0" err="1"/>
              <a:t>Ајкуна</a:t>
            </a:r>
            <a:r>
              <a:rPr lang="bg-BG" sz="2200" b="1" dirty="0"/>
              <a:t> </a:t>
            </a:r>
            <a:r>
              <a:rPr lang="bg-BG" sz="2200" b="1" dirty="0" err="1"/>
              <a:t>Хрелић</a:t>
            </a:r>
            <a:r>
              <a:rPr lang="bg-BG" sz="2200" dirty="0"/>
              <a:t>, </a:t>
            </a:r>
            <a:r>
              <a:rPr lang="bg-BG" sz="2400" b="1" dirty="0" err="1"/>
              <a:t>која</a:t>
            </a:r>
            <a:r>
              <a:rPr lang="bg-BG" sz="2400" b="1" dirty="0"/>
              <a:t> га „</a:t>
            </a:r>
            <a:r>
              <a:rPr lang="bg-BG" sz="2400" b="1" dirty="0" err="1"/>
              <a:t>прво</a:t>
            </a:r>
            <a:r>
              <a:rPr lang="bg-BG" sz="2400" b="1" dirty="0"/>
              <a:t> води </a:t>
            </a:r>
            <a:r>
              <a:rPr lang="bg-BG" sz="2400" b="1" dirty="0" err="1"/>
              <a:t>преко</a:t>
            </a:r>
            <a:r>
              <a:rPr lang="bg-BG" sz="2400" b="1" dirty="0"/>
              <a:t> </a:t>
            </a:r>
            <a:r>
              <a:rPr lang="bg-BG" sz="2400" b="1" dirty="0" err="1"/>
              <a:t>Дрине</a:t>
            </a:r>
            <a:r>
              <a:rPr lang="bg-BG" sz="2400" b="1" dirty="0"/>
              <a:t> </a:t>
            </a:r>
            <a:r>
              <a:rPr lang="bg-BG" sz="2400" b="1" dirty="0" err="1"/>
              <a:t>ћуприје</a:t>
            </a:r>
            <a:r>
              <a:rPr lang="bg-BG" sz="2400" b="1" dirty="0"/>
              <a:t>“ (Киш); </a:t>
            </a:r>
            <a:r>
              <a:rPr lang="bg-BG" sz="2400" b="1" dirty="0" err="1"/>
              <a:t>Ово</a:t>
            </a:r>
            <a:r>
              <a:rPr lang="bg-BG" sz="2400" b="1" dirty="0"/>
              <a:t> </a:t>
            </a:r>
            <a:r>
              <a:rPr lang="bg-BG" sz="2400" b="1" dirty="0" err="1"/>
              <a:t>је</a:t>
            </a:r>
            <a:r>
              <a:rPr lang="bg-BG" sz="2400" b="1" dirty="0"/>
              <a:t> </a:t>
            </a:r>
            <a:r>
              <a:rPr lang="bg-BG" sz="2400" b="1" dirty="0" err="1"/>
              <a:t>замишљена</a:t>
            </a:r>
            <a:r>
              <a:rPr lang="bg-BG" sz="2400" b="1" dirty="0"/>
              <a:t> </a:t>
            </a:r>
            <a:r>
              <a:rPr lang="bg-BG" sz="2400" b="1" dirty="0" err="1"/>
              <a:t>дадиља</a:t>
            </a:r>
            <a:r>
              <a:rPr lang="bg-BG" sz="2400" b="1" dirty="0"/>
              <a:t> </a:t>
            </a:r>
            <a:r>
              <a:rPr lang="bg-BG" sz="2400" b="1" dirty="0" err="1"/>
              <a:t>малог</a:t>
            </a:r>
            <a:r>
              <a:rPr lang="bg-BG" sz="2400" b="1" dirty="0"/>
              <a:t> Ива у </a:t>
            </a:r>
            <a:r>
              <a:rPr lang="bg-BG" sz="2400" b="1" dirty="0" err="1"/>
              <a:t>њиховом</a:t>
            </a:r>
            <a:r>
              <a:rPr lang="bg-BG" sz="2400" b="1" dirty="0"/>
              <a:t> </a:t>
            </a:r>
            <a:r>
              <a:rPr lang="bg-BG" sz="2400" b="1" dirty="0" err="1"/>
              <a:t>дому</a:t>
            </a:r>
            <a:r>
              <a:rPr lang="bg-BG" sz="2400" b="1" dirty="0"/>
              <a:t> у </a:t>
            </a:r>
            <a:r>
              <a:rPr lang="bg-BG" sz="2400" b="1" dirty="0" err="1"/>
              <a:t>Травнику</a:t>
            </a:r>
            <a:r>
              <a:rPr lang="bg-BG" sz="2400" b="1" dirty="0"/>
              <a:t>. </a:t>
            </a:r>
            <a:r>
              <a:rPr lang="bg-BG" sz="2400" b="1" dirty="0" err="1"/>
              <a:t>Јунакиња</a:t>
            </a:r>
            <a:r>
              <a:rPr lang="bg-BG" sz="2400" b="1" dirty="0"/>
              <a:t> са </a:t>
            </a:r>
            <a:r>
              <a:rPr lang="bg-BG" sz="2400" b="1" dirty="0" err="1"/>
              <a:t>овим</a:t>
            </a:r>
            <a:r>
              <a:rPr lang="bg-BG" sz="2400" b="1" dirty="0"/>
              <a:t> </a:t>
            </a:r>
            <a:r>
              <a:rPr lang="bg-BG" sz="2400" b="1" dirty="0" err="1"/>
              <a:t>именом</a:t>
            </a:r>
            <a:r>
              <a:rPr lang="bg-BG" sz="2400" b="1" dirty="0"/>
              <a:t> </a:t>
            </a:r>
            <a:r>
              <a:rPr lang="bg-BG" sz="2400" b="1" dirty="0" err="1"/>
              <a:t>појављује</a:t>
            </a:r>
            <a:r>
              <a:rPr lang="bg-BG" sz="2400" b="1" dirty="0"/>
              <a:t> се у </a:t>
            </a:r>
            <a:r>
              <a:rPr lang="bg-BG" sz="2400" b="1" dirty="0" err="1"/>
              <a:t>Андрићевом</a:t>
            </a:r>
            <a:r>
              <a:rPr lang="bg-BG" sz="2400" b="1" dirty="0"/>
              <a:t> „</a:t>
            </a:r>
            <a:r>
              <a:rPr lang="bg-BG" sz="2400" b="1" dirty="0" err="1"/>
              <a:t>Путу</a:t>
            </a:r>
            <a:r>
              <a:rPr lang="bg-BG" sz="2400" b="1" dirty="0"/>
              <a:t> </a:t>
            </a:r>
            <a:r>
              <a:rPr lang="bg-BG" sz="2400" b="1" dirty="0" err="1"/>
              <a:t>Алије</a:t>
            </a:r>
            <a:r>
              <a:rPr lang="bg-BG" sz="2400" b="1" dirty="0"/>
              <a:t> </a:t>
            </a:r>
            <a:r>
              <a:rPr lang="bg-BG" sz="2400" b="1" dirty="0" err="1"/>
              <a:t>Џерзелеза</a:t>
            </a:r>
            <a:r>
              <a:rPr lang="bg-BG" sz="2400" b="1" dirty="0"/>
              <a:t>“. </a:t>
            </a:r>
            <a:r>
              <a:rPr lang="bg-BG" sz="2400" b="1" dirty="0" err="1"/>
              <a:t>Пушкинов</a:t>
            </a:r>
            <a:r>
              <a:rPr lang="bg-BG" sz="2400" b="1" dirty="0"/>
              <a:t> комплекс.</a:t>
            </a:r>
            <a:endParaRPr lang="bg-BG" sz="2400" b="1" dirty="0" smtClean="0"/>
          </a:p>
          <a:p>
            <a:r>
              <a:rPr lang="ru-RU" sz="2400" b="1" dirty="0" err="1"/>
              <a:t>Драгиня</a:t>
            </a:r>
            <a:r>
              <a:rPr lang="ru-RU" sz="2400" b="1" dirty="0"/>
              <a:t> </a:t>
            </a:r>
            <a:r>
              <a:rPr lang="ru-RU" sz="2400" b="1" dirty="0" err="1"/>
              <a:t>Трифкович</a:t>
            </a:r>
            <a:r>
              <a:rPr lang="ru-RU" sz="2400" b="1" dirty="0"/>
              <a:t> </a:t>
            </a:r>
            <a:r>
              <a:rPr lang="ru-RU" sz="2400" dirty="0"/>
              <a:t>- </a:t>
            </a:r>
            <a:r>
              <a:rPr lang="ru-RU" sz="2200" dirty="0"/>
              <a:t>научила </a:t>
            </a:r>
            <a:r>
              <a:rPr lang="ru-RU" sz="2200" dirty="0" err="1"/>
              <a:t>го</a:t>
            </a:r>
            <a:r>
              <a:rPr lang="ru-RU" sz="2200" dirty="0"/>
              <a:t> на „</a:t>
            </a:r>
            <a:r>
              <a:rPr lang="ru-RU" sz="2200" dirty="0" err="1"/>
              <a:t>първите</a:t>
            </a:r>
            <a:r>
              <a:rPr lang="ru-RU" sz="2200" dirty="0"/>
              <a:t> </a:t>
            </a:r>
            <a:r>
              <a:rPr lang="ru-RU" sz="2200" dirty="0" err="1" smtClean="0"/>
              <a:t>букви</a:t>
            </a:r>
            <a:r>
              <a:rPr lang="ru-RU" sz="2200" dirty="0" smtClean="0"/>
              <a:t>“, образ</a:t>
            </a:r>
            <a:r>
              <a:rPr lang="ru-RU" sz="2200" dirty="0"/>
              <a:t>, </a:t>
            </a:r>
            <a:r>
              <a:rPr lang="ru-RU" sz="2200" dirty="0" err="1"/>
              <a:t>фундаментално</a:t>
            </a:r>
            <a:r>
              <a:rPr lang="ru-RU" sz="2200" dirty="0"/>
              <a:t> важен за </a:t>
            </a:r>
            <a:r>
              <a:rPr lang="ru-RU" sz="2200" dirty="0" err="1"/>
              <a:t>всеки</a:t>
            </a:r>
            <a:r>
              <a:rPr lang="ru-RU" sz="2200" dirty="0"/>
              <a:t> </a:t>
            </a:r>
            <a:r>
              <a:rPr lang="ru-RU" sz="2200" dirty="0" err="1"/>
              <a:t>писател</a:t>
            </a:r>
            <a:r>
              <a:rPr lang="ru-RU" sz="2200" dirty="0" smtClean="0"/>
              <a:t>, </a:t>
            </a:r>
            <a:r>
              <a:rPr lang="ru-RU" sz="2200" dirty="0" err="1"/>
              <a:t>това</a:t>
            </a:r>
            <a:r>
              <a:rPr lang="ru-RU" sz="2200" dirty="0"/>
              <a:t> е </a:t>
            </a:r>
            <a:r>
              <a:rPr lang="ru-RU" sz="2200" dirty="0" err="1"/>
              <a:t>учителката</a:t>
            </a:r>
            <a:r>
              <a:rPr lang="ru-RU" sz="2200" dirty="0"/>
              <a:t> в </a:t>
            </a:r>
            <a:r>
              <a:rPr lang="ru-RU" sz="2200" dirty="0" err="1"/>
              <a:t>първи</a:t>
            </a:r>
            <a:r>
              <a:rPr lang="ru-RU" sz="2200" dirty="0"/>
              <a:t> </a:t>
            </a:r>
            <a:r>
              <a:rPr lang="ru-RU" sz="2200" dirty="0" err="1"/>
              <a:t>клас</a:t>
            </a:r>
            <a:r>
              <a:rPr lang="ru-RU" sz="2200" dirty="0"/>
              <a:t> в </a:t>
            </a:r>
            <a:r>
              <a:rPr lang="ru-RU" sz="2200" dirty="0" err="1"/>
              <a:t>Суботица</a:t>
            </a:r>
            <a:r>
              <a:rPr lang="ru-RU" sz="2200" dirty="0"/>
              <a:t> на </a:t>
            </a:r>
            <a:r>
              <a:rPr lang="ru-RU" sz="2200" dirty="0" err="1"/>
              <a:t>самия</a:t>
            </a:r>
            <a:r>
              <a:rPr lang="ru-RU" sz="2200" dirty="0"/>
              <a:t> Данило </a:t>
            </a:r>
            <a:r>
              <a:rPr lang="ru-RU" sz="2200" dirty="0" err="1"/>
              <a:t>Киш</a:t>
            </a:r>
            <a:r>
              <a:rPr lang="ru-RU" sz="2200" dirty="0"/>
              <a:t>, а не на </a:t>
            </a:r>
            <a:r>
              <a:rPr lang="ru-RU" sz="2200" dirty="0" err="1" smtClean="0"/>
              <a:t>Андрич</a:t>
            </a:r>
            <a:r>
              <a:rPr lang="ru-RU" sz="2200" dirty="0" smtClean="0"/>
              <a:t>.</a:t>
            </a:r>
          </a:p>
          <a:p>
            <a:r>
              <a:rPr lang="ru-RU" sz="2400" b="1" dirty="0" err="1"/>
              <a:t>Драгиња</a:t>
            </a:r>
            <a:r>
              <a:rPr lang="ru-RU" sz="2400" b="1" dirty="0"/>
              <a:t> </a:t>
            </a:r>
            <a:r>
              <a:rPr lang="ru-RU" sz="2400" b="1" dirty="0" err="1"/>
              <a:t>Трифковић</a:t>
            </a:r>
            <a:r>
              <a:rPr lang="ru-RU" sz="2400" b="1" dirty="0"/>
              <a:t> </a:t>
            </a:r>
            <a:r>
              <a:rPr lang="ru-RU" sz="2400" dirty="0"/>
              <a:t>- </a:t>
            </a:r>
            <a:r>
              <a:rPr lang="ru-RU" sz="2400" b="1" dirty="0" err="1"/>
              <a:t>која</a:t>
            </a:r>
            <a:r>
              <a:rPr lang="ru-RU" sz="2400" b="1" dirty="0"/>
              <a:t> га </a:t>
            </a:r>
            <a:r>
              <a:rPr lang="ru-RU" sz="2400" b="1" dirty="0" err="1"/>
              <a:t>је</a:t>
            </a:r>
            <a:r>
              <a:rPr lang="ru-RU" sz="2400" b="1" dirty="0"/>
              <a:t> научила „</a:t>
            </a:r>
            <a:r>
              <a:rPr lang="ru-RU" sz="2400" b="1" dirty="0" err="1"/>
              <a:t>првим</a:t>
            </a:r>
            <a:r>
              <a:rPr lang="ru-RU" sz="2400" b="1" dirty="0"/>
              <a:t> </a:t>
            </a:r>
            <a:r>
              <a:rPr lang="ru-RU" sz="2400" b="1" dirty="0" err="1"/>
              <a:t>словима</a:t>
            </a:r>
            <a:r>
              <a:rPr lang="ru-RU" sz="2400" b="1" dirty="0"/>
              <a:t>“, </a:t>
            </a:r>
            <a:r>
              <a:rPr lang="ru-RU" sz="2400" b="1" dirty="0" err="1"/>
              <a:t>слика</a:t>
            </a:r>
            <a:r>
              <a:rPr lang="ru-RU" sz="2400" b="1" dirty="0"/>
              <a:t> </a:t>
            </a:r>
            <a:r>
              <a:rPr lang="ru-RU" sz="2400" b="1" dirty="0" err="1"/>
              <a:t>фундаментално</a:t>
            </a:r>
            <a:r>
              <a:rPr lang="ru-RU" sz="2400" b="1" dirty="0"/>
              <a:t> важна за </a:t>
            </a:r>
            <a:r>
              <a:rPr lang="ru-RU" sz="2400" b="1" dirty="0" err="1"/>
              <a:t>сваког</a:t>
            </a:r>
            <a:r>
              <a:rPr lang="ru-RU" sz="2400" b="1" dirty="0"/>
              <a:t> писца, </a:t>
            </a:r>
            <a:r>
              <a:rPr lang="ru-RU" sz="2400" b="1" dirty="0" err="1"/>
              <a:t>ово</a:t>
            </a:r>
            <a:r>
              <a:rPr lang="ru-RU" sz="2400" b="1" dirty="0"/>
              <a:t> </a:t>
            </a:r>
            <a:r>
              <a:rPr lang="ru-RU" sz="2400" b="1" dirty="0" err="1"/>
              <a:t>је</a:t>
            </a:r>
            <a:r>
              <a:rPr lang="ru-RU" sz="2400" b="1" dirty="0"/>
              <a:t> </a:t>
            </a:r>
            <a:r>
              <a:rPr lang="ru-RU" sz="2400" b="1" dirty="0" err="1"/>
              <a:t>учитељица</a:t>
            </a:r>
            <a:r>
              <a:rPr lang="ru-RU" sz="2400" b="1" dirty="0"/>
              <a:t> </a:t>
            </a:r>
            <a:r>
              <a:rPr lang="ru-RU" sz="2400" b="1" dirty="0" err="1"/>
              <a:t>првог</a:t>
            </a:r>
            <a:r>
              <a:rPr lang="ru-RU" sz="2400" b="1" dirty="0"/>
              <a:t> </a:t>
            </a:r>
            <a:r>
              <a:rPr lang="ru-RU" sz="2400" b="1" dirty="0" err="1"/>
              <a:t>разреда</a:t>
            </a:r>
            <a:r>
              <a:rPr lang="ru-RU" sz="2400" b="1" dirty="0"/>
              <a:t> у </a:t>
            </a:r>
            <a:r>
              <a:rPr lang="ru-RU" sz="2400" b="1" dirty="0" err="1"/>
              <a:t>Суботици</a:t>
            </a:r>
            <a:r>
              <a:rPr lang="ru-RU" sz="2400" b="1" dirty="0"/>
              <a:t> </a:t>
            </a:r>
            <a:r>
              <a:rPr lang="ru-RU" sz="2400" b="1" dirty="0" err="1"/>
              <a:t>самог</a:t>
            </a:r>
            <a:r>
              <a:rPr lang="ru-RU" sz="2400" b="1" dirty="0"/>
              <a:t> Данила Киша, а не </a:t>
            </a:r>
            <a:r>
              <a:rPr lang="ru-RU" sz="2400" b="1" dirty="0" err="1"/>
              <a:t>Андрића</a:t>
            </a:r>
            <a:r>
              <a:rPr lang="ru-RU" sz="2400" b="1" dirty="0"/>
              <a:t>.</a:t>
            </a:r>
            <a:endParaRPr lang="bg-BG" sz="2400" b="1" dirty="0"/>
          </a:p>
        </p:txBody>
      </p:sp>
    </p:spTree>
    <p:extLst>
      <p:ext uri="{BB962C8B-B14F-4D97-AF65-F5344CB8AC3E}">
        <p14:creationId xmlns:p14="http://schemas.microsoft.com/office/powerpoint/2010/main" val="1898495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ru-RU" sz="2400" b="1" dirty="0"/>
              <a:t>Любомир Попович </a:t>
            </a:r>
            <a:r>
              <a:rPr lang="ru-RU" sz="2400" dirty="0"/>
              <a:t>- научил </a:t>
            </a:r>
            <a:r>
              <a:rPr lang="ru-RU" sz="2400" dirty="0" err="1"/>
              <a:t>го</a:t>
            </a:r>
            <a:r>
              <a:rPr lang="ru-RU" sz="2400" dirty="0"/>
              <a:t> „на доброта, </a:t>
            </a:r>
            <a:r>
              <a:rPr lang="ru-RU" sz="2400" dirty="0" err="1"/>
              <a:t>така</a:t>
            </a:r>
            <a:r>
              <a:rPr lang="ru-RU" sz="2400" dirty="0"/>
              <a:t>, </a:t>
            </a:r>
            <a:r>
              <a:rPr lang="ru-RU" sz="2400" dirty="0" err="1"/>
              <a:t>както</a:t>
            </a:r>
            <a:r>
              <a:rPr lang="ru-RU" sz="2400" dirty="0"/>
              <a:t> се учи </a:t>
            </a:r>
            <a:r>
              <a:rPr lang="ru-RU" sz="2400" dirty="0" err="1"/>
              <a:t>азбуката</a:t>
            </a:r>
            <a:r>
              <a:rPr lang="ru-RU" sz="2400" dirty="0"/>
              <a:t>“ (</a:t>
            </a:r>
            <a:r>
              <a:rPr lang="ru-RU" sz="2400" dirty="0" err="1" smtClean="0"/>
              <a:t>Киш</a:t>
            </a:r>
            <a:r>
              <a:rPr lang="ru-RU" sz="2400" dirty="0" smtClean="0"/>
              <a:t>). </a:t>
            </a:r>
            <a:r>
              <a:rPr lang="ru-RU" sz="2400" dirty="0" err="1" smtClean="0"/>
              <a:t>Андрич</a:t>
            </a:r>
            <a:r>
              <a:rPr lang="ru-RU" sz="2400" dirty="0" smtClean="0"/>
              <a:t> </a:t>
            </a:r>
            <a:r>
              <a:rPr lang="ru-RU" sz="2400" dirty="0" err="1"/>
              <a:t>посвещава</a:t>
            </a:r>
            <a:r>
              <a:rPr lang="ru-RU" sz="2400" dirty="0"/>
              <a:t> на учителя </a:t>
            </a:r>
            <a:r>
              <a:rPr lang="ru-RU" sz="2400" dirty="0" smtClean="0"/>
              <a:t>си </a:t>
            </a:r>
            <a:r>
              <a:rPr lang="ru-RU" sz="2400" dirty="0" err="1"/>
              <a:t>разказ</a:t>
            </a:r>
            <a:r>
              <a:rPr lang="ru-RU" sz="2400" dirty="0"/>
              <a:t> от 1930 г. „</a:t>
            </a:r>
            <a:r>
              <a:rPr lang="ru-RU" sz="2400" dirty="0" err="1"/>
              <a:t>Учителят</a:t>
            </a:r>
            <a:r>
              <a:rPr lang="ru-RU" sz="2400" dirty="0"/>
              <a:t> Любомир</a:t>
            </a:r>
            <a:r>
              <a:rPr lang="ru-RU" sz="2400" dirty="0" smtClean="0"/>
              <a:t>“</a:t>
            </a:r>
            <a:endParaRPr lang="bg-BG" sz="2400" dirty="0"/>
          </a:p>
        </p:txBody>
      </p:sp>
      <p:sp>
        <p:nvSpPr>
          <p:cNvPr id="3" name="Контейнер за съдържание 2"/>
          <p:cNvSpPr>
            <a:spLocks noGrp="1"/>
          </p:cNvSpPr>
          <p:nvPr>
            <p:ph idx="1"/>
          </p:nvPr>
        </p:nvSpPr>
        <p:spPr/>
        <p:txBody>
          <a:bodyPr>
            <a:normAutofit fontScale="92500" lnSpcReduction="20000"/>
          </a:bodyPr>
          <a:lstStyle/>
          <a:p>
            <a:r>
              <a:rPr lang="ru-RU" dirty="0" err="1" smtClean="0"/>
              <a:t>Личност</a:t>
            </a:r>
            <a:r>
              <a:rPr lang="ru-RU" dirty="0" smtClean="0"/>
              <a:t> </a:t>
            </a:r>
            <a:r>
              <a:rPr lang="ru-RU" dirty="0" err="1"/>
              <a:t>със</a:t>
            </a:r>
            <a:r>
              <a:rPr lang="ru-RU" dirty="0"/>
              <a:t> </a:t>
            </a:r>
            <a:r>
              <a:rPr lang="ru-RU" dirty="0" err="1"/>
              <a:t>същото</a:t>
            </a:r>
            <a:r>
              <a:rPr lang="ru-RU" dirty="0"/>
              <a:t> </a:t>
            </a:r>
            <a:r>
              <a:rPr lang="ru-RU" dirty="0" err="1"/>
              <a:t>име</a:t>
            </a:r>
            <a:r>
              <a:rPr lang="ru-RU" dirty="0"/>
              <a:t> </a:t>
            </a:r>
            <a:r>
              <a:rPr lang="ru-RU" b="1" dirty="0"/>
              <a:t>Любомир Попович</a:t>
            </a:r>
            <a:r>
              <a:rPr lang="ru-RU" dirty="0"/>
              <a:t>, известен в </a:t>
            </a:r>
            <a:r>
              <a:rPr lang="ru-RU" dirty="0" err="1"/>
              <a:t>артистичните</a:t>
            </a:r>
            <a:r>
              <a:rPr lang="ru-RU" dirty="0"/>
              <a:t> среди </a:t>
            </a:r>
            <a:r>
              <a:rPr lang="ru-RU" dirty="0" err="1"/>
              <a:t>като</a:t>
            </a:r>
            <a:r>
              <a:rPr lang="ru-RU" dirty="0"/>
              <a:t> Люба (</a:t>
            </a:r>
            <a:r>
              <a:rPr lang="ru-RU" dirty="0" err="1"/>
              <a:t>Ljuba</a:t>
            </a:r>
            <a:r>
              <a:rPr lang="ru-RU" dirty="0"/>
              <a:t>), е </a:t>
            </a:r>
            <a:r>
              <a:rPr lang="ru-RU" dirty="0" err="1"/>
              <a:t>близък</a:t>
            </a:r>
            <a:r>
              <a:rPr lang="ru-RU" dirty="0"/>
              <a:t> </a:t>
            </a:r>
            <a:r>
              <a:rPr lang="ru-RU" dirty="0" err="1"/>
              <a:t>приятел</a:t>
            </a:r>
            <a:r>
              <a:rPr lang="ru-RU" dirty="0"/>
              <a:t> и </a:t>
            </a:r>
            <a:r>
              <a:rPr lang="ru-RU" dirty="0" err="1"/>
              <a:t>съмишленик</a:t>
            </a:r>
            <a:r>
              <a:rPr lang="ru-RU" dirty="0"/>
              <a:t> на Данило </a:t>
            </a:r>
            <a:r>
              <a:rPr lang="ru-RU" dirty="0" err="1"/>
              <a:t>Киш</a:t>
            </a:r>
            <a:r>
              <a:rPr lang="ru-RU" dirty="0"/>
              <a:t>. </a:t>
            </a:r>
            <a:r>
              <a:rPr lang="ru-RU" dirty="0" err="1"/>
              <a:t>Двамата</a:t>
            </a:r>
            <a:r>
              <a:rPr lang="ru-RU" dirty="0"/>
              <a:t> </a:t>
            </a:r>
            <a:r>
              <a:rPr lang="ru-RU" dirty="0" err="1"/>
              <a:t>са</a:t>
            </a:r>
            <a:r>
              <a:rPr lang="ru-RU" dirty="0"/>
              <a:t> част от </a:t>
            </a:r>
            <a:r>
              <a:rPr lang="ru-RU" dirty="0" err="1"/>
              <a:t>голямата</a:t>
            </a:r>
            <a:r>
              <a:rPr lang="ru-RU" dirty="0"/>
              <a:t> </a:t>
            </a:r>
            <a:r>
              <a:rPr lang="ru-RU" dirty="0" err="1"/>
              <a:t>сръбска</a:t>
            </a:r>
            <a:r>
              <a:rPr lang="ru-RU" dirty="0"/>
              <a:t> колония </a:t>
            </a:r>
            <a:r>
              <a:rPr lang="ru-RU" dirty="0" err="1"/>
              <a:t>интелектуалци</a:t>
            </a:r>
            <a:r>
              <a:rPr lang="ru-RU" dirty="0"/>
              <a:t> в Париж. Попович </a:t>
            </a:r>
            <a:r>
              <a:rPr lang="ru-RU" dirty="0" err="1"/>
              <a:t>добива</a:t>
            </a:r>
            <a:r>
              <a:rPr lang="ru-RU" dirty="0"/>
              <a:t> </a:t>
            </a:r>
            <a:r>
              <a:rPr lang="ru-RU" dirty="0" err="1"/>
              <a:t>световна</a:t>
            </a:r>
            <a:r>
              <a:rPr lang="ru-RU" dirty="0"/>
              <a:t> </a:t>
            </a:r>
            <a:r>
              <a:rPr lang="ru-RU" dirty="0" err="1"/>
              <a:t>известност</a:t>
            </a:r>
            <a:r>
              <a:rPr lang="ru-RU" dirty="0"/>
              <a:t> </a:t>
            </a:r>
            <a:r>
              <a:rPr lang="ru-RU" dirty="0" err="1"/>
              <a:t>като</a:t>
            </a:r>
            <a:r>
              <a:rPr lang="ru-RU" dirty="0"/>
              <a:t> </a:t>
            </a:r>
            <a:r>
              <a:rPr lang="ru-RU" dirty="0" err="1"/>
              <a:t>френски</a:t>
            </a:r>
            <a:r>
              <a:rPr lang="ru-RU" dirty="0"/>
              <a:t> художник сюрреалист от </a:t>
            </a:r>
            <a:r>
              <a:rPr lang="ru-RU" dirty="0" err="1"/>
              <a:t>сръбски</a:t>
            </a:r>
            <a:r>
              <a:rPr lang="ru-RU" dirty="0"/>
              <a:t> </a:t>
            </a:r>
            <a:r>
              <a:rPr lang="ru-RU" dirty="0" err="1"/>
              <a:t>произход</a:t>
            </a:r>
            <a:r>
              <a:rPr lang="ru-RU" dirty="0"/>
              <a:t>, </a:t>
            </a:r>
            <a:r>
              <a:rPr lang="ru-RU" dirty="0" err="1"/>
              <a:t>еротичен</a:t>
            </a:r>
            <a:r>
              <a:rPr lang="ru-RU" dirty="0"/>
              <a:t> е и с </a:t>
            </a:r>
            <a:r>
              <a:rPr lang="ru-RU" dirty="0" err="1"/>
              <a:t>необичайни</a:t>
            </a:r>
            <a:r>
              <a:rPr lang="ru-RU" dirty="0"/>
              <a:t> </a:t>
            </a:r>
            <a:r>
              <a:rPr lang="ru-RU" dirty="0" err="1"/>
              <a:t>визуални</a:t>
            </a:r>
            <a:r>
              <a:rPr lang="ru-RU" dirty="0"/>
              <a:t> концепции. </a:t>
            </a:r>
            <a:r>
              <a:rPr lang="ru-RU" dirty="0" err="1"/>
              <a:t>Умира</a:t>
            </a:r>
            <a:r>
              <a:rPr lang="ru-RU" dirty="0"/>
              <a:t> </a:t>
            </a:r>
            <a:r>
              <a:rPr lang="ru-RU" dirty="0" err="1"/>
              <a:t>през</a:t>
            </a:r>
            <a:r>
              <a:rPr lang="ru-RU" dirty="0"/>
              <a:t> 2016 година. В </a:t>
            </a:r>
            <a:r>
              <a:rPr lang="ru-RU" dirty="0" smtClean="0"/>
              <a:t>случая </a:t>
            </a:r>
            <a:r>
              <a:rPr lang="ru-RU" dirty="0"/>
              <a:t>става дума за контаминация </a:t>
            </a:r>
            <a:r>
              <a:rPr lang="ru-RU" dirty="0" smtClean="0"/>
              <a:t>на </a:t>
            </a:r>
            <a:r>
              <a:rPr lang="ru-RU" dirty="0" err="1"/>
              <a:t>образите</a:t>
            </a:r>
            <a:r>
              <a:rPr lang="ru-RU" dirty="0"/>
              <a:t>, гениален палимпсест на </a:t>
            </a:r>
            <a:r>
              <a:rPr lang="ru-RU" dirty="0" err="1" smtClean="0"/>
              <a:t>образи-двойници</a:t>
            </a:r>
            <a:r>
              <a:rPr lang="ru-RU" dirty="0" smtClean="0"/>
              <a:t>. </a:t>
            </a:r>
            <a:endParaRPr lang="bg-BG" dirty="0"/>
          </a:p>
        </p:txBody>
      </p:sp>
    </p:spTree>
    <p:extLst>
      <p:ext uri="{BB962C8B-B14F-4D97-AF65-F5344CB8AC3E}">
        <p14:creationId xmlns:p14="http://schemas.microsoft.com/office/powerpoint/2010/main" val="611705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3131840" y="188640"/>
            <a:ext cx="5554960" cy="5688632"/>
          </a:xfrm>
        </p:spPr>
        <p:txBody>
          <a:bodyPr>
            <a:noAutofit/>
          </a:bodyPr>
          <a:lstStyle/>
          <a:p>
            <a:r>
              <a:rPr lang="ru-RU" sz="2000" dirty="0"/>
              <a:t>Особа </a:t>
            </a:r>
            <a:r>
              <a:rPr lang="ru-RU" sz="2000" dirty="0" err="1"/>
              <a:t>са</a:t>
            </a:r>
            <a:r>
              <a:rPr lang="ru-RU" sz="2000" dirty="0"/>
              <a:t> </a:t>
            </a:r>
            <a:r>
              <a:rPr lang="ru-RU" sz="2000" dirty="0" err="1"/>
              <a:t>истим</a:t>
            </a:r>
            <a:r>
              <a:rPr lang="ru-RU" sz="2000" dirty="0"/>
              <a:t> </a:t>
            </a:r>
            <a:r>
              <a:rPr lang="ru-RU" sz="2000" dirty="0" err="1"/>
              <a:t>именом</a:t>
            </a:r>
            <a:r>
              <a:rPr lang="ru-RU" sz="2000" dirty="0"/>
              <a:t> </a:t>
            </a:r>
            <a:r>
              <a:rPr lang="ru-RU" sz="2000" b="1" dirty="0" err="1"/>
              <a:t>Љубомир</a:t>
            </a:r>
            <a:r>
              <a:rPr lang="ru-RU" sz="2000" b="1" dirty="0"/>
              <a:t> </a:t>
            </a:r>
            <a:r>
              <a:rPr lang="ru-RU" sz="2000" b="1" dirty="0" err="1"/>
              <a:t>Поповић</a:t>
            </a:r>
            <a:r>
              <a:rPr lang="ru-RU" sz="2000" dirty="0"/>
              <a:t>, </a:t>
            </a:r>
            <a:r>
              <a:rPr lang="ru-RU" sz="2000" dirty="0" err="1"/>
              <a:t>познат</a:t>
            </a:r>
            <a:r>
              <a:rPr lang="ru-RU" sz="2000" dirty="0"/>
              <a:t> у </a:t>
            </a:r>
            <a:r>
              <a:rPr lang="ru-RU" sz="2000" dirty="0" err="1"/>
              <a:t>уметничким</a:t>
            </a:r>
            <a:r>
              <a:rPr lang="ru-RU" sz="2000" dirty="0"/>
              <a:t> </a:t>
            </a:r>
            <a:r>
              <a:rPr lang="ru-RU" sz="2000" dirty="0" err="1"/>
              <a:t>круговима</a:t>
            </a:r>
            <a:r>
              <a:rPr lang="ru-RU" sz="2000" dirty="0"/>
              <a:t> </a:t>
            </a:r>
            <a:r>
              <a:rPr lang="ru-RU" sz="2000" dirty="0" err="1"/>
              <a:t>као</a:t>
            </a:r>
            <a:r>
              <a:rPr lang="ru-RU" sz="2000" dirty="0"/>
              <a:t> </a:t>
            </a:r>
            <a:r>
              <a:rPr lang="ru-RU" sz="2000" dirty="0" err="1"/>
              <a:t>Љуба</a:t>
            </a:r>
            <a:r>
              <a:rPr lang="ru-RU" sz="2000" dirty="0"/>
              <a:t>, </a:t>
            </a:r>
            <a:r>
              <a:rPr lang="ru-RU" sz="2000" dirty="0" err="1"/>
              <a:t>блиски</a:t>
            </a:r>
            <a:r>
              <a:rPr lang="ru-RU" sz="2000" dirty="0"/>
              <a:t> </a:t>
            </a:r>
            <a:r>
              <a:rPr lang="ru-RU" sz="2000" dirty="0" err="1"/>
              <a:t>је</a:t>
            </a:r>
            <a:r>
              <a:rPr lang="ru-RU" sz="2000" dirty="0"/>
              <a:t> </a:t>
            </a:r>
            <a:r>
              <a:rPr lang="ru-RU" sz="2000" dirty="0" err="1"/>
              <a:t>пријатељ</a:t>
            </a:r>
            <a:r>
              <a:rPr lang="ru-RU" sz="2000" dirty="0"/>
              <a:t> и </a:t>
            </a:r>
            <a:r>
              <a:rPr lang="ru-RU" sz="2000" dirty="0" err="1"/>
              <a:t>истомишљеник</a:t>
            </a:r>
            <a:r>
              <a:rPr lang="ru-RU" sz="2000" dirty="0"/>
              <a:t> Данила Киша. </a:t>
            </a:r>
            <a:r>
              <a:rPr lang="ru-RU" sz="2000" dirty="0" err="1"/>
              <a:t>Њих</a:t>
            </a:r>
            <a:r>
              <a:rPr lang="ru-RU" sz="2000" dirty="0"/>
              <a:t> </a:t>
            </a:r>
            <a:r>
              <a:rPr lang="ru-RU" sz="2000" dirty="0" err="1"/>
              <a:t>двојица</a:t>
            </a:r>
            <a:r>
              <a:rPr lang="ru-RU" sz="2000" dirty="0"/>
              <a:t> су </a:t>
            </a:r>
            <a:r>
              <a:rPr lang="ru-RU" sz="2000" dirty="0" err="1"/>
              <a:t>део</a:t>
            </a:r>
            <a:r>
              <a:rPr lang="ru-RU" sz="2000" dirty="0"/>
              <a:t> </a:t>
            </a:r>
            <a:r>
              <a:rPr lang="ru-RU" sz="2000" dirty="0" err="1"/>
              <a:t>велике</a:t>
            </a:r>
            <a:r>
              <a:rPr lang="ru-RU" sz="2000" dirty="0"/>
              <a:t> </a:t>
            </a:r>
            <a:r>
              <a:rPr lang="ru-RU" sz="2000" dirty="0" err="1"/>
              <a:t>српске</a:t>
            </a:r>
            <a:r>
              <a:rPr lang="ru-RU" sz="2000" dirty="0"/>
              <a:t> </a:t>
            </a:r>
            <a:r>
              <a:rPr lang="ru-RU" sz="2000" dirty="0" err="1"/>
              <a:t>интелектуалне</a:t>
            </a:r>
            <a:r>
              <a:rPr lang="ru-RU" sz="2000" dirty="0"/>
              <a:t> </a:t>
            </a:r>
            <a:r>
              <a:rPr lang="ru-RU" sz="2000" dirty="0" err="1"/>
              <a:t>колоније</a:t>
            </a:r>
            <a:r>
              <a:rPr lang="ru-RU" sz="2000" dirty="0"/>
              <a:t> у </a:t>
            </a:r>
            <a:r>
              <a:rPr lang="ru-RU" sz="2000" dirty="0" err="1"/>
              <a:t>Паризу</a:t>
            </a:r>
            <a:r>
              <a:rPr lang="ru-RU" sz="2000" dirty="0"/>
              <a:t>. </a:t>
            </a:r>
            <a:r>
              <a:rPr lang="ru-RU" sz="2000" dirty="0" err="1"/>
              <a:t>Поповић</a:t>
            </a:r>
            <a:r>
              <a:rPr lang="ru-RU" sz="2000" dirty="0"/>
              <a:t> </a:t>
            </a:r>
            <a:r>
              <a:rPr lang="ru-RU" sz="2000" dirty="0" err="1"/>
              <a:t>је</a:t>
            </a:r>
            <a:r>
              <a:rPr lang="ru-RU" sz="2000" dirty="0"/>
              <a:t> </a:t>
            </a:r>
            <a:r>
              <a:rPr lang="ru-RU" sz="2000" dirty="0" err="1"/>
              <a:t>стекао</a:t>
            </a:r>
            <a:r>
              <a:rPr lang="ru-RU" sz="2000" dirty="0"/>
              <a:t> </a:t>
            </a:r>
            <a:r>
              <a:rPr lang="ru-RU" sz="2000" dirty="0" err="1"/>
              <a:t>светску</a:t>
            </a:r>
            <a:r>
              <a:rPr lang="ru-RU" sz="2000" dirty="0"/>
              <a:t> славу </a:t>
            </a:r>
            <a:r>
              <a:rPr lang="ru-RU" sz="2000" dirty="0" err="1"/>
              <a:t>као</a:t>
            </a:r>
            <a:r>
              <a:rPr lang="ru-RU" sz="2000" dirty="0"/>
              <a:t> </a:t>
            </a:r>
            <a:r>
              <a:rPr lang="ru-RU" sz="2000" dirty="0" err="1"/>
              <a:t>француски</a:t>
            </a:r>
            <a:r>
              <a:rPr lang="ru-RU" sz="2000" dirty="0"/>
              <a:t> </a:t>
            </a:r>
            <a:r>
              <a:rPr lang="ru-RU" sz="2000" dirty="0" err="1"/>
              <a:t>надреалистички</a:t>
            </a:r>
            <a:r>
              <a:rPr lang="ru-RU" sz="2000" dirty="0"/>
              <a:t> </a:t>
            </a:r>
            <a:r>
              <a:rPr lang="ru-RU" sz="2000" dirty="0" err="1"/>
              <a:t>уметник</a:t>
            </a:r>
            <a:r>
              <a:rPr lang="ru-RU" sz="2000" dirty="0"/>
              <a:t> </a:t>
            </a:r>
            <a:r>
              <a:rPr lang="ru-RU" sz="2000" dirty="0" err="1"/>
              <a:t>српског</a:t>
            </a:r>
            <a:r>
              <a:rPr lang="ru-RU" sz="2000" dirty="0"/>
              <a:t> </a:t>
            </a:r>
            <a:r>
              <a:rPr lang="ru-RU" sz="2000" dirty="0" err="1"/>
              <a:t>порекла</a:t>
            </a:r>
            <a:r>
              <a:rPr lang="ru-RU" sz="2000" dirty="0"/>
              <a:t>, </a:t>
            </a:r>
            <a:r>
              <a:rPr lang="ru-RU" sz="2000" dirty="0" err="1"/>
              <a:t>еротичан</a:t>
            </a:r>
            <a:r>
              <a:rPr lang="ru-RU" sz="2000" dirty="0"/>
              <a:t> и </a:t>
            </a:r>
            <a:r>
              <a:rPr lang="ru-RU" sz="2000" dirty="0" err="1"/>
              <a:t>са</a:t>
            </a:r>
            <a:r>
              <a:rPr lang="ru-RU" sz="2000" dirty="0"/>
              <a:t> </a:t>
            </a:r>
            <a:r>
              <a:rPr lang="ru-RU" sz="2000" dirty="0" err="1"/>
              <a:t>необичним</a:t>
            </a:r>
            <a:r>
              <a:rPr lang="ru-RU" sz="2000" dirty="0"/>
              <a:t> </a:t>
            </a:r>
            <a:r>
              <a:rPr lang="ru-RU" sz="2000" dirty="0" err="1"/>
              <a:t>визуелним</a:t>
            </a:r>
            <a:r>
              <a:rPr lang="ru-RU" sz="2000" dirty="0"/>
              <a:t> </a:t>
            </a:r>
            <a:r>
              <a:rPr lang="ru-RU" sz="2000" dirty="0" err="1"/>
              <a:t>концептима</a:t>
            </a:r>
            <a:r>
              <a:rPr lang="ru-RU" sz="2000" dirty="0"/>
              <a:t>. </a:t>
            </a:r>
            <a:r>
              <a:rPr lang="ru-RU" sz="2000" dirty="0" err="1"/>
              <a:t>Умро</a:t>
            </a:r>
            <a:r>
              <a:rPr lang="ru-RU" sz="2000" dirty="0"/>
              <a:t> </a:t>
            </a:r>
            <a:r>
              <a:rPr lang="ru-RU" sz="2000" dirty="0" err="1"/>
              <a:t>је</a:t>
            </a:r>
            <a:r>
              <a:rPr lang="ru-RU" sz="2000" dirty="0"/>
              <a:t> 2016. године. У </a:t>
            </a:r>
            <a:r>
              <a:rPr lang="ru-RU" sz="2000" dirty="0" err="1"/>
              <a:t>овом</a:t>
            </a:r>
            <a:r>
              <a:rPr lang="ru-RU" sz="2000" dirty="0"/>
              <a:t> </a:t>
            </a:r>
            <a:r>
              <a:rPr lang="ru-RU" sz="2000" dirty="0" err="1"/>
              <a:t>случају</a:t>
            </a:r>
            <a:r>
              <a:rPr lang="ru-RU" sz="2000" dirty="0"/>
              <a:t>, </a:t>
            </a:r>
            <a:r>
              <a:rPr lang="ru-RU" sz="2000" dirty="0" err="1"/>
              <a:t>реч</a:t>
            </a:r>
            <a:r>
              <a:rPr lang="ru-RU" sz="2000" dirty="0"/>
              <a:t> </a:t>
            </a:r>
            <a:r>
              <a:rPr lang="ru-RU" sz="2000" dirty="0" err="1"/>
              <a:t>је</a:t>
            </a:r>
            <a:r>
              <a:rPr lang="ru-RU" sz="2000" dirty="0"/>
              <a:t> о </a:t>
            </a:r>
            <a:r>
              <a:rPr lang="ru-RU" sz="2000" dirty="0" err="1"/>
              <a:t>контаминацији</a:t>
            </a:r>
            <a:r>
              <a:rPr lang="ru-RU" sz="2000" dirty="0"/>
              <a:t> </a:t>
            </a:r>
            <a:r>
              <a:rPr lang="ru-RU" sz="2000" dirty="0" err="1"/>
              <a:t>слика</a:t>
            </a:r>
            <a:r>
              <a:rPr lang="ru-RU" sz="2000" dirty="0"/>
              <a:t>, </a:t>
            </a:r>
            <a:r>
              <a:rPr lang="ru-RU" sz="2000" dirty="0" err="1"/>
              <a:t>домишљатом</a:t>
            </a:r>
            <a:r>
              <a:rPr lang="ru-RU" sz="2000" dirty="0"/>
              <a:t> палимпсесту </a:t>
            </a:r>
            <a:r>
              <a:rPr lang="ru-RU" sz="2000" dirty="0" err="1"/>
              <a:t>двоструки</a:t>
            </a:r>
            <a:endParaRPr lang="bg-BG" sz="2000"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295" y="1844824"/>
            <a:ext cx="3552410" cy="4795386"/>
          </a:xfrm>
        </p:spPr>
      </p:pic>
    </p:spTree>
    <p:extLst>
      <p:ext uri="{BB962C8B-B14F-4D97-AF65-F5344CB8AC3E}">
        <p14:creationId xmlns:p14="http://schemas.microsoft.com/office/powerpoint/2010/main" val="361369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a:bodyPr>
          <a:lstStyle/>
          <a:p>
            <a:r>
              <a:rPr lang="bg-BG" sz="2800" dirty="0" err="1"/>
              <a:t>Љуба</a:t>
            </a:r>
            <a:r>
              <a:rPr lang="bg-BG" sz="2800" dirty="0"/>
              <a:t> </a:t>
            </a:r>
            <a:r>
              <a:rPr lang="bg-BG" sz="2800" dirty="0" err="1"/>
              <a:t>Поповић</a:t>
            </a:r>
            <a:endParaRPr lang="bg-BG" sz="2800"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690" y="1340768"/>
            <a:ext cx="7911423" cy="5517232"/>
          </a:xfrm>
        </p:spPr>
      </p:pic>
    </p:spTree>
    <p:extLst>
      <p:ext uri="{BB962C8B-B14F-4D97-AF65-F5344CB8AC3E}">
        <p14:creationId xmlns:p14="http://schemas.microsoft.com/office/powerpoint/2010/main" val="1102661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188640"/>
            <a:ext cx="8229600" cy="1872208"/>
          </a:xfrm>
        </p:spPr>
        <p:txBody>
          <a:bodyPr>
            <a:normAutofit/>
          </a:bodyPr>
          <a:lstStyle/>
          <a:p>
            <a:r>
              <a:rPr lang="ru-RU" sz="2000" b="1" dirty="0" err="1"/>
              <a:t>Идриз</a:t>
            </a:r>
            <a:r>
              <a:rPr lang="ru-RU" sz="2000" b="1" dirty="0"/>
              <a:t> </a:t>
            </a:r>
            <a:r>
              <a:rPr lang="ru-RU" sz="2000" b="1" dirty="0" err="1"/>
              <a:t>Азизович</a:t>
            </a:r>
            <a:r>
              <a:rPr lang="ru-RU" sz="2000" b="1" dirty="0"/>
              <a:t> </a:t>
            </a:r>
            <a:r>
              <a:rPr lang="ru-RU" sz="2000" b="1" dirty="0" err="1"/>
              <a:t>Арапина</a:t>
            </a:r>
            <a:r>
              <a:rPr lang="ru-RU" sz="2000" b="1" dirty="0"/>
              <a:t> </a:t>
            </a:r>
            <a:r>
              <a:rPr lang="ru-RU" sz="2000" dirty="0"/>
              <a:t>- научил </a:t>
            </a:r>
            <a:r>
              <a:rPr lang="ru-RU" sz="2000" dirty="0" err="1"/>
              <a:t>го</a:t>
            </a:r>
            <a:r>
              <a:rPr lang="ru-RU" sz="2000" dirty="0"/>
              <a:t> „на </a:t>
            </a:r>
            <a:r>
              <a:rPr lang="ru-RU" sz="2000" dirty="0" err="1"/>
              <a:t>изкуството</a:t>
            </a:r>
            <a:r>
              <a:rPr lang="ru-RU" sz="2000" dirty="0"/>
              <a:t> на </a:t>
            </a:r>
            <a:r>
              <a:rPr lang="ru-RU" sz="2000" dirty="0" err="1"/>
              <a:t>слушането</a:t>
            </a:r>
            <a:r>
              <a:rPr lang="ru-RU" sz="2000" dirty="0"/>
              <a:t> и </a:t>
            </a:r>
            <a:r>
              <a:rPr lang="ru-RU" sz="2000" dirty="0" err="1"/>
              <a:t>разбирането</a:t>
            </a:r>
            <a:r>
              <a:rPr lang="ru-RU" sz="2000" dirty="0"/>
              <a:t> на </a:t>
            </a:r>
            <a:r>
              <a:rPr lang="ru-RU" sz="2000" dirty="0" err="1"/>
              <a:t>човешкия</a:t>
            </a:r>
            <a:r>
              <a:rPr lang="ru-RU" sz="2000" dirty="0"/>
              <a:t> глас“ (</a:t>
            </a:r>
            <a:r>
              <a:rPr lang="ru-RU" sz="2000" dirty="0" err="1" smtClean="0"/>
              <a:t>Киш</a:t>
            </a:r>
            <a:r>
              <a:rPr lang="ru-RU" sz="2000" dirty="0" smtClean="0"/>
              <a:t>); </a:t>
            </a:r>
            <a:r>
              <a:rPr lang="ru-RU" sz="2000" dirty="0" err="1" smtClean="0"/>
              <a:t>Този</a:t>
            </a:r>
            <a:r>
              <a:rPr lang="ru-RU" sz="2000" dirty="0" smtClean="0"/>
              <a:t> </a:t>
            </a:r>
            <a:r>
              <a:rPr lang="ru-RU" sz="2000" dirty="0" err="1" smtClean="0"/>
              <a:t>учител</a:t>
            </a:r>
            <a:r>
              <a:rPr lang="ru-RU" sz="2000" dirty="0" smtClean="0"/>
              <a:t> </a:t>
            </a:r>
            <a:r>
              <a:rPr lang="ru-RU" sz="2000" dirty="0"/>
              <a:t>по </a:t>
            </a:r>
            <a:r>
              <a:rPr lang="ru-RU" sz="2000" dirty="0" err="1"/>
              <a:t>хуманизъм</a:t>
            </a:r>
            <a:r>
              <a:rPr lang="ru-RU" sz="2000" dirty="0"/>
              <a:t> е </a:t>
            </a:r>
            <a:r>
              <a:rPr lang="ru-RU" sz="2000" dirty="0" err="1"/>
              <a:t>фикционален</a:t>
            </a:r>
            <a:r>
              <a:rPr lang="ru-RU" sz="2000" dirty="0"/>
              <a:t> образ, </a:t>
            </a:r>
            <a:r>
              <a:rPr lang="ru-RU" sz="2000" dirty="0" err="1"/>
              <a:t>роден</a:t>
            </a:r>
            <a:r>
              <a:rPr lang="ru-RU" sz="2000" dirty="0"/>
              <a:t> в </a:t>
            </a:r>
            <a:r>
              <a:rPr lang="ru-RU" sz="2000" dirty="0" err="1"/>
              <a:t>съзнанието</a:t>
            </a:r>
            <a:r>
              <a:rPr lang="ru-RU" sz="2000" dirty="0"/>
              <a:t> на писателя </a:t>
            </a:r>
            <a:r>
              <a:rPr lang="ru-RU" sz="2000" dirty="0" err="1"/>
              <a:t>Андрич</a:t>
            </a:r>
            <a:r>
              <a:rPr lang="ru-RU" sz="2000" dirty="0"/>
              <a:t> и </a:t>
            </a:r>
            <a:r>
              <a:rPr lang="ru-RU" sz="2000" dirty="0" err="1"/>
              <a:t>заемащ</a:t>
            </a:r>
            <a:r>
              <a:rPr lang="ru-RU" sz="2000" dirty="0"/>
              <a:t> ярка позиция в сюжета на романа „</a:t>
            </a:r>
            <a:r>
              <a:rPr lang="ru-RU" sz="2000" dirty="0" err="1"/>
              <a:t>Мостът</a:t>
            </a:r>
            <a:r>
              <a:rPr lang="ru-RU" sz="2000" dirty="0"/>
              <a:t> на </a:t>
            </a:r>
            <a:r>
              <a:rPr lang="ru-RU" sz="2000" dirty="0" err="1"/>
              <a:t>Дрина</a:t>
            </a:r>
            <a:r>
              <a:rPr lang="ru-RU" sz="2000" dirty="0" smtClean="0"/>
              <a:t>“.</a:t>
            </a:r>
            <a:endParaRPr lang="bg-BG" sz="2000" dirty="0"/>
          </a:p>
        </p:txBody>
      </p:sp>
      <p:sp>
        <p:nvSpPr>
          <p:cNvPr id="3" name="Контейнер за съдържание 2"/>
          <p:cNvSpPr>
            <a:spLocks noGrp="1"/>
          </p:cNvSpPr>
          <p:nvPr>
            <p:ph idx="1"/>
          </p:nvPr>
        </p:nvSpPr>
        <p:spPr>
          <a:xfrm>
            <a:off x="457200" y="2492896"/>
            <a:ext cx="8229600" cy="3633267"/>
          </a:xfrm>
        </p:spPr>
        <p:txBody>
          <a:bodyPr/>
          <a:lstStyle/>
          <a:p>
            <a:r>
              <a:rPr lang="bg-BG" b="1" dirty="0"/>
              <a:t>Идриз </a:t>
            </a:r>
            <a:r>
              <a:rPr lang="bg-BG" b="1" dirty="0" err="1"/>
              <a:t>Азизович</a:t>
            </a:r>
            <a:r>
              <a:rPr lang="bg-BG" b="1" dirty="0"/>
              <a:t> Арапина </a:t>
            </a:r>
            <a:r>
              <a:rPr lang="bg-BG" dirty="0"/>
              <a:t>- </a:t>
            </a:r>
            <a:r>
              <a:rPr lang="bg-BG" dirty="0" err="1"/>
              <a:t>научио</a:t>
            </a:r>
            <a:r>
              <a:rPr lang="bg-BG" dirty="0"/>
              <a:t> га </a:t>
            </a:r>
            <a:r>
              <a:rPr lang="bg-BG" dirty="0" err="1"/>
              <a:t>је</a:t>
            </a:r>
            <a:r>
              <a:rPr lang="bg-BG" dirty="0"/>
              <a:t> „</a:t>
            </a:r>
            <a:r>
              <a:rPr lang="bg-BG" dirty="0" err="1"/>
              <a:t>уметности</a:t>
            </a:r>
            <a:r>
              <a:rPr lang="bg-BG" dirty="0"/>
              <a:t> </a:t>
            </a:r>
            <a:r>
              <a:rPr lang="bg-BG" dirty="0" err="1"/>
              <a:t>слушања</a:t>
            </a:r>
            <a:r>
              <a:rPr lang="bg-BG" dirty="0"/>
              <a:t> и </a:t>
            </a:r>
            <a:r>
              <a:rPr lang="bg-BG" dirty="0" err="1"/>
              <a:t>разумевања</a:t>
            </a:r>
            <a:r>
              <a:rPr lang="bg-BG" dirty="0"/>
              <a:t> </a:t>
            </a:r>
            <a:r>
              <a:rPr lang="bg-BG" dirty="0" err="1"/>
              <a:t>људског</a:t>
            </a:r>
            <a:r>
              <a:rPr lang="bg-BG" dirty="0"/>
              <a:t> гласа“ (Киш); </a:t>
            </a:r>
            <a:r>
              <a:rPr lang="bg-BG" dirty="0" err="1"/>
              <a:t>Овај</a:t>
            </a:r>
            <a:r>
              <a:rPr lang="bg-BG" dirty="0"/>
              <a:t> </a:t>
            </a:r>
            <a:r>
              <a:rPr lang="bg-BG" dirty="0" err="1"/>
              <a:t>учитељ</a:t>
            </a:r>
            <a:r>
              <a:rPr lang="bg-BG" dirty="0"/>
              <a:t> хуманизма </a:t>
            </a:r>
            <a:r>
              <a:rPr lang="bg-BG" dirty="0" err="1"/>
              <a:t>је</a:t>
            </a:r>
            <a:r>
              <a:rPr lang="bg-BG" dirty="0"/>
              <a:t> </a:t>
            </a:r>
            <a:r>
              <a:rPr lang="bg-BG" dirty="0" err="1"/>
              <a:t>измишљени</a:t>
            </a:r>
            <a:r>
              <a:rPr lang="bg-BG" dirty="0"/>
              <a:t> лик </a:t>
            </a:r>
            <a:r>
              <a:rPr lang="bg-BG" dirty="0" err="1"/>
              <a:t>рођен</a:t>
            </a:r>
            <a:r>
              <a:rPr lang="bg-BG" dirty="0"/>
              <a:t> у </a:t>
            </a:r>
            <a:r>
              <a:rPr lang="bg-BG" dirty="0" err="1"/>
              <a:t>уму</a:t>
            </a:r>
            <a:r>
              <a:rPr lang="bg-BG" dirty="0"/>
              <a:t> </a:t>
            </a:r>
            <a:r>
              <a:rPr lang="bg-BG" dirty="0" err="1"/>
              <a:t>писца</a:t>
            </a:r>
            <a:r>
              <a:rPr lang="bg-BG" dirty="0"/>
              <a:t> </a:t>
            </a:r>
            <a:r>
              <a:rPr lang="bg-BG" dirty="0" err="1"/>
              <a:t>Андрића</a:t>
            </a:r>
            <a:r>
              <a:rPr lang="bg-BG" dirty="0"/>
              <a:t> и </a:t>
            </a:r>
            <a:r>
              <a:rPr lang="bg-BG" dirty="0" err="1"/>
              <a:t>заузима</a:t>
            </a:r>
            <a:r>
              <a:rPr lang="bg-BG" dirty="0"/>
              <a:t> </a:t>
            </a:r>
            <a:r>
              <a:rPr lang="bg-BG" dirty="0" err="1"/>
              <a:t>истакнуто</a:t>
            </a:r>
            <a:r>
              <a:rPr lang="bg-BG" dirty="0"/>
              <a:t> место у </a:t>
            </a:r>
            <a:r>
              <a:rPr lang="bg-BG" dirty="0" err="1"/>
              <a:t>заплету</a:t>
            </a:r>
            <a:r>
              <a:rPr lang="bg-BG" dirty="0"/>
              <a:t> романа „На </a:t>
            </a:r>
            <a:r>
              <a:rPr lang="bg-BG" dirty="0" err="1"/>
              <a:t>Дрини</a:t>
            </a:r>
            <a:r>
              <a:rPr lang="bg-BG" dirty="0"/>
              <a:t> </a:t>
            </a:r>
            <a:r>
              <a:rPr lang="bg-BG" dirty="0" err="1"/>
              <a:t>ћуприја</a:t>
            </a:r>
            <a:r>
              <a:rPr lang="bg-BG" dirty="0"/>
              <a:t>“.</a:t>
            </a:r>
          </a:p>
        </p:txBody>
      </p:sp>
    </p:spTree>
    <p:extLst>
      <p:ext uri="{BB962C8B-B14F-4D97-AF65-F5344CB8AC3E}">
        <p14:creationId xmlns:p14="http://schemas.microsoft.com/office/powerpoint/2010/main" val="2220480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0"/>
            <a:ext cx="8229600" cy="908720"/>
          </a:xfrm>
        </p:spPr>
        <p:txBody>
          <a:bodyPr>
            <a:normAutofit/>
          </a:bodyPr>
          <a:lstStyle/>
          <a:p>
            <a:r>
              <a:rPr lang="ru-RU" sz="2000" b="1" dirty="0"/>
              <a:t>Милан Гаврилович </a:t>
            </a:r>
            <a:r>
              <a:rPr lang="ru-RU" sz="2000" dirty="0"/>
              <a:t>- научил </a:t>
            </a:r>
            <a:r>
              <a:rPr lang="ru-RU" sz="2000" dirty="0" err="1"/>
              <a:t>го</a:t>
            </a:r>
            <a:r>
              <a:rPr lang="ru-RU" sz="2000" dirty="0"/>
              <a:t> „на </a:t>
            </a:r>
            <a:r>
              <a:rPr lang="ru-RU" sz="2000" dirty="0" err="1"/>
              <a:t>другарство</a:t>
            </a:r>
            <a:r>
              <a:rPr lang="ru-RU" sz="2000" dirty="0"/>
              <a:t>, </a:t>
            </a:r>
            <a:r>
              <a:rPr lang="ru-RU" sz="2000" dirty="0" err="1"/>
              <a:t>както</a:t>
            </a:r>
            <a:r>
              <a:rPr lang="ru-RU" sz="2000" dirty="0"/>
              <a:t> се учи чужд </a:t>
            </a:r>
            <a:r>
              <a:rPr lang="ru-RU" sz="2000" dirty="0" err="1"/>
              <a:t>език</a:t>
            </a:r>
            <a:r>
              <a:rPr lang="ru-RU" sz="2000" dirty="0"/>
              <a:t>“ (</a:t>
            </a:r>
            <a:r>
              <a:rPr lang="ru-RU" sz="2000" dirty="0" err="1" smtClean="0"/>
              <a:t>Киш</a:t>
            </a:r>
            <a:r>
              <a:rPr lang="ru-RU" sz="2000" dirty="0" smtClean="0"/>
              <a:t>)</a:t>
            </a:r>
            <a:endParaRPr lang="bg-BG" sz="2000" dirty="0"/>
          </a:p>
        </p:txBody>
      </p:sp>
      <p:sp>
        <p:nvSpPr>
          <p:cNvPr id="3" name="Контейнер за съдържание 2"/>
          <p:cNvSpPr>
            <a:spLocks noGrp="1"/>
          </p:cNvSpPr>
          <p:nvPr>
            <p:ph idx="1"/>
          </p:nvPr>
        </p:nvSpPr>
        <p:spPr>
          <a:xfrm>
            <a:off x="107504" y="908720"/>
            <a:ext cx="8928992" cy="5949280"/>
          </a:xfrm>
        </p:spPr>
        <p:txBody>
          <a:bodyPr>
            <a:normAutofit fontScale="62500" lnSpcReduction="20000"/>
          </a:bodyPr>
          <a:lstStyle/>
          <a:p>
            <a:r>
              <a:rPr lang="ru-RU" dirty="0" err="1" smtClean="0"/>
              <a:t>Двамата</a:t>
            </a:r>
            <a:r>
              <a:rPr lang="ru-RU" dirty="0" smtClean="0"/>
              <a:t> </a:t>
            </a:r>
            <a:r>
              <a:rPr lang="ru-RU" dirty="0" err="1"/>
              <a:t>са</a:t>
            </a:r>
            <a:r>
              <a:rPr lang="ru-RU" dirty="0"/>
              <a:t> </a:t>
            </a:r>
            <a:r>
              <a:rPr lang="ru-RU" dirty="0" err="1"/>
              <a:t>дипломати</a:t>
            </a:r>
            <a:r>
              <a:rPr lang="ru-RU" dirty="0"/>
              <a:t> – </a:t>
            </a:r>
            <a:r>
              <a:rPr lang="ru-RU" b="1" dirty="0" err="1"/>
              <a:t>Андрич</a:t>
            </a:r>
            <a:r>
              <a:rPr lang="ru-RU" b="1" dirty="0"/>
              <a:t> в </a:t>
            </a:r>
            <a:r>
              <a:rPr lang="ru-RU" b="1" dirty="0" err="1"/>
              <a:t>хитлерова</a:t>
            </a:r>
            <a:r>
              <a:rPr lang="ru-RU" b="1" dirty="0"/>
              <a:t> Германия, Гаврилович в </a:t>
            </a:r>
            <a:r>
              <a:rPr lang="ru-RU" b="1" dirty="0" err="1"/>
              <a:t>Съветска</a:t>
            </a:r>
            <a:r>
              <a:rPr lang="ru-RU" b="1" dirty="0"/>
              <a:t> </a:t>
            </a:r>
            <a:r>
              <a:rPr lang="ru-RU" b="1" dirty="0" err="1"/>
              <a:t>Русия</a:t>
            </a:r>
            <a:r>
              <a:rPr lang="ru-RU" dirty="0"/>
              <a:t>. Гаврилович е в тесен контакт с </a:t>
            </a:r>
            <a:r>
              <a:rPr lang="ru-RU" dirty="0" err="1"/>
              <a:t>Андрич</a:t>
            </a:r>
            <a:r>
              <a:rPr lang="ru-RU" dirty="0"/>
              <a:t>, </a:t>
            </a:r>
            <a:r>
              <a:rPr lang="ru-RU" dirty="0" err="1"/>
              <a:t>тогава</a:t>
            </a:r>
            <a:r>
              <a:rPr lang="ru-RU" dirty="0"/>
              <a:t> </a:t>
            </a:r>
            <a:r>
              <a:rPr lang="ru-RU" dirty="0" err="1"/>
              <a:t>посланик</a:t>
            </a:r>
            <a:r>
              <a:rPr lang="ru-RU" dirty="0"/>
              <a:t> в Берлин, и в </a:t>
            </a:r>
            <a:r>
              <a:rPr lang="ru-RU" dirty="0" err="1"/>
              <a:t>първите</a:t>
            </a:r>
            <a:r>
              <a:rPr lang="ru-RU" dirty="0"/>
              <a:t> дни на </a:t>
            </a:r>
            <a:r>
              <a:rPr lang="ru-RU" dirty="0" err="1"/>
              <a:t>април</a:t>
            </a:r>
            <a:r>
              <a:rPr lang="ru-RU" dirty="0"/>
              <a:t>, 1941, той </a:t>
            </a:r>
            <a:r>
              <a:rPr lang="ru-RU" dirty="0" err="1"/>
              <a:t>ще</a:t>
            </a:r>
            <a:r>
              <a:rPr lang="ru-RU" dirty="0"/>
              <a:t> предупреди </a:t>
            </a:r>
            <a:r>
              <a:rPr lang="ru-RU" dirty="0" err="1"/>
              <a:t>Кралство</a:t>
            </a:r>
            <a:r>
              <a:rPr lang="ru-RU" dirty="0"/>
              <a:t> Югославия, че </a:t>
            </a:r>
            <a:r>
              <a:rPr lang="ru-RU" dirty="0" err="1"/>
              <a:t>нацистите</a:t>
            </a:r>
            <a:r>
              <a:rPr lang="ru-RU" dirty="0"/>
              <a:t> </a:t>
            </a:r>
            <a:r>
              <a:rPr lang="ru-RU" dirty="0" err="1"/>
              <a:t>готвят</a:t>
            </a:r>
            <a:r>
              <a:rPr lang="ru-RU" dirty="0"/>
              <a:t> нападение. </a:t>
            </a:r>
            <a:r>
              <a:rPr lang="ru-RU" dirty="0" err="1"/>
              <a:t>Андрич</a:t>
            </a:r>
            <a:r>
              <a:rPr lang="ru-RU" dirty="0"/>
              <a:t> се </a:t>
            </a:r>
            <a:r>
              <a:rPr lang="ru-RU" dirty="0" err="1"/>
              <a:t>обажда</a:t>
            </a:r>
            <a:r>
              <a:rPr lang="ru-RU" dirty="0"/>
              <a:t> на </a:t>
            </a:r>
            <a:r>
              <a:rPr lang="ru-RU" dirty="0" err="1"/>
              <a:t>колегата</a:t>
            </a:r>
            <a:r>
              <a:rPr lang="ru-RU" dirty="0"/>
              <a:t> си Гаврилович в Москва, </a:t>
            </a:r>
            <a:r>
              <a:rPr lang="ru-RU" dirty="0" err="1"/>
              <a:t>който</a:t>
            </a:r>
            <a:r>
              <a:rPr lang="ru-RU" dirty="0"/>
              <a:t> </a:t>
            </a:r>
            <a:r>
              <a:rPr lang="ru-RU" dirty="0" err="1"/>
              <a:t>докладва</a:t>
            </a:r>
            <a:r>
              <a:rPr lang="ru-RU" dirty="0"/>
              <a:t> на Ворошилов за </a:t>
            </a:r>
            <a:r>
              <a:rPr lang="ru-RU" dirty="0" err="1"/>
              <a:t>намеренията</a:t>
            </a:r>
            <a:r>
              <a:rPr lang="ru-RU" dirty="0"/>
              <a:t> на </a:t>
            </a:r>
            <a:r>
              <a:rPr lang="ru-RU" dirty="0" err="1"/>
              <a:t>германския</a:t>
            </a:r>
            <a:r>
              <a:rPr lang="ru-RU" dirty="0"/>
              <a:t> </a:t>
            </a:r>
            <a:r>
              <a:rPr lang="ru-RU" dirty="0" err="1"/>
              <a:t>райх</a:t>
            </a:r>
            <a:r>
              <a:rPr lang="ru-RU" dirty="0"/>
              <a:t>. Известно е, че само след </a:t>
            </a:r>
            <a:r>
              <a:rPr lang="ru-RU" dirty="0" err="1"/>
              <a:t>няколко</a:t>
            </a:r>
            <a:r>
              <a:rPr lang="ru-RU" dirty="0"/>
              <a:t> дни, на 7 </a:t>
            </a:r>
            <a:r>
              <a:rPr lang="ru-RU" dirty="0" err="1"/>
              <a:t>април</a:t>
            </a:r>
            <a:r>
              <a:rPr lang="ru-RU" dirty="0"/>
              <a:t>, 1941 г. </a:t>
            </a:r>
            <a:r>
              <a:rPr lang="ru-RU" dirty="0" err="1"/>
              <a:t>Андрич</a:t>
            </a:r>
            <a:r>
              <a:rPr lang="ru-RU" dirty="0"/>
              <a:t> напуска </a:t>
            </a:r>
            <a:r>
              <a:rPr lang="ru-RU" dirty="0" err="1"/>
              <a:t>дипломатическия</a:t>
            </a:r>
            <a:r>
              <a:rPr lang="ru-RU" dirty="0"/>
              <a:t> пост и се </a:t>
            </a:r>
            <a:r>
              <a:rPr lang="ru-RU" dirty="0" err="1"/>
              <a:t>завръща</a:t>
            </a:r>
            <a:r>
              <a:rPr lang="ru-RU" dirty="0"/>
              <a:t> само </a:t>
            </a:r>
            <a:r>
              <a:rPr lang="ru-RU" dirty="0" err="1"/>
              <a:t>ден</a:t>
            </a:r>
            <a:r>
              <a:rPr lang="ru-RU" dirty="0"/>
              <a:t> след </a:t>
            </a:r>
            <a:r>
              <a:rPr lang="ru-RU" dirty="0" err="1"/>
              <a:t>бомбардировките</a:t>
            </a:r>
            <a:r>
              <a:rPr lang="ru-RU" dirty="0"/>
              <a:t> над Белград от </a:t>
            </a:r>
            <a:r>
              <a:rPr lang="ru-RU" dirty="0" err="1"/>
              <a:t>немците</a:t>
            </a:r>
            <a:r>
              <a:rPr lang="ru-RU" dirty="0"/>
              <a:t>, за да </a:t>
            </a:r>
            <a:r>
              <a:rPr lang="ru-RU" dirty="0" err="1"/>
              <a:t>остане</a:t>
            </a:r>
            <a:r>
              <a:rPr lang="ru-RU" dirty="0"/>
              <a:t> </a:t>
            </a:r>
            <a:r>
              <a:rPr lang="ru-RU" dirty="0" err="1"/>
              <a:t>завинаги</a:t>
            </a:r>
            <a:r>
              <a:rPr lang="ru-RU" dirty="0"/>
              <a:t> в Югославия. Гаврилович </a:t>
            </a:r>
            <a:r>
              <a:rPr lang="ru-RU" dirty="0" err="1"/>
              <a:t>емигрира</a:t>
            </a:r>
            <a:r>
              <a:rPr lang="ru-RU" dirty="0"/>
              <a:t> </a:t>
            </a:r>
            <a:r>
              <a:rPr lang="ru-RU" dirty="0" err="1"/>
              <a:t>във</a:t>
            </a:r>
            <a:r>
              <a:rPr lang="ru-RU" dirty="0"/>
              <a:t> Великобритания и </a:t>
            </a:r>
            <a:r>
              <a:rPr lang="ru-RU" dirty="0" err="1"/>
              <a:t>Сащ</a:t>
            </a:r>
            <a:r>
              <a:rPr lang="ru-RU" dirty="0"/>
              <a:t>, </a:t>
            </a:r>
            <a:r>
              <a:rPr lang="ru-RU" dirty="0" err="1"/>
              <a:t>превръщайки</a:t>
            </a:r>
            <a:r>
              <a:rPr lang="ru-RU" dirty="0"/>
              <a:t> се в </a:t>
            </a:r>
            <a:r>
              <a:rPr lang="ru-RU" dirty="0" err="1"/>
              <a:t>отявлен</a:t>
            </a:r>
            <a:r>
              <a:rPr lang="ru-RU" dirty="0"/>
              <a:t> противник на </a:t>
            </a:r>
            <a:r>
              <a:rPr lang="ru-RU" dirty="0" err="1"/>
              <a:t>Титовия</a:t>
            </a:r>
            <a:r>
              <a:rPr lang="ru-RU" dirty="0"/>
              <a:t> режим след 1945 </a:t>
            </a:r>
            <a:r>
              <a:rPr lang="ru-RU" dirty="0" smtClean="0"/>
              <a:t>г</a:t>
            </a:r>
          </a:p>
          <a:p>
            <a:endParaRPr lang="ru-RU" dirty="0" smtClean="0"/>
          </a:p>
          <a:p>
            <a:r>
              <a:rPr lang="ru-RU" dirty="0" err="1" smtClean="0"/>
              <a:t>Обојица</a:t>
            </a:r>
            <a:r>
              <a:rPr lang="ru-RU" dirty="0" smtClean="0"/>
              <a:t> </a:t>
            </a:r>
            <a:r>
              <a:rPr lang="ru-RU" dirty="0"/>
              <a:t>су били дипломате – </a:t>
            </a:r>
            <a:r>
              <a:rPr lang="ru-RU" b="1" dirty="0" err="1"/>
              <a:t>Андрић</a:t>
            </a:r>
            <a:r>
              <a:rPr lang="ru-RU" b="1" dirty="0"/>
              <a:t> у </a:t>
            </a:r>
            <a:r>
              <a:rPr lang="ru-RU" b="1" dirty="0" err="1"/>
              <a:t>Хитлеровој</a:t>
            </a:r>
            <a:r>
              <a:rPr lang="ru-RU" b="1" dirty="0"/>
              <a:t> </a:t>
            </a:r>
            <a:r>
              <a:rPr lang="ru-RU" b="1" dirty="0" err="1"/>
              <a:t>Немачкој</a:t>
            </a:r>
            <a:r>
              <a:rPr lang="ru-RU" b="1" dirty="0"/>
              <a:t>, </a:t>
            </a:r>
            <a:r>
              <a:rPr lang="ru-RU" b="1" dirty="0" err="1"/>
              <a:t>Гавриловић</a:t>
            </a:r>
            <a:r>
              <a:rPr lang="ru-RU" b="1" dirty="0"/>
              <a:t> у </a:t>
            </a:r>
            <a:r>
              <a:rPr lang="ru-RU" b="1" dirty="0" err="1"/>
              <a:t>Совјетској</a:t>
            </a:r>
            <a:r>
              <a:rPr lang="ru-RU" b="1" dirty="0"/>
              <a:t> </a:t>
            </a:r>
            <a:r>
              <a:rPr lang="ru-RU" b="1" dirty="0" err="1"/>
              <a:t>Русији</a:t>
            </a:r>
            <a:r>
              <a:rPr lang="ru-RU" b="1" dirty="0"/>
              <a:t>.</a:t>
            </a:r>
            <a:r>
              <a:rPr lang="ru-RU" dirty="0"/>
              <a:t> </a:t>
            </a:r>
            <a:r>
              <a:rPr lang="ru-RU" dirty="0" err="1"/>
              <a:t>Гавриловић</a:t>
            </a:r>
            <a:r>
              <a:rPr lang="ru-RU" dirty="0"/>
              <a:t> </a:t>
            </a:r>
            <a:r>
              <a:rPr lang="ru-RU" dirty="0" err="1"/>
              <a:t>је</a:t>
            </a:r>
            <a:r>
              <a:rPr lang="ru-RU" dirty="0"/>
              <a:t> </a:t>
            </a:r>
            <a:r>
              <a:rPr lang="ru-RU" dirty="0" err="1"/>
              <a:t>био</a:t>
            </a:r>
            <a:r>
              <a:rPr lang="ru-RU" dirty="0"/>
              <a:t> у </a:t>
            </a:r>
            <a:r>
              <a:rPr lang="ru-RU" dirty="0" err="1"/>
              <a:t>блиском</a:t>
            </a:r>
            <a:r>
              <a:rPr lang="ru-RU" dirty="0"/>
              <a:t> контакту </a:t>
            </a:r>
            <a:r>
              <a:rPr lang="ru-RU" dirty="0" err="1"/>
              <a:t>са</a:t>
            </a:r>
            <a:r>
              <a:rPr lang="ru-RU" dirty="0"/>
              <a:t> </a:t>
            </a:r>
            <a:r>
              <a:rPr lang="ru-RU" dirty="0" err="1"/>
              <a:t>Андрићем</a:t>
            </a:r>
            <a:r>
              <a:rPr lang="ru-RU" dirty="0"/>
              <a:t>, </a:t>
            </a:r>
            <a:r>
              <a:rPr lang="ru-RU" dirty="0" err="1"/>
              <a:t>тадашњим</a:t>
            </a:r>
            <a:r>
              <a:rPr lang="ru-RU" dirty="0"/>
              <a:t> </a:t>
            </a:r>
            <a:r>
              <a:rPr lang="ru-RU" dirty="0" err="1"/>
              <a:t>амбасадором</a:t>
            </a:r>
            <a:r>
              <a:rPr lang="ru-RU" dirty="0"/>
              <a:t> у Берлину, и </a:t>
            </a:r>
            <a:r>
              <a:rPr lang="ru-RU" dirty="0" err="1"/>
              <a:t>првих</a:t>
            </a:r>
            <a:r>
              <a:rPr lang="ru-RU" dirty="0"/>
              <a:t> дана </a:t>
            </a:r>
            <a:r>
              <a:rPr lang="ru-RU" dirty="0" err="1"/>
              <a:t>априла</a:t>
            </a:r>
            <a:r>
              <a:rPr lang="ru-RU" dirty="0"/>
              <a:t> 1941. </a:t>
            </a:r>
            <a:r>
              <a:rPr lang="ru-RU" dirty="0" err="1"/>
              <a:t>упозориће</a:t>
            </a:r>
            <a:r>
              <a:rPr lang="ru-RU" dirty="0"/>
              <a:t> </a:t>
            </a:r>
            <a:r>
              <a:rPr lang="ru-RU" dirty="0" err="1"/>
              <a:t>Краљевину</a:t>
            </a:r>
            <a:r>
              <a:rPr lang="ru-RU" dirty="0"/>
              <a:t> </a:t>
            </a:r>
            <a:r>
              <a:rPr lang="ru-RU" dirty="0" err="1"/>
              <a:t>Југославију</a:t>
            </a:r>
            <a:r>
              <a:rPr lang="ru-RU" dirty="0"/>
              <a:t> да </a:t>
            </a:r>
            <a:r>
              <a:rPr lang="ru-RU" dirty="0" err="1"/>
              <a:t>нацисти</a:t>
            </a:r>
            <a:r>
              <a:rPr lang="ru-RU" dirty="0"/>
              <a:t> </a:t>
            </a:r>
            <a:r>
              <a:rPr lang="ru-RU" dirty="0" err="1"/>
              <a:t>спремају</a:t>
            </a:r>
            <a:r>
              <a:rPr lang="ru-RU" dirty="0"/>
              <a:t> </a:t>
            </a:r>
            <a:r>
              <a:rPr lang="ru-RU" dirty="0" err="1"/>
              <a:t>напад</a:t>
            </a:r>
            <a:r>
              <a:rPr lang="ru-RU" dirty="0"/>
              <a:t>. </a:t>
            </a:r>
            <a:r>
              <a:rPr lang="ru-RU" dirty="0" err="1"/>
              <a:t>Андрић</a:t>
            </a:r>
            <a:r>
              <a:rPr lang="ru-RU" dirty="0"/>
              <a:t> </a:t>
            </a:r>
            <a:r>
              <a:rPr lang="ru-RU" dirty="0" err="1"/>
              <a:t>је</a:t>
            </a:r>
            <a:r>
              <a:rPr lang="ru-RU" dirty="0"/>
              <a:t> </a:t>
            </a:r>
            <a:r>
              <a:rPr lang="ru-RU" dirty="0" err="1"/>
              <a:t>позвао</a:t>
            </a:r>
            <a:r>
              <a:rPr lang="ru-RU" dirty="0"/>
              <a:t> </a:t>
            </a:r>
            <a:r>
              <a:rPr lang="ru-RU" dirty="0" err="1"/>
              <a:t>свог</a:t>
            </a:r>
            <a:r>
              <a:rPr lang="ru-RU" dirty="0"/>
              <a:t> </a:t>
            </a:r>
            <a:r>
              <a:rPr lang="ru-RU" dirty="0" err="1"/>
              <a:t>колегу</a:t>
            </a:r>
            <a:r>
              <a:rPr lang="ru-RU" dirty="0"/>
              <a:t> </a:t>
            </a:r>
            <a:r>
              <a:rPr lang="ru-RU" dirty="0" err="1"/>
              <a:t>Гавриловића</a:t>
            </a:r>
            <a:r>
              <a:rPr lang="ru-RU" dirty="0"/>
              <a:t> у Москву, </a:t>
            </a:r>
            <a:r>
              <a:rPr lang="ru-RU" dirty="0" err="1"/>
              <a:t>који</a:t>
            </a:r>
            <a:r>
              <a:rPr lang="ru-RU" dirty="0"/>
              <a:t> </a:t>
            </a:r>
            <a:r>
              <a:rPr lang="ru-RU" dirty="0" err="1"/>
              <a:t>је</a:t>
            </a:r>
            <a:r>
              <a:rPr lang="ru-RU" dirty="0"/>
              <a:t> </a:t>
            </a:r>
            <a:r>
              <a:rPr lang="ru-RU" dirty="0" err="1"/>
              <a:t>известио</a:t>
            </a:r>
            <a:r>
              <a:rPr lang="ru-RU" dirty="0"/>
              <a:t> Ворошилова о </a:t>
            </a:r>
            <a:r>
              <a:rPr lang="ru-RU" dirty="0" err="1"/>
              <a:t>намерама</a:t>
            </a:r>
            <a:r>
              <a:rPr lang="ru-RU" dirty="0"/>
              <a:t> </a:t>
            </a:r>
            <a:r>
              <a:rPr lang="ru-RU" dirty="0" err="1"/>
              <a:t>Немачког</a:t>
            </a:r>
            <a:r>
              <a:rPr lang="ru-RU" dirty="0"/>
              <a:t> </a:t>
            </a:r>
            <a:r>
              <a:rPr lang="ru-RU" dirty="0" err="1"/>
              <a:t>рајха</a:t>
            </a:r>
            <a:r>
              <a:rPr lang="ru-RU" dirty="0"/>
              <a:t>. </a:t>
            </a:r>
            <a:r>
              <a:rPr lang="ru-RU" dirty="0" err="1"/>
              <a:t>Познато</a:t>
            </a:r>
            <a:r>
              <a:rPr lang="ru-RU" dirty="0"/>
              <a:t> </a:t>
            </a:r>
            <a:r>
              <a:rPr lang="ru-RU" dirty="0" err="1"/>
              <a:t>је</a:t>
            </a:r>
            <a:r>
              <a:rPr lang="ru-RU" dirty="0"/>
              <a:t> да </a:t>
            </a:r>
            <a:r>
              <a:rPr lang="ru-RU" dirty="0" err="1"/>
              <a:t>је</a:t>
            </a:r>
            <a:r>
              <a:rPr lang="ru-RU" dirty="0"/>
              <a:t> само </a:t>
            </a:r>
            <a:r>
              <a:rPr lang="ru-RU" dirty="0" err="1"/>
              <a:t>неколико</a:t>
            </a:r>
            <a:r>
              <a:rPr lang="ru-RU" dirty="0"/>
              <a:t> дана </a:t>
            </a:r>
            <a:r>
              <a:rPr lang="ru-RU" dirty="0" err="1"/>
              <a:t>касније</a:t>
            </a:r>
            <a:r>
              <a:rPr lang="ru-RU" dirty="0"/>
              <a:t>, 7. </a:t>
            </a:r>
            <a:r>
              <a:rPr lang="ru-RU" dirty="0" err="1"/>
              <a:t>априла</a:t>
            </a:r>
            <a:r>
              <a:rPr lang="ru-RU" dirty="0"/>
              <a:t> 1941. године, </a:t>
            </a:r>
            <a:r>
              <a:rPr lang="ru-RU" dirty="0" err="1"/>
              <a:t>Андрић</a:t>
            </a:r>
            <a:r>
              <a:rPr lang="ru-RU" dirty="0"/>
              <a:t> </a:t>
            </a:r>
            <a:r>
              <a:rPr lang="ru-RU" dirty="0" err="1"/>
              <a:t>напустио</a:t>
            </a:r>
            <a:r>
              <a:rPr lang="ru-RU" dirty="0"/>
              <a:t> </a:t>
            </a:r>
            <a:r>
              <a:rPr lang="ru-RU" dirty="0" err="1"/>
              <a:t>дипломатску</a:t>
            </a:r>
            <a:r>
              <a:rPr lang="ru-RU" dirty="0"/>
              <a:t> </a:t>
            </a:r>
            <a:r>
              <a:rPr lang="ru-RU" dirty="0" err="1"/>
              <a:t>функцију</a:t>
            </a:r>
            <a:r>
              <a:rPr lang="ru-RU" dirty="0"/>
              <a:t> и </a:t>
            </a:r>
            <a:r>
              <a:rPr lang="ru-RU" dirty="0" err="1"/>
              <a:t>вратио</a:t>
            </a:r>
            <a:r>
              <a:rPr lang="ru-RU" dirty="0"/>
              <a:t> се само дан </a:t>
            </a:r>
            <a:r>
              <a:rPr lang="ru-RU" dirty="0" err="1"/>
              <a:t>након</a:t>
            </a:r>
            <a:r>
              <a:rPr lang="ru-RU" dirty="0"/>
              <a:t> </a:t>
            </a:r>
            <a:r>
              <a:rPr lang="ru-RU" dirty="0" err="1"/>
              <a:t>бомбардовања</a:t>
            </a:r>
            <a:r>
              <a:rPr lang="ru-RU" dirty="0"/>
              <a:t> </a:t>
            </a:r>
            <a:r>
              <a:rPr lang="ru-RU" dirty="0" err="1"/>
              <a:t>Београда</a:t>
            </a:r>
            <a:r>
              <a:rPr lang="ru-RU" dirty="0"/>
              <a:t> од стране </a:t>
            </a:r>
            <a:r>
              <a:rPr lang="ru-RU" dirty="0" err="1"/>
              <a:t>Немаца</a:t>
            </a:r>
            <a:r>
              <a:rPr lang="ru-RU" dirty="0"/>
              <a:t>, да би </a:t>
            </a:r>
            <a:r>
              <a:rPr lang="ru-RU" dirty="0" err="1"/>
              <a:t>заувек</a:t>
            </a:r>
            <a:r>
              <a:rPr lang="ru-RU" dirty="0"/>
              <a:t> </a:t>
            </a:r>
            <a:r>
              <a:rPr lang="ru-RU" dirty="0" err="1"/>
              <a:t>остао</a:t>
            </a:r>
            <a:r>
              <a:rPr lang="ru-RU" dirty="0"/>
              <a:t> у </a:t>
            </a:r>
            <a:r>
              <a:rPr lang="ru-RU" dirty="0" err="1"/>
              <a:t>Југославији</a:t>
            </a:r>
            <a:r>
              <a:rPr lang="ru-RU" dirty="0"/>
              <a:t>. </a:t>
            </a:r>
            <a:r>
              <a:rPr lang="ru-RU" dirty="0" err="1"/>
              <a:t>Гавриловић</a:t>
            </a:r>
            <a:r>
              <a:rPr lang="ru-RU" dirty="0"/>
              <a:t> </a:t>
            </a:r>
            <a:r>
              <a:rPr lang="ru-RU" dirty="0" err="1"/>
              <a:t>је</a:t>
            </a:r>
            <a:r>
              <a:rPr lang="ru-RU" dirty="0"/>
              <a:t> </a:t>
            </a:r>
            <a:r>
              <a:rPr lang="ru-RU" dirty="0" err="1"/>
              <a:t>емигрирао</a:t>
            </a:r>
            <a:r>
              <a:rPr lang="ru-RU" dirty="0"/>
              <a:t> у </a:t>
            </a:r>
            <a:r>
              <a:rPr lang="ru-RU" dirty="0" err="1"/>
              <a:t>Велику</a:t>
            </a:r>
            <a:r>
              <a:rPr lang="ru-RU" dirty="0"/>
              <a:t> </a:t>
            </a:r>
            <a:r>
              <a:rPr lang="ru-RU" dirty="0" err="1"/>
              <a:t>Британију</a:t>
            </a:r>
            <a:r>
              <a:rPr lang="ru-RU" dirty="0"/>
              <a:t> и </a:t>
            </a:r>
            <a:r>
              <a:rPr lang="ru-RU" dirty="0" err="1"/>
              <a:t>Сједињене</a:t>
            </a:r>
            <a:r>
              <a:rPr lang="ru-RU" dirty="0"/>
              <a:t> </a:t>
            </a:r>
            <a:r>
              <a:rPr lang="ru-RU" dirty="0" err="1"/>
              <a:t>Америчке</a:t>
            </a:r>
            <a:r>
              <a:rPr lang="ru-RU" dirty="0"/>
              <a:t> </a:t>
            </a:r>
            <a:r>
              <a:rPr lang="ru-RU" dirty="0" err="1"/>
              <a:t>Државе</a:t>
            </a:r>
            <a:r>
              <a:rPr lang="ru-RU" dirty="0"/>
              <a:t>, </a:t>
            </a:r>
            <a:r>
              <a:rPr lang="ru-RU" dirty="0" err="1"/>
              <a:t>постајући</a:t>
            </a:r>
            <a:r>
              <a:rPr lang="ru-RU" dirty="0"/>
              <a:t> </a:t>
            </a:r>
            <a:r>
              <a:rPr lang="ru-RU" dirty="0" err="1"/>
              <a:t>отворени</a:t>
            </a:r>
            <a:r>
              <a:rPr lang="ru-RU" dirty="0"/>
              <a:t> противник </a:t>
            </a:r>
            <a:r>
              <a:rPr lang="ru-RU" dirty="0" err="1"/>
              <a:t>Титовог</a:t>
            </a:r>
            <a:r>
              <a:rPr lang="ru-RU" dirty="0"/>
              <a:t> режима после 1945. године.</a:t>
            </a:r>
            <a:endParaRPr lang="bg-BG" dirty="0"/>
          </a:p>
        </p:txBody>
      </p:sp>
    </p:spTree>
    <p:extLst>
      <p:ext uri="{BB962C8B-B14F-4D97-AF65-F5344CB8AC3E}">
        <p14:creationId xmlns:p14="http://schemas.microsoft.com/office/powerpoint/2010/main" val="681688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699792" y="274638"/>
            <a:ext cx="3312368" cy="1570186"/>
          </a:xfrm>
        </p:spPr>
        <p:txBody>
          <a:bodyPr/>
          <a:lstStyle/>
          <a:p>
            <a:endParaRPr lang="bg-BG"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1274" y="-1"/>
            <a:ext cx="5698997" cy="6772721"/>
          </a:xfrm>
        </p:spPr>
      </p:pic>
    </p:spTree>
    <p:extLst>
      <p:ext uri="{BB962C8B-B14F-4D97-AF65-F5344CB8AC3E}">
        <p14:creationId xmlns:p14="http://schemas.microsoft.com/office/powerpoint/2010/main" val="1773785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2794322"/>
          </a:xfrm>
        </p:spPr>
        <p:txBody>
          <a:bodyPr>
            <a:normAutofit/>
          </a:bodyPr>
          <a:lstStyle/>
          <a:p>
            <a:r>
              <a:rPr lang="ru-RU" sz="2000" b="1" dirty="0" err="1"/>
              <a:t>Тугомир</a:t>
            </a:r>
            <a:r>
              <a:rPr lang="ru-RU" sz="2000" b="1" dirty="0"/>
              <a:t> </a:t>
            </a:r>
            <a:r>
              <a:rPr lang="ru-RU" sz="2000" b="1" dirty="0" err="1"/>
              <a:t>Алаупович</a:t>
            </a:r>
            <a:r>
              <a:rPr lang="ru-RU" sz="2000" b="1" dirty="0"/>
              <a:t> </a:t>
            </a:r>
            <a:r>
              <a:rPr lang="ru-RU" sz="2000" dirty="0"/>
              <a:t>- „</a:t>
            </a:r>
            <a:r>
              <a:rPr lang="ru-RU" sz="2000" dirty="0" err="1"/>
              <a:t>който</a:t>
            </a:r>
            <a:r>
              <a:rPr lang="ru-RU" sz="2000" dirty="0"/>
              <a:t> </a:t>
            </a:r>
            <a:r>
              <a:rPr lang="ru-RU" sz="2000" dirty="0" err="1"/>
              <a:t>бдеше</a:t>
            </a:r>
            <a:r>
              <a:rPr lang="ru-RU" sz="2000" dirty="0"/>
              <a:t> над </a:t>
            </a:r>
            <a:r>
              <a:rPr lang="ru-RU" sz="2000" dirty="0" err="1"/>
              <a:t>моята</a:t>
            </a:r>
            <a:r>
              <a:rPr lang="ru-RU" sz="2000" dirty="0"/>
              <a:t> душа и </a:t>
            </a:r>
            <a:r>
              <a:rPr lang="ru-RU" sz="2000" dirty="0" err="1"/>
              <a:t>моето</a:t>
            </a:r>
            <a:r>
              <a:rPr lang="ru-RU" sz="2000" dirty="0"/>
              <a:t> </a:t>
            </a:r>
            <a:r>
              <a:rPr lang="ru-RU" sz="2000" dirty="0" err="1"/>
              <a:t>тяло</a:t>
            </a:r>
            <a:r>
              <a:rPr lang="ru-RU" sz="2000" dirty="0"/>
              <a:t> </a:t>
            </a:r>
            <a:r>
              <a:rPr lang="ru-RU" sz="2000" dirty="0" err="1"/>
              <a:t>като</a:t>
            </a:r>
            <a:r>
              <a:rPr lang="ru-RU" sz="2000" dirty="0"/>
              <a:t> над </a:t>
            </a:r>
            <a:r>
              <a:rPr lang="ru-RU" sz="2000" dirty="0" err="1"/>
              <a:t>собствени</a:t>
            </a:r>
            <a:r>
              <a:rPr lang="ru-RU" sz="2000" dirty="0"/>
              <a:t>“ (</a:t>
            </a:r>
            <a:r>
              <a:rPr lang="ru-RU" sz="2000" dirty="0" err="1"/>
              <a:t>Киш</a:t>
            </a:r>
            <a:r>
              <a:rPr lang="ru-RU" sz="2000" dirty="0"/>
              <a:t>, </a:t>
            </a:r>
            <a:r>
              <a:rPr lang="ru-RU" sz="2000" dirty="0" smtClean="0"/>
              <a:t>2012). </a:t>
            </a:r>
            <a:r>
              <a:rPr lang="ru-RU" sz="2000" dirty="0" err="1" smtClean="0"/>
              <a:t>Това</a:t>
            </a:r>
            <a:r>
              <a:rPr lang="ru-RU" sz="2000" dirty="0" smtClean="0"/>
              <a:t> </a:t>
            </a:r>
            <a:r>
              <a:rPr lang="ru-RU" sz="2000" dirty="0"/>
              <a:t>е </a:t>
            </a:r>
            <a:r>
              <a:rPr lang="ru-RU" sz="2000" dirty="0" err="1"/>
              <a:t>преподавателят</a:t>
            </a:r>
            <a:r>
              <a:rPr lang="ru-RU" sz="2000" dirty="0"/>
              <a:t> на </a:t>
            </a:r>
            <a:r>
              <a:rPr lang="ru-RU" sz="2000" dirty="0" err="1"/>
              <a:t>Андрич</a:t>
            </a:r>
            <a:r>
              <a:rPr lang="ru-RU" sz="2000" dirty="0"/>
              <a:t> по </a:t>
            </a:r>
            <a:r>
              <a:rPr lang="ru-RU" sz="2000" dirty="0" err="1"/>
              <a:t>хърватска</a:t>
            </a:r>
            <a:r>
              <a:rPr lang="ru-RU" sz="2000" dirty="0"/>
              <a:t> литература от </a:t>
            </a:r>
            <a:r>
              <a:rPr lang="ru-RU" sz="2000" dirty="0" err="1"/>
              <a:t>гимназията</a:t>
            </a:r>
            <a:r>
              <a:rPr lang="ru-RU" sz="2000" dirty="0"/>
              <a:t> в Сараево, той е и </a:t>
            </a:r>
            <a:r>
              <a:rPr lang="ru-RU" sz="2000" dirty="0" err="1"/>
              <a:t>негов</a:t>
            </a:r>
            <a:r>
              <a:rPr lang="ru-RU" sz="2000" dirty="0"/>
              <a:t> </a:t>
            </a:r>
            <a:r>
              <a:rPr lang="ru-RU" sz="2000" dirty="0" err="1"/>
              <a:t>благодетел</a:t>
            </a:r>
            <a:r>
              <a:rPr lang="ru-RU" sz="2000" dirty="0"/>
              <a:t> и </a:t>
            </a:r>
            <a:r>
              <a:rPr lang="ru-RU" sz="2000" dirty="0" err="1"/>
              <a:t>му</a:t>
            </a:r>
            <a:r>
              <a:rPr lang="ru-RU" sz="2000" dirty="0"/>
              <a:t> </a:t>
            </a:r>
            <a:r>
              <a:rPr lang="ru-RU" sz="2000" dirty="0" err="1"/>
              <a:t>помага</a:t>
            </a:r>
            <a:r>
              <a:rPr lang="ru-RU" sz="2000" dirty="0"/>
              <a:t> финансово, </a:t>
            </a:r>
            <a:r>
              <a:rPr lang="ru-RU" sz="2000" dirty="0" err="1"/>
              <a:t>когато</a:t>
            </a:r>
            <a:r>
              <a:rPr lang="ru-RU" sz="2000" dirty="0"/>
              <a:t> живее в </a:t>
            </a:r>
            <a:r>
              <a:rPr lang="ru-RU" sz="2000" dirty="0" err="1"/>
              <a:t>крайна</a:t>
            </a:r>
            <a:r>
              <a:rPr lang="ru-RU" sz="2000" dirty="0"/>
              <a:t> </a:t>
            </a:r>
            <a:r>
              <a:rPr lang="ru-RU" sz="2000" dirty="0" err="1"/>
              <a:t>бедност</a:t>
            </a:r>
            <a:r>
              <a:rPr lang="ru-RU" sz="2000" dirty="0"/>
              <a:t>, </a:t>
            </a:r>
            <a:r>
              <a:rPr lang="ru-RU" sz="2000" dirty="0" err="1"/>
              <a:t>осигурява</a:t>
            </a:r>
            <a:r>
              <a:rPr lang="ru-RU" sz="2000" dirty="0"/>
              <a:t> </a:t>
            </a:r>
            <a:r>
              <a:rPr lang="ru-RU" sz="2000" dirty="0" err="1"/>
              <a:t>му</a:t>
            </a:r>
            <a:r>
              <a:rPr lang="ru-RU" sz="2000" dirty="0"/>
              <a:t> стипендия, за да </a:t>
            </a:r>
            <a:r>
              <a:rPr lang="ru-RU" sz="2000" dirty="0" err="1"/>
              <a:t>замине</a:t>
            </a:r>
            <a:r>
              <a:rPr lang="ru-RU" sz="2000" dirty="0"/>
              <a:t> да учи в Загреб, </a:t>
            </a:r>
            <a:r>
              <a:rPr lang="ru-RU" sz="2000" dirty="0" err="1"/>
              <a:t>Виена</a:t>
            </a:r>
            <a:r>
              <a:rPr lang="ru-RU" sz="2000" dirty="0"/>
              <a:t> и Краков. </a:t>
            </a:r>
            <a:r>
              <a:rPr lang="ru-RU" sz="2000" dirty="0" err="1"/>
              <a:t>Алаупович</a:t>
            </a:r>
            <a:r>
              <a:rPr lang="ru-RU" sz="2000" dirty="0"/>
              <a:t> </a:t>
            </a:r>
            <a:r>
              <a:rPr lang="ru-RU" sz="2000" dirty="0" err="1"/>
              <a:t>използва</a:t>
            </a:r>
            <a:r>
              <a:rPr lang="ru-RU" sz="2000" dirty="0"/>
              <a:t> </a:t>
            </a:r>
            <a:r>
              <a:rPr lang="ru-RU" sz="2000" dirty="0" err="1"/>
              <a:t>политическото</a:t>
            </a:r>
            <a:r>
              <a:rPr lang="ru-RU" sz="2000" dirty="0"/>
              <a:t> си влияние, </a:t>
            </a:r>
            <a:r>
              <a:rPr lang="ru-RU" sz="2000" dirty="0" err="1"/>
              <a:t>когато</a:t>
            </a:r>
            <a:r>
              <a:rPr lang="ru-RU" sz="2000" dirty="0"/>
              <a:t> </a:t>
            </a:r>
            <a:r>
              <a:rPr lang="ru-RU" sz="2000" dirty="0" err="1"/>
              <a:t>Андрич</a:t>
            </a:r>
            <a:r>
              <a:rPr lang="ru-RU" sz="2000" dirty="0"/>
              <a:t> е в затвора в </a:t>
            </a:r>
            <a:r>
              <a:rPr lang="ru-RU" sz="2000" dirty="0" err="1"/>
              <a:t>Марибор</a:t>
            </a:r>
            <a:r>
              <a:rPr lang="ru-RU" sz="2000" dirty="0"/>
              <a:t>; </a:t>
            </a:r>
            <a:r>
              <a:rPr lang="ru-RU" sz="2000" dirty="0" err="1"/>
              <a:t>помага</a:t>
            </a:r>
            <a:r>
              <a:rPr lang="ru-RU" sz="2000" dirty="0"/>
              <a:t> </a:t>
            </a:r>
            <a:r>
              <a:rPr lang="ru-RU" sz="2000" dirty="0" err="1"/>
              <a:t>му</a:t>
            </a:r>
            <a:r>
              <a:rPr lang="ru-RU" sz="2000" dirty="0"/>
              <a:t> да </a:t>
            </a:r>
            <a:r>
              <a:rPr lang="ru-RU" sz="2000" dirty="0" err="1"/>
              <a:t>започне</a:t>
            </a:r>
            <a:r>
              <a:rPr lang="ru-RU" sz="2000" dirty="0"/>
              <a:t> </a:t>
            </a:r>
            <a:r>
              <a:rPr lang="ru-RU" sz="2000" dirty="0" err="1"/>
              <a:t>дипломатическа</a:t>
            </a:r>
            <a:r>
              <a:rPr lang="ru-RU" sz="2000" dirty="0"/>
              <a:t> </a:t>
            </a:r>
            <a:r>
              <a:rPr lang="ru-RU" sz="2000" dirty="0" err="1"/>
              <a:t>кариера</a:t>
            </a:r>
            <a:r>
              <a:rPr lang="ru-RU" sz="2000" dirty="0"/>
              <a:t> след </a:t>
            </a:r>
            <a:r>
              <a:rPr lang="ru-RU" sz="2000" dirty="0" err="1"/>
              <a:t>войната</a:t>
            </a:r>
            <a:r>
              <a:rPr lang="ru-RU" sz="2000" dirty="0"/>
              <a:t>, </a:t>
            </a:r>
            <a:r>
              <a:rPr lang="ru-RU" sz="2000" dirty="0" err="1"/>
              <a:t>когато</a:t>
            </a:r>
            <a:r>
              <a:rPr lang="ru-RU" sz="2000" dirty="0"/>
              <a:t> става </a:t>
            </a:r>
            <a:r>
              <a:rPr lang="ru-RU" sz="2000" dirty="0" err="1"/>
              <a:t>министър</a:t>
            </a:r>
            <a:r>
              <a:rPr lang="ru-RU" sz="2000" dirty="0"/>
              <a:t> на </a:t>
            </a:r>
            <a:r>
              <a:rPr lang="ru-RU" sz="2000" dirty="0" err="1"/>
              <a:t>вероизповеданията</a:t>
            </a:r>
            <a:r>
              <a:rPr lang="ru-RU" sz="2000" dirty="0"/>
              <a:t>.</a:t>
            </a:r>
            <a:endParaRPr lang="bg-BG" sz="2000" dirty="0"/>
          </a:p>
        </p:txBody>
      </p:sp>
      <p:sp>
        <p:nvSpPr>
          <p:cNvPr id="3" name="Контейнер за съдържание 2"/>
          <p:cNvSpPr>
            <a:spLocks noGrp="1"/>
          </p:cNvSpPr>
          <p:nvPr>
            <p:ph idx="1"/>
          </p:nvPr>
        </p:nvSpPr>
        <p:spPr>
          <a:xfrm>
            <a:off x="107504" y="2996952"/>
            <a:ext cx="8856984" cy="3744416"/>
          </a:xfrm>
        </p:spPr>
        <p:txBody>
          <a:bodyPr>
            <a:normAutofit fontScale="85000" lnSpcReduction="20000"/>
          </a:bodyPr>
          <a:lstStyle/>
          <a:p>
            <a:r>
              <a:rPr lang="bg-BG" b="1" dirty="0" err="1"/>
              <a:t>Тугомир</a:t>
            </a:r>
            <a:r>
              <a:rPr lang="bg-BG" b="1" dirty="0"/>
              <a:t> </a:t>
            </a:r>
            <a:r>
              <a:rPr lang="bg-BG" b="1" dirty="0" err="1"/>
              <a:t>Алауповић</a:t>
            </a:r>
            <a:r>
              <a:rPr lang="bg-BG" b="1" dirty="0"/>
              <a:t> </a:t>
            </a:r>
            <a:r>
              <a:rPr lang="bg-BG" dirty="0"/>
              <a:t>– „</a:t>
            </a:r>
            <a:r>
              <a:rPr lang="bg-BG" dirty="0" err="1"/>
              <a:t>који</a:t>
            </a:r>
            <a:r>
              <a:rPr lang="bg-BG" dirty="0"/>
              <a:t> </a:t>
            </a:r>
            <a:r>
              <a:rPr lang="bg-BG" dirty="0" err="1"/>
              <a:t>је</a:t>
            </a:r>
            <a:r>
              <a:rPr lang="bg-BG" dirty="0"/>
              <a:t> </a:t>
            </a:r>
            <a:r>
              <a:rPr lang="bg-BG" dirty="0" err="1"/>
              <a:t>чувао</a:t>
            </a:r>
            <a:r>
              <a:rPr lang="bg-BG" dirty="0"/>
              <a:t> </a:t>
            </a:r>
            <a:r>
              <a:rPr lang="bg-BG" dirty="0" err="1"/>
              <a:t>моју</a:t>
            </a:r>
            <a:r>
              <a:rPr lang="bg-BG" dirty="0"/>
              <a:t> </a:t>
            </a:r>
            <a:r>
              <a:rPr lang="bg-BG" dirty="0" err="1"/>
              <a:t>душу</a:t>
            </a:r>
            <a:r>
              <a:rPr lang="bg-BG" dirty="0"/>
              <a:t> и </a:t>
            </a:r>
            <a:r>
              <a:rPr lang="bg-BG" dirty="0" err="1"/>
              <a:t>моје</a:t>
            </a:r>
            <a:r>
              <a:rPr lang="bg-BG" dirty="0"/>
              <a:t> </a:t>
            </a:r>
            <a:r>
              <a:rPr lang="bg-BG" dirty="0" err="1"/>
              <a:t>тело</a:t>
            </a:r>
            <a:r>
              <a:rPr lang="bg-BG" dirty="0"/>
              <a:t> </a:t>
            </a:r>
            <a:r>
              <a:rPr lang="bg-BG" dirty="0" err="1"/>
              <a:t>као</a:t>
            </a:r>
            <a:r>
              <a:rPr lang="bg-BG" dirty="0"/>
              <a:t> </a:t>
            </a:r>
            <a:r>
              <a:rPr lang="bg-BG" dirty="0" err="1"/>
              <a:t>своје</a:t>
            </a:r>
            <a:r>
              <a:rPr lang="bg-BG" dirty="0"/>
              <a:t>“ (Киш, 2012). </a:t>
            </a:r>
            <a:r>
              <a:rPr lang="bg-BG" dirty="0" err="1"/>
              <a:t>Ово</a:t>
            </a:r>
            <a:r>
              <a:rPr lang="bg-BG" dirty="0"/>
              <a:t> </a:t>
            </a:r>
            <a:r>
              <a:rPr lang="bg-BG" dirty="0" err="1"/>
              <a:t>је</a:t>
            </a:r>
            <a:r>
              <a:rPr lang="bg-BG" dirty="0"/>
              <a:t> </a:t>
            </a:r>
            <a:r>
              <a:rPr lang="bg-BG" dirty="0" err="1"/>
              <a:t>био</a:t>
            </a:r>
            <a:r>
              <a:rPr lang="bg-BG" dirty="0"/>
              <a:t> </a:t>
            </a:r>
            <a:r>
              <a:rPr lang="bg-BG" dirty="0" err="1"/>
              <a:t>Андрићев</a:t>
            </a:r>
            <a:r>
              <a:rPr lang="bg-BG" dirty="0"/>
              <a:t> професор </a:t>
            </a:r>
            <a:r>
              <a:rPr lang="bg-BG" dirty="0" err="1"/>
              <a:t>хрватске</a:t>
            </a:r>
            <a:r>
              <a:rPr lang="bg-BG" dirty="0"/>
              <a:t> </a:t>
            </a:r>
            <a:r>
              <a:rPr lang="bg-BG" dirty="0" err="1"/>
              <a:t>књижевности</a:t>
            </a:r>
            <a:r>
              <a:rPr lang="bg-BG" dirty="0"/>
              <a:t> у </a:t>
            </a:r>
            <a:r>
              <a:rPr lang="bg-BG" dirty="0" err="1"/>
              <a:t>гимназији</a:t>
            </a:r>
            <a:r>
              <a:rPr lang="bg-BG" dirty="0"/>
              <a:t> у </a:t>
            </a:r>
            <a:r>
              <a:rPr lang="bg-BG" dirty="0" err="1"/>
              <a:t>Сарајеву</a:t>
            </a:r>
            <a:r>
              <a:rPr lang="bg-BG" dirty="0"/>
              <a:t>, </a:t>
            </a:r>
            <a:r>
              <a:rPr lang="bg-BG" dirty="0" err="1"/>
              <a:t>био</a:t>
            </a:r>
            <a:r>
              <a:rPr lang="bg-BG" dirty="0"/>
              <a:t> </a:t>
            </a:r>
            <a:r>
              <a:rPr lang="bg-BG" dirty="0" err="1"/>
              <a:t>је</a:t>
            </a:r>
            <a:r>
              <a:rPr lang="bg-BG" dirty="0"/>
              <a:t> и </a:t>
            </a:r>
            <a:r>
              <a:rPr lang="bg-BG" dirty="0" err="1"/>
              <a:t>његов</a:t>
            </a:r>
            <a:r>
              <a:rPr lang="bg-BG" dirty="0"/>
              <a:t> </a:t>
            </a:r>
            <a:r>
              <a:rPr lang="bg-BG" dirty="0" err="1"/>
              <a:t>добротвор</a:t>
            </a:r>
            <a:r>
              <a:rPr lang="bg-BG" dirty="0"/>
              <a:t> и </a:t>
            </a:r>
            <a:r>
              <a:rPr lang="bg-BG" dirty="0" err="1"/>
              <a:t>финансијски</a:t>
            </a:r>
            <a:r>
              <a:rPr lang="bg-BG" dirty="0"/>
              <a:t> му </a:t>
            </a:r>
            <a:r>
              <a:rPr lang="bg-BG" dirty="0" err="1"/>
              <a:t>је</a:t>
            </a:r>
            <a:r>
              <a:rPr lang="bg-BG" dirty="0"/>
              <a:t> </a:t>
            </a:r>
            <a:r>
              <a:rPr lang="bg-BG" dirty="0" err="1"/>
              <a:t>помагао</a:t>
            </a:r>
            <a:r>
              <a:rPr lang="bg-BG" dirty="0"/>
              <a:t> </a:t>
            </a:r>
            <a:r>
              <a:rPr lang="bg-BG" dirty="0" err="1"/>
              <a:t>када</a:t>
            </a:r>
            <a:r>
              <a:rPr lang="bg-BG" dirty="0"/>
              <a:t> </a:t>
            </a:r>
            <a:r>
              <a:rPr lang="bg-BG" dirty="0" err="1"/>
              <a:t>је</a:t>
            </a:r>
            <a:r>
              <a:rPr lang="bg-BG" dirty="0"/>
              <a:t> </a:t>
            </a:r>
            <a:r>
              <a:rPr lang="bg-BG" dirty="0" err="1"/>
              <a:t>живео</a:t>
            </a:r>
            <a:r>
              <a:rPr lang="bg-BG" dirty="0"/>
              <a:t> у </a:t>
            </a:r>
            <a:r>
              <a:rPr lang="bg-BG" dirty="0" err="1"/>
              <a:t>крајњем</a:t>
            </a:r>
            <a:r>
              <a:rPr lang="bg-BG" dirty="0"/>
              <a:t> </a:t>
            </a:r>
            <a:r>
              <a:rPr lang="bg-BG" dirty="0" err="1"/>
              <a:t>сиромаштву</a:t>
            </a:r>
            <a:r>
              <a:rPr lang="bg-BG" dirty="0"/>
              <a:t>, </a:t>
            </a:r>
            <a:r>
              <a:rPr lang="bg-BG" dirty="0" err="1"/>
              <a:t>обезбеђујући</a:t>
            </a:r>
            <a:r>
              <a:rPr lang="bg-BG" dirty="0"/>
              <a:t> му </a:t>
            </a:r>
            <a:r>
              <a:rPr lang="bg-BG" dirty="0" err="1"/>
              <a:t>стипендије</a:t>
            </a:r>
            <a:r>
              <a:rPr lang="bg-BG" dirty="0"/>
              <a:t> за </a:t>
            </a:r>
            <a:r>
              <a:rPr lang="bg-BG" dirty="0" err="1"/>
              <a:t>студирање</a:t>
            </a:r>
            <a:r>
              <a:rPr lang="bg-BG" dirty="0"/>
              <a:t> у </a:t>
            </a:r>
            <a:r>
              <a:rPr lang="bg-BG" dirty="0" err="1"/>
              <a:t>Загребу</a:t>
            </a:r>
            <a:r>
              <a:rPr lang="bg-BG" dirty="0"/>
              <a:t>, </a:t>
            </a:r>
            <a:r>
              <a:rPr lang="bg-BG" dirty="0" err="1"/>
              <a:t>Бечу</a:t>
            </a:r>
            <a:r>
              <a:rPr lang="bg-BG" dirty="0"/>
              <a:t> и </a:t>
            </a:r>
            <a:r>
              <a:rPr lang="bg-BG" dirty="0" err="1"/>
              <a:t>Кракову</a:t>
            </a:r>
            <a:r>
              <a:rPr lang="bg-BG" dirty="0"/>
              <a:t>. </a:t>
            </a:r>
            <a:r>
              <a:rPr lang="bg-BG" dirty="0" err="1"/>
              <a:t>Алауповић</a:t>
            </a:r>
            <a:r>
              <a:rPr lang="bg-BG" dirty="0"/>
              <a:t> </a:t>
            </a:r>
            <a:r>
              <a:rPr lang="bg-BG" dirty="0" err="1"/>
              <a:t>је</a:t>
            </a:r>
            <a:r>
              <a:rPr lang="bg-BG" dirty="0"/>
              <a:t> </a:t>
            </a:r>
            <a:r>
              <a:rPr lang="bg-BG" dirty="0" err="1"/>
              <a:t>користио</a:t>
            </a:r>
            <a:r>
              <a:rPr lang="bg-BG" dirty="0"/>
              <a:t> </a:t>
            </a:r>
            <a:r>
              <a:rPr lang="bg-BG" dirty="0" err="1"/>
              <a:t>свој</a:t>
            </a:r>
            <a:r>
              <a:rPr lang="bg-BG" dirty="0"/>
              <a:t> </a:t>
            </a:r>
            <a:r>
              <a:rPr lang="bg-BG" dirty="0" err="1"/>
              <a:t>политички</a:t>
            </a:r>
            <a:r>
              <a:rPr lang="bg-BG" dirty="0"/>
              <a:t> </a:t>
            </a:r>
            <a:r>
              <a:rPr lang="bg-BG" dirty="0" err="1"/>
              <a:t>утицај</a:t>
            </a:r>
            <a:r>
              <a:rPr lang="bg-BG" dirty="0"/>
              <a:t> </a:t>
            </a:r>
            <a:r>
              <a:rPr lang="bg-BG" dirty="0" err="1"/>
              <a:t>када</a:t>
            </a:r>
            <a:r>
              <a:rPr lang="bg-BG" dirty="0"/>
              <a:t> </a:t>
            </a:r>
            <a:r>
              <a:rPr lang="bg-BG" dirty="0" err="1"/>
              <a:t>је</a:t>
            </a:r>
            <a:r>
              <a:rPr lang="bg-BG" dirty="0"/>
              <a:t> </a:t>
            </a:r>
            <a:r>
              <a:rPr lang="bg-BG" dirty="0" err="1"/>
              <a:t>Андрић</a:t>
            </a:r>
            <a:r>
              <a:rPr lang="bg-BG" dirty="0"/>
              <a:t> </a:t>
            </a:r>
            <a:r>
              <a:rPr lang="bg-BG" dirty="0" err="1"/>
              <a:t>био</a:t>
            </a:r>
            <a:r>
              <a:rPr lang="bg-BG" dirty="0"/>
              <a:t> у </a:t>
            </a:r>
            <a:r>
              <a:rPr lang="bg-BG" dirty="0" err="1"/>
              <a:t>затвору</a:t>
            </a:r>
            <a:r>
              <a:rPr lang="bg-BG" dirty="0"/>
              <a:t> у </a:t>
            </a:r>
            <a:r>
              <a:rPr lang="bg-BG" dirty="0" err="1"/>
              <a:t>Марибору</a:t>
            </a:r>
            <a:r>
              <a:rPr lang="bg-BG" dirty="0"/>
              <a:t>; </a:t>
            </a:r>
            <a:r>
              <a:rPr lang="bg-BG" dirty="0" err="1"/>
              <a:t>помогао</a:t>
            </a:r>
            <a:r>
              <a:rPr lang="bg-BG" dirty="0"/>
              <a:t> му </a:t>
            </a:r>
            <a:r>
              <a:rPr lang="bg-BG" dirty="0" err="1"/>
              <a:t>је</a:t>
            </a:r>
            <a:r>
              <a:rPr lang="bg-BG" dirty="0"/>
              <a:t> да започне </a:t>
            </a:r>
            <a:r>
              <a:rPr lang="bg-BG" dirty="0" err="1"/>
              <a:t>дипломатску</a:t>
            </a:r>
            <a:r>
              <a:rPr lang="bg-BG" dirty="0"/>
              <a:t> </a:t>
            </a:r>
            <a:r>
              <a:rPr lang="bg-BG" dirty="0" err="1"/>
              <a:t>каријеру</a:t>
            </a:r>
            <a:r>
              <a:rPr lang="bg-BG" dirty="0"/>
              <a:t> после </a:t>
            </a:r>
            <a:r>
              <a:rPr lang="bg-BG" dirty="0" err="1"/>
              <a:t>рата</a:t>
            </a:r>
            <a:r>
              <a:rPr lang="bg-BG" dirty="0"/>
              <a:t>, </a:t>
            </a:r>
            <a:r>
              <a:rPr lang="bg-BG" dirty="0" err="1"/>
              <a:t>када</a:t>
            </a:r>
            <a:r>
              <a:rPr lang="bg-BG" dirty="0"/>
              <a:t> </a:t>
            </a:r>
            <a:r>
              <a:rPr lang="bg-BG" dirty="0" err="1"/>
              <a:t>је</a:t>
            </a:r>
            <a:r>
              <a:rPr lang="bg-BG" dirty="0"/>
              <a:t> </a:t>
            </a:r>
            <a:r>
              <a:rPr lang="bg-BG" dirty="0" err="1"/>
              <a:t>постао</a:t>
            </a:r>
            <a:r>
              <a:rPr lang="bg-BG" dirty="0"/>
              <a:t> </a:t>
            </a:r>
            <a:r>
              <a:rPr lang="bg-BG" dirty="0" err="1"/>
              <a:t>министар</a:t>
            </a:r>
            <a:r>
              <a:rPr lang="bg-BG" dirty="0"/>
              <a:t> </a:t>
            </a:r>
            <a:r>
              <a:rPr lang="bg-BG" dirty="0" err="1"/>
              <a:t>верских</a:t>
            </a:r>
            <a:r>
              <a:rPr lang="bg-BG" dirty="0"/>
              <a:t> </a:t>
            </a:r>
            <a:r>
              <a:rPr lang="bg-BG" dirty="0" err="1"/>
              <a:t>послова</a:t>
            </a:r>
            <a:r>
              <a:rPr lang="bg-BG" dirty="0"/>
              <a:t>.</a:t>
            </a:r>
          </a:p>
        </p:txBody>
      </p:sp>
    </p:spTree>
    <p:extLst>
      <p:ext uri="{BB962C8B-B14F-4D97-AF65-F5344CB8AC3E}">
        <p14:creationId xmlns:p14="http://schemas.microsoft.com/office/powerpoint/2010/main" val="3518932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915816" y="274638"/>
            <a:ext cx="3096344" cy="2290266"/>
          </a:xfrm>
        </p:spPr>
        <p:txBody>
          <a:bodyPr/>
          <a:lstStyle/>
          <a:p>
            <a:endParaRPr lang="bg-BG"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55838"/>
            <a:ext cx="5184576" cy="6882182"/>
          </a:xfrm>
        </p:spPr>
      </p:pic>
    </p:spTree>
    <p:extLst>
      <p:ext uri="{BB962C8B-B14F-4D97-AF65-F5344CB8AC3E}">
        <p14:creationId xmlns:p14="http://schemas.microsoft.com/office/powerpoint/2010/main" val="1546010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2146250"/>
          </a:xfrm>
        </p:spPr>
        <p:txBody>
          <a:bodyPr>
            <a:normAutofit fontScale="90000"/>
          </a:bodyPr>
          <a:lstStyle/>
          <a:p>
            <a:r>
              <a:rPr lang="ru-RU" sz="2000" b="1" dirty="0" err="1"/>
              <a:t>Димитрие</a:t>
            </a:r>
            <a:r>
              <a:rPr lang="ru-RU" sz="2000" b="1" dirty="0"/>
              <a:t> </a:t>
            </a:r>
            <a:r>
              <a:rPr lang="ru-RU" sz="2000" b="1" dirty="0" err="1"/>
              <a:t>Митринович</a:t>
            </a:r>
            <a:r>
              <a:rPr lang="ru-RU" sz="2000" b="1" dirty="0"/>
              <a:t> </a:t>
            </a:r>
            <a:r>
              <a:rPr lang="ru-RU" sz="2000" dirty="0"/>
              <a:t>– „</a:t>
            </a:r>
            <a:r>
              <a:rPr lang="ru-RU" sz="2000" dirty="0" err="1"/>
              <a:t>който</a:t>
            </a:r>
            <a:r>
              <a:rPr lang="ru-RU" sz="2000" dirty="0"/>
              <a:t> ми </a:t>
            </a:r>
            <a:r>
              <a:rPr lang="ru-RU" sz="2000" dirty="0" err="1"/>
              <a:t>разкри</a:t>
            </a:r>
            <a:r>
              <a:rPr lang="ru-RU" sz="2000" dirty="0"/>
              <a:t>, че </a:t>
            </a:r>
            <a:r>
              <a:rPr lang="ru-RU" sz="2000" dirty="0" err="1"/>
              <a:t>освен</a:t>
            </a:r>
            <a:r>
              <a:rPr lang="ru-RU" sz="2000" dirty="0"/>
              <a:t> </a:t>
            </a:r>
            <a:r>
              <a:rPr lang="ru-RU" sz="2000" dirty="0" err="1"/>
              <a:t>нещастните</a:t>
            </a:r>
            <a:r>
              <a:rPr lang="ru-RU" sz="2000" dirty="0"/>
              <a:t> малки </a:t>
            </a:r>
            <a:r>
              <a:rPr lang="ru-RU" sz="2000" dirty="0" err="1"/>
              <a:t>градчета</a:t>
            </a:r>
            <a:r>
              <a:rPr lang="ru-RU" sz="2000" dirty="0"/>
              <a:t>, </a:t>
            </a:r>
            <a:r>
              <a:rPr lang="ru-RU" sz="2000" dirty="0" err="1"/>
              <a:t>съществуват</a:t>
            </a:r>
            <a:r>
              <a:rPr lang="ru-RU" sz="2000" dirty="0"/>
              <a:t> и </a:t>
            </a:r>
            <a:r>
              <a:rPr lang="ru-RU" sz="2000" dirty="0" err="1"/>
              <a:t>други</a:t>
            </a:r>
            <a:r>
              <a:rPr lang="ru-RU" sz="2000" dirty="0"/>
              <a:t> </a:t>
            </a:r>
            <a:r>
              <a:rPr lang="ru-RU" sz="2000" dirty="0" err="1"/>
              <a:t>по-добри</a:t>
            </a:r>
            <a:r>
              <a:rPr lang="ru-RU" sz="2000" dirty="0"/>
              <a:t> и </a:t>
            </a:r>
            <a:r>
              <a:rPr lang="ru-RU" sz="2000" dirty="0" err="1"/>
              <a:t>по-щастливи</a:t>
            </a:r>
            <a:r>
              <a:rPr lang="ru-RU" sz="2000" dirty="0"/>
              <a:t> </a:t>
            </a:r>
            <a:r>
              <a:rPr lang="ru-RU" sz="2000" dirty="0" err="1"/>
              <a:t>светове</a:t>
            </a:r>
            <a:r>
              <a:rPr lang="ru-RU" sz="2000" dirty="0"/>
              <a:t>“ (</a:t>
            </a:r>
            <a:r>
              <a:rPr lang="ru-RU" sz="2000" dirty="0" err="1" smtClean="0"/>
              <a:t>Киш</a:t>
            </a:r>
            <a:r>
              <a:rPr lang="ru-RU" sz="2000" dirty="0" smtClean="0"/>
              <a:t>); </a:t>
            </a:r>
            <a:r>
              <a:rPr lang="ru-RU" sz="2000" dirty="0" err="1" smtClean="0"/>
              <a:t>Това</a:t>
            </a:r>
            <a:r>
              <a:rPr lang="ru-RU" sz="2000" dirty="0" smtClean="0"/>
              <a:t> </a:t>
            </a:r>
            <a:r>
              <a:rPr lang="ru-RU" sz="2000" dirty="0"/>
              <a:t>е </a:t>
            </a:r>
            <a:r>
              <a:rPr lang="ru-RU" sz="2000" dirty="0" err="1"/>
              <a:t>романтичният</a:t>
            </a:r>
            <a:r>
              <a:rPr lang="ru-RU" sz="2000" dirty="0"/>
              <a:t> </a:t>
            </a:r>
            <a:r>
              <a:rPr lang="ru-RU" sz="2000" dirty="0" err="1"/>
              <a:t>сръбски</a:t>
            </a:r>
            <a:r>
              <a:rPr lang="ru-RU" sz="2000" dirty="0"/>
              <a:t> философ, </a:t>
            </a:r>
            <a:r>
              <a:rPr lang="ru-RU" sz="2000" dirty="0" err="1"/>
              <a:t>последовател</a:t>
            </a:r>
            <a:r>
              <a:rPr lang="ru-RU" sz="2000" dirty="0"/>
              <a:t> на Плотин, </a:t>
            </a:r>
            <a:r>
              <a:rPr lang="ru-RU" sz="2000" dirty="0" err="1"/>
              <a:t>Лао</a:t>
            </a:r>
            <a:r>
              <a:rPr lang="ru-RU" sz="2000" dirty="0"/>
              <a:t> </a:t>
            </a:r>
            <a:r>
              <a:rPr lang="ru-RU" sz="2000" dirty="0" err="1"/>
              <a:t>Дзъ</a:t>
            </a:r>
            <a:r>
              <a:rPr lang="ru-RU" sz="2000" dirty="0"/>
              <a:t>, </a:t>
            </a:r>
            <a:r>
              <a:rPr lang="ru-RU" sz="2000" dirty="0" err="1"/>
              <a:t>индивидуалистичната</a:t>
            </a:r>
            <a:r>
              <a:rPr lang="ru-RU" sz="2000" dirty="0"/>
              <a:t> </a:t>
            </a:r>
            <a:r>
              <a:rPr lang="ru-RU" sz="2000" dirty="0" err="1"/>
              <a:t>неофройдистка</a:t>
            </a:r>
            <a:r>
              <a:rPr lang="ru-RU" sz="2000" dirty="0"/>
              <a:t> философия на Адлер, </a:t>
            </a:r>
            <a:r>
              <a:rPr lang="ru-RU" sz="2000" dirty="0" err="1"/>
              <a:t>както</a:t>
            </a:r>
            <a:r>
              <a:rPr lang="ru-RU" sz="2000" dirty="0"/>
              <a:t> и на Якоб </a:t>
            </a:r>
            <a:r>
              <a:rPr lang="ru-RU" sz="2000" dirty="0" err="1"/>
              <a:t>Бьом</a:t>
            </a:r>
            <a:r>
              <a:rPr lang="ru-RU" sz="2000" dirty="0"/>
              <a:t>. </a:t>
            </a:r>
            <a:r>
              <a:rPr lang="ru-RU" sz="2000" dirty="0" err="1"/>
              <a:t>Митринович</a:t>
            </a:r>
            <a:r>
              <a:rPr lang="ru-RU" sz="2000" dirty="0"/>
              <a:t> е идеолог на </a:t>
            </a:r>
            <a:r>
              <a:rPr lang="ru-RU" sz="2000" dirty="0" err="1"/>
              <a:t>движението</a:t>
            </a:r>
            <a:r>
              <a:rPr lang="ru-RU" sz="2000" dirty="0"/>
              <a:t> „Млада </a:t>
            </a:r>
            <a:r>
              <a:rPr lang="ru-RU" sz="2000" dirty="0" err="1"/>
              <a:t>Босна</a:t>
            </a:r>
            <a:r>
              <a:rPr lang="ru-RU" sz="2000" dirty="0"/>
              <a:t>“, мистик и </a:t>
            </a:r>
            <a:r>
              <a:rPr lang="ru-RU" sz="2000" dirty="0" err="1"/>
              <a:t>пътешественик</a:t>
            </a:r>
            <a:r>
              <a:rPr lang="ru-RU" sz="2000" dirty="0"/>
              <a:t>, </a:t>
            </a:r>
            <a:r>
              <a:rPr lang="ru-RU" sz="2000" dirty="0" err="1"/>
              <a:t>модерен</a:t>
            </a:r>
            <a:r>
              <a:rPr lang="ru-RU" sz="2000" dirty="0"/>
              <a:t> художник, </a:t>
            </a:r>
            <a:r>
              <a:rPr lang="ru-RU" sz="2000" dirty="0" err="1"/>
              <a:t>общувал</a:t>
            </a:r>
            <a:r>
              <a:rPr lang="ru-RU" sz="2000" dirty="0"/>
              <a:t> </a:t>
            </a:r>
            <a:r>
              <a:rPr lang="ru-RU" sz="2000" dirty="0" err="1"/>
              <a:t>със</a:t>
            </a:r>
            <a:r>
              <a:rPr lang="ru-RU" sz="2000" dirty="0"/>
              <a:t> </a:t>
            </a:r>
            <a:r>
              <a:rPr lang="ru-RU" sz="2000" dirty="0" err="1"/>
              <a:t>самия</a:t>
            </a:r>
            <a:r>
              <a:rPr lang="ru-RU" sz="2000" dirty="0"/>
              <a:t> Василий </a:t>
            </a:r>
            <a:r>
              <a:rPr lang="ru-RU" sz="2000" dirty="0" err="1"/>
              <a:t>Кандински</a:t>
            </a:r>
            <a:r>
              <a:rPr lang="ru-RU" sz="2000" dirty="0"/>
              <a:t>.</a:t>
            </a:r>
            <a:endParaRPr lang="bg-BG" sz="2000" dirty="0"/>
          </a:p>
        </p:txBody>
      </p:sp>
      <p:sp>
        <p:nvSpPr>
          <p:cNvPr id="3" name="Контейнер за съдържание 2"/>
          <p:cNvSpPr>
            <a:spLocks noGrp="1"/>
          </p:cNvSpPr>
          <p:nvPr>
            <p:ph idx="1"/>
          </p:nvPr>
        </p:nvSpPr>
        <p:spPr>
          <a:xfrm>
            <a:off x="457200" y="2636912"/>
            <a:ext cx="8229600" cy="3489251"/>
          </a:xfrm>
        </p:spPr>
        <p:txBody>
          <a:bodyPr>
            <a:normAutofit fontScale="85000" lnSpcReduction="10000"/>
          </a:bodyPr>
          <a:lstStyle/>
          <a:p>
            <a:r>
              <a:rPr lang="bg-BG" b="1" dirty="0" err="1"/>
              <a:t>Димитрије</a:t>
            </a:r>
            <a:r>
              <a:rPr lang="bg-BG" b="1" dirty="0"/>
              <a:t> </a:t>
            </a:r>
            <a:r>
              <a:rPr lang="bg-BG" b="1" dirty="0" err="1"/>
              <a:t>Митриновић</a:t>
            </a:r>
            <a:r>
              <a:rPr lang="bg-BG" b="1" dirty="0"/>
              <a:t> </a:t>
            </a:r>
            <a:r>
              <a:rPr lang="bg-BG" dirty="0"/>
              <a:t>– „</a:t>
            </a:r>
            <a:r>
              <a:rPr lang="bg-BG" dirty="0" err="1"/>
              <a:t>који</a:t>
            </a:r>
            <a:r>
              <a:rPr lang="bg-BG" dirty="0"/>
              <a:t> ми </a:t>
            </a:r>
            <a:r>
              <a:rPr lang="bg-BG" dirty="0" err="1"/>
              <a:t>је</a:t>
            </a:r>
            <a:r>
              <a:rPr lang="bg-BG" dirty="0"/>
              <a:t> </a:t>
            </a:r>
            <a:r>
              <a:rPr lang="bg-BG" dirty="0" err="1"/>
              <a:t>открио</a:t>
            </a:r>
            <a:r>
              <a:rPr lang="bg-BG" dirty="0"/>
              <a:t> да поред </a:t>
            </a:r>
            <a:r>
              <a:rPr lang="bg-BG" dirty="0" err="1"/>
              <a:t>несрећних</a:t>
            </a:r>
            <a:r>
              <a:rPr lang="bg-BG" dirty="0"/>
              <a:t> </a:t>
            </a:r>
            <a:r>
              <a:rPr lang="bg-BG" dirty="0" err="1"/>
              <a:t>малих</a:t>
            </a:r>
            <a:r>
              <a:rPr lang="bg-BG" dirty="0"/>
              <a:t> места </a:t>
            </a:r>
            <a:r>
              <a:rPr lang="bg-BG" dirty="0" err="1"/>
              <a:t>постоје</a:t>
            </a:r>
            <a:r>
              <a:rPr lang="bg-BG" dirty="0"/>
              <a:t> и други </a:t>
            </a:r>
            <a:r>
              <a:rPr lang="bg-BG" dirty="0" err="1"/>
              <a:t>бољи</a:t>
            </a:r>
            <a:r>
              <a:rPr lang="bg-BG" dirty="0"/>
              <a:t> и </a:t>
            </a:r>
            <a:r>
              <a:rPr lang="bg-BG" dirty="0" err="1"/>
              <a:t>срећнији</a:t>
            </a:r>
            <a:r>
              <a:rPr lang="bg-BG" dirty="0"/>
              <a:t> </a:t>
            </a:r>
            <a:r>
              <a:rPr lang="bg-BG" dirty="0" err="1"/>
              <a:t>светови</a:t>
            </a:r>
            <a:r>
              <a:rPr lang="bg-BG" dirty="0"/>
              <a:t>“ (Киш); </a:t>
            </a:r>
            <a:r>
              <a:rPr lang="bg-BG" dirty="0" err="1"/>
              <a:t>Ово</a:t>
            </a:r>
            <a:r>
              <a:rPr lang="bg-BG" dirty="0"/>
              <a:t> </a:t>
            </a:r>
            <a:r>
              <a:rPr lang="bg-BG" dirty="0" err="1"/>
              <a:t>је</a:t>
            </a:r>
            <a:r>
              <a:rPr lang="bg-BG" dirty="0"/>
              <a:t> романтични </a:t>
            </a:r>
            <a:r>
              <a:rPr lang="bg-BG" dirty="0" err="1"/>
              <a:t>српски</a:t>
            </a:r>
            <a:r>
              <a:rPr lang="bg-BG" dirty="0"/>
              <a:t> </a:t>
            </a:r>
            <a:r>
              <a:rPr lang="bg-BG" dirty="0" err="1"/>
              <a:t>филозоф</a:t>
            </a:r>
            <a:r>
              <a:rPr lang="bg-BG" dirty="0"/>
              <a:t>, </a:t>
            </a:r>
            <a:r>
              <a:rPr lang="bg-BG" dirty="0" err="1"/>
              <a:t>следбеник</a:t>
            </a:r>
            <a:r>
              <a:rPr lang="bg-BG" dirty="0"/>
              <a:t> </a:t>
            </a:r>
            <a:r>
              <a:rPr lang="bg-BG" dirty="0" err="1"/>
              <a:t>Плотина</a:t>
            </a:r>
            <a:r>
              <a:rPr lang="bg-BG" dirty="0"/>
              <a:t>, </a:t>
            </a:r>
            <a:r>
              <a:rPr lang="bg-BG" dirty="0" err="1"/>
              <a:t>Лао</a:t>
            </a:r>
            <a:r>
              <a:rPr lang="bg-BG" dirty="0"/>
              <a:t> </a:t>
            </a:r>
            <a:r>
              <a:rPr lang="bg-BG" dirty="0" err="1"/>
              <a:t>Цеа</a:t>
            </a:r>
            <a:r>
              <a:rPr lang="bg-BG" dirty="0"/>
              <a:t>, </a:t>
            </a:r>
            <a:r>
              <a:rPr lang="bg-BG" dirty="0" err="1"/>
              <a:t>индивидуалистичке</a:t>
            </a:r>
            <a:r>
              <a:rPr lang="bg-BG" dirty="0"/>
              <a:t> </a:t>
            </a:r>
            <a:r>
              <a:rPr lang="bg-BG" dirty="0" err="1"/>
              <a:t>неофројдовске</a:t>
            </a:r>
            <a:r>
              <a:rPr lang="bg-BG" dirty="0"/>
              <a:t> </a:t>
            </a:r>
            <a:r>
              <a:rPr lang="bg-BG" dirty="0" err="1"/>
              <a:t>филозофије</a:t>
            </a:r>
            <a:r>
              <a:rPr lang="bg-BG" dirty="0"/>
              <a:t> </a:t>
            </a:r>
            <a:r>
              <a:rPr lang="bg-BG" dirty="0" err="1"/>
              <a:t>Адлера</a:t>
            </a:r>
            <a:r>
              <a:rPr lang="bg-BG" dirty="0"/>
              <a:t>, </a:t>
            </a:r>
            <a:r>
              <a:rPr lang="bg-BG" dirty="0" err="1"/>
              <a:t>као</a:t>
            </a:r>
            <a:r>
              <a:rPr lang="bg-BG" dirty="0"/>
              <a:t> и </a:t>
            </a:r>
            <a:r>
              <a:rPr lang="bg-BG" dirty="0" err="1"/>
              <a:t>Јакоба</a:t>
            </a:r>
            <a:r>
              <a:rPr lang="bg-BG" dirty="0"/>
              <a:t> </a:t>
            </a:r>
            <a:r>
              <a:rPr lang="bg-BG" dirty="0" err="1"/>
              <a:t>Бема</a:t>
            </a:r>
            <a:r>
              <a:rPr lang="bg-BG" dirty="0"/>
              <a:t>. </a:t>
            </a:r>
            <a:r>
              <a:rPr lang="bg-BG" dirty="0" err="1"/>
              <a:t>Митриновић</a:t>
            </a:r>
            <a:r>
              <a:rPr lang="bg-BG" dirty="0"/>
              <a:t> </a:t>
            </a:r>
            <a:r>
              <a:rPr lang="bg-BG" dirty="0" err="1"/>
              <a:t>је</a:t>
            </a:r>
            <a:r>
              <a:rPr lang="bg-BG" dirty="0"/>
              <a:t> идеолог </a:t>
            </a:r>
            <a:r>
              <a:rPr lang="bg-BG" dirty="0" err="1"/>
              <a:t>покрета</a:t>
            </a:r>
            <a:r>
              <a:rPr lang="bg-BG" dirty="0"/>
              <a:t> „Млада Босна“, мистик и </a:t>
            </a:r>
            <a:r>
              <a:rPr lang="bg-BG" dirty="0" err="1"/>
              <a:t>путник</a:t>
            </a:r>
            <a:r>
              <a:rPr lang="bg-BG" dirty="0"/>
              <a:t>, модерни </a:t>
            </a:r>
            <a:r>
              <a:rPr lang="bg-BG" dirty="0" err="1"/>
              <a:t>уметник</a:t>
            </a:r>
            <a:r>
              <a:rPr lang="bg-BG" dirty="0"/>
              <a:t> </a:t>
            </a:r>
            <a:r>
              <a:rPr lang="bg-BG" dirty="0" err="1"/>
              <a:t>који</a:t>
            </a:r>
            <a:r>
              <a:rPr lang="bg-BG" dirty="0"/>
              <a:t> </a:t>
            </a:r>
            <a:r>
              <a:rPr lang="bg-BG" dirty="0" err="1"/>
              <a:t>је</a:t>
            </a:r>
            <a:r>
              <a:rPr lang="bg-BG" dirty="0"/>
              <a:t> </a:t>
            </a:r>
            <a:r>
              <a:rPr lang="bg-BG" dirty="0" err="1"/>
              <a:t>комуницирао</a:t>
            </a:r>
            <a:r>
              <a:rPr lang="bg-BG" dirty="0"/>
              <a:t> са </a:t>
            </a:r>
            <a:r>
              <a:rPr lang="bg-BG" dirty="0" err="1"/>
              <a:t>самим</a:t>
            </a:r>
            <a:r>
              <a:rPr lang="bg-BG" dirty="0"/>
              <a:t> </a:t>
            </a:r>
            <a:r>
              <a:rPr lang="bg-BG" dirty="0" err="1"/>
              <a:t>Василијем</a:t>
            </a:r>
            <a:r>
              <a:rPr lang="bg-BG" dirty="0"/>
              <a:t> </a:t>
            </a:r>
            <a:r>
              <a:rPr lang="bg-BG" dirty="0" err="1"/>
              <a:t>Кандинским</a:t>
            </a:r>
            <a:r>
              <a:rPr lang="bg-BG" dirty="0"/>
              <a:t>.</a:t>
            </a:r>
          </a:p>
        </p:txBody>
      </p:sp>
    </p:spTree>
    <p:extLst>
      <p:ext uri="{BB962C8B-B14F-4D97-AF65-F5344CB8AC3E}">
        <p14:creationId xmlns:p14="http://schemas.microsoft.com/office/powerpoint/2010/main" val="1223398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3059832" y="274638"/>
            <a:ext cx="2880320" cy="2002234"/>
          </a:xfrm>
        </p:spPr>
        <p:txBody>
          <a:bodyPr/>
          <a:lstStyle/>
          <a:p>
            <a:endParaRPr lang="bg-BG"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1719" y="-111664"/>
            <a:ext cx="4608511" cy="6969664"/>
          </a:xfrm>
        </p:spPr>
      </p:pic>
    </p:spTree>
    <p:extLst>
      <p:ext uri="{BB962C8B-B14F-4D97-AF65-F5344CB8AC3E}">
        <p14:creationId xmlns:p14="http://schemas.microsoft.com/office/powerpoint/2010/main" val="2990458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2650306"/>
          </a:xfrm>
        </p:spPr>
        <p:txBody>
          <a:bodyPr>
            <a:normAutofit/>
          </a:bodyPr>
          <a:lstStyle/>
          <a:p>
            <a:r>
              <a:rPr lang="ru-RU" sz="2000" b="1" dirty="0"/>
              <a:t>Владимир </a:t>
            </a:r>
            <a:r>
              <a:rPr lang="ru-RU" sz="2000" b="1" dirty="0" err="1"/>
              <a:t>Гачинович</a:t>
            </a:r>
            <a:r>
              <a:rPr lang="ru-RU" sz="2000" b="1" dirty="0"/>
              <a:t> </a:t>
            </a:r>
            <a:r>
              <a:rPr lang="ru-RU" sz="2000" dirty="0" smtClean="0"/>
              <a:t>„</a:t>
            </a:r>
            <a:r>
              <a:rPr lang="ru-RU" sz="2000" dirty="0" err="1"/>
              <a:t>който</a:t>
            </a:r>
            <a:r>
              <a:rPr lang="ru-RU" sz="2000" dirty="0"/>
              <a:t> ми </a:t>
            </a:r>
            <a:r>
              <a:rPr lang="ru-RU" sz="2000" dirty="0" err="1"/>
              <a:t>разкри</a:t>
            </a:r>
            <a:r>
              <a:rPr lang="ru-RU" sz="2000" dirty="0"/>
              <a:t> </a:t>
            </a:r>
            <a:r>
              <a:rPr lang="ru-RU" sz="2000" dirty="0" err="1"/>
              <a:t>онази</a:t>
            </a:r>
            <a:r>
              <a:rPr lang="ru-RU" sz="2000" dirty="0"/>
              <a:t> част на света и </a:t>
            </a:r>
            <a:r>
              <a:rPr lang="ru-RU" sz="2000" dirty="0" err="1"/>
              <a:t>душата</a:t>
            </a:r>
            <a:r>
              <a:rPr lang="ru-RU" sz="2000" dirty="0"/>
              <a:t>, </a:t>
            </a:r>
            <a:r>
              <a:rPr lang="ru-RU" sz="2000" dirty="0" err="1"/>
              <a:t>подобни</a:t>
            </a:r>
            <a:r>
              <a:rPr lang="ru-RU" sz="2000" dirty="0"/>
              <a:t> на </a:t>
            </a:r>
            <a:r>
              <a:rPr lang="ru-RU" sz="2000" dirty="0" err="1"/>
              <a:t>тъмната</a:t>
            </a:r>
            <a:r>
              <a:rPr lang="ru-RU" sz="2000" dirty="0"/>
              <a:t> страна на </a:t>
            </a:r>
            <a:r>
              <a:rPr lang="ru-RU" sz="2000" dirty="0" err="1"/>
              <a:t>луната</a:t>
            </a:r>
            <a:r>
              <a:rPr lang="ru-RU" sz="2000" dirty="0"/>
              <a:t>“ (</a:t>
            </a:r>
            <a:r>
              <a:rPr lang="ru-RU" sz="2000" dirty="0" err="1"/>
              <a:t>Киш</a:t>
            </a:r>
            <a:r>
              <a:rPr lang="ru-RU" sz="2000" dirty="0"/>
              <a:t> </a:t>
            </a:r>
            <a:r>
              <a:rPr lang="ru-RU" sz="2000" dirty="0" smtClean="0"/>
              <a:t>); </a:t>
            </a:r>
            <a:r>
              <a:rPr lang="ru-RU" sz="2000" dirty="0" err="1" smtClean="0"/>
              <a:t>Това</a:t>
            </a:r>
            <a:r>
              <a:rPr lang="ru-RU" sz="2000" dirty="0" smtClean="0"/>
              <a:t> </a:t>
            </a:r>
            <a:r>
              <a:rPr lang="ru-RU" sz="2000" dirty="0"/>
              <a:t>е </a:t>
            </a:r>
            <a:r>
              <a:rPr lang="ru-RU" sz="2000" dirty="0" err="1"/>
              <a:t>главният</a:t>
            </a:r>
            <a:r>
              <a:rPr lang="ru-RU" sz="2000" dirty="0"/>
              <a:t> идеолог на </a:t>
            </a:r>
            <a:r>
              <a:rPr lang="ru-RU" sz="2000" dirty="0" err="1"/>
              <a:t>движението</a:t>
            </a:r>
            <a:r>
              <a:rPr lang="ru-RU" sz="2000" dirty="0"/>
              <a:t> „Млада </a:t>
            </a:r>
            <a:r>
              <a:rPr lang="ru-RU" sz="2000" dirty="0" err="1"/>
              <a:t>Босна</a:t>
            </a:r>
            <a:r>
              <a:rPr lang="ru-RU" sz="2000" dirty="0"/>
              <a:t>“, </a:t>
            </a:r>
            <a:r>
              <a:rPr lang="ru-RU" sz="2000" dirty="0" err="1"/>
              <a:t>който</a:t>
            </a:r>
            <a:r>
              <a:rPr lang="ru-RU" sz="2000" dirty="0"/>
              <a:t> </a:t>
            </a:r>
            <a:r>
              <a:rPr lang="ru-RU" sz="2000" dirty="0" err="1"/>
              <a:t>силно</a:t>
            </a:r>
            <a:r>
              <a:rPr lang="ru-RU" sz="2000" dirty="0"/>
              <a:t> </a:t>
            </a:r>
            <a:r>
              <a:rPr lang="ru-RU" sz="2000" dirty="0" err="1"/>
              <a:t>повлиява</a:t>
            </a:r>
            <a:r>
              <a:rPr lang="ru-RU" sz="2000" dirty="0"/>
              <a:t> </a:t>
            </a:r>
            <a:r>
              <a:rPr lang="ru-RU" sz="2000" dirty="0" err="1"/>
              <a:t>върху</a:t>
            </a:r>
            <a:r>
              <a:rPr lang="ru-RU" sz="2000" dirty="0"/>
              <a:t> </a:t>
            </a:r>
            <a:r>
              <a:rPr lang="ru-RU" sz="2000" dirty="0" err="1"/>
              <a:t>формирането</a:t>
            </a:r>
            <a:r>
              <a:rPr lang="ru-RU" sz="2000" dirty="0"/>
              <a:t> на </a:t>
            </a:r>
            <a:r>
              <a:rPr lang="ru-RU" sz="2000" dirty="0" err="1"/>
              <a:t>националния</a:t>
            </a:r>
            <a:r>
              <a:rPr lang="ru-RU" sz="2000" dirty="0"/>
              <a:t> и политически </a:t>
            </a:r>
            <a:r>
              <a:rPr lang="ru-RU" sz="2000" dirty="0" err="1"/>
              <a:t>мироглед</a:t>
            </a:r>
            <a:r>
              <a:rPr lang="ru-RU" sz="2000" dirty="0"/>
              <a:t> на </a:t>
            </a:r>
            <a:r>
              <a:rPr lang="ru-RU" sz="2000" dirty="0" err="1"/>
              <a:t>младия</a:t>
            </a:r>
            <a:r>
              <a:rPr lang="ru-RU" sz="2000" dirty="0"/>
              <a:t> </a:t>
            </a:r>
            <a:r>
              <a:rPr lang="ru-RU" sz="2000" dirty="0" err="1"/>
              <a:t>Иво</a:t>
            </a:r>
            <a:r>
              <a:rPr lang="ru-RU" sz="2000" dirty="0"/>
              <a:t> </a:t>
            </a:r>
            <a:r>
              <a:rPr lang="ru-RU" sz="2000" dirty="0" err="1"/>
              <a:t>Андрич</a:t>
            </a:r>
            <a:r>
              <a:rPr lang="ru-RU" sz="2000" dirty="0"/>
              <a:t>. </a:t>
            </a:r>
            <a:r>
              <a:rPr lang="ru-RU" sz="2000" dirty="0" err="1"/>
              <a:t>Гачинович</a:t>
            </a:r>
            <a:r>
              <a:rPr lang="ru-RU" sz="2000" dirty="0"/>
              <a:t> е </a:t>
            </a:r>
            <a:r>
              <a:rPr lang="ru-RU" sz="2000" dirty="0" err="1"/>
              <a:t>буквално</a:t>
            </a:r>
            <a:r>
              <a:rPr lang="ru-RU" sz="2000" dirty="0"/>
              <a:t> </a:t>
            </a:r>
            <a:r>
              <a:rPr lang="ru-RU" sz="2000" dirty="0" err="1"/>
              <a:t>обладан</a:t>
            </a:r>
            <a:r>
              <a:rPr lang="ru-RU" sz="2000" dirty="0"/>
              <a:t> от </a:t>
            </a:r>
            <a:r>
              <a:rPr lang="ru-RU" sz="2000" dirty="0" err="1"/>
              <a:t>идеите</a:t>
            </a:r>
            <a:r>
              <a:rPr lang="ru-RU" sz="2000" dirty="0"/>
              <a:t> на </a:t>
            </a:r>
            <a:r>
              <a:rPr lang="ru-RU" sz="2000" dirty="0" err="1"/>
              <a:t>руските</a:t>
            </a:r>
            <a:r>
              <a:rPr lang="ru-RU" sz="2000" dirty="0"/>
              <a:t> </a:t>
            </a:r>
            <a:r>
              <a:rPr lang="ru-RU" sz="2000" dirty="0" err="1"/>
              <a:t>анархисти</a:t>
            </a:r>
            <a:r>
              <a:rPr lang="ru-RU" sz="2000" dirty="0"/>
              <a:t>, типичен </a:t>
            </a:r>
            <a:r>
              <a:rPr lang="ru-RU" sz="2000" dirty="0" err="1"/>
              <a:t>късно</a:t>
            </a:r>
            <a:r>
              <a:rPr lang="ru-RU" sz="2000" dirty="0"/>
              <a:t> романтичен герой, </a:t>
            </a:r>
            <a:r>
              <a:rPr lang="ru-RU" sz="2000" dirty="0" err="1"/>
              <a:t>като</a:t>
            </a:r>
            <a:r>
              <a:rPr lang="ru-RU" sz="2000" dirty="0"/>
              <a:t> че </a:t>
            </a:r>
            <a:r>
              <a:rPr lang="ru-RU" sz="2000" dirty="0" err="1"/>
              <a:t>излязъл</a:t>
            </a:r>
            <a:r>
              <a:rPr lang="ru-RU" sz="2000" dirty="0"/>
              <a:t> от </a:t>
            </a:r>
            <a:r>
              <a:rPr lang="ru-RU" sz="2000" dirty="0" err="1"/>
              <a:t>поемите</a:t>
            </a:r>
            <a:r>
              <a:rPr lang="ru-RU" sz="2000" dirty="0"/>
              <a:t> на Мицкевич, а </a:t>
            </a:r>
            <a:r>
              <a:rPr lang="ru-RU" sz="2000" dirty="0" err="1"/>
              <a:t>личният</a:t>
            </a:r>
            <a:r>
              <a:rPr lang="ru-RU" sz="2000" dirty="0"/>
              <a:t> </a:t>
            </a:r>
            <a:r>
              <a:rPr lang="ru-RU" sz="2000" dirty="0" err="1"/>
              <a:t>му</a:t>
            </a:r>
            <a:r>
              <a:rPr lang="ru-RU" sz="2000" dirty="0"/>
              <a:t> </a:t>
            </a:r>
            <a:r>
              <a:rPr lang="ru-RU" sz="2000" dirty="0" err="1"/>
              <a:t>мит</a:t>
            </a:r>
            <a:r>
              <a:rPr lang="ru-RU" sz="2000" dirty="0"/>
              <a:t> </a:t>
            </a:r>
            <a:r>
              <a:rPr lang="ru-RU" sz="2000" dirty="0" err="1"/>
              <a:t>също</a:t>
            </a:r>
            <a:r>
              <a:rPr lang="ru-RU" sz="2000" dirty="0"/>
              <a:t> е обвеян в </a:t>
            </a:r>
            <a:r>
              <a:rPr lang="ru-RU" sz="2000" dirty="0" err="1"/>
              <a:t>загадъчност</a:t>
            </a:r>
            <a:r>
              <a:rPr lang="ru-RU" sz="2000" dirty="0"/>
              <a:t>, </a:t>
            </a:r>
            <a:r>
              <a:rPr lang="ru-RU" sz="2000" dirty="0" err="1"/>
              <a:t>защото</a:t>
            </a:r>
            <a:r>
              <a:rPr lang="ru-RU" sz="2000" dirty="0"/>
              <a:t> </a:t>
            </a:r>
            <a:r>
              <a:rPr lang="ru-RU" sz="2000" dirty="0" err="1"/>
              <a:t>умира</a:t>
            </a:r>
            <a:r>
              <a:rPr lang="ru-RU" sz="2000" dirty="0"/>
              <a:t> едва 27 </a:t>
            </a:r>
            <a:r>
              <a:rPr lang="ru-RU" sz="2000" dirty="0" err="1"/>
              <a:t>годишен</a:t>
            </a:r>
            <a:r>
              <a:rPr lang="ru-RU" sz="2000" dirty="0"/>
              <a:t>. </a:t>
            </a:r>
            <a:r>
              <a:rPr lang="ru-RU" sz="2000" dirty="0" err="1"/>
              <a:t>Предполага</a:t>
            </a:r>
            <a:r>
              <a:rPr lang="ru-RU" sz="2000" dirty="0"/>
              <a:t> се, че е </a:t>
            </a:r>
            <a:r>
              <a:rPr lang="ru-RU" sz="2000" dirty="0" err="1"/>
              <a:t>отровен</a:t>
            </a:r>
            <a:r>
              <a:rPr lang="ru-RU" sz="2000" dirty="0"/>
              <a:t>. </a:t>
            </a:r>
            <a:r>
              <a:rPr lang="ru-RU" sz="2000" dirty="0" err="1"/>
              <a:t>Това</a:t>
            </a:r>
            <a:r>
              <a:rPr lang="ru-RU" sz="2000" dirty="0"/>
              <a:t> </a:t>
            </a:r>
            <a:r>
              <a:rPr lang="ru-RU" sz="2000" dirty="0" err="1"/>
              <a:t>дълбоко</a:t>
            </a:r>
            <a:r>
              <a:rPr lang="ru-RU" sz="2000" dirty="0"/>
              <a:t> </a:t>
            </a:r>
            <a:r>
              <a:rPr lang="ru-RU" sz="2000" dirty="0" err="1"/>
              <a:t>съкрушава</a:t>
            </a:r>
            <a:r>
              <a:rPr lang="ru-RU" sz="2000" dirty="0"/>
              <a:t> </a:t>
            </a:r>
            <a:r>
              <a:rPr lang="ru-RU" sz="2000" dirty="0" err="1"/>
              <a:t>младия</a:t>
            </a:r>
            <a:r>
              <a:rPr lang="ru-RU" sz="2000" dirty="0"/>
              <a:t> </a:t>
            </a:r>
            <a:r>
              <a:rPr lang="ru-RU" sz="2000" dirty="0" err="1"/>
              <a:t>Андрич</a:t>
            </a:r>
            <a:r>
              <a:rPr lang="ru-RU" sz="2000" dirty="0" smtClean="0"/>
              <a:t>.</a:t>
            </a:r>
            <a:endParaRPr lang="bg-BG" sz="2000" dirty="0"/>
          </a:p>
        </p:txBody>
      </p:sp>
      <p:sp>
        <p:nvSpPr>
          <p:cNvPr id="3" name="Контейнер за съдържание 2"/>
          <p:cNvSpPr>
            <a:spLocks noGrp="1"/>
          </p:cNvSpPr>
          <p:nvPr>
            <p:ph idx="1"/>
          </p:nvPr>
        </p:nvSpPr>
        <p:spPr>
          <a:xfrm>
            <a:off x="0" y="3068960"/>
            <a:ext cx="8964488" cy="3672408"/>
          </a:xfrm>
        </p:spPr>
        <p:txBody>
          <a:bodyPr>
            <a:normAutofit fontScale="77500" lnSpcReduction="20000"/>
          </a:bodyPr>
          <a:lstStyle/>
          <a:p>
            <a:r>
              <a:rPr lang="bg-BG" b="1" dirty="0"/>
              <a:t>Владимир </a:t>
            </a:r>
            <a:r>
              <a:rPr lang="bg-BG" b="1" dirty="0" err="1"/>
              <a:t>Гачиновић</a:t>
            </a:r>
            <a:r>
              <a:rPr lang="bg-BG" b="1" dirty="0"/>
              <a:t> </a:t>
            </a:r>
            <a:r>
              <a:rPr lang="bg-BG" dirty="0"/>
              <a:t>„</a:t>
            </a:r>
            <a:r>
              <a:rPr lang="bg-BG" dirty="0" err="1"/>
              <a:t>који</a:t>
            </a:r>
            <a:r>
              <a:rPr lang="bg-BG" dirty="0"/>
              <a:t> ми </a:t>
            </a:r>
            <a:r>
              <a:rPr lang="bg-BG" dirty="0" err="1"/>
              <a:t>је</a:t>
            </a:r>
            <a:r>
              <a:rPr lang="bg-BG" dirty="0"/>
              <a:t> </a:t>
            </a:r>
            <a:r>
              <a:rPr lang="bg-BG" dirty="0" err="1"/>
              <a:t>открио</a:t>
            </a:r>
            <a:r>
              <a:rPr lang="bg-BG" dirty="0"/>
              <a:t> </a:t>
            </a:r>
            <a:r>
              <a:rPr lang="bg-BG" dirty="0" err="1"/>
              <a:t>онај</a:t>
            </a:r>
            <a:r>
              <a:rPr lang="bg-BG" dirty="0"/>
              <a:t> </a:t>
            </a:r>
            <a:r>
              <a:rPr lang="bg-BG" dirty="0" err="1"/>
              <a:t>део</a:t>
            </a:r>
            <a:r>
              <a:rPr lang="bg-BG" dirty="0"/>
              <a:t> света и </a:t>
            </a:r>
            <a:r>
              <a:rPr lang="bg-BG" dirty="0" err="1"/>
              <a:t>душе</a:t>
            </a:r>
            <a:r>
              <a:rPr lang="bg-BG" dirty="0"/>
              <a:t>, </a:t>
            </a:r>
            <a:r>
              <a:rPr lang="bg-BG" dirty="0" err="1"/>
              <a:t>сличан</a:t>
            </a:r>
            <a:r>
              <a:rPr lang="bg-BG" dirty="0"/>
              <a:t> </a:t>
            </a:r>
            <a:r>
              <a:rPr lang="bg-BG" dirty="0" err="1"/>
              <a:t>тамној</a:t>
            </a:r>
            <a:r>
              <a:rPr lang="bg-BG" dirty="0"/>
              <a:t> страни Месеца“ (Киш); </a:t>
            </a:r>
            <a:r>
              <a:rPr lang="bg-BG" dirty="0" err="1"/>
              <a:t>Ово</a:t>
            </a:r>
            <a:r>
              <a:rPr lang="bg-BG" dirty="0"/>
              <a:t> </a:t>
            </a:r>
            <a:r>
              <a:rPr lang="bg-BG" dirty="0" err="1"/>
              <a:t>је</a:t>
            </a:r>
            <a:r>
              <a:rPr lang="bg-BG" dirty="0"/>
              <a:t> главни идеолог </a:t>
            </a:r>
            <a:r>
              <a:rPr lang="bg-BG" dirty="0" err="1"/>
              <a:t>покрета</a:t>
            </a:r>
            <a:r>
              <a:rPr lang="bg-BG" dirty="0"/>
              <a:t> „Млада Босна“, </a:t>
            </a:r>
            <a:r>
              <a:rPr lang="bg-BG" dirty="0" err="1"/>
              <a:t>који</a:t>
            </a:r>
            <a:r>
              <a:rPr lang="bg-BG" dirty="0"/>
              <a:t> </a:t>
            </a:r>
            <a:r>
              <a:rPr lang="bg-BG" dirty="0" err="1"/>
              <a:t>је</a:t>
            </a:r>
            <a:r>
              <a:rPr lang="bg-BG" dirty="0"/>
              <a:t> у </a:t>
            </a:r>
            <a:r>
              <a:rPr lang="bg-BG" dirty="0" err="1"/>
              <a:t>великој</a:t>
            </a:r>
            <a:r>
              <a:rPr lang="bg-BG" dirty="0"/>
              <a:t> мери </a:t>
            </a:r>
            <a:r>
              <a:rPr lang="bg-BG" dirty="0" err="1"/>
              <a:t>утицао</a:t>
            </a:r>
            <a:r>
              <a:rPr lang="bg-BG" dirty="0"/>
              <a:t> на </a:t>
            </a:r>
            <a:r>
              <a:rPr lang="bg-BG" dirty="0" err="1"/>
              <a:t>формирање</a:t>
            </a:r>
            <a:r>
              <a:rPr lang="bg-BG" dirty="0"/>
              <a:t> </a:t>
            </a:r>
            <a:r>
              <a:rPr lang="bg-BG" dirty="0" err="1"/>
              <a:t>националног</a:t>
            </a:r>
            <a:r>
              <a:rPr lang="bg-BG" dirty="0"/>
              <a:t> и </a:t>
            </a:r>
            <a:r>
              <a:rPr lang="bg-BG" dirty="0" err="1"/>
              <a:t>политичког</a:t>
            </a:r>
            <a:r>
              <a:rPr lang="bg-BG" dirty="0"/>
              <a:t> погледа на свет </a:t>
            </a:r>
            <a:r>
              <a:rPr lang="bg-BG" dirty="0" err="1"/>
              <a:t>младог</a:t>
            </a:r>
            <a:r>
              <a:rPr lang="bg-BG" dirty="0"/>
              <a:t> </a:t>
            </a:r>
            <a:r>
              <a:rPr lang="bg-BG" dirty="0" err="1"/>
              <a:t>Иве</a:t>
            </a:r>
            <a:r>
              <a:rPr lang="bg-BG" dirty="0"/>
              <a:t> </a:t>
            </a:r>
            <a:r>
              <a:rPr lang="bg-BG" dirty="0" err="1"/>
              <a:t>Андрића</a:t>
            </a:r>
            <a:r>
              <a:rPr lang="bg-BG" dirty="0"/>
              <a:t>. </a:t>
            </a:r>
            <a:r>
              <a:rPr lang="bg-BG" dirty="0" err="1"/>
              <a:t>Гачиновић</a:t>
            </a:r>
            <a:r>
              <a:rPr lang="bg-BG" dirty="0"/>
              <a:t> </a:t>
            </a:r>
            <a:r>
              <a:rPr lang="bg-BG" dirty="0" err="1"/>
              <a:t>је</a:t>
            </a:r>
            <a:r>
              <a:rPr lang="bg-BG" dirty="0"/>
              <a:t> буквално </a:t>
            </a:r>
            <a:r>
              <a:rPr lang="bg-BG" dirty="0" err="1"/>
              <a:t>опседнут</a:t>
            </a:r>
            <a:r>
              <a:rPr lang="bg-BG" dirty="0"/>
              <a:t> </a:t>
            </a:r>
            <a:r>
              <a:rPr lang="bg-BG" dirty="0" err="1"/>
              <a:t>идејама</a:t>
            </a:r>
            <a:r>
              <a:rPr lang="bg-BG" dirty="0"/>
              <a:t> </a:t>
            </a:r>
            <a:r>
              <a:rPr lang="bg-BG" dirty="0" err="1"/>
              <a:t>руских</a:t>
            </a:r>
            <a:r>
              <a:rPr lang="bg-BG" dirty="0"/>
              <a:t> анархиста, </a:t>
            </a:r>
            <a:r>
              <a:rPr lang="bg-BG" dirty="0" err="1"/>
              <a:t>типичан</a:t>
            </a:r>
            <a:r>
              <a:rPr lang="bg-BG" dirty="0"/>
              <a:t> </a:t>
            </a:r>
            <a:r>
              <a:rPr lang="bg-BG" dirty="0" err="1"/>
              <a:t>касноромантичарски</a:t>
            </a:r>
            <a:r>
              <a:rPr lang="bg-BG" dirty="0"/>
              <a:t> </a:t>
            </a:r>
            <a:r>
              <a:rPr lang="bg-BG" dirty="0" err="1"/>
              <a:t>јунак</a:t>
            </a:r>
            <a:r>
              <a:rPr lang="bg-BG" dirty="0"/>
              <a:t>, </a:t>
            </a:r>
            <a:r>
              <a:rPr lang="bg-BG" dirty="0" err="1"/>
              <a:t>као</a:t>
            </a:r>
            <a:r>
              <a:rPr lang="bg-BG" dirty="0"/>
              <a:t> да </a:t>
            </a:r>
            <a:r>
              <a:rPr lang="bg-BG" dirty="0" err="1"/>
              <a:t>је</a:t>
            </a:r>
            <a:r>
              <a:rPr lang="bg-BG" dirty="0"/>
              <a:t> </a:t>
            </a:r>
            <a:r>
              <a:rPr lang="bg-BG" dirty="0" err="1"/>
              <a:t>изашао</a:t>
            </a:r>
            <a:r>
              <a:rPr lang="bg-BG" dirty="0"/>
              <a:t> из </a:t>
            </a:r>
            <a:r>
              <a:rPr lang="bg-BG" dirty="0" err="1"/>
              <a:t>Мицкјевичевих</a:t>
            </a:r>
            <a:r>
              <a:rPr lang="bg-BG" dirty="0"/>
              <a:t> </a:t>
            </a:r>
            <a:r>
              <a:rPr lang="bg-BG" dirty="0" err="1"/>
              <a:t>песама</a:t>
            </a:r>
            <a:r>
              <a:rPr lang="bg-BG" dirty="0"/>
              <a:t>, а и </a:t>
            </a:r>
            <a:r>
              <a:rPr lang="bg-BG" dirty="0" err="1"/>
              <a:t>његов</a:t>
            </a:r>
            <a:r>
              <a:rPr lang="bg-BG" dirty="0"/>
              <a:t> лични мит </a:t>
            </a:r>
            <a:r>
              <a:rPr lang="bg-BG" dirty="0" err="1"/>
              <a:t>је</a:t>
            </a:r>
            <a:r>
              <a:rPr lang="bg-BG" dirty="0"/>
              <a:t> </a:t>
            </a:r>
            <a:r>
              <a:rPr lang="bg-BG" dirty="0" err="1"/>
              <a:t>обавијен</a:t>
            </a:r>
            <a:r>
              <a:rPr lang="bg-BG" dirty="0"/>
              <a:t> </a:t>
            </a:r>
            <a:r>
              <a:rPr lang="bg-BG" dirty="0" err="1"/>
              <a:t>велом</a:t>
            </a:r>
            <a:r>
              <a:rPr lang="bg-BG" dirty="0"/>
              <a:t> </a:t>
            </a:r>
            <a:r>
              <a:rPr lang="bg-BG" dirty="0" err="1"/>
              <a:t>мистерије</a:t>
            </a:r>
            <a:r>
              <a:rPr lang="bg-BG" dirty="0"/>
              <a:t>, </a:t>
            </a:r>
            <a:r>
              <a:rPr lang="bg-BG" dirty="0" err="1"/>
              <a:t>јер</a:t>
            </a:r>
            <a:r>
              <a:rPr lang="bg-BG" dirty="0"/>
              <a:t> </a:t>
            </a:r>
            <a:r>
              <a:rPr lang="bg-BG" dirty="0" err="1"/>
              <a:t>је</a:t>
            </a:r>
            <a:r>
              <a:rPr lang="bg-BG" dirty="0"/>
              <a:t> </a:t>
            </a:r>
            <a:r>
              <a:rPr lang="bg-BG" dirty="0" err="1"/>
              <a:t>умро</a:t>
            </a:r>
            <a:r>
              <a:rPr lang="bg-BG" dirty="0"/>
              <a:t> са само 27 година. </a:t>
            </a:r>
            <a:r>
              <a:rPr lang="bg-BG" dirty="0" err="1"/>
              <a:t>Претпоставља</a:t>
            </a:r>
            <a:r>
              <a:rPr lang="bg-BG" dirty="0"/>
              <a:t> се да </a:t>
            </a:r>
            <a:r>
              <a:rPr lang="bg-BG" dirty="0" err="1"/>
              <a:t>је</a:t>
            </a:r>
            <a:r>
              <a:rPr lang="bg-BG" dirty="0"/>
              <a:t> </a:t>
            </a:r>
            <a:r>
              <a:rPr lang="bg-BG" dirty="0" err="1"/>
              <a:t>отрован</a:t>
            </a:r>
            <a:r>
              <a:rPr lang="bg-BG" dirty="0"/>
              <a:t>. То </a:t>
            </a:r>
            <a:r>
              <a:rPr lang="bg-BG" dirty="0" err="1"/>
              <a:t>је</a:t>
            </a:r>
            <a:r>
              <a:rPr lang="bg-BG" dirty="0"/>
              <a:t> </a:t>
            </a:r>
            <a:r>
              <a:rPr lang="bg-BG" dirty="0" err="1"/>
              <a:t>дубоко</a:t>
            </a:r>
            <a:r>
              <a:rPr lang="bg-BG" dirty="0"/>
              <a:t> сломило </a:t>
            </a:r>
            <a:r>
              <a:rPr lang="bg-BG" dirty="0" err="1"/>
              <a:t>младог</a:t>
            </a:r>
            <a:r>
              <a:rPr lang="bg-BG" dirty="0"/>
              <a:t> </a:t>
            </a:r>
            <a:r>
              <a:rPr lang="bg-BG" dirty="0" err="1"/>
              <a:t>Андрића</a:t>
            </a:r>
            <a:r>
              <a:rPr lang="bg-BG" dirty="0"/>
              <a:t>.</a:t>
            </a:r>
          </a:p>
        </p:txBody>
      </p:sp>
    </p:spTree>
    <p:extLst>
      <p:ext uri="{BB962C8B-B14F-4D97-AF65-F5344CB8AC3E}">
        <p14:creationId xmlns:p14="http://schemas.microsoft.com/office/powerpoint/2010/main" val="2872541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3347864" y="274638"/>
            <a:ext cx="2304256" cy="3010346"/>
          </a:xfrm>
        </p:spPr>
        <p:txBody>
          <a:bodyPr/>
          <a:lstStyle/>
          <a:p>
            <a:endParaRPr lang="bg-BG"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3728" y="24532"/>
            <a:ext cx="4392488" cy="6886988"/>
          </a:xfrm>
        </p:spPr>
      </p:pic>
    </p:spTree>
    <p:extLst>
      <p:ext uri="{BB962C8B-B14F-4D97-AF65-F5344CB8AC3E}">
        <p14:creationId xmlns:p14="http://schemas.microsoft.com/office/powerpoint/2010/main" val="1703309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0"/>
            <a:ext cx="8229600" cy="2780928"/>
          </a:xfrm>
        </p:spPr>
        <p:txBody>
          <a:bodyPr>
            <a:normAutofit fontScale="90000"/>
          </a:bodyPr>
          <a:lstStyle/>
          <a:p>
            <a:r>
              <a:rPr lang="ru-RU" sz="2000" b="1" dirty="0"/>
              <a:t>Богдан </a:t>
            </a:r>
            <a:r>
              <a:rPr lang="ru-RU" sz="2000" b="1" dirty="0" err="1"/>
              <a:t>Жераич</a:t>
            </a:r>
            <a:r>
              <a:rPr lang="ru-RU" sz="2000" b="1" dirty="0"/>
              <a:t> </a:t>
            </a:r>
            <a:r>
              <a:rPr lang="ru-RU" sz="2000" dirty="0"/>
              <a:t>- „</a:t>
            </a:r>
            <a:r>
              <a:rPr lang="ru-RU" sz="2000" dirty="0" err="1"/>
              <a:t>който</a:t>
            </a:r>
            <a:r>
              <a:rPr lang="ru-RU" sz="2000" dirty="0"/>
              <a:t> </a:t>
            </a:r>
            <a:r>
              <a:rPr lang="ru-RU" sz="2000" dirty="0" err="1"/>
              <a:t>пося</a:t>
            </a:r>
            <a:r>
              <a:rPr lang="ru-RU" sz="2000" dirty="0"/>
              <a:t> в мен </a:t>
            </a:r>
            <a:r>
              <a:rPr lang="ru-RU" sz="2000" dirty="0" err="1"/>
              <a:t>отровата</a:t>
            </a:r>
            <a:r>
              <a:rPr lang="ru-RU" sz="2000" dirty="0"/>
              <a:t> на </a:t>
            </a:r>
            <a:r>
              <a:rPr lang="ru-RU" sz="2000" dirty="0" err="1"/>
              <a:t>съмнението</a:t>
            </a:r>
            <a:r>
              <a:rPr lang="ru-RU" sz="2000" dirty="0"/>
              <a:t> в </a:t>
            </a:r>
            <a:r>
              <a:rPr lang="ru-RU" sz="2000" dirty="0" err="1"/>
              <a:t>стойността</a:t>
            </a:r>
            <a:r>
              <a:rPr lang="ru-RU" sz="2000" dirty="0"/>
              <a:t> на </a:t>
            </a:r>
            <a:r>
              <a:rPr lang="ru-RU" sz="2000" dirty="0" err="1"/>
              <a:t>думите</a:t>
            </a:r>
            <a:r>
              <a:rPr lang="ru-RU" sz="2000" dirty="0"/>
              <a:t>, </a:t>
            </a:r>
            <a:r>
              <a:rPr lang="ru-RU" sz="2000" dirty="0" err="1"/>
              <a:t>оттогава</a:t>
            </a:r>
            <a:r>
              <a:rPr lang="ru-RU" sz="2000" dirty="0"/>
              <a:t> </a:t>
            </a:r>
            <a:r>
              <a:rPr lang="ru-RU" sz="2000" dirty="0" err="1"/>
              <a:t>гледам</a:t>
            </a:r>
            <a:r>
              <a:rPr lang="ru-RU" sz="2000" dirty="0"/>
              <a:t> на </a:t>
            </a:r>
            <a:r>
              <a:rPr lang="ru-RU" sz="2000" dirty="0" err="1"/>
              <a:t>тях</a:t>
            </a:r>
            <a:r>
              <a:rPr lang="ru-RU" sz="2000" dirty="0"/>
              <a:t> с недоверие и </a:t>
            </a:r>
            <a:r>
              <a:rPr lang="ru-RU" sz="2000" dirty="0" err="1"/>
              <a:t>ги</a:t>
            </a:r>
            <a:r>
              <a:rPr lang="ru-RU" sz="2000" dirty="0"/>
              <a:t> </a:t>
            </a:r>
            <a:r>
              <a:rPr lang="ru-RU" sz="2000" dirty="0" err="1"/>
              <a:t>ръся</a:t>
            </a:r>
            <a:r>
              <a:rPr lang="ru-RU" sz="2000" dirty="0"/>
              <a:t> </a:t>
            </a:r>
            <a:r>
              <a:rPr lang="ru-RU" sz="2000" dirty="0" err="1"/>
              <a:t>една</a:t>
            </a:r>
            <a:r>
              <a:rPr lang="ru-RU" sz="2000" dirty="0"/>
              <a:t> по </a:t>
            </a:r>
            <a:r>
              <a:rPr lang="ru-RU" sz="2000" dirty="0" err="1"/>
              <a:t>една</a:t>
            </a:r>
            <a:r>
              <a:rPr lang="ru-RU" sz="2000" dirty="0"/>
              <a:t> </a:t>
            </a:r>
            <a:r>
              <a:rPr lang="ru-RU" sz="2000" dirty="0" err="1"/>
              <a:t>като</a:t>
            </a:r>
            <a:r>
              <a:rPr lang="ru-RU" sz="2000" dirty="0"/>
              <a:t> </a:t>
            </a:r>
            <a:r>
              <a:rPr lang="ru-RU" sz="2000" dirty="0" err="1"/>
              <a:t>жълтици</a:t>
            </a:r>
            <a:r>
              <a:rPr lang="ru-RU" sz="2000" dirty="0"/>
              <a:t>“ (</a:t>
            </a:r>
            <a:r>
              <a:rPr lang="ru-RU" sz="2000" dirty="0" err="1"/>
              <a:t>Киш</a:t>
            </a:r>
            <a:r>
              <a:rPr lang="ru-RU" sz="2000" dirty="0"/>
              <a:t> </a:t>
            </a:r>
            <a:r>
              <a:rPr lang="ru-RU" sz="2000" dirty="0" smtClean="0"/>
              <a:t>); </a:t>
            </a:r>
            <a:r>
              <a:rPr lang="ru-RU" sz="2000" dirty="0" err="1"/>
              <a:t>Това</a:t>
            </a:r>
            <a:r>
              <a:rPr lang="ru-RU" sz="2000" dirty="0"/>
              <a:t> е </a:t>
            </a:r>
            <a:r>
              <a:rPr lang="ru-RU" sz="2000" dirty="0" err="1"/>
              <a:t>една</a:t>
            </a:r>
            <a:r>
              <a:rPr lang="ru-RU" sz="2000" dirty="0"/>
              <a:t> от </a:t>
            </a:r>
            <a:r>
              <a:rPr lang="ru-RU" sz="2000" dirty="0" err="1"/>
              <a:t>най-силно</a:t>
            </a:r>
            <a:r>
              <a:rPr lang="ru-RU" sz="2000" dirty="0"/>
              <a:t> </a:t>
            </a:r>
            <a:r>
              <a:rPr lang="ru-RU" sz="2000" dirty="0" err="1"/>
              <a:t>впечатляващите</a:t>
            </a:r>
            <a:r>
              <a:rPr lang="ru-RU" sz="2000" dirty="0"/>
              <a:t> личности </a:t>
            </a:r>
            <a:r>
              <a:rPr lang="ru-RU" sz="2000" dirty="0" smtClean="0"/>
              <a:t>.</a:t>
            </a:r>
            <a:r>
              <a:rPr lang="ru-RU" sz="2000" dirty="0" err="1" smtClean="0"/>
              <a:t>Жераич</a:t>
            </a:r>
            <a:r>
              <a:rPr lang="ru-RU" sz="2000" dirty="0" smtClean="0"/>
              <a:t> </a:t>
            </a:r>
            <a:r>
              <a:rPr lang="ru-RU" sz="2000" dirty="0"/>
              <a:t>е </a:t>
            </a:r>
            <a:r>
              <a:rPr lang="ru-RU" sz="2000" dirty="0" err="1"/>
              <a:t>съратник</a:t>
            </a:r>
            <a:r>
              <a:rPr lang="ru-RU" sz="2000" dirty="0"/>
              <a:t> на </a:t>
            </a:r>
            <a:r>
              <a:rPr lang="ru-RU" sz="2000" dirty="0" err="1"/>
              <a:t>Гачинович</a:t>
            </a:r>
            <a:r>
              <a:rPr lang="ru-RU" sz="2000" dirty="0"/>
              <a:t>, той се </a:t>
            </a:r>
            <a:r>
              <a:rPr lang="ru-RU" sz="2000" dirty="0" err="1"/>
              <a:t>превръща</a:t>
            </a:r>
            <a:r>
              <a:rPr lang="ru-RU" sz="2000" dirty="0"/>
              <a:t> в буквален символ на </a:t>
            </a:r>
            <a:r>
              <a:rPr lang="ru-RU" sz="2000" dirty="0" err="1"/>
              <a:t>саможертвата</a:t>
            </a:r>
            <a:r>
              <a:rPr lang="ru-RU" sz="2000" dirty="0"/>
              <a:t>, </a:t>
            </a:r>
            <a:r>
              <a:rPr lang="ru-RU" sz="2000" dirty="0" err="1"/>
              <a:t>защото</a:t>
            </a:r>
            <a:r>
              <a:rPr lang="ru-RU" sz="2000" dirty="0"/>
              <a:t> се </a:t>
            </a:r>
            <a:r>
              <a:rPr lang="ru-RU" sz="2000" dirty="0" err="1"/>
              <a:t>самоубива</a:t>
            </a:r>
            <a:r>
              <a:rPr lang="ru-RU" sz="2000" dirty="0"/>
              <a:t>, вследствие на </a:t>
            </a:r>
            <a:r>
              <a:rPr lang="ru-RU" sz="2000" dirty="0" err="1"/>
              <a:t>неуспешния</a:t>
            </a:r>
            <a:r>
              <a:rPr lang="ru-RU" sz="2000" dirty="0"/>
              <a:t> </a:t>
            </a:r>
            <a:r>
              <a:rPr lang="ru-RU" sz="2000" dirty="0" err="1"/>
              <a:t>атентат</a:t>
            </a:r>
            <a:r>
              <a:rPr lang="ru-RU" sz="2000" dirty="0"/>
              <a:t>, </a:t>
            </a:r>
            <a:r>
              <a:rPr lang="ru-RU" sz="2000" dirty="0" err="1"/>
              <a:t>който</a:t>
            </a:r>
            <a:r>
              <a:rPr lang="ru-RU" sz="2000" dirty="0"/>
              <a:t> </a:t>
            </a:r>
            <a:r>
              <a:rPr lang="ru-RU" sz="2000" dirty="0" err="1"/>
              <a:t>извършва</a:t>
            </a:r>
            <a:r>
              <a:rPr lang="ru-RU" sz="2000" dirty="0"/>
              <a:t> </a:t>
            </a:r>
            <a:r>
              <a:rPr lang="ru-RU" sz="2000" dirty="0" err="1"/>
              <a:t>през</a:t>
            </a:r>
            <a:r>
              <a:rPr lang="ru-RU" sz="2000" dirty="0"/>
              <a:t> 1910 г. в Сараево. </a:t>
            </a:r>
            <a:r>
              <a:rPr lang="ru-RU" sz="2000" dirty="0" err="1"/>
              <a:t>Самият</a:t>
            </a:r>
            <a:r>
              <a:rPr lang="ru-RU" sz="2000" dirty="0"/>
              <a:t> </a:t>
            </a:r>
            <a:r>
              <a:rPr lang="ru-RU" sz="2000" dirty="0" err="1"/>
              <a:t>Андрич</a:t>
            </a:r>
            <a:r>
              <a:rPr lang="ru-RU" sz="2000" dirty="0"/>
              <a:t>, </a:t>
            </a:r>
            <a:r>
              <a:rPr lang="ru-RU" sz="2000" dirty="0" err="1"/>
              <a:t>който</a:t>
            </a:r>
            <a:r>
              <a:rPr lang="ru-RU" sz="2000" dirty="0"/>
              <a:t> е ученик там по </a:t>
            </a:r>
            <a:r>
              <a:rPr lang="ru-RU" sz="2000" dirty="0" err="1"/>
              <a:t>това</a:t>
            </a:r>
            <a:r>
              <a:rPr lang="ru-RU" sz="2000" dirty="0"/>
              <a:t> </a:t>
            </a:r>
            <a:r>
              <a:rPr lang="ru-RU" sz="2000" dirty="0" err="1"/>
              <a:t>време</a:t>
            </a:r>
            <a:r>
              <a:rPr lang="ru-RU" sz="2000" dirty="0"/>
              <a:t>, говори за </a:t>
            </a:r>
            <a:r>
              <a:rPr lang="ru-RU" sz="2000" dirty="0" err="1"/>
              <a:t>т.нар</a:t>
            </a:r>
            <a:r>
              <a:rPr lang="ru-RU" sz="2000" dirty="0"/>
              <a:t>. </a:t>
            </a:r>
            <a:r>
              <a:rPr lang="ru-RU" sz="2000" dirty="0" smtClean="0"/>
              <a:t>«</a:t>
            </a:r>
            <a:r>
              <a:rPr lang="ru-RU" sz="2000" dirty="0" err="1" smtClean="0"/>
              <a:t>жертвено</a:t>
            </a:r>
            <a:r>
              <a:rPr lang="ru-RU" sz="2000" dirty="0" smtClean="0"/>
              <a:t> </a:t>
            </a:r>
            <a:r>
              <a:rPr lang="ru-RU" sz="2000" dirty="0"/>
              <a:t>поколение </a:t>
            </a:r>
            <a:r>
              <a:rPr lang="ru-RU" sz="2000" dirty="0" smtClean="0"/>
              <a:t>на </a:t>
            </a:r>
            <a:r>
              <a:rPr lang="ru-RU" sz="2000" dirty="0" err="1"/>
              <a:t>тази</a:t>
            </a:r>
            <a:r>
              <a:rPr lang="ru-RU" sz="2000" dirty="0"/>
              <a:t> </a:t>
            </a:r>
            <a:r>
              <a:rPr lang="ru-RU" sz="2000" dirty="0" err="1" smtClean="0"/>
              <a:t>епоха</a:t>
            </a:r>
            <a:r>
              <a:rPr lang="ru-RU" sz="2000" dirty="0" smtClean="0"/>
              <a:t>». </a:t>
            </a:r>
            <a:r>
              <a:rPr lang="ru-RU" sz="2000" dirty="0" err="1"/>
              <a:t>Жераич</a:t>
            </a:r>
            <a:r>
              <a:rPr lang="ru-RU" sz="2000" dirty="0"/>
              <a:t> </a:t>
            </a:r>
            <a:r>
              <a:rPr lang="ru-RU" sz="2000" dirty="0" err="1"/>
              <a:t>умира</a:t>
            </a:r>
            <a:r>
              <a:rPr lang="ru-RU" sz="2000" dirty="0"/>
              <a:t>, подобно на </a:t>
            </a:r>
            <a:r>
              <a:rPr lang="ru-RU" sz="2000" dirty="0" err="1"/>
              <a:t>Гьотевия</a:t>
            </a:r>
            <a:r>
              <a:rPr lang="ru-RU" sz="2000" dirty="0"/>
              <a:t> Вертер, но не от </a:t>
            </a:r>
            <a:r>
              <a:rPr lang="ru-RU" sz="2000" dirty="0" err="1"/>
              <a:t>любов</a:t>
            </a:r>
            <a:r>
              <a:rPr lang="ru-RU" sz="2000" dirty="0"/>
              <a:t> </a:t>
            </a:r>
            <a:r>
              <a:rPr lang="ru-RU" sz="2000" dirty="0" err="1"/>
              <a:t>към</a:t>
            </a:r>
            <a:r>
              <a:rPr lang="ru-RU" sz="2000" dirty="0"/>
              <a:t> жена, а </a:t>
            </a:r>
            <a:r>
              <a:rPr lang="ru-RU" sz="2000" dirty="0" err="1"/>
              <a:t>към</a:t>
            </a:r>
            <a:r>
              <a:rPr lang="ru-RU" sz="2000" dirty="0"/>
              <a:t> </a:t>
            </a:r>
            <a:r>
              <a:rPr lang="ru-RU" sz="2000" dirty="0" err="1" smtClean="0"/>
              <a:t>родината</a:t>
            </a:r>
            <a:r>
              <a:rPr lang="ru-RU" sz="2000" dirty="0" smtClean="0"/>
              <a:t>. Той </a:t>
            </a:r>
            <a:r>
              <a:rPr lang="ru-RU" sz="2000" dirty="0" err="1" smtClean="0"/>
              <a:t>радикализира</a:t>
            </a:r>
            <a:r>
              <a:rPr lang="ru-RU" sz="2000" dirty="0" smtClean="0"/>
              <a:t> </a:t>
            </a:r>
            <a:r>
              <a:rPr lang="ru-RU" sz="2000" dirty="0"/>
              <a:t>и </a:t>
            </a:r>
            <a:r>
              <a:rPr lang="ru-RU" sz="2000" dirty="0" err="1"/>
              <a:t>тласка</a:t>
            </a:r>
            <a:r>
              <a:rPr lang="ru-RU" sz="2000" dirty="0"/>
              <a:t> </a:t>
            </a:r>
            <a:r>
              <a:rPr lang="ru-RU" sz="2000" dirty="0" err="1"/>
              <a:t>към</a:t>
            </a:r>
            <a:r>
              <a:rPr lang="ru-RU" sz="2000" dirty="0"/>
              <a:t> бунт и </a:t>
            </a:r>
            <a:r>
              <a:rPr lang="ru-RU" sz="2000" dirty="0" err="1"/>
              <a:t>към</a:t>
            </a:r>
            <a:r>
              <a:rPr lang="ru-RU" sz="2000" dirty="0"/>
              <a:t> </a:t>
            </a:r>
            <a:r>
              <a:rPr lang="ru-RU" sz="2000" dirty="0" err="1"/>
              <a:t>суицидни</a:t>
            </a:r>
            <a:r>
              <a:rPr lang="ru-RU" sz="2000" dirty="0"/>
              <a:t> прояви </a:t>
            </a:r>
            <a:r>
              <a:rPr lang="ru-RU" sz="2000" dirty="0" err="1"/>
              <a:t>цяло</a:t>
            </a:r>
            <a:r>
              <a:rPr lang="ru-RU" sz="2000" dirty="0"/>
              <a:t> </a:t>
            </a:r>
            <a:r>
              <a:rPr lang="ru-RU" sz="2000" dirty="0" err="1"/>
              <a:t>едно</a:t>
            </a:r>
            <a:r>
              <a:rPr lang="ru-RU" sz="2000" dirty="0"/>
              <a:t> поколение</a:t>
            </a:r>
            <a:r>
              <a:rPr lang="ru-RU" sz="2000" dirty="0" smtClean="0"/>
              <a:t>. </a:t>
            </a:r>
            <a:r>
              <a:rPr lang="ru-RU" sz="2000" dirty="0" err="1" smtClean="0"/>
              <a:t>Жераич</a:t>
            </a:r>
            <a:r>
              <a:rPr lang="ru-RU" sz="2000" dirty="0" smtClean="0"/>
              <a:t> е </a:t>
            </a:r>
            <a:r>
              <a:rPr lang="ru-RU" sz="2000" dirty="0" err="1" smtClean="0"/>
              <a:t>сръбският</a:t>
            </a:r>
            <a:r>
              <a:rPr lang="ru-RU" sz="2000" dirty="0" smtClean="0"/>
              <a:t> Вертер. </a:t>
            </a:r>
            <a:endParaRPr lang="bg-BG" sz="2000" dirty="0"/>
          </a:p>
        </p:txBody>
      </p:sp>
      <p:sp>
        <p:nvSpPr>
          <p:cNvPr id="3" name="Контейнер за съдържание 2"/>
          <p:cNvSpPr>
            <a:spLocks noGrp="1"/>
          </p:cNvSpPr>
          <p:nvPr>
            <p:ph idx="1"/>
          </p:nvPr>
        </p:nvSpPr>
        <p:spPr>
          <a:xfrm>
            <a:off x="0" y="2924944"/>
            <a:ext cx="9144000" cy="3933056"/>
          </a:xfrm>
        </p:spPr>
        <p:txBody>
          <a:bodyPr>
            <a:normAutofit fontScale="77500" lnSpcReduction="20000"/>
          </a:bodyPr>
          <a:lstStyle/>
          <a:p>
            <a:r>
              <a:rPr lang="bg-BG" b="1" dirty="0"/>
              <a:t>Богдан </a:t>
            </a:r>
            <a:r>
              <a:rPr lang="bg-BG" b="1" dirty="0" err="1"/>
              <a:t>Жераић</a:t>
            </a:r>
            <a:r>
              <a:rPr lang="bg-BG" b="1" dirty="0"/>
              <a:t> </a:t>
            </a:r>
            <a:r>
              <a:rPr lang="bg-BG" dirty="0"/>
              <a:t>– „</a:t>
            </a:r>
            <a:r>
              <a:rPr lang="bg-BG" dirty="0" err="1"/>
              <a:t>који</a:t>
            </a:r>
            <a:r>
              <a:rPr lang="bg-BG" dirty="0"/>
              <a:t> </a:t>
            </a:r>
            <a:r>
              <a:rPr lang="bg-BG" dirty="0" err="1"/>
              <a:t>је</a:t>
            </a:r>
            <a:r>
              <a:rPr lang="bg-BG" dirty="0"/>
              <a:t> у мени </a:t>
            </a:r>
            <a:r>
              <a:rPr lang="bg-BG" dirty="0" err="1"/>
              <a:t>посејао</a:t>
            </a:r>
            <a:r>
              <a:rPr lang="bg-BG" dirty="0"/>
              <a:t> </a:t>
            </a:r>
            <a:r>
              <a:rPr lang="bg-BG" dirty="0" err="1"/>
              <a:t>отров</a:t>
            </a:r>
            <a:r>
              <a:rPr lang="bg-BG" dirty="0"/>
              <a:t> </a:t>
            </a:r>
            <a:r>
              <a:rPr lang="bg-BG" dirty="0" err="1"/>
              <a:t>сумње</a:t>
            </a:r>
            <a:r>
              <a:rPr lang="bg-BG" dirty="0"/>
              <a:t> у вредност речи, </a:t>
            </a:r>
            <a:r>
              <a:rPr lang="bg-BG" dirty="0" err="1"/>
              <a:t>од</a:t>
            </a:r>
            <a:r>
              <a:rPr lang="bg-BG" dirty="0"/>
              <a:t> </a:t>
            </a:r>
            <a:r>
              <a:rPr lang="bg-BG" dirty="0" err="1"/>
              <a:t>тада</a:t>
            </a:r>
            <a:r>
              <a:rPr lang="bg-BG" dirty="0"/>
              <a:t> </a:t>
            </a:r>
            <a:r>
              <a:rPr lang="bg-BG" dirty="0" err="1"/>
              <a:t>их</a:t>
            </a:r>
            <a:r>
              <a:rPr lang="bg-BG" dirty="0"/>
              <a:t> гледам са </a:t>
            </a:r>
            <a:r>
              <a:rPr lang="bg-BG" dirty="0" err="1"/>
              <a:t>неповерењем</a:t>
            </a:r>
            <a:r>
              <a:rPr lang="bg-BG" dirty="0"/>
              <a:t> и </a:t>
            </a:r>
            <a:r>
              <a:rPr lang="bg-BG" dirty="0" err="1"/>
              <a:t>посипам</a:t>
            </a:r>
            <a:r>
              <a:rPr lang="bg-BG" dirty="0"/>
              <a:t> </a:t>
            </a:r>
            <a:r>
              <a:rPr lang="bg-BG" dirty="0" err="1"/>
              <a:t>их</a:t>
            </a:r>
            <a:r>
              <a:rPr lang="bg-BG" dirty="0"/>
              <a:t> </a:t>
            </a:r>
            <a:r>
              <a:rPr lang="bg-BG" dirty="0" err="1"/>
              <a:t>једну</a:t>
            </a:r>
            <a:r>
              <a:rPr lang="bg-BG" dirty="0"/>
              <a:t> по </a:t>
            </a:r>
            <a:r>
              <a:rPr lang="bg-BG" dirty="0" err="1"/>
              <a:t>једну</a:t>
            </a:r>
            <a:r>
              <a:rPr lang="bg-BG" dirty="0"/>
              <a:t> </a:t>
            </a:r>
            <a:r>
              <a:rPr lang="bg-BG" dirty="0" err="1"/>
              <a:t>као</a:t>
            </a:r>
            <a:r>
              <a:rPr lang="bg-BG" dirty="0"/>
              <a:t> </a:t>
            </a:r>
            <a:r>
              <a:rPr lang="bg-BG" dirty="0" err="1"/>
              <a:t>златнике</a:t>
            </a:r>
            <a:r>
              <a:rPr lang="bg-BG" dirty="0"/>
              <a:t>“ (</a:t>
            </a:r>
            <a:r>
              <a:rPr lang="bg-BG" dirty="0" smtClean="0"/>
              <a:t>Киш); </a:t>
            </a:r>
            <a:r>
              <a:rPr lang="bg-BG" dirty="0" err="1"/>
              <a:t>Ово</a:t>
            </a:r>
            <a:r>
              <a:rPr lang="bg-BG" dirty="0"/>
              <a:t> </a:t>
            </a:r>
            <a:r>
              <a:rPr lang="bg-BG" dirty="0" err="1"/>
              <a:t>је</a:t>
            </a:r>
            <a:r>
              <a:rPr lang="bg-BG" dirty="0"/>
              <a:t> </a:t>
            </a:r>
            <a:r>
              <a:rPr lang="bg-BG" dirty="0" err="1"/>
              <a:t>једна</a:t>
            </a:r>
            <a:r>
              <a:rPr lang="bg-BG" dirty="0"/>
              <a:t> </a:t>
            </a:r>
            <a:r>
              <a:rPr lang="bg-BG" dirty="0" err="1"/>
              <a:t>од</a:t>
            </a:r>
            <a:r>
              <a:rPr lang="bg-BG" dirty="0"/>
              <a:t> </a:t>
            </a:r>
            <a:r>
              <a:rPr lang="bg-BG" dirty="0" err="1"/>
              <a:t>најупечатљивијих</a:t>
            </a:r>
            <a:r>
              <a:rPr lang="bg-BG" dirty="0"/>
              <a:t> личности. </a:t>
            </a:r>
            <a:r>
              <a:rPr lang="bg-BG" dirty="0" err="1"/>
              <a:t>Жераић</a:t>
            </a:r>
            <a:r>
              <a:rPr lang="bg-BG" dirty="0"/>
              <a:t> </a:t>
            </a:r>
            <a:r>
              <a:rPr lang="bg-BG" dirty="0" err="1"/>
              <a:t>је</a:t>
            </a:r>
            <a:r>
              <a:rPr lang="bg-BG" dirty="0"/>
              <a:t> </a:t>
            </a:r>
            <a:r>
              <a:rPr lang="bg-BG" dirty="0" err="1"/>
              <a:t>био</a:t>
            </a:r>
            <a:r>
              <a:rPr lang="bg-BG" dirty="0"/>
              <a:t> </a:t>
            </a:r>
            <a:r>
              <a:rPr lang="bg-BG" dirty="0" err="1"/>
              <a:t>Гачиновићев</a:t>
            </a:r>
            <a:r>
              <a:rPr lang="bg-BG" dirty="0"/>
              <a:t> друг, </a:t>
            </a:r>
            <a:r>
              <a:rPr lang="bg-BG" dirty="0" err="1"/>
              <a:t>постао</a:t>
            </a:r>
            <a:r>
              <a:rPr lang="bg-BG" dirty="0"/>
              <a:t> </a:t>
            </a:r>
            <a:r>
              <a:rPr lang="bg-BG" dirty="0" err="1"/>
              <a:t>је</a:t>
            </a:r>
            <a:r>
              <a:rPr lang="bg-BG" dirty="0"/>
              <a:t> дословни </a:t>
            </a:r>
            <a:r>
              <a:rPr lang="bg-BG" dirty="0" err="1"/>
              <a:t>симбол</a:t>
            </a:r>
            <a:r>
              <a:rPr lang="bg-BG" dirty="0"/>
              <a:t> </a:t>
            </a:r>
            <a:r>
              <a:rPr lang="bg-BG" dirty="0" err="1"/>
              <a:t>саможртвовања</a:t>
            </a:r>
            <a:r>
              <a:rPr lang="bg-BG" dirty="0"/>
              <a:t>, </a:t>
            </a:r>
            <a:r>
              <a:rPr lang="bg-BG" dirty="0" err="1"/>
              <a:t>јер</a:t>
            </a:r>
            <a:r>
              <a:rPr lang="bg-BG" dirty="0"/>
              <a:t> </a:t>
            </a:r>
            <a:r>
              <a:rPr lang="bg-BG" dirty="0" err="1"/>
              <a:t>је</a:t>
            </a:r>
            <a:r>
              <a:rPr lang="bg-BG" dirty="0"/>
              <a:t> </a:t>
            </a:r>
            <a:r>
              <a:rPr lang="bg-BG" dirty="0" err="1"/>
              <a:t>извршио</a:t>
            </a:r>
            <a:r>
              <a:rPr lang="bg-BG" dirty="0"/>
              <a:t> </a:t>
            </a:r>
            <a:r>
              <a:rPr lang="bg-BG" dirty="0" err="1"/>
              <a:t>самоубиство</a:t>
            </a:r>
            <a:r>
              <a:rPr lang="bg-BG" dirty="0"/>
              <a:t>, </a:t>
            </a:r>
            <a:r>
              <a:rPr lang="bg-BG" dirty="0" err="1"/>
              <a:t>као</a:t>
            </a:r>
            <a:r>
              <a:rPr lang="bg-BG" dirty="0"/>
              <a:t> последица </a:t>
            </a:r>
            <a:r>
              <a:rPr lang="bg-BG" dirty="0" err="1"/>
              <a:t>неуспелог</a:t>
            </a:r>
            <a:r>
              <a:rPr lang="bg-BG" dirty="0"/>
              <a:t> </a:t>
            </a:r>
            <a:r>
              <a:rPr lang="bg-BG" dirty="0" err="1"/>
              <a:t>покушаја</a:t>
            </a:r>
            <a:r>
              <a:rPr lang="bg-BG" dirty="0"/>
              <a:t> атентата </a:t>
            </a:r>
            <a:r>
              <a:rPr lang="bg-BG" dirty="0" err="1"/>
              <a:t>који</a:t>
            </a:r>
            <a:r>
              <a:rPr lang="bg-BG" dirty="0"/>
              <a:t> </a:t>
            </a:r>
            <a:r>
              <a:rPr lang="bg-BG" dirty="0" err="1"/>
              <a:t>је</a:t>
            </a:r>
            <a:r>
              <a:rPr lang="bg-BG" dirty="0"/>
              <a:t> </a:t>
            </a:r>
            <a:r>
              <a:rPr lang="bg-BG" dirty="0" err="1"/>
              <a:t>извршио</a:t>
            </a:r>
            <a:r>
              <a:rPr lang="bg-BG" dirty="0"/>
              <a:t> 1910. у </a:t>
            </a:r>
            <a:r>
              <a:rPr lang="bg-BG" dirty="0" err="1"/>
              <a:t>Сарајеву</a:t>
            </a:r>
            <a:r>
              <a:rPr lang="bg-BG" dirty="0"/>
              <a:t>. Сам </a:t>
            </a:r>
            <a:r>
              <a:rPr lang="bg-BG" dirty="0" err="1"/>
              <a:t>Андрић</a:t>
            </a:r>
            <a:r>
              <a:rPr lang="bg-BG" dirty="0"/>
              <a:t>, </a:t>
            </a:r>
            <a:r>
              <a:rPr lang="bg-BG" dirty="0" err="1"/>
              <a:t>који</a:t>
            </a:r>
            <a:r>
              <a:rPr lang="bg-BG" dirty="0"/>
              <a:t> </a:t>
            </a:r>
            <a:r>
              <a:rPr lang="bg-BG" dirty="0" err="1"/>
              <a:t>је</a:t>
            </a:r>
            <a:r>
              <a:rPr lang="bg-BG" dirty="0"/>
              <a:t> у то време </a:t>
            </a:r>
            <a:r>
              <a:rPr lang="bg-BG" dirty="0" err="1"/>
              <a:t>био</a:t>
            </a:r>
            <a:r>
              <a:rPr lang="bg-BG" dirty="0"/>
              <a:t> студент </a:t>
            </a:r>
            <a:r>
              <a:rPr lang="bg-BG" dirty="0" err="1"/>
              <a:t>тамо</a:t>
            </a:r>
            <a:r>
              <a:rPr lang="bg-BG" dirty="0"/>
              <a:t>, </a:t>
            </a:r>
            <a:r>
              <a:rPr lang="bg-BG" dirty="0" err="1"/>
              <a:t>говорио</a:t>
            </a:r>
            <a:r>
              <a:rPr lang="bg-BG" dirty="0"/>
              <a:t> </a:t>
            </a:r>
            <a:r>
              <a:rPr lang="bg-BG" dirty="0" err="1"/>
              <a:t>је</a:t>
            </a:r>
            <a:r>
              <a:rPr lang="bg-BG" dirty="0"/>
              <a:t> о </a:t>
            </a:r>
            <a:r>
              <a:rPr lang="bg-BG" dirty="0" err="1"/>
              <a:t>такозваној</a:t>
            </a:r>
            <a:r>
              <a:rPr lang="bg-BG" dirty="0"/>
              <a:t> „</a:t>
            </a:r>
            <a:r>
              <a:rPr lang="bg-BG" dirty="0" err="1"/>
              <a:t>генерацији</a:t>
            </a:r>
            <a:r>
              <a:rPr lang="bg-BG" dirty="0"/>
              <a:t> </a:t>
            </a:r>
            <a:r>
              <a:rPr lang="bg-BG" dirty="0" err="1"/>
              <a:t>жртава</a:t>
            </a:r>
            <a:r>
              <a:rPr lang="bg-BG" dirty="0"/>
              <a:t> </a:t>
            </a:r>
            <a:r>
              <a:rPr lang="bg-BG" dirty="0" err="1"/>
              <a:t>ове</a:t>
            </a:r>
            <a:r>
              <a:rPr lang="bg-BG" dirty="0"/>
              <a:t> </a:t>
            </a:r>
            <a:r>
              <a:rPr lang="bg-BG" dirty="0" err="1"/>
              <a:t>епохе</a:t>
            </a:r>
            <a:r>
              <a:rPr lang="bg-BG" dirty="0"/>
              <a:t>“. </a:t>
            </a:r>
            <a:r>
              <a:rPr lang="bg-BG" dirty="0" err="1"/>
              <a:t>Жераић</a:t>
            </a:r>
            <a:r>
              <a:rPr lang="bg-BG" dirty="0"/>
              <a:t> </a:t>
            </a:r>
            <a:r>
              <a:rPr lang="bg-BG" dirty="0" err="1"/>
              <a:t>је</a:t>
            </a:r>
            <a:r>
              <a:rPr lang="bg-BG" dirty="0"/>
              <a:t> </a:t>
            </a:r>
            <a:r>
              <a:rPr lang="bg-BG" dirty="0" err="1"/>
              <a:t>умро</a:t>
            </a:r>
            <a:r>
              <a:rPr lang="bg-BG" dirty="0"/>
              <a:t>, </a:t>
            </a:r>
            <a:r>
              <a:rPr lang="bg-BG" dirty="0" err="1"/>
              <a:t>попут</a:t>
            </a:r>
            <a:r>
              <a:rPr lang="bg-BG" dirty="0"/>
              <a:t> </a:t>
            </a:r>
            <a:r>
              <a:rPr lang="bg-BG" dirty="0" err="1"/>
              <a:t>Гетеовог</a:t>
            </a:r>
            <a:r>
              <a:rPr lang="bg-BG" dirty="0"/>
              <a:t> </a:t>
            </a:r>
            <a:r>
              <a:rPr lang="bg-BG" dirty="0" err="1"/>
              <a:t>Вертера</a:t>
            </a:r>
            <a:r>
              <a:rPr lang="bg-BG" dirty="0"/>
              <a:t>, </a:t>
            </a:r>
            <a:r>
              <a:rPr lang="bg-BG" dirty="0" err="1"/>
              <a:t>али</a:t>
            </a:r>
            <a:r>
              <a:rPr lang="bg-BG" dirty="0"/>
              <a:t> не из </a:t>
            </a:r>
            <a:r>
              <a:rPr lang="bg-BG" dirty="0" err="1"/>
              <a:t>љубави</a:t>
            </a:r>
            <a:r>
              <a:rPr lang="bg-BG" dirty="0"/>
              <a:t> </a:t>
            </a:r>
            <a:r>
              <a:rPr lang="bg-BG" dirty="0" err="1"/>
              <a:t>према</a:t>
            </a:r>
            <a:r>
              <a:rPr lang="bg-BG" dirty="0"/>
              <a:t> жени, </a:t>
            </a:r>
            <a:r>
              <a:rPr lang="bg-BG" dirty="0" err="1"/>
              <a:t>већ</a:t>
            </a:r>
            <a:r>
              <a:rPr lang="bg-BG" dirty="0"/>
              <a:t> </a:t>
            </a:r>
            <a:r>
              <a:rPr lang="bg-BG" dirty="0" err="1"/>
              <a:t>према</a:t>
            </a:r>
            <a:r>
              <a:rPr lang="bg-BG" dirty="0"/>
              <a:t> </a:t>
            </a:r>
            <a:r>
              <a:rPr lang="bg-BG" dirty="0" err="1"/>
              <a:t>домовини</a:t>
            </a:r>
            <a:r>
              <a:rPr lang="bg-BG" dirty="0"/>
              <a:t>. </a:t>
            </a:r>
            <a:r>
              <a:rPr lang="bg-BG" dirty="0" err="1"/>
              <a:t>Радикализовао</a:t>
            </a:r>
            <a:r>
              <a:rPr lang="bg-BG" dirty="0"/>
              <a:t> </a:t>
            </a:r>
            <a:r>
              <a:rPr lang="bg-BG" dirty="0" err="1"/>
              <a:t>је</a:t>
            </a:r>
            <a:r>
              <a:rPr lang="bg-BG" dirty="0"/>
              <a:t> и </a:t>
            </a:r>
            <a:r>
              <a:rPr lang="bg-BG" dirty="0" err="1"/>
              <a:t>гурнуо</a:t>
            </a:r>
            <a:r>
              <a:rPr lang="bg-BG" dirty="0"/>
              <a:t> </a:t>
            </a:r>
            <a:r>
              <a:rPr lang="bg-BG" dirty="0" err="1"/>
              <a:t>читаву</a:t>
            </a:r>
            <a:r>
              <a:rPr lang="bg-BG" dirty="0"/>
              <a:t> </a:t>
            </a:r>
            <a:r>
              <a:rPr lang="bg-BG" dirty="0" err="1"/>
              <a:t>генерацију</a:t>
            </a:r>
            <a:r>
              <a:rPr lang="bg-BG" dirty="0"/>
              <a:t> </a:t>
            </a:r>
            <a:r>
              <a:rPr lang="bg-BG" dirty="0" err="1"/>
              <a:t>ка</a:t>
            </a:r>
            <a:r>
              <a:rPr lang="bg-BG" dirty="0"/>
              <a:t> </a:t>
            </a:r>
            <a:r>
              <a:rPr lang="bg-BG" dirty="0" err="1"/>
              <a:t>побуни</a:t>
            </a:r>
            <a:r>
              <a:rPr lang="bg-BG" dirty="0"/>
              <a:t> и </a:t>
            </a:r>
            <a:r>
              <a:rPr lang="bg-BG" dirty="0" err="1"/>
              <a:t>самоубилачким</a:t>
            </a:r>
            <a:r>
              <a:rPr lang="bg-BG" dirty="0"/>
              <a:t> </a:t>
            </a:r>
            <a:r>
              <a:rPr lang="bg-BG" dirty="0" err="1"/>
              <a:t>чиновима</a:t>
            </a:r>
            <a:r>
              <a:rPr lang="bg-BG" dirty="0"/>
              <a:t>. </a:t>
            </a:r>
            <a:r>
              <a:rPr lang="bg-BG" dirty="0" err="1"/>
              <a:t>Жераић</a:t>
            </a:r>
            <a:r>
              <a:rPr lang="bg-BG" dirty="0"/>
              <a:t> </a:t>
            </a:r>
            <a:r>
              <a:rPr lang="bg-BG" dirty="0" err="1"/>
              <a:t>је</a:t>
            </a:r>
            <a:r>
              <a:rPr lang="bg-BG" dirty="0"/>
              <a:t> </a:t>
            </a:r>
            <a:r>
              <a:rPr lang="bg-BG" dirty="0" err="1"/>
              <a:t>српски</a:t>
            </a:r>
            <a:r>
              <a:rPr lang="bg-BG" dirty="0"/>
              <a:t> </a:t>
            </a:r>
            <a:r>
              <a:rPr lang="bg-BG" dirty="0" err="1"/>
              <a:t>Вертер</a:t>
            </a:r>
            <a:r>
              <a:rPr lang="bg-BG" dirty="0"/>
              <a:t>.</a:t>
            </a:r>
          </a:p>
        </p:txBody>
      </p:sp>
    </p:spTree>
    <p:extLst>
      <p:ext uri="{BB962C8B-B14F-4D97-AF65-F5344CB8AC3E}">
        <p14:creationId xmlns:p14="http://schemas.microsoft.com/office/powerpoint/2010/main" val="3049282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915816" y="274638"/>
            <a:ext cx="3168352" cy="2578298"/>
          </a:xfrm>
        </p:spPr>
        <p:txBody>
          <a:bodyPr/>
          <a:lstStyle/>
          <a:p>
            <a:endParaRPr lang="bg-BG"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32356"/>
            <a:ext cx="4968552" cy="6955974"/>
          </a:xfrm>
        </p:spPr>
      </p:pic>
    </p:spTree>
    <p:extLst>
      <p:ext uri="{BB962C8B-B14F-4D97-AF65-F5344CB8AC3E}">
        <p14:creationId xmlns:p14="http://schemas.microsoft.com/office/powerpoint/2010/main" val="1320938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2434282"/>
          </a:xfrm>
        </p:spPr>
        <p:txBody>
          <a:bodyPr>
            <a:normAutofit fontScale="90000"/>
          </a:bodyPr>
          <a:lstStyle/>
          <a:p>
            <a:r>
              <a:rPr lang="ru-RU" sz="2000" b="1" dirty="0" err="1"/>
              <a:t>Фаника</a:t>
            </a:r>
            <a:r>
              <a:rPr lang="ru-RU" sz="2000" b="1" dirty="0"/>
              <a:t> и Евгения </a:t>
            </a:r>
            <a:r>
              <a:rPr lang="ru-RU" sz="2000" b="1" dirty="0" err="1"/>
              <a:t>Гоймерац</a:t>
            </a:r>
            <a:r>
              <a:rPr lang="ru-RU" sz="2000" b="1" dirty="0"/>
              <a:t> </a:t>
            </a:r>
            <a:r>
              <a:rPr lang="ru-RU" sz="2000" dirty="0"/>
              <a:t>- „</a:t>
            </a:r>
            <a:r>
              <a:rPr lang="ru-RU" sz="2000" dirty="0" err="1"/>
              <a:t>които</a:t>
            </a:r>
            <a:r>
              <a:rPr lang="ru-RU" sz="2000" dirty="0"/>
              <a:t> </a:t>
            </a:r>
            <a:r>
              <a:rPr lang="ru-RU" sz="2000" dirty="0" err="1"/>
              <a:t>ме</a:t>
            </a:r>
            <a:r>
              <a:rPr lang="ru-RU" sz="2000" dirty="0"/>
              <a:t> заразиха с </a:t>
            </a:r>
            <a:r>
              <a:rPr lang="ru-RU" sz="2000" dirty="0" err="1"/>
              <a:t>музиката</a:t>
            </a:r>
            <a:r>
              <a:rPr lang="ru-RU" sz="2000" dirty="0"/>
              <a:t> и </a:t>
            </a:r>
            <a:r>
              <a:rPr lang="ru-RU" sz="2000" dirty="0" err="1"/>
              <a:t>любовта</a:t>
            </a:r>
            <a:r>
              <a:rPr lang="ru-RU" sz="2000" dirty="0"/>
              <a:t>“, с „</a:t>
            </a:r>
            <a:r>
              <a:rPr lang="ru-RU" sz="2000" dirty="0" err="1"/>
              <a:t>полонезите</a:t>
            </a:r>
            <a:r>
              <a:rPr lang="ru-RU" sz="2000" dirty="0"/>
              <a:t> на Шопен“ и </a:t>
            </a:r>
            <a:r>
              <a:rPr lang="ru-RU" sz="2000" dirty="0" err="1"/>
              <a:t>със</a:t>
            </a:r>
            <a:r>
              <a:rPr lang="ru-RU" sz="2000" dirty="0"/>
              <a:t> „</a:t>
            </a:r>
            <a:r>
              <a:rPr lang="ru-RU" sz="2000" dirty="0" err="1"/>
              <a:t>своите</a:t>
            </a:r>
            <a:r>
              <a:rPr lang="ru-RU" sz="2000" dirty="0"/>
              <a:t> стихотворения и </a:t>
            </a:r>
            <a:r>
              <a:rPr lang="ru-RU" sz="2000" dirty="0" err="1"/>
              <a:t>писма</a:t>
            </a:r>
            <a:r>
              <a:rPr lang="ru-RU" sz="2000" dirty="0"/>
              <a:t> </a:t>
            </a:r>
            <a:r>
              <a:rPr lang="ru-RU" sz="2000" dirty="0" err="1"/>
              <a:t>разпалва</a:t>
            </a:r>
            <a:r>
              <a:rPr lang="ru-RU" sz="2000" dirty="0"/>
              <a:t> в мен </a:t>
            </a:r>
            <a:r>
              <a:rPr lang="ru-RU" sz="2000" dirty="0" err="1"/>
              <a:t>свещения</a:t>
            </a:r>
            <a:r>
              <a:rPr lang="ru-RU" sz="2000" dirty="0"/>
              <a:t> </a:t>
            </a:r>
            <a:r>
              <a:rPr lang="ru-RU" sz="2000" dirty="0" err="1"/>
              <a:t>пламък</a:t>
            </a:r>
            <a:r>
              <a:rPr lang="ru-RU" sz="2000" dirty="0"/>
              <a:t> на </a:t>
            </a:r>
            <a:r>
              <a:rPr lang="ru-RU" sz="2000" dirty="0" err="1"/>
              <a:t>любовта</a:t>
            </a:r>
            <a:r>
              <a:rPr lang="ru-RU" sz="2000" dirty="0"/>
              <a:t> (…) </a:t>
            </a:r>
            <a:r>
              <a:rPr lang="ru-RU" sz="2000" dirty="0" err="1"/>
              <a:t>защото</a:t>
            </a:r>
            <a:r>
              <a:rPr lang="ru-RU" sz="2000" dirty="0"/>
              <a:t> в </a:t>
            </a:r>
            <a:r>
              <a:rPr lang="ru-RU" sz="2000" dirty="0" err="1"/>
              <a:t>началото</a:t>
            </a:r>
            <a:r>
              <a:rPr lang="ru-RU" sz="2000" dirty="0"/>
              <a:t> </a:t>
            </a:r>
            <a:r>
              <a:rPr lang="ru-RU" sz="2000" dirty="0" err="1"/>
              <a:t>беше</a:t>
            </a:r>
            <a:r>
              <a:rPr lang="ru-RU" sz="2000" dirty="0"/>
              <a:t> </a:t>
            </a:r>
            <a:r>
              <a:rPr lang="ru-RU" sz="2000" dirty="0" err="1"/>
              <a:t>любов</a:t>
            </a:r>
            <a:r>
              <a:rPr lang="ru-RU" sz="2000" dirty="0"/>
              <a:t>“ (</a:t>
            </a:r>
            <a:r>
              <a:rPr lang="ru-RU" sz="2000" dirty="0" err="1"/>
              <a:t>Киш</a:t>
            </a:r>
            <a:r>
              <a:rPr lang="ru-RU" sz="2000" dirty="0"/>
              <a:t> </a:t>
            </a:r>
            <a:r>
              <a:rPr lang="ru-RU" sz="2000" dirty="0" smtClean="0"/>
              <a:t>); </a:t>
            </a:r>
            <a:r>
              <a:rPr lang="ru-RU" sz="2000" dirty="0" err="1" smtClean="0"/>
              <a:t>Тези</a:t>
            </a:r>
            <a:r>
              <a:rPr lang="ru-RU" sz="2000" dirty="0" smtClean="0"/>
              <a:t> </a:t>
            </a:r>
            <a:r>
              <a:rPr lang="ru-RU" sz="2000" dirty="0"/>
              <a:t>две </a:t>
            </a:r>
            <a:r>
              <a:rPr lang="ru-RU" sz="2000" dirty="0" err="1"/>
              <a:t>дами</a:t>
            </a:r>
            <a:r>
              <a:rPr lang="ru-RU" sz="2000" dirty="0"/>
              <a:t> принадлежат </a:t>
            </a:r>
            <a:r>
              <a:rPr lang="ru-RU" sz="2000" dirty="0" err="1"/>
              <a:t>към</a:t>
            </a:r>
            <a:r>
              <a:rPr lang="ru-RU" sz="2000" dirty="0"/>
              <a:t> </a:t>
            </a:r>
            <a:r>
              <a:rPr lang="ru-RU" sz="2000" dirty="0" err="1"/>
              <a:t>вълнуващия</a:t>
            </a:r>
            <a:r>
              <a:rPr lang="ru-RU" sz="2000" dirty="0"/>
              <a:t> </a:t>
            </a:r>
            <a:r>
              <a:rPr lang="ru-RU" sz="2000" dirty="0" err="1"/>
              <a:t>загребски</a:t>
            </a:r>
            <a:r>
              <a:rPr lang="ru-RU" sz="2000" dirty="0"/>
              <a:t> период от живота на писателя. </a:t>
            </a:r>
            <a:r>
              <a:rPr lang="ru-RU" sz="2000" dirty="0" err="1"/>
              <a:t>Фаника</a:t>
            </a:r>
            <a:r>
              <a:rPr lang="ru-RU" sz="2000" dirty="0"/>
              <a:t> е пианистка, Евгения – </a:t>
            </a:r>
            <a:r>
              <a:rPr lang="ru-RU" sz="2000" dirty="0" err="1"/>
              <a:t>цигуларка</a:t>
            </a:r>
            <a:r>
              <a:rPr lang="ru-RU" sz="2000" dirty="0"/>
              <a:t>. </a:t>
            </a:r>
            <a:r>
              <a:rPr lang="ru-RU" sz="2000" dirty="0" err="1"/>
              <a:t>Младият</a:t>
            </a:r>
            <a:r>
              <a:rPr lang="ru-RU" sz="2000" dirty="0"/>
              <a:t> </a:t>
            </a:r>
            <a:r>
              <a:rPr lang="ru-RU" sz="2000" dirty="0" err="1"/>
              <a:t>Иво</a:t>
            </a:r>
            <a:r>
              <a:rPr lang="ru-RU" sz="2000" dirty="0"/>
              <a:t> се </a:t>
            </a:r>
            <a:r>
              <a:rPr lang="ru-RU" sz="2000" dirty="0" err="1"/>
              <a:t>влюбва</a:t>
            </a:r>
            <a:r>
              <a:rPr lang="ru-RU" sz="2000" dirty="0"/>
              <a:t> в Евгения, а </a:t>
            </a:r>
            <a:r>
              <a:rPr lang="ru-RU" sz="2000" dirty="0" err="1"/>
              <a:t>Фаника</a:t>
            </a:r>
            <a:r>
              <a:rPr lang="ru-RU" sz="2000" dirty="0"/>
              <a:t> е </a:t>
            </a:r>
            <a:r>
              <a:rPr lang="ru-RU" sz="2000" dirty="0" err="1"/>
              <a:t>негова</a:t>
            </a:r>
            <a:r>
              <a:rPr lang="ru-RU" sz="2000" dirty="0"/>
              <a:t> доверена </a:t>
            </a:r>
            <a:r>
              <a:rPr lang="ru-RU" sz="2000" dirty="0" err="1"/>
              <a:t>приятелка</a:t>
            </a:r>
            <a:r>
              <a:rPr lang="ru-RU" sz="2000" dirty="0"/>
              <a:t> и </a:t>
            </a:r>
            <a:r>
              <a:rPr lang="ru-RU" sz="2000" dirty="0" err="1"/>
              <a:t>изповедничка</a:t>
            </a:r>
            <a:r>
              <a:rPr lang="ru-RU" sz="2000" dirty="0"/>
              <a:t>. Той </a:t>
            </a:r>
            <a:r>
              <a:rPr lang="ru-RU" sz="2000" dirty="0" err="1"/>
              <a:t>редовно</a:t>
            </a:r>
            <a:r>
              <a:rPr lang="ru-RU" sz="2000" dirty="0"/>
              <a:t> </a:t>
            </a:r>
            <a:r>
              <a:rPr lang="ru-RU" sz="2000" dirty="0" err="1"/>
              <a:t>присъства</a:t>
            </a:r>
            <a:r>
              <a:rPr lang="ru-RU" sz="2000" dirty="0"/>
              <a:t> на литературно-</a:t>
            </a:r>
            <a:r>
              <a:rPr lang="ru-RU" sz="2000" dirty="0" err="1"/>
              <a:t>музикалните</a:t>
            </a:r>
            <a:r>
              <a:rPr lang="ru-RU" sz="2000" dirty="0"/>
              <a:t> вечери в </a:t>
            </a:r>
            <a:r>
              <a:rPr lang="ru-RU" sz="2000" dirty="0" err="1"/>
              <a:t>техния</a:t>
            </a:r>
            <a:r>
              <a:rPr lang="ru-RU" sz="2000" dirty="0"/>
              <a:t> </a:t>
            </a:r>
            <a:r>
              <a:rPr lang="ru-RU" sz="2000" dirty="0" err="1"/>
              <a:t>домашен</a:t>
            </a:r>
            <a:r>
              <a:rPr lang="ru-RU" sz="2000" dirty="0"/>
              <a:t> салон на </a:t>
            </a:r>
            <a:r>
              <a:rPr lang="ru-RU" sz="2000" dirty="0" err="1"/>
              <a:t>изкуствата</a:t>
            </a:r>
            <a:r>
              <a:rPr lang="ru-RU" sz="2000" dirty="0"/>
              <a:t> в </a:t>
            </a:r>
            <a:r>
              <a:rPr lang="ru-RU" sz="2000" dirty="0" err="1"/>
              <a:t>Загребския</a:t>
            </a:r>
            <a:r>
              <a:rPr lang="ru-RU" sz="2000" dirty="0"/>
              <a:t> Горни Град,  на улица „</a:t>
            </a:r>
            <a:r>
              <a:rPr lang="ru-RU" sz="2000" dirty="0" err="1"/>
              <a:t>Юриевска</a:t>
            </a:r>
            <a:r>
              <a:rPr lang="ru-RU" sz="2000" dirty="0"/>
              <a:t>“, №25. </a:t>
            </a:r>
            <a:endParaRPr lang="bg-BG" sz="2000" dirty="0"/>
          </a:p>
        </p:txBody>
      </p:sp>
      <p:sp>
        <p:nvSpPr>
          <p:cNvPr id="3" name="Контейнер за съдържание 2"/>
          <p:cNvSpPr>
            <a:spLocks noGrp="1"/>
          </p:cNvSpPr>
          <p:nvPr>
            <p:ph idx="1"/>
          </p:nvPr>
        </p:nvSpPr>
        <p:spPr>
          <a:xfrm>
            <a:off x="179512" y="2708920"/>
            <a:ext cx="8784976" cy="3960440"/>
          </a:xfrm>
        </p:spPr>
        <p:txBody>
          <a:bodyPr>
            <a:normAutofit fontScale="77500" lnSpcReduction="20000"/>
          </a:bodyPr>
          <a:lstStyle/>
          <a:p>
            <a:r>
              <a:rPr lang="bg-BG" b="1" dirty="0" err="1"/>
              <a:t>Фаника</a:t>
            </a:r>
            <a:r>
              <a:rPr lang="bg-BG" b="1" dirty="0"/>
              <a:t> и </a:t>
            </a:r>
            <a:r>
              <a:rPr lang="bg-BG" b="1" dirty="0" err="1"/>
              <a:t>Евгенија</a:t>
            </a:r>
            <a:r>
              <a:rPr lang="bg-BG" b="1" dirty="0"/>
              <a:t> </a:t>
            </a:r>
            <a:r>
              <a:rPr lang="bg-BG" b="1" dirty="0" err="1"/>
              <a:t>Гојмерац</a:t>
            </a:r>
            <a:r>
              <a:rPr lang="bg-BG" b="1" dirty="0"/>
              <a:t> </a:t>
            </a:r>
            <a:r>
              <a:rPr lang="bg-BG" dirty="0"/>
              <a:t>- „</a:t>
            </a:r>
            <a:r>
              <a:rPr lang="bg-BG" dirty="0" err="1"/>
              <a:t>које</a:t>
            </a:r>
            <a:r>
              <a:rPr lang="bg-BG" dirty="0"/>
              <a:t> </a:t>
            </a:r>
            <a:r>
              <a:rPr lang="bg-BG" dirty="0" err="1"/>
              <a:t>су</a:t>
            </a:r>
            <a:r>
              <a:rPr lang="bg-BG" dirty="0"/>
              <a:t> ме </a:t>
            </a:r>
            <a:r>
              <a:rPr lang="bg-BG" dirty="0" err="1"/>
              <a:t>заразиле</a:t>
            </a:r>
            <a:r>
              <a:rPr lang="bg-BG" dirty="0"/>
              <a:t> </a:t>
            </a:r>
            <a:r>
              <a:rPr lang="bg-BG" dirty="0" err="1"/>
              <a:t>музиком</a:t>
            </a:r>
            <a:r>
              <a:rPr lang="bg-BG" dirty="0"/>
              <a:t> и </a:t>
            </a:r>
            <a:r>
              <a:rPr lang="bg-BG" dirty="0" err="1"/>
              <a:t>љубављу</a:t>
            </a:r>
            <a:r>
              <a:rPr lang="bg-BG" dirty="0"/>
              <a:t>“, „</a:t>
            </a:r>
            <a:r>
              <a:rPr lang="bg-BG" dirty="0" err="1"/>
              <a:t>Шопеновим</a:t>
            </a:r>
            <a:r>
              <a:rPr lang="bg-BG" dirty="0"/>
              <a:t> </a:t>
            </a:r>
            <a:r>
              <a:rPr lang="bg-BG" dirty="0" err="1"/>
              <a:t>полонезама</a:t>
            </a:r>
            <a:r>
              <a:rPr lang="bg-BG" dirty="0"/>
              <a:t>“ и „</a:t>
            </a:r>
            <a:r>
              <a:rPr lang="bg-BG" dirty="0" err="1"/>
              <a:t>својим</a:t>
            </a:r>
            <a:r>
              <a:rPr lang="bg-BG" dirty="0"/>
              <a:t> </a:t>
            </a:r>
            <a:r>
              <a:rPr lang="bg-BG" dirty="0" err="1"/>
              <a:t>песмама</a:t>
            </a:r>
            <a:r>
              <a:rPr lang="bg-BG" dirty="0"/>
              <a:t> и </a:t>
            </a:r>
            <a:r>
              <a:rPr lang="bg-BG" dirty="0" err="1"/>
              <a:t>писмима</a:t>
            </a:r>
            <a:r>
              <a:rPr lang="bg-BG" dirty="0"/>
              <a:t> </a:t>
            </a:r>
            <a:r>
              <a:rPr lang="bg-BG" dirty="0" err="1"/>
              <a:t>распламсавају</a:t>
            </a:r>
            <a:r>
              <a:rPr lang="bg-BG" dirty="0"/>
              <a:t> у мени свети </a:t>
            </a:r>
            <a:r>
              <a:rPr lang="bg-BG" dirty="0" err="1"/>
              <a:t>пламен</a:t>
            </a:r>
            <a:r>
              <a:rPr lang="bg-BG" dirty="0"/>
              <a:t> </a:t>
            </a:r>
            <a:r>
              <a:rPr lang="bg-BG" dirty="0" err="1"/>
              <a:t>љубави</a:t>
            </a:r>
            <a:r>
              <a:rPr lang="bg-BG" dirty="0"/>
              <a:t> (…) </a:t>
            </a:r>
            <a:r>
              <a:rPr lang="bg-BG" dirty="0" err="1"/>
              <a:t>јер</a:t>
            </a:r>
            <a:r>
              <a:rPr lang="bg-BG" dirty="0"/>
              <a:t> </a:t>
            </a:r>
            <a:r>
              <a:rPr lang="bg-BG" dirty="0" err="1"/>
              <a:t>је</a:t>
            </a:r>
            <a:r>
              <a:rPr lang="bg-BG" dirty="0"/>
              <a:t> у </a:t>
            </a:r>
            <a:r>
              <a:rPr lang="bg-BG" dirty="0" err="1"/>
              <a:t>почетку</a:t>
            </a:r>
            <a:r>
              <a:rPr lang="bg-BG" dirty="0"/>
              <a:t> била </a:t>
            </a:r>
            <a:r>
              <a:rPr lang="bg-BG" dirty="0" err="1"/>
              <a:t>љубав</a:t>
            </a:r>
            <a:r>
              <a:rPr lang="bg-BG" dirty="0"/>
              <a:t>“ (Киш </a:t>
            </a:r>
            <a:r>
              <a:rPr lang="bg-BG" dirty="0" smtClean="0"/>
              <a:t>); </a:t>
            </a:r>
            <a:r>
              <a:rPr lang="bg-BG" dirty="0" err="1" smtClean="0"/>
              <a:t>Ове</a:t>
            </a:r>
            <a:r>
              <a:rPr lang="bg-BG" dirty="0" smtClean="0"/>
              <a:t> </a:t>
            </a:r>
            <a:r>
              <a:rPr lang="bg-BG" dirty="0"/>
              <a:t>две </a:t>
            </a:r>
            <a:r>
              <a:rPr lang="bg-BG" dirty="0" err="1"/>
              <a:t>даме</a:t>
            </a:r>
            <a:r>
              <a:rPr lang="bg-BG" dirty="0"/>
              <a:t> </a:t>
            </a:r>
            <a:r>
              <a:rPr lang="bg-BG" dirty="0" err="1"/>
              <a:t>припадају</a:t>
            </a:r>
            <a:r>
              <a:rPr lang="bg-BG" dirty="0"/>
              <a:t> </a:t>
            </a:r>
            <a:r>
              <a:rPr lang="bg-BG" dirty="0" err="1"/>
              <a:t>узбудљивом</a:t>
            </a:r>
            <a:r>
              <a:rPr lang="bg-BG" dirty="0"/>
              <a:t> </a:t>
            </a:r>
            <a:r>
              <a:rPr lang="bg-BG" dirty="0" err="1"/>
              <a:t>загребачком</a:t>
            </a:r>
            <a:r>
              <a:rPr lang="bg-BG" dirty="0"/>
              <a:t> </a:t>
            </a:r>
            <a:r>
              <a:rPr lang="bg-BG" dirty="0" err="1"/>
              <a:t>периоду</a:t>
            </a:r>
            <a:r>
              <a:rPr lang="bg-BG" dirty="0"/>
              <a:t> </a:t>
            </a:r>
            <a:r>
              <a:rPr lang="bg-BG" dirty="0" err="1"/>
              <a:t>књижевниковог</a:t>
            </a:r>
            <a:r>
              <a:rPr lang="bg-BG" dirty="0"/>
              <a:t> живота. </a:t>
            </a:r>
            <a:r>
              <a:rPr lang="bg-BG" dirty="0" err="1"/>
              <a:t>Фаника</a:t>
            </a:r>
            <a:r>
              <a:rPr lang="bg-BG" dirty="0"/>
              <a:t> </a:t>
            </a:r>
            <a:r>
              <a:rPr lang="bg-BG" dirty="0" err="1"/>
              <a:t>је</a:t>
            </a:r>
            <a:r>
              <a:rPr lang="bg-BG" dirty="0"/>
              <a:t> </a:t>
            </a:r>
            <a:r>
              <a:rPr lang="bg-BG" dirty="0" err="1"/>
              <a:t>пијанисткиња</a:t>
            </a:r>
            <a:r>
              <a:rPr lang="bg-BG" dirty="0"/>
              <a:t>, </a:t>
            </a:r>
            <a:r>
              <a:rPr lang="bg-BG" dirty="0" err="1"/>
              <a:t>Евгенија</a:t>
            </a:r>
            <a:r>
              <a:rPr lang="bg-BG" dirty="0"/>
              <a:t> </a:t>
            </a:r>
            <a:r>
              <a:rPr lang="bg-BG" dirty="0" err="1"/>
              <a:t>је</a:t>
            </a:r>
            <a:r>
              <a:rPr lang="bg-BG" dirty="0"/>
              <a:t> </a:t>
            </a:r>
            <a:r>
              <a:rPr lang="bg-BG" dirty="0" err="1"/>
              <a:t>виолинисткиња</a:t>
            </a:r>
            <a:r>
              <a:rPr lang="bg-BG" dirty="0"/>
              <a:t>. Млади Иво се </a:t>
            </a:r>
            <a:r>
              <a:rPr lang="bg-BG" dirty="0" err="1"/>
              <a:t>заљубљује</a:t>
            </a:r>
            <a:r>
              <a:rPr lang="bg-BG" dirty="0"/>
              <a:t> у </a:t>
            </a:r>
            <a:r>
              <a:rPr lang="bg-BG" dirty="0" err="1"/>
              <a:t>Евгенију</a:t>
            </a:r>
            <a:r>
              <a:rPr lang="bg-BG" dirty="0"/>
              <a:t>, а </a:t>
            </a:r>
            <a:r>
              <a:rPr lang="bg-BG" dirty="0" err="1"/>
              <a:t>Фаника</a:t>
            </a:r>
            <a:r>
              <a:rPr lang="bg-BG" dirty="0"/>
              <a:t> му </a:t>
            </a:r>
            <a:r>
              <a:rPr lang="bg-BG" dirty="0" err="1"/>
              <a:t>је</a:t>
            </a:r>
            <a:r>
              <a:rPr lang="bg-BG" dirty="0"/>
              <a:t> </a:t>
            </a:r>
            <a:r>
              <a:rPr lang="bg-BG" dirty="0" err="1"/>
              <a:t>поверљива</a:t>
            </a:r>
            <a:r>
              <a:rPr lang="bg-BG" dirty="0"/>
              <a:t> </a:t>
            </a:r>
            <a:r>
              <a:rPr lang="bg-BG" dirty="0" err="1"/>
              <a:t>пријатељица</a:t>
            </a:r>
            <a:r>
              <a:rPr lang="bg-BG" dirty="0"/>
              <a:t> и </a:t>
            </a:r>
            <a:r>
              <a:rPr lang="bg-BG" dirty="0" err="1"/>
              <a:t>исповедница</a:t>
            </a:r>
            <a:r>
              <a:rPr lang="bg-BG" dirty="0"/>
              <a:t>. Редовно </a:t>
            </a:r>
            <a:r>
              <a:rPr lang="bg-BG" dirty="0" err="1"/>
              <a:t>присуствује</a:t>
            </a:r>
            <a:r>
              <a:rPr lang="bg-BG" dirty="0"/>
              <a:t> </a:t>
            </a:r>
            <a:r>
              <a:rPr lang="bg-BG" dirty="0" err="1"/>
              <a:t>књижевним</a:t>
            </a:r>
            <a:r>
              <a:rPr lang="bg-BG" dirty="0"/>
              <a:t> и </a:t>
            </a:r>
            <a:r>
              <a:rPr lang="bg-BG" dirty="0" err="1"/>
              <a:t>музичким</a:t>
            </a:r>
            <a:r>
              <a:rPr lang="bg-BG" dirty="0"/>
              <a:t> </a:t>
            </a:r>
            <a:r>
              <a:rPr lang="bg-BG" dirty="0" err="1"/>
              <a:t>вечерима</a:t>
            </a:r>
            <a:r>
              <a:rPr lang="bg-BG" dirty="0"/>
              <a:t> у </a:t>
            </a:r>
            <a:r>
              <a:rPr lang="bg-BG" dirty="0" err="1"/>
              <a:t>њиховом</a:t>
            </a:r>
            <a:r>
              <a:rPr lang="bg-BG" dirty="0"/>
              <a:t> </a:t>
            </a:r>
            <a:r>
              <a:rPr lang="bg-BG" dirty="0" err="1"/>
              <a:t>матичном</a:t>
            </a:r>
            <a:r>
              <a:rPr lang="bg-BG" dirty="0"/>
              <a:t> </a:t>
            </a:r>
            <a:r>
              <a:rPr lang="bg-BG" dirty="0" err="1"/>
              <a:t>уметничком</a:t>
            </a:r>
            <a:r>
              <a:rPr lang="bg-BG" dirty="0"/>
              <a:t> </a:t>
            </a:r>
            <a:r>
              <a:rPr lang="bg-BG" dirty="0" err="1"/>
              <a:t>салону</a:t>
            </a:r>
            <a:r>
              <a:rPr lang="bg-BG" dirty="0"/>
              <a:t> на </a:t>
            </a:r>
            <a:r>
              <a:rPr lang="bg-BG" dirty="0" err="1"/>
              <a:t>загребачком</a:t>
            </a:r>
            <a:r>
              <a:rPr lang="bg-BG" dirty="0"/>
              <a:t> </a:t>
            </a:r>
            <a:r>
              <a:rPr lang="bg-BG" dirty="0" err="1"/>
              <a:t>Горњем</a:t>
            </a:r>
            <a:r>
              <a:rPr lang="bg-BG" dirty="0"/>
              <a:t> </a:t>
            </a:r>
            <a:r>
              <a:rPr lang="bg-BG" dirty="0" err="1"/>
              <a:t>граду</a:t>
            </a:r>
            <a:r>
              <a:rPr lang="bg-BG" dirty="0"/>
              <a:t>, у </a:t>
            </a:r>
            <a:r>
              <a:rPr lang="bg-BG" dirty="0" err="1"/>
              <a:t>Јуријевској</a:t>
            </a:r>
            <a:r>
              <a:rPr lang="bg-BG" dirty="0"/>
              <a:t> улици 25</a:t>
            </a:r>
            <a:r>
              <a:rPr lang="bg-BG" dirty="0" smtClean="0"/>
              <a:t>.</a:t>
            </a:r>
            <a:endParaRPr lang="bg-BG" dirty="0"/>
          </a:p>
        </p:txBody>
      </p:sp>
    </p:spTree>
    <p:extLst>
      <p:ext uri="{BB962C8B-B14F-4D97-AF65-F5344CB8AC3E}">
        <p14:creationId xmlns:p14="http://schemas.microsoft.com/office/powerpoint/2010/main" val="2481911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483768" y="1628800"/>
            <a:ext cx="3744416" cy="936104"/>
          </a:xfrm>
        </p:spPr>
        <p:txBody>
          <a:bodyPr/>
          <a:lstStyle/>
          <a:p>
            <a:endParaRPr lang="bg-BG" dirty="0"/>
          </a:p>
        </p:txBody>
      </p:sp>
      <p:pic>
        <p:nvPicPr>
          <p:cNvPr id="4" name="Контейнер за съдържание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512" y="836712"/>
            <a:ext cx="9027524" cy="6021288"/>
          </a:xfrm>
        </p:spPr>
      </p:pic>
    </p:spTree>
    <p:extLst>
      <p:ext uri="{BB962C8B-B14F-4D97-AF65-F5344CB8AC3E}">
        <p14:creationId xmlns:p14="http://schemas.microsoft.com/office/powerpoint/2010/main" val="3057057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164288" y="0"/>
            <a:ext cx="1522512" cy="2996952"/>
          </a:xfrm>
        </p:spPr>
        <p:txBody>
          <a:bodyPr>
            <a:normAutofit/>
          </a:bodyPr>
          <a:lstStyle/>
          <a:p>
            <a:r>
              <a:rPr lang="en-US" sz="2000" b="1" dirty="0"/>
              <a:t>Eugenia </a:t>
            </a:r>
            <a:r>
              <a:rPr lang="en-US" sz="2000" b="1" dirty="0" err="1"/>
              <a:t>Gojmerac</a:t>
            </a:r>
            <a:r>
              <a:rPr lang="en-US" sz="2000" b="1" dirty="0"/>
              <a:t> </a:t>
            </a:r>
            <a:r>
              <a:rPr lang="en-US" sz="2000" dirty="0"/>
              <a:t>- </a:t>
            </a:r>
            <a:r>
              <a:rPr lang="en-US" sz="2000" dirty="0" err="1"/>
              <a:t>portret</a:t>
            </a:r>
            <a:endParaRPr lang="bg-BG" sz="2000"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1" y="118297"/>
            <a:ext cx="5112568" cy="6647173"/>
          </a:xfrm>
        </p:spPr>
      </p:pic>
    </p:spTree>
    <p:extLst>
      <p:ext uri="{BB962C8B-B14F-4D97-AF65-F5344CB8AC3E}">
        <p14:creationId xmlns:p14="http://schemas.microsoft.com/office/powerpoint/2010/main" val="3258951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836712"/>
            <a:ext cx="8229600" cy="580926"/>
          </a:xfrm>
        </p:spPr>
        <p:txBody>
          <a:bodyPr>
            <a:normAutofit fontScale="90000"/>
          </a:bodyPr>
          <a:lstStyle/>
          <a:p>
            <a:r>
              <a:rPr lang="ru-RU" sz="2800" b="1" dirty="0"/>
              <a:t>Хелена </a:t>
            </a:r>
            <a:r>
              <a:rPr lang="ru-RU" sz="2800" b="1" dirty="0" err="1"/>
              <a:t>Иржиковска</a:t>
            </a:r>
            <a:r>
              <a:rPr lang="ru-RU" sz="2800" b="1" dirty="0"/>
              <a:t> </a:t>
            </a:r>
            <a:r>
              <a:rPr lang="ru-RU" sz="2800" dirty="0"/>
              <a:t>- </a:t>
            </a:r>
            <a:r>
              <a:rPr lang="ru-RU" sz="2800" dirty="0" err="1"/>
              <a:t>го</a:t>
            </a:r>
            <a:r>
              <a:rPr lang="ru-RU" sz="2800" dirty="0"/>
              <a:t> учи на „</a:t>
            </a:r>
            <a:r>
              <a:rPr lang="ru-RU" sz="2800" dirty="0" err="1"/>
              <a:t>божествените</a:t>
            </a:r>
            <a:r>
              <a:rPr lang="ru-RU" sz="2800" dirty="0"/>
              <a:t> </a:t>
            </a:r>
            <a:r>
              <a:rPr lang="ru-RU" sz="2800" dirty="0" err="1"/>
              <a:t>йероглифи</a:t>
            </a:r>
            <a:r>
              <a:rPr lang="ru-RU" sz="2800" dirty="0"/>
              <a:t> на </a:t>
            </a:r>
            <a:r>
              <a:rPr lang="ru-RU" sz="2800" dirty="0" err="1"/>
              <a:t>музикалните</a:t>
            </a:r>
            <a:r>
              <a:rPr lang="ru-RU" sz="2800" dirty="0"/>
              <a:t> </a:t>
            </a:r>
            <a:r>
              <a:rPr lang="ru-RU" sz="2800" dirty="0" err="1"/>
              <a:t>ноти</a:t>
            </a:r>
            <a:r>
              <a:rPr lang="ru-RU" sz="2800" dirty="0"/>
              <a:t>“, „</a:t>
            </a:r>
            <a:r>
              <a:rPr lang="ru-RU" sz="2800" dirty="0" err="1"/>
              <a:t>тази</a:t>
            </a:r>
            <a:r>
              <a:rPr lang="ru-RU" sz="2800" dirty="0"/>
              <a:t> </a:t>
            </a:r>
            <a:r>
              <a:rPr lang="ru-RU" sz="2800" dirty="0" err="1"/>
              <a:t>лирическа</a:t>
            </a:r>
            <a:r>
              <a:rPr lang="ru-RU" sz="2800" dirty="0"/>
              <a:t> готика“ (</a:t>
            </a:r>
            <a:r>
              <a:rPr lang="ru-RU" sz="2800" dirty="0" err="1"/>
              <a:t>Киш</a:t>
            </a:r>
            <a:r>
              <a:rPr lang="ru-RU" sz="2800" dirty="0"/>
              <a:t> </a:t>
            </a:r>
            <a:r>
              <a:rPr lang="ru-RU" sz="2800" dirty="0" smtClean="0"/>
              <a:t>); </a:t>
            </a:r>
            <a:r>
              <a:rPr lang="ru-RU" sz="2800" dirty="0" err="1" smtClean="0"/>
              <a:t>Това</a:t>
            </a:r>
            <a:r>
              <a:rPr lang="ru-RU" sz="2800" dirty="0" smtClean="0"/>
              <a:t> </a:t>
            </a:r>
            <a:r>
              <a:rPr lang="ru-RU" sz="2800" dirty="0"/>
              <a:t>е </a:t>
            </a:r>
            <a:r>
              <a:rPr lang="ru-RU" sz="2800" dirty="0" err="1"/>
              <a:t>прототипът</a:t>
            </a:r>
            <a:r>
              <a:rPr lang="ru-RU" sz="2800" dirty="0"/>
              <a:t> на „Елена, жената, </a:t>
            </a:r>
            <a:r>
              <a:rPr lang="ru-RU" sz="2800" dirty="0" err="1"/>
              <a:t>която</a:t>
            </a:r>
            <a:r>
              <a:rPr lang="ru-RU" sz="2800" dirty="0"/>
              <a:t> я </a:t>
            </a:r>
            <a:r>
              <a:rPr lang="ru-RU" sz="2800" dirty="0" err="1"/>
              <a:t>няма</a:t>
            </a:r>
            <a:r>
              <a:rPr lang="ru-RU" sz="2800" dirty="0"/>
              <a:t>“, жената от </a:t>
            </a:r>
            <a:r>
              <a:rPr lang="ru-RU" sz="2800" dirty="0" err="1"/>
              <a:t>сънищата</a:t>
            </a:r>
            <a:r>
              <a:rPr lang="ru-RU" sz="2800" dirty="0"/>
              <a:t> е </a:t>
            </a:r>
            <a:r>
              <a:rPr lang="ru-RU" sz="2800" dirty="0" err="1"/>
              <a:t>дъщерята</a:t>
            </a:r>
            <a:r>
              <a:rPr lang="ru-RU" sz="2800" dirty="0"/>
              <a:t> на </a:t>
            </a:r>
            <a:r>
              <a:rPr lang="ru-RU" sz="2800" dirty="0" err="1"/>
              <a:t>полските</a:t>
            </a:r>
            <a:r>
              <a:rPr lang="ru-RU" sz="2800" dirty="0"/>
              <a:t> </a:t>
            </a:r>
            <a:r>
              <a:rPr lang="ru-RU" sz="2800" dirty="0" err="1"/>
              <a:t>хазяи</a:t>
            </a:r>
            <a:r>
              <a:rPr lang="ru-RU" sz="2800" dirty="0"/>
              <a:t> на </a:t>
            </a:r>
            <a:r>
              <a:rPr lang="ru-RU" sz="2800" dirty="0" err="1"/>
              <a:t>младия</a:t>
            </a:r>
            <a:r>
              <a:rPr lang="ru-RU" sz="2800" dirty="0"/>
              <a:t> </a:t>
            </a:r>
            <a:r>
              <a:rPr lang="ru-RU" sz="2800" dirty="0" err="1"/>
              <a:t>Иво</a:t>
            </a:r>
            <a:r>
              <a:rPr lang="ru-RU" sz="2800" dirty="0"/>
              <a:t>, студент от </a:t>
            </a:r>
            <a:r>
              <a:rPr lang="ru-RU" sz="2800" dirty="0" err="1"/>
              <a:t>Ягелонския</a:t>
            </a:r>
            <a:r>
              <a:rPr lang="ru-RU" sz="2800" dirty="0"/>
              <a:t> университет в Краков, </a:t>
            </a:r>
            <a:r>
              <a:rPr lang="ru-RU" sz="2800" dirty="0" err="1"/>
              <a:t>отседнал</a:t>
            </a:r>
            <a:r>
              <a:rPr lang="ru-RU" sz="2800" dirty="0"/>
              <a:t> на улица „</a:t>
            </a:r>
            <a:r>
              <a:rPr lang="ru-RU" sz="2800" dirty="0" err="1"/>
              <a:t>Бонаровска</a:t>
            </a:r>
            <a:r>
              <a:rPr lang="ru-RU" sz="2800" dirty="0"/>
              <a:t>“, №14</a:t>
            </a:r>
            <a:r>
              <a:rPr lang="ru-RU" sz="2800" dirty="0" smtClean="0"/>
              <a:t>.</a:t>
            </a:r>
            <a:endParaRPr lang="bg-BG" sz="2800" dirty="0"/>
          </a:p>
        </p:txBody>
      </p:sp>
      <p:sp>
        <p:nvSpPr>
          <p:cNvPr id="3" name="Контейнер за съдържание 2"/>
          <p:cNvSpPr>
            <a:spLocks noGrp="1"/>
          </p:cNvSpPr>
          <p:nvPr>
            <p:ph idx="1"/>
          </p:nvPr>
        </p:nvSpPr>
        <p:spPr>
          <a:xfrm>
            <a:off x="457200" y="2276872"/>
            <a:ext cx="8229600" cy="4392488"/>
          </a:xfrm>
        </p:spPr>
        <p:txBody>
          <a:bodyPr/>
          <a:lstStyle/>
          <a:p>
            <a:r>
              <a:rPr lang="ru-RU" b="1" dirty="0"/>
              <a:t>Хелена </a:t>
            </a:r>
            <a:r>
              <a:rPr lang="ru-RU" b="1" dirty="0" err="1"/>
              <a:t>Јиржиковска</a:t>
            </a:r>
            <a:r>
              <a:rPr lang="ru-RU" b="1" dirty="0"/>
              <a:t> </a:t>
            </a:r>
            <a:r>
              <a:rPr lang="ru-RU" dirty="0"/>
              <a:t>- учи га „</a:t>
            </a:r>
            <a:r>
              <a:rPr lang="ru-RU" dirty="0" err="1"/>
              <a:t>божански</a:t>
            </a:r>
            <a:r>
              <a:rPr lang="ru-RU" dirty="0"/>
              <a:t> </a:t>
            </a:r>
            <a:r>
              <a:rPr lang="ru-RU" dirty="0" err="1"/>
              <a:t>хијероглифи</a:t>
            </a:r>
            <a:r>
              <a:rPr lang="ru-RU" dirty="0"/>
              <a:t> </a:t>
            </a:r>
            <a:r>
              <a:rPr lang="ru-RU" dirty="0" err="1"/>
              <a:t>музичких</a:t>
            </a:r>
            <a:r>
              <a:rPr lang="ru-RU" dirty="0"/>
              <a:t> нота“, „</a:t>
            </a:r>
            <a:r>
              <a:rPr lang="ru-RU" dirty="0" err="1"/>
              <a:t>ову</a:t>
            </a:r>
            <a:r>
              <a:rPr lang="ru-RU" dirty="0"/>
              <a:t> </a:t>
            </a:r>
            <a:r>
              <a:rPr lang="ru-RU" dirty="0" err="1"/>
              <a:t>лирску</a:t>
            </a:r>
            <a:r>
              <a:rPr lang="ru-RU" dirty="0"/>
              <a:t> готику“ (</a:t>
            </a:r>
            <a:r>
              <a:rPr lang="ru-RU" dirty="0" err="1"/>
              <a:t>Киш</a:t>
            </a:r>
            <a:r>
              <a:rPr lang="ru-RU" dirty="0"/>
              <a:t>); </a:t>
            </a:r>
            <a:r>
              <a:rPr lang="ru-RU" dirty="0" err="1"/>
              <a:t>Ово</a:t>
            </a:r>
            <a:r>
              <a:rPr lang="ru-RU" dirty="0"/>
              <a:t> </a:t>
            </a:r>
            <a:r>
              <a:rPr lang="ru-RU" dirty="0" err="1"/>
              <a:t>је</a:t>
            </a:r>
            <a:r>
              <a:rPr lang="ru-RU" dirty="0"/>
              <a:t> прототип „Елене, жене </a:t>
            </a:r>
            <a:r>
              <a:rPr lang="ru-RU" dirty="0" err="1"/>
              <a:t>које</a:t>
            </a:r>
            <a:r>
              <a:rPr lang="ru-RU" dirty="0"/>
              <a:t> нема“, жена из снова </a:t>
            </a:r>
            <a:r>
              <a:rPr lang="ru-RU" dirty="0" err="1"/>
              <a:t>је</a:t>
            </a:r>
            <a:r>
              <a:rPr lang="ru-RU" dirty="0"/>
              <a:t> </a:t>
            </a:r>
            <a:r>
              <a:rPr lang="ru-RU" dirty="0" err="1"/>
              <a:t>ћерка</a:t>
            </a:r>
            <a:r>
              <a:rPr lang="ru-RU" dirty="0"/>
              <a:t> </a:t>
            </a:r>
            <a:r>
              <a:rPr lang="ru-RU" dirty="0" err="1"/>
              <a:t>пољских</a:t>
            </a:r>
            <a:r>
              <a:rPr lang="ru-RU" dirty="0"/>
              <a:t> </a:t>
            </a:r>
            <a:r>
              <a:rPr lang="ru-RU" dirty="0" err="1"/>
              <a:t>газда</a:t>
            </a:r>
            <a:r>
              <a:rPr lang="ru-RU" dirty="0"/>
              <a:t> </a:t>
            </a:r>
            <a:r>
              <a:rPr lang="ru-RU" dirty="0" err="1"/>
              <a:t>младог</a:t>
            </a:r>
            <a:r>
              <a:rPr lang="ru-RU" dirty="0"/>
              <a:t> Ива, студента </a:t>
            </a:r>
            <a:r>
              <a:rPr lang="ru-RU" dirty="0" err="1"/>
              <a:t>Јагелонског</a:t>
            </a:r>
            <a:r>
              <a:rPr lang="ru-RU" dirty="0"/>
              <a:t> </a:t>
            </a:r>
            <a:r>
              <a:rPr lang="ru-RU" dirty="0" err="1"/>
              <a:t>универзитета</a:t>
            </a:r>
            <a:r>
              <a:rPr lang="ru-RU" dirty="0"/>
              <a:t> у Кракову, </a:t>
            </a:r>
            <a:r>
              <a:rPr lang="ru-RU" dirty="0" err="1"/>
              <a:t>који</a:t>
            </a:r>
            <a:r>
              <a:rPr lang="ru-RU" dirty="0"/>
              <a:t> </a:t>
            </a:r>
            <a:r>
              <a:rPr lang="ru-RU" dirty="0" err="1"/>
              <a:t>борави</a:t>
            </a:r>
            <a:r>
              <a:rPr lang="ru-RU" dirty="0"/>
              <a:t> у </a:t>
            </a:r>
            <a:r>
              <a:rPr lang="ru-RU" dirty="0" err="1"/>
              <a:t>улици</a:t>
            </a:r>
            <a:r>
              <a:rPr lang="ru-RU" dirty="0"/>
              <a:t> </a:t>
            </a:r>
            <a:r>
              <a:rPr lang="ru-RU" dirty="0" err="1"/>
              <a:t>Бонаровска</a:t>
            </a:r>
            <a:r>
              <a:rPr lang="ru-RU" dirty="0"/>
              <a:t> 14.</a:t>
            </a:r>
            <a:endParaRPr lang="bg-BG" dirty="0"/>
          </a:p>
        </p:txBody>
      </p:sp>
    </p:spTree>
    <p:extLst>
      <p:ext uri="{BB962C8B-B14F-4D97-AF65-F5344CB8AC3E}">
        <p14:creationId xmlns:p14="http://schemas.microsoft.com/office/powerpoint/2010/main" val="9143645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3131840" y="274638"/>
            <a:ext cx="2952328" cy="2866330"/>
          </a:xfrm>
        </p:spPr>
        <p:txBody>
          <a:bodyPr/>
          <a:lstStyle/>
          <a:p>
            <a:endParaRPr lang="bg-BG"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45824"/>
            <a:ext cx="4824536" cy="6892194"/>
          </a:xfrm>
        </p:spPr>
      </p:pic>
    </p:spTree>
    <p:extLst>
      <p:ext uri="{BB962C8B-B14F-4D97-AF65-F5344CB8AC3E}">
        <p14:creationId xmlns:p14="http://schemas.microsoft.com/office/powerpoint/2010/main" val="3997418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620688"/>
            <a:ext cx="8229600" cy="796950"/>
          </a:xfrm>
        </p:spPr>
        <p:txBody>
          <a:bodyPr>
            <a:normAutofit fontScale="90000"/>
          </a:bodyPr>
          <a:lstStyle/>
          <a:p>
            <a:r>
              <a:rPr lang="ru-RU" sz="2400" b="1" dirty="0"/>
              <a:t>Ян </a:t>
            </a:r>
            <a:r>
              <a:rPr lang="ru-RU" sz="2400" b="1" dirty="0" err="1"/>
              <a:t>Лоц</a:t>
            </a:r>
            <a:r>
              <a:rPr lang="ru-RU" sz="2400" b="1" dirty="0"/>
              <a:t> </a:t>
            </a:r>
            <a:r>
              <a:rPr lang="ru-RU" sz="2400" b="1" dirty="0" err="1"/>
              <a:t>Непомуцен</a:t>
            </a:r>
            <a:r>
              <a:rPr lang="ru-RU" sz="2400" b="1" dirty="0"/>
              <a:t> </a:t>
            </a:r>
            <a:r>
              <a:rPr lang="ru-RU" sz="2400" dirty="0"/>
              <a:t>– „</a:t>
            </a:r>
            <a:r>
              <a:rPr lang="ru-RU" sz="2400" dirty="0" err="1"/>
              <a:t>който</a:t>
            </a:r>
            <a:r>
              <a:rPr lang="ru-RU" sz="2400" dirty="0"/>
              <a:t> ми </a:t>
            </a:r>
            <a:r>
              <a:rPr lang="ru-RU" sz="2400" dirty="0" err="1"/>
              <a:t>разкри</a:t>
            </a:r>
            <a:r>
              <a:rPr lang="ru-RU" sz="2400" dirty="0"/>
              <a:t> (…) че в </a:t>
            </a:r>
            <a:r>
              <a:rPr lang="ru-RU" sz="2400" dirty="0" err="1"/>
              <a:t>голямото</a:t>
            </a:r>
            <a:r>
              <a:rPr lang="ru-RU" sz="2400" dirty="0"/>
              <a:t> </a:t>
            </a:r>
            <a:r>
              <a:rPr lang="ru-RU" sz="2400" dirty="0" err="1"/>
              <a:t>дърво</a:t>
            </a:r>
            <a:r>
              <a:rPr lang="ru-RU" sz="2400" dirty="0"/>
              <a:t> на </a:t>
            </a:r>
            <a:r>
              <a:rPr lang="ru-RU" sz="2400" dirty="0" err="1"/>
              <a:t>езиците</a:t>
            </a:r>
            <a:r>
              <a:rPr lang="ru-RU" sz="2400" dirty="0"/>
              <a:t> всяка птица </a:t>
            </a:r>
            <a:r>
              <a:rPr lang="ru-RU" sz="2400" dirty="0" err="1"/>
              <a:t>пее</a:t>
            </a:r>
            <a:r>
              <a:rPr lang="ru-RU" sz="2400" dirty="0"/>
              <a:t> по свой начин…“ (</a:t>
            </a:r>
            <a:r>
              <a:rPr lang="ru-RU" sz="2400" dirty="0" err="1" smtClean="0"/>
              <a:t>Киш</a:t>
            </a:r>
            <a:r>
              <a:rPr lang="ru-RU" sz="2400" dirty="0" smtClean="0"/>
              <a:t>), </a:t>
            </a:r>
            <a:r>
              <a:rPr lang="ru-RU" sz="2400" dirty="0"/>
              <a:t>но </a:t>
            </a:r>
            <a:r>
              <a:rPr lang="ru-RU" sz="2400" dirty="0" err="1"/>
              <a:t>винаги</a:t>
            </a:r>
            <a:r>
              <a:rPr lang="ru-RU" sz="2400" dirty="0"/>
              <a:t> става дума за </a:t>
            </a:r>
            <a:r>
              <a:rPr lang="ru-RU" sz="2400" dirty="0" err="1"/>
              <a:t>избора</a:t>
            </a:r>
            <a:r>
              <a:rPr lang="ru-RU" sz="2400" dirty="0"/>
              <a:t> и </a:t>
            </a:r>
            <a:r>
              <a:rPr lang="ru-RU" sz="2400" dirty="0" err="1"/>
              <a:t>любовта</a:t>
            </a:r>
            <a:r>
              <a:rPr lang="ru-RU" sz="2400" dirty="0"/>
              <a:t>; </a:t>
            </a:r>
            <a:r>
              <a:rPr lang="ru-RU" sz="2400" dirty="0" smtClean="0"/>
              <a:t>Става </a:t>
            </a:r>
            <a:r>
              <a:rPr lang="ru-RU" sz="2400" dirty="0"/>
              <a:t>дума за </a:t>
            </a:r>
            <a:r>
              <a:rPr lang="ru-RU" sz="2400" dirty="0" err="1"/>
              <a:t>професор</a:t>
            </a:r>
            <a:r>
              <a:rPr lang="ru-RU" sz="2400" dirty="0"/>
              <a:t> Ян </a:t>
            </a:r>
            <a:r>
              <a:rPr lang="ru-RU" sz="2400" dirty="0" err="1"/>
              <a:t>Непомуцен</a:t>
            </a:r>
            <a:r>
              <a:rPr lang="ru-RU" sz="2400" dirty="0"/>
              <a:t> </a:t>
            </a:r>
            <a:r>
              <a:rPr lang="ru-RU" sz="2400" dirty="0" err="1"/>
              <a:t>Лош</a:t>
            </a:r>
            <a:r>
              <a:rPr lang="ru-RU" sz="2400" dirty="0"/>
              <a:t>, ректор на </a:t>
            </a:r>
            <a:r>
              <a:rPr lang="ru-RU" sz="2400" dirty="0" err="1"/>
              <a:t>Ягелонския</a:t>
            </a:r>
            <a:r>
              <a:rPr lang="ru-RU" sz="2400" dirty="0"/>
              <a:t> университет, </a:t>
            </a:r>
            <a:r>
              <a:rPr lang="ru-RU" sz="2400" dirty="0" err="1"/>
              <a:t>изключителен</a:t>
            </a:r>
            <a:r>
              <a:rPr lang="ru-RU" sz="2400" dirty="0"/>
              <a:t> </a:t>
            </a:r>
            <a:r>
              <a:rPr lang="ru-RU" sz="2400" dirty="0" err="1"/>
              <a:t>полски</a:t>
            </a:r>
            <a:r>
              <a:rPr lang="ru-RU" sz="2400" dirty="0"/>
              <a:t> славист, </a:t>
            </a:r>
            <a:r>
              <a:rPr lang="ru-RU" sz="2400" dirty="0" err="1"/>
              <a:t>езиковед</a:t>
            </a:r>
            <a:r>
              <a:rPr lang="ru-RU" sz="2400" dirty="0"/>
              <a:t>, любим </a:t>
            </a:r>
            <a:r>
              <a:rPr lang="ru-RU" sz="2400" dirty="0" err="1"/>
              <a:t>преподавател</a:t>
            </a:r>
            <a:r>
              <a:rPr lang="ru-RU" sz="2400" dirty="0"/>
              <a:t> и ментор на </a:t>
            </a:r>
            <a:r>
              <a:rPr lang="ru-RU" sz="2400" dirty="0" err="1"/>
              <a:t>Андрич</a:t>
            </a:r>
            <a:r>
              <a:rPr lang="ru-RU" sz="2400" dirty="0"/>
              <a:t>, </a:t>
            </a:r>
            <a:r>
              <a:rPr lang="ru-RU" sz="2400" dirty="0" err="1"/>
              <a:t>докато</a:t>
            </a:r>
            <a:r>
              <a:rPr lang="ru-RU" sz="2400" dirty="0"/>
              <a:t> учи там</a:t>
            </a:r>
            <a:r>
              <a:rPr lang="ru-RU" sz="2400" dirty="0" smtClean="0"/>
              <a:t>.</a:t>
            </a:r>
            <a:endParaRPr lang="bg-BG" sz="2400" dirty="0"/>
          </a:p>
        </p:txBody>
      </p:sp>
      <p:sp>
        <p:nvSpPr>
          <p:cNvPr id="3" name="Контейнер за съдържание 2"/>
          <p:cNvSpPr>
            <a:spLocks noGrp="1"/>
          </p:cNvSpPr>
          <p:nvPr>
            <p:ph idx="1"/>
          </p:nvPr>
        </p:nvSpPr>
        <p:spPr>
          <a:xfrm>
            <a:off x="457200" y="2204864"/>
            <a:ext cx="8229600" cy="3921299"/>
          </a:xfrm>
        </p:spPr>
        <p:txBody>
          <a:bodyPr>
            <a:normAutofit lnSpcReduction="10000"/>
          </a:bodyPr>
          <a:lstStyle/>
          <a:p>
            <a:r>
              <a:rPr lang="ru-RU" b="1" dirty="0" err="1"/>
              <a:t>Јан</a:t>
            </a:r>
            <a:r>
              <a:rPr lang="ru-RU" b="1" dirty="0"/>
              <a:t> </a:t>
            </a:r>
            <a:r>
              <a:rPr lang="ru-RU" b="1" dirty="0" err="1"/>
              <a:t>Лоц</a:t>
            </a:r>
            <a:r>
              <a:rPr lang="ru-RU" b="1" dirty="0"/>
              <a:t> </a:t>
            </a:r>
            <a:r>
              <a:rPr lang="ru-RU" b="1" dirty="0" err="1" smtClean="0"/>
              <a:t>Непомуцен</a:t>
            </a:r>
            <a:r>
              <a:rPr lang="ru-RU" b="1" dirty="0" smtClean="0"/>
              <a:t> </a:t>
            </a:r>
            <a:r>
              <a:rPr lang="ru-RU" dirty="0"/>
              <a:t>– „</a:t>
            </a:r>
            <a:r>
              <a:rPr lang="ru-RU" dirty="0" err="1"/>
              <a:t>који</a:t>
            </a:r>
            <a:r>
              <a:rPr lang="ru-RU" dirty="0"/>
              <a:t> ми </a:t>
            </a:r>
            <a:r>
              <a:rPr lang="ru-RU" dirty="0" err="1"/>
              <a:t>је</a:t>
            </a:r>
            <a:r>
              <a:rPr lang="ru-RU" dirty="0"/>
              <a:t> </a:t>
            </a:r>
            <a:r>
              <a:rPr lang="ru-RU" dirty="0" err="1"/>
              <a:t>открио</a:t>
            </a:r>
            <a:r>
              <a:rPr lang="ru-RU" dirty="0"/>
              <a:t> (...) да у великом </a:t>
            </a:r>
            <a:r>
              <a:rPr lang="ru-RU" dirty="0" err="1"/>
              <a:t>дрвету</a:t>
            </a:r>
            <a:r>
              <a:rPr lang="ru-RU" dirty="0"/>
              <a:t> </a:t>
            </a:r>
            <a:r>
              <a:rPr lang="ru-RU" dirty="0" err="1"/>
              <a:t>језика</a:t>
            </a:r>
            <a:r>
              <a:rPr lang="ru-RU" dirty="0"/>
              <a:t> </a:t>
            </a:r>
            <a:r>
              <a:rPr lang="ru-RU" dirty="0" err="1"/>
              <a:t>свака</a:t>
            </a:r>
            <a:r>
              <a:rPr lang="ru-RU" dirty="0"/>
              <a:t> птица </a:t>
            </a:r>
            <a:r>
              <a:rPr lang="ru-RU" dirty="0" err="1"/>
              <a:t>пева</a:t>
            </a:r>
            <a:r>
              <a:rPr lang="ru-RU" dirty="0"/>
              <a:t> на </a:t>
            </a:r>
            <a:r>
              <a:rPr lang="ru-RU" dirty="0" err="1"/>
              <a:t>свој</a:t>
            </a:r>
            <a:r>
              <a:rPr lang="ru-RU" dirty="0"/>
              <a:t> начин...“ (</a:t>
            </a:r>
            <a:r>
              <a:rPr lang="ru-RU" dirty="0" err="1"/>
              <a:t>Киш</a:t>
            </a:r>
            <a:r>
              <a:rPr lang="ru-RU" dirty="0"/>
              <a:t>), али </a:t>
            </a:r>
            <a:r>
              <a:rPr lang="ru-RU" dirty="0" err="1"/>
              <a:t>увек</a:t>
            </a:r>
            <a:r>
              <a:rPr lang="ru-RU" dirty="0"/>
              <a:t> се ради о </a:t>
            </a:r>
            <a:r>
              <a:rPr lang="ru-RU" dirty="0" err="1"/>
              <a:t>избору</a:t>
            </a:r>
            <a:r>
              <a:rPr lang="ru-RU" dirty="0"/>
              <a:t> и </a:t>
            </a:r>
            <a:r>
              <a:rPr lang="ru-RU" dirty="0" err="1"/>
              <a:t>љубави</a:t>
            </a:r>
            <a:r>
              <a:rPr lang="ru-RU" dirty="0"/>
              <a:t>; </a:t>
            </a:r>
            <a:r>
              <a:rPr lang="ru-RU" dirty="0" err="1"/>
              <a:t>Ово</a:t>
            </a:r>
            <a:r>
              <a:rPr lang="ru-RU" dirty="0"/>
              <a:t> </a:t>
            </a:r>
            <a:r>
              <a:rPr lang="ru-RU" dirty="0" err="1"/>
              <a:t>је</a:t>
            </a:r>
            <a:r>
              <a:rPr lang="ru-RU" dirty="0"/>
              <a:t> </a:t>
            </a:r>
            <a:r>
              <a:rPr lang="ru-RU" dirty="0" err="1"/>
              <a:t>професор</a:t>
            </a:r>
            <a:r>
              <a:rPr lang="ru-RU" dirty="0"/>
              <a:t> </a:t>
            </a:r>
            <a:r>
              <a:rPr lang="ru-RU" dirty="0" err="1"/>
              <a:t>Јан</a:t>
            </a:r>
            <a:r>
              <a:rPr lang="ru-RU" dirty="0"/>
              <a:t> </a:t>
            </a:r>
            <a:r>
              <a:rPr lang="ru-RU" dirty="0" err="1"/>
              <a:t>Лоц</a:t>
            </a:r>
            <a:r>
              <a:rPr lang="ru-RU" dirty="0"/>
              <a:t> </a:t>
            </a:r>
            <a:r>
              <a:rPr lang="ru-RU" dirty="0" err="1"/>
              <a:t>Непомучен</a:t>
            </a:r>
            <a:r>
              <a:rPr lang="ru-RU" dirty="0"/>
              <a:t> </a:t>
            </a:r>
            <a:r>
              <a:rPr lang="ru-RU" dirty="0" err="1"/>
              <a:t>Лоц</a:t>
            </a:r>
            <a:r>
              <a:rPr lang="ru-RU" dirty="0"/>
              <a:t>, ректор </a:t>
            </a:r>
            <a:r>
              <a:rPr lang="ru-RU" dirty="0" err="1"/>
              <a:t>Јагелонског</a:t>
            </a:r>
            <a:r>
              <a:rPr lang="ru-RU" dirty="0"/>
              <a:t> </a:t>
            </a:r>
            <a:r>
              <a:rPr lang="ru-RU" dirty="0" err="1"/>
              <a:t>универзитета</a:t>
            </a:r>
            <a:r>
              <a:rPr lang="ru-RU" dirty="0"/>
              <a:t>, </a:t>
            </a:r>
            <a:r>
              <a:rPr lang="ru-RU" dirty="0" err="1"/>
              <a:t>изузетни</a:t>
            </a:r>
            <a:r>
              <a:rPr lang="ru-RU" dirty="0"/>
              <a:t> </a:t>
            </a:r>
            <a:r>
              <a:rPr lang="ru-RU" dirty="0" err="1"/>
              <a:t>пољски</a:t>
            </a:r>
            <a:r>
              <a:rPr lang="ru-RU" dirty="0"/>
              <a:t> слависта, лингвиста, </a:t>
            </a:r>
            <a:r>
              <a:rPr lang="ru-RU" dirty="0" err="1"/>
              <a:t>Андрићев</a:t>
            </a:r>
            <a:r>
              <a:rPr lang="ru-RU" dirty="0"/>
              <a:t> </a:t>
            </a:r>
            <a:r>
              <a:rPr lang="ru-RU" dirty="0" err="1"/>
              <a:t>омиљени</a:t>
            </a:r>
            <a:r>
              <a:rPr lang="ru-RU" dirty="0"/>
              <a:t> </a:t>
            </a:r>
            <a:r>
              <a:rPr lang="ru-RU" dirty="0" err="1"/>
              <a:t>учитељ</a:t>
            </a:r>
            <a:r>
              <a:rPr lang="ru-RU" dirty="0"/>
              <a:t> и ментор док </a:t>
            </a:r>
            <a:r>
              <a:rPr lang="ru-RU" dirty="0" err="1"/>
              <a:t>је</a:t>
            </a:r>
            <a:r>
              <a:rPr lang="ru-RU" dirty="0"/>
              <a:t> </a:t>
            </a:r>
            <a:r>
              <a:rPr lang="ru-RU" dirty="0" err="1"/>
              <a:t>тамо</a:t>
            </a:r>
            <a:r>
              <a:rPr lang="ru-RU" dirty="0"/>
              <a:t> </a:t>
            </a:r>
            <a:r>
              <a:rPr lang="ru-RU" dirty="0" err="1"/>
              <a:t>студирао</a:t>
            </a:r>
            <a:r>
              <a:rPr lang="ru-RU" dirty="0"/>
              <a:t>.</a:t>
            </a:r>
            <a:endParaRPr lang="bg-BG" dirty="0"/>
          </a:p>
        </p:txBody>
      </p:sp>
    </p:spTree>
    <p:extLst>
      <p:ext uri="{BB962C8B-B14F-4D97-AF65-F5344CB8AC3E}">
        <p14:creationId xmlns:p14="http://schemas.microsoft.com/office/powerpoint/2010/main" val="12359781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3203848" y="274638"/>
            <a:ext cx="2664296" cy="2794322"/>
          </a:xfrm>
        </p:spPr>
        <p:txBody>
          <a:bodyPr/>
          <a:lstStyle/>
          <a:p>
            <a:endParaRPr lang="bg-BG"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3728" y="-73904"/>
            <a:ext cx="4392488" cy="7063596"/>
          </a:xfrm>
        </p:spPr>
      </p:pic>
    </p:spTree>
    <p:extLst>
      <p:ext uri="{BB962C8B-B14F-4D97-AF65-F5344CB8AC3E}">
        <p14:creationId xmlns:p14="http://schemas.microsoft.com/office/powerpoint/2010/main" val="2584198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1858218"/>
          </a:xfrm>
        </p:spPr>
        <p:txBody>
          <a:bodyPr>
            <a:normAutofit fontScale="90000"/>
          </a:bodyPr>
          <a:lstStyle/>
          <a:p>
            <a:r>
              <a:rPr lang="ru-RU" sz="2400" b="1" dirty="0" err="1"/>
              <a:t>Мариян</a:t>
            </a:r>
            <a:r>
              <a:rPr lang="ru-RU" sz="2400" b="1" dirty="0"/>
              <a:t> </a:t>
            </a:r>
            <a:r>
              <a:rPr lang="ru-RU" sz="2400" b="1" dirty="0" err="1"/>
              <a:t>Здеховски</a:t>
            </a:r>
            <a:r>
              <a:rPr lang="ru-RU" sz="2400" b="1" dirty="0"/>
              <a:t> </a:t>
            </a:r>
            <a:r>
              <a:rPr lang="ru-RU" sz="2400" dirty="0"/>
              <a:t>– „</a:t>
            </a:r>
            <a:r>
              <a:rPr lang="ru-RU" sz="2400" dirty="0" err="1"/>
              <a:t>който</a:t>
            </a:r>
            <a:r>
              <a:rPr lang="ru-RU" sz="2400" dirty="0"/>
              <a:t> ми </a:t>
            </a:r>
            <a:r>
              <a:rPr lang="ru-RU" sz="2400" dirty="0" err="1"/>
              <a:t>разкри</a:t>
            </a:r>
            <a:r>
              <a:rPr lang="ru-RU" sz="2400" dirty="0"/>
              <a:t> </a:t>
            </a:r>
            <a:r>
              <a:rPr lang="ru-RU" sz="2400" dirty="0" err="1"/>
              <a:t>дълбоките</a:t>
            </a:r>
            <a:r>
              <a:rPr lang="ru-RU" sz="2400" dirty="0"/>
              <a:t> </a:t>
            </a:r>
            <a:r>
              <a:rPr lang="ru-RU" sz="2400" dirty="0" err="1"/>
              <a:t>корени</a:t>
            </a:r>
            <a:r>
              <a:rPr lang="ru-RU" sz="2400" dirty="0"/>
              <a:t> на </a:t>
            </a:r>
            <a:r>
              <a:rPr lang="ru-RU" sz="2400" dirty="0" err="1"/>
              <a:t>славянското</a:t>
            </a:r>
            <a:r>
              <a:rPr lang="ru-RU" sz="2400" dirty="0"/>
              <a:t> </a:t>
            </a:r>
            <a:r>
              <a:rPr lang="ru-RU" sz="2400" dirty="0" err="1"/>
              <a:t>езиково</a:t>
            </a:r>
            <a:r>
              <a:rPr lang="ru-RU" sz="2400" dirty="0"/>
              <a:t> </a:t>
            </a:r>
            <a:r>
              <a:rPr lang="ru-RU" sz="2400" dirty="0" err="1"/>
              <a:t>дърво</a:t>
            </a:r>
            <a:r>
              <a:rPr lang="ru-RU" sz="2400" dirty="0"/>
              <a:t> (…) </a:t>
            </a:r>
            <a:r>
              <a:rPr lang="ru-RU" sz="2400" dirty="0" err="1"/>
              <a:t>езиците</a:t>
            </a:r>
            <a:r>
              <a:rPr lang="ru-RU" sz="2400" dirty="0"/>
              <a:t> на Пушкин, </a:t>
            </a:r>
            <a:r>
              <a:rPr lang="ru-RU" sz="2400" dirty="0" err="1"/>
              <a:t>Словацки</a:t>
            </a:r>
            <a:r>
              <a:rPr lang="ru-RU" sz="2400" dirty="0" smtClean="0"/>
              <a:t>,“ </a:t>
            </a:r>
            <a:r>
              <a:rPr lang="ru-RU" sz="2400" dirty="0"/>
              <a:t>(</a:t>
            </a:r>
            <a:r>
              <a:rPr lang="ru-RU" sz="2400" dirty="0" err="1" smtClean="0"/>
              <a:t>Киш</a:t>
            </a:r>
            <a:r>
              <a:rPr lang="ru-RU" sz="2400" dirty="0" smtClean="0"/>
              <a:t>); </a:t>
            </a:r>
            <a:r>
              <a:rPr lang="ru-RU" sz="2400" dirty="0" err="1"/>
              <a:t>Здеховски</a:t>
            </a:r>
            <a:r>
              <a:rPr lang="ru-RU" sz="2400" dirty="0"/>
              <a:t> е </a:t>
            </a:r>
            <a:r>
              <a:rPr lang="ru-RU" sz="2400" dirty="0" err="1"/>
              <a:t>професор</a:t>
            </a:r>
            <a:r>
              <a:rPr lang="ru-RU" sz="2400" dirty="0"/>
              <a:t>, философ и славист, </a:t>
            </a:r>
            <a:r>
              <a:rPr lang="ru-RU" sz="2400" dirty="0" err="1"/>
              <a:t>световен</a:t>
            </a:r>
            <a:r>
              <a:rPr lang="ru-RU" sz="2400" dirty="0"/>
              <a:t> учен, </a:t>
            </a:r>
            <a:r>
              <a:rPr lang="ru-RU" sz="2400" dirty="0" err="1"/>
              <a:t>едно</a:t>
            </a:r>
            <a:r>
              <a:rPr lang="ru-RU" sz="2400" dirty="0"/>
              <a:t> от </a:t>
            </a:r>
            <a:r>
              <a:rPr lang="ru-RU" sz="2400" dirty="0" err="1"/>
              <a:t>най-важните</a:t>
            </a:r>
            <a:r>
              <a:rPr lang="ru-RU" sz="2400" dirty="0"/>
              <a:t> имена в </a:t>
            </a:r>
            <a:r>
              <a:rPr lang="ru-RU" sz="2400" dirty="0" err="1"/>
              <a:t>Ягелонския</a:t>
            </a:r>
            <a:r>
              <a:rPr lang="ru-RU" sz="2400" dirty="0"/>
              <a:t> университет в </a:t>
            </a:r>
            <a:r>
              <a:rPr lang="ru-RU" sz="2400" dirty="0" err="1"/>
              <a:t>годините</a:t>
            </a:r>
            <a:r>
              <a:rPr lang="ru-RU" sz="2400" dirty="0"/>
              <a:t> на </a:t>
            </a:r>
            <a:r>
              <a:rPr lang="ru-RU" sz="2400" dirty="0" err="1"/>
              <a:t>следване</a:t>
            </a:r>
            <a:r>
              <a:rPr lang="ru-RU" sz="2400" dirty="0"/>
              <a:t> на </a:t>
            </a:r>
            <a:r>
              <a:rPr lang="ru-RU" sz="2400" dirty="0" err="1"/>
              <a:t>Андрич</a:t>
            </a:r>
            <a:r>
              <a:rPr lang="ru-RU" sz="2400" dirty="0"/>
              <a:t>.</a:t>
            </a:r>
            <a:endParaRPr lang="bg-BG" sz="2400" dirty="0"/>
          </a:p>
        </p:txBody>
      </p:sp>
      <p:sp>
        <p:nvSpPr>
          <p:cNvPr id="3" name="Контейнер за съдържание 2"/>
          <p:cNvSpPr>
            <a:spLocks noGrp="1"/>
          </p:cNvSpPr>
          <p:nvPr>
            <p:ph idx="1"/>
          </p:nvPr>
        </p:nvSpPr>
        <p:spPr>
          <a:xfrm>
            <a:off x="457200" y="2276872"/>
            <a:ext cx="8229600" cy="3849291"/>
          </a:xfrm>
        </p:spPr>
        <p:txBody>
          <a:bodyPr>
            <a:normAutofit lnSpcReduction="10000"/>
          </a:bodyPr>
          <a:lstStyle/>
          <a:p>
            <a:r>
              <a:rPr lang="bg-BG" dirty="0" err="1"/>
              <a:t>Маријан</a:t>
            </a:r>
            <a:r>
              <a:rPr lang="bg-BG" dirty="0"/>
              <a:t> </a:t>
            </a:r>
            <a:r>
              <a:rPr lang="bg-BG" dirty="0" err="1"/>
              <a:t>Здеховски</a:t>
            </a:r>
            <a:r>
              <a:rPr lang="bg-BG" dirty="0"/>
              <a:t> – „</a:t>
            </a:r>
            <a:r>
              <a:rPr lang="bg-BG" dirty="0" err="1"/>
              <a:t>који</a:t>
            </a:r>
            <a:r>
              <a:rPr lang="bg-BG" dirty="0"/>
              <a:t> ми </a:t>
            </a:r>
            <a:r>
              <a:rPr lang="bg-BG" dirty="0" err="1"/>
              <a:t>је</a:t>
            </a:r>
            <a:r>
              <a:rPr lang="bg-BG" dirty="0"/>
              <a:t> </a:t>
            </a:r>
            <a:r>
              <a:rPr lang="bg-BG" dirty="0" err="1"/>
              <a:t>открио</a:t>
            </a:r>
            <a:r>
              <a:rPr lang="bg-BG" dirty="0"/>
              <a:t> </a:t>
            </a:r>
            <a:r>
              <a:rPr lang="bg-BG" dirty="0" err="1"/>
              <a:t>дубоке</a:t>
            </a:r>
            <a:r>
              <a:rPr lang="bg-BG" dirty="0"/>
              <a:t> корене </a:t>
            </a:r>
            <a:r>
              <a:rPr lang="bg-BG" dirty="0" err="1"/>
              <a:t>словенског</a:t>
            </a:r>
            <a:r>
              <a:rPr lang="bg-BG" dirty="0"/>
              <a:t> </a:t>
            </a:r>
            <a:r>
              <a:rPr lang="bg-BG" dirty="0" err="1"/>
              <a:t>језичког</a:t>
            </a:r>
            <a:r>
              <a:rPr lang="bg-BG" dirty="0"/>
              <a:t> </a:t>
            </a:r>
            <a:r>
              <a:rPr lang="bg-BG" dirty="0" err="1"/>
              <a:t>стабла</a:t>
            </a:r>
            <a:r>
              <a:rPr lang="bg-BG" dirty="0"/>
              <a:t> (...) </a:t>
            </a:r>
            <a:r>
              <a:rPr lang="bg-BG" dirty="0" err="1"/>
              <a:t>језици</a:t>
            </a:r>
            <a:r>
              <a:rPr lang="bg-BG" dirty="0"/>
              <a:t> </a:t>
            </a:r>
            <a:r>
              <a:rPr lang="bg-BG" dirty="0" err="1"/>
              <a:t>Пушкина</a:t>
            </a:r>
            <a:r>
              <a:rPr lang="bg-BG" dirty="0"/>
              <a:t>, </a:t>
            </a:r>
            <a:r>
              <a:rPr lang="bg-BG" dirty="0" err="1"/>
              <a:t>Словачког</a:t>
            </a:r>
            <a:r>
              <a:rPr lang="bg-BG" dirty="0"/>
              <a:t>, </a:t>
            </a:r>
            <a:r>
              <a:rPr lang="bg-BG" dirty="0" err="1"/>
              <a:t>Мурија</a:t>
            </a:r>
            <a:r>
              <a:rPr lang="bg-BG" dirty="0"/>
              <a:t> </a:t>
            </a:r>
            <a:r>
              <a:rPr lang="bg-BG" dirty="0" err="1"/>
              <a:t>је</a:t>
            </a:r>
            <a:r>
              <a:rPr lang="bg-BG" dirty="0"/>
              <a:t> </a:t>
            </a:r>
            <a:r>
              <a:rPr lang="bg-BG" dirty="0" err="1"/>
              <a:t>мој</a:t>
            </a:r>
            <a:r>
              <a:rPr lang="bg-BG" dirty="0"/>
              <a:t> „</a:t>
            </a:r>
            <a:r>
              <a:rPr lang="bg-BG" dirty="0" err="1"/>
              <a:t>босански</a:t>
            </a:r>
            <a:r>
              <a:rPr lang="bg-BG" dirty="0"/>
              <a:t>““ (</a:t>
            </a:r>
            <a:r>
              <a:rPr lang="bg-BG" dirty="0" smtClean="0"/>
              <a:t>Киш); </a:t>
            </a:r>
            <a:r>
              <a:rPr lang="bg-BG" dirty="0" err="1"/>
              <a:t>Здеховски</a:t>
            </a:r>
            <a:r>
              <a:rPr lang="bg-BG" dirty="0"/>
              <a:t> </a:t>
            </a:r>
            <a:r>
              <a:rPr lang="bg-BG" dirty="0" err="1"/>
              <a:t>је</a:t>
            </a:r>
            <a:r>
              <a:rPr lang="bg-BG" dirty="0"/>
              <a:t> професор, </a:t>
            </a:r>
            <a:r>
              <a:rPr lang="bg-BG" dirty="0" err="1"/>
              <a:t>филозоф</a:t>
            </a:r>
            <a:r>
              <a:rPr lang="bg-BG" dirty="0"/>
              <a:t> и слависта, светски </a:t>
            </a:r>
            <a:r>
              <a:rPr lang="bg-BG" dirty="0" err="1"/>
              <a:t>научник</a:t>
            </a:r>
            <a:r>
              <a:rPr lang="bg-BG" dirty="0"/>
              <a:t>, </a:t>
            </a:r>
            <a:r>
              <a:rPr lang="bg-BG" dirty="0" err="1"/>
              <a:t>једно</a:t>
            </a:r>
            <a:r>
              <a:rPr lang="bg-BG" dirty="0"/>
              <a:t> </a:t>
            </a:r>
            <a:r>
              <a:rPr lang="bg-BG" dirty="0" err="1"/>
              <a:t>од</a:t>
            </a:r>
            <a:r>
              <a:rPr lang="bg-BG" dirty="0"/>
              <a:t> </a:t>
            </a:r>
            <a:r>
              <a:rPr lang="bg-BG" dirty="0" err="1"/>
              <a:t>најважнијих</a:t>
            </a:r>
            <a:r>
              <a:rPr lang="bg-BG" dirty="0"/>
              <a:t> имена на </a:t>
            </a:r>
            <a:r>
              <a:rPr lang="bg-BG" dirty="0" err="1"/>
              <a:t>Јагелонском</a:t>
            </a:r>
            <a:r>
              <a:rPr lang="bg-BG" dirty="0"/>
              <a:t> </a:t>
            </a:r>
            <a:r>
              <a:rPr lang="bg-BG" dirty="0" err="1"/>
              <a:t>универзитету</a:t>
            </a:r>
            <a:r>
              <a:rPr lang="bg-BG" dirty="0"/>
              <a:t> </a:t>
            </a:r>
            <a:r>
              <a:rPr lang="bg-BG" dirty="0" err="1"/>
              <a:t>током</a:t>
            </a:r>
            <a:r>
              <a:rPr lang="bg-BG" dirty="0"/>
              <a:t> </a:t>
            </a:r>
            <a:r>
              <a:rPr lang="bg-BG" dirty="0" err="1"/>
              <a:t>Андрићевог</a:t>
            </a:r>
            <a:r>
              <a:rPr lang="bg-BG" dirty="0"/>
              <a:t> </a:t>
            </a:r>
            <a:r>
              <a:rPr lang="bg-BG" dirty="0" err="1"/>
              <a:t>студирања</a:t>
            </a:r>
            <a:r>
              <a:rPr lang="bg-BG" dirty="0"/>
              <a:t>.</a:t>
            </a:r>
          </a:p>
        </p:txBody>
      </p:sp>
    </p:spTree>
    <p:extLst>
      <p:ext uri="{BB962C8B-B14F-4D97-AF65-F5344CB8AC3E}">
        <p14:creationId xmlns:p14="http://schemas.microsoft.com/office/powerpoint/2010/main" val="33000630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3707904" y="274638"/>
            <a:ext cx="1728192" cy="3154362"/>
          </a:xfrm>
        </p:spPr>
        <p:txBody>
          <a:bodyPr/>
          <a:lstStyle/>
          <a:p>
            <a:endParaRPr lang="bg-BG" dirty="0"/>
          </a:p>
        </p:txBody>
      </p:sp>
      <p:pic>
        <p:nvPicPr>
          <p:cNvPr id="4" name="Контейнер за съдържание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07704" y="-61130"/>
            <a:ext cx="4680520" cy="6894060"/>
          </a:xfrm>
        </p:spPr>
      </p:pic>
    </p:spTree>
    <p:extLst>
      <p:ext uri="{BB962C8B-B14F-4D97-AF65-F5344CB8AC3E}">
        <p14:creationId xmlns:p14="http://schemas.microsoft.com/office/powerpoint/2010/main" val="1872532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0"/>
            <a:ext cx="8229600" cy="1988840"/>
          </a:xfrm>
        </p:spPr>
        <p:txBody>
          <a:bodyPr>
            <a:normAutofit/>
          </a:bodyPr>
          <a:lstStyle/>
          <a:p>
            <a:r>
              <a:rPr lang="ru-RU" sz="2000" b="1" dirty="0"/>
              <a:t>Мая </a:t>
            </a:r>
            <a:r>
              <a:rPr lang="ru-RU" sz="2000" b="1" dirty="0" err="1"/>
              <a:t>Низетич</a:t>
            </a:r>
            <a:r>
              <a:rPr lang="ru-RU" sz="2000" b="1" dirty="0"/>
              <a:t> и </a:t>
            </a:r>
            <a:r>
              <a:rPr lang="ru-RU" sz="2000" b="1" dirty="0" err="1"/>
              <a:t>Ерка</a:t>
            </a:r>
            <a:r>
              <a:rPr lang="ru-RU" sz="2000" b="1" dirty="0"/>
              <a:t> </a:t>
            </a:r>
            <a:r>
              <a:rPr lang="ru-RU" sz="2000" b="1" dirty="0" err="1"/>
              <a:t>Чулич</a:t>
            </a:r>
            <a:r>
              <a:rPr lang="ru-RU" sz="2000" b="1" dirty="0"/>
              <a:t> </a:t>
            </a:r>
            <a:r>
              <a:rPr lang="ru-RU" sz="2000" dirty="0"/>
              <a:t>- „на </a:t>
            </a:r>
            <a:r>
              <a:rPr lang="ru-RU" sz="2000" dirty="0" err="1"/>
              <a:t>които</a:t>
            </a:r>
            <a:r>
              <a:rPr lang="ru-RU" sz="2000" dirty="0"/>
              <a:t> </a:t>
            </a:r>
            <a:r>
              <a:rPr lang="ru-RU" sz="2000" dirty="0" err="1"/>
              <a:t>съм</a:t>
            </a:r>
            <a:r>
              <a:rPr lang="ru-RU" sz="2000" dirty="0"/>
              <a:t> </a:t>
            </a:r>
            <a:r>
              <a:rPr lang="ru-RU" sz="2000" dirty="0" err="1"/>
              <a:t>задължен</a:t>
            </a:r>
            <a:r>
              <a:rPr lang="ru-RU" sz="2000" dirty="0"/>
              <a:t> </a:t>
            </a:r>
            <a:r>
              <a:rPr lang="ru-RU" sz="2000" dirty="0" err="1"/>
              <a:t>заради</a:t>
            </a:r>
            <a:r>
              <a:rPr lang="ru-RU" sz="2000" dirty="0"/>
              <a:t> </a:t>
            </a:r>
            <a:r>
              <a:rPr lang="ru-RU" sz="2000" dirty="0" err="1"/>
              <a:t>подаръците</a:t>
            </a:r>
            <a:r>
              <a:rPr lang="ru-RU" sz="2000" dirty="0"/>
              <a:t>, </a:t>
            </a:r>
            <a:r>
              <a:rPr lang="ru-RU" sz="2000" dirty="0" err="1"/>
              <a:t>думите</a:t>
            </a:r>
            <a:r>
              <a:rPr lang="ru-RU" sz="2000" dirty="0"/>
              <a:t> и </a:t>
            </a:r>
            <a:r>
              <a:rPr lang="ru-RU" sz="2000" dirty="0" err="1"/>
              <a:t>добротата</a:t>
            </a:r>
            <a:r>
              <a:rPr lang="ru-RU" sz="2000" dirty="0"/>
              <a:t>, </a:t>
            </a:r>
            <a:r>
              <a:rPr lang="ru-RU" sz="2000" dirty="0" err="1"/>
              <a:t>докато</a:t>
            </a:r>
            <a:r>
              <a:rPr lang="ru-RU" sz="2000" dirty="0"/>
              <a:t> </a:t>
            </a:r>
            <a:r>
              <a:rPr lang="ru-RU" sz="2000" dirty="0" err="1"/>
              <a:t>бях</a:t>
            </a:r>
            <a:r>
              <a:rPr lang="ru-RU" sz="2000" dirty="0"/>
              <a:t> в затвора“ (</a:t>
            </a:r>
            <a:r>
              <a:rPr lang="ru-RU" sz="2000" dirty="0" err="1" smtClean="0"/>
              <a:t>Киш</a:t>
            </a:r>
            <a:r>
              <a:rPr lang="ru-RU" sz="2000" dirty="0" smtClean="0"/>
              <a:t>); </a:t>
            </a:r>
            <a:r>
              <a:rPr lang="ru-RU" sz="2000" dirty="0" err="1"/>
              <a:t>Действителни</a:t>
            </a:r>
            <a:r>
              <a:rPr lang="ru-RU" sz="2000" dirty="0"/>
              <a:t> </a:t>
            </a:r>
            <a:r>
              <a:rPr lang="ru-RU" sz="2000" dirty="0" err="1"/>
              <a:t>фигури</a:t>
            </a:r>
            <a:r>
              <a:rPr lang="ru-RU" sz="2000" dirty="0"/>
              <a:t>, много </a:t>
            </a:r>
            <a:r>
              <a:rPr lang="ru-RU" sz="2000" dirty="0" err="1"/>
              <a:t>важни</a:t>
            </a:r>
            <a:r>
              <a:rPr lang="ru-RU" sz="2000" dirty="0"/>
              <a:t> жени в </a:t>
            </a:r>
            <a:r>
              <a:rPr lang="ru-RU" sz="2000" dirty="0" err="1"/>
              <a:t>най-тежкия</a:t>
            </a:r>
            <a:r>
              <a:rPr lang="ru-RU" sz="2000" dirty="0"/>
              <a:t> </a:t>
            </a:r>
            <a:r>
              <a:rPr lang="ru-RU" sz="2000" dirty="0" err="1"/>
              <a:t>етап</a:t>
            </a:r>
            <a:r>
              <a:rPr lang="ru-RU" sz="2000" dirty="0"/>
              <a:t> от живота на </a:t>
            </a:r>
            <a:r>
              <a:rPr lang="ru-RU" sz="2000" dirty="0" err="1"/>
              <a:t>Андрич</a:t>
            </a:r>
            <a:r>
              <a:rPr lang="ru-RU" sz="2000" dirty="0"/>
              <a:t> – </a:t>
            </a:r>
            <a:r>
              <a:rPr lang="ru-RU" sz="2000" dirty="0" err="1"/>
              <a:t>тъмничния</a:t>
            </a:r>
            <a:r>
              <a:rPr lang="ru-RU" sz="2000" dirty="0"/>
              <a:t> </a:t>
            </a:r>
            <a:r>
              <a:rPr lang="ru-RU" sz="2000" dirty="0" err="1"/>
              <a:t>престой</a:t>
            </a:r>
            <a:r>
              <a:rPr lang="ru-RU" sz="2000" dirty="0"/>
              <a:t> в </a:t>
            </a:r>
            <a:r>
              <a:rPr lang="ru-RU" sz="2000" dirty="0" err="1"/>
              <a:t>Марибор</a:t>
            </a:r>
            <a:r>
              <a:rPr lang="ru-RU" sz="2000" dirty="0"/>
              <a:t>. </a:t>
            </a:r>
            <a:r>
              <a:rPr lang="ru-RU" sz="2000" dirty="0" err="1"/>
              <a:t>Двете</a:t>
            </a:r>
            <a:r>
              <a:rPr lang="ru-RU" sz="2000" dirty="0"/>
              <a:t> </a:t>
            </a:r>
            <a:r>
              <a:rPr lang="ru-RU" sz="2000" dirty="0" err="1"/>
              <a:t>са</a:t>
            </a:r>
            <a:r>
              <a:rPr lang="ru-RU" sz="2000" dirty="0"/>
              <a:t> </a:t>
            </a:r>
            <a:r>
              <a:rPr lang="ru-RU" sz="2000" dirty="0" err="1"/>
              <a:t>деятелки</a:t>
            </a:r>
            <a:r>
              <a:rPr lang="ru-RU" sz="2000" dirty="0"/>
              <a:t> на </a:t>
            </a:r>
            <a:r>
              <a:rPr lang="ru-RU" sz="2000" dirty="0" err="1"/>
              <a:t>революционната</a:t>
            </a:r>
            <a:r>
              <a:rPr lang="ru-RU" sz="2000" dirty="0"/>
              <a:t> организация, </a:t>
            </a:r>
            <a:r>
              <a:rPr lang="ru-RU" sz="2000" dirty="0" err="1"/>
              <a:t>видни</a:t>
            </a:r>
            <a:r>
              <a:rPr lang="ru-RU" sz="2000" dirty="0"/>
              <a:t> </a:t>
            </a:r>
            <a:r>
              <a:rPr lang="ru-RU" sz="2000" dirty="0" err="1"/>
              <a:t>обществени</a:t>
            </a:r>
            <a:r>
              <a:rPr lang="ru-RU" sz="2000" dirty="0"/>
              <a:t> </a:t>
            </a:r>
            <a:r>
              <a:rPr lang="ru-RU" sz="2000" dirty="0" err="1"/>
              <a:t>фигури</a:t>
            </a:r>
            <a:r>
              <a:rPr lang="ru-RU" sz="2000" dirty="0"/>
              <a:t>, анархистки, революционерки и феминистки. </a:t>
            </a:r>
            <a:endParaRPr lang="bg-BG" sz="2000" dirty="0"/>
          </a:p>
        </p:txBody>
      </p:sp>
      <p:sp>
        <p:nvSpPr>
          <p:cNvPr id="3" name="Контейнер за съдържание 2"/>
          <p:cNvSpPr>
            <a:spLocks noGrp="1"/>
          </p:cNvSpPr>
          <p:nvPr>
            <p:ph idx="1"/>
          </p:nvPr>
        </p:nvSpPr>
        <p:spPr>
          <a:xfrm>
            <a:off x="457200" y="2204864"/>
            <a:ext cx="8229600" cy="3921299"/>
          </a:xfrm>
        </p:spPr>
        <p:txBody>
          <a:bodyPr>
            <a:normAutofit fontScale="92500"/>
          </a:bodyPr>
          <a:lstStyle/>
          <a:p>
            <a:r>
              <a:rPr lang="ru-RU" b="1" dirty="0" err="1"/>
              <a:t>Маја</a:t>
            </a:r>
            <a:r>
              <a:rPr lang="ru-RU" b="1" dirty="0"/>
              <a:t> </a:t>
            </a:r>
            <a:r>
              <a:rPr lang="ru-RU" b="1" dirty="0" err="1"/>
              <a:t>Нижетић</a:t>
            </a:r>
            <a:r>
              <a:rPr lang="ru-RU" b="1" dirty="0"/>
              <a:t> и </a:t>
            </a:r>
            <a:r>
              <a:rPr lang="ru-RU" b="1" dirty="0" err="1"/>
              <a:t>Ерка</a:t>
            </a:r>
            <a:r>
              <a:rPr lang="ru-RU" b="1" dirty="0"/>
              <a:t> </a:t>
            </a:r>
            <a:r>
              <a:rPr lang="ru-RU" b="1" dirty="0" err="1"/>
              <a:t>Чулић</a:t>
            </a:r>
            <a:r>
              <a:rPr lang="ru-RU" b="1" dirty="0"/>
              <a:t> </a:t>
            </a:r>
            <a:r>
              <a:rPr lang="ru-RU" dirty="0"/>
              <a:t>- „</a:t>
            </a:r>
            <a:r>
              <a:rPr lang="ru-RU" dirty="0" err="1"/>
              <a:t>којима</a:t>
            </a:r>
            <a:r>
              <a:rPr lang="ru-RU" dirty="0"/>
              <a:t> </a:t>
            </a:r>
            <a:r>
              <a:rPr lang="ru-RU" dirty="0" err="1"/>
              <a:t>дугујем</a:t>
            </a:r>
            <a:r>
              <a:rPr lang="ru-RU" dirty="0"/>
              <a:t> </a:t>
            </a:r>
            <a:r>
              <a:rPr lang="ru-RU" dirty="0" err="1"/>
              <a:t>дарове</a:t>
            </a:r>
            <a:r>
              <a:rPr lang="ru-RU" dirty="0"/>
              <a:t>, речи и </a:t>
            </a:r>
            <a:r>
              <a:rPr lang="ru-RU" dirty="0" err="1"/>
              <a:t>љубазност</a:t>
            </a:r>
            <a:r>
              <a:rPr lang="ru-RU" dirty="0"/>
              <a:t> док сам </a:t>
            </a:r>
            <a:r>
              <a:rPr lang="ru-RU" dirty="0" smtClean="0"/>
              <a:t>бил </a:t>
            </a:r>
            <a:r>
              <a:rPr lang="ru-RU" dirty="0"/>
              <a:t>у затвору“ (</a:t>
            </a:r>
            <a:r>
              <a:rPr lang="ru-RU" dirty="0" err="1"/>
              <a:t>Киш</a:t>
            </a:r>
            <a:r>
              <a:rPr lang="ru-RU" dirty="0"/>
              <a:t>); Праве личности, </a:t>
            </a:r>
            <a:r>
              <a:rPr lang="ru-RU" dirty="0" err="1"/>
              <a:t>веома</a:t>
            </a:r>
            <a:r>
              <a:rPr lang="ru-RU" dirty="0"/>
              <a:t> </a:t>
            </a:r>
            <a:r>
              <a:rPr lang="ru-RU" dirty="0" err="1"/>
              <a:t>важне</a:t>
            </a:r>
            <a:r>
              <a:rPr lang="ru-RU" dirty="0"/>
              <a:t> жене у </a:t>
            </a:r>
            <a:r>
              <a:rPr lang="ru-RU" dirty="0" err="1"/>
              <a:t>најтежој</a:t>
            </a:r>
            <a:r>
              <a:rPr lang="ru-RU" dirty="0"/>
              <a:t> </a:t>
            </a:r>
            <a:r>
              <a:rPr lang="ru-RU" dirty="0" err="1"/>
              <a:t>фази</a:t>
            </a:r>
            <a:r>
              <a:rPr lang="ru-RU" dirty="0"/>
              <a:t> </a:t>
            </a:r>
            <a:r>
              <a:rPr lang="ru-RU" dirty="0" err="1"/>
              <a:t>Андрићевог</a:t>
            </a:r>
            <a:r>
              <a:rPr lang="ru-RU" dirty="0"/>
              <a:t> живота - </a:t>
            </a:r>
            <a:r>
              <a:rPr lang="ru-RU" dirty="0" err="1"/>
              <a:t>боравку</a:t>
            </a:r>
            <a:r>
              <a:rPr lang="ru-RU" dirty="0"/>
              <a:t> у затвору у </a:t>
            </a:r>
            <a:r>
              <a:rPr lang="ru-RU" dirty="0" err="1"/>
              <a:t>Марибору</a:t>
            </a:r>
            <a:r>
              <a:rPr lang="ru-RU" dirty="0"/>
              <a:t>. Обе су </a:t>
            </a:r>
            <a:r>
              <a:rPr lang="ru-RU" dirty="0" err="1"/>
              <a:t>активисткиње</a:t>
            </a:r>
            <a:r>
              <a:rPr lang="ru-RU" dirty="0"/>
              <a:t> </a:t>
            </a:r>
            <a:r>
              <a:rPr lang="ru-RU" dirty="0" err="1"/>
              <a:t>револуционарне</a:t>
            </a:r>
            <a:r>
              <a:rPr lang="ru-RU" dirty="0"/>
              <a:t> </a:t>
            </a:r>
            <a:r>
              <a:rPr lang="ru-RU" dirty="0" err="1"/>
              <a:t>организације</a:t>
            </a:r>
            <a:r>
              <a:rPr lang="ru-RU" dirty="0"/>
              <a:t>, </a:t>
            </a:r>
            <a:r>
              <a:rPr lang="ru-RU" dirty="0" err="1"/>
              <a:t>истакнуте</a:t>
            </a:r>
            <a:r>
              <a:rPr lang="ru-RU" dirty="0"/>
              <a:t> </a:t>
            </a:r>
            <a:r>
              <a:rPr lang="ru-RU" dirty="0" err="1"/>
              <a:t>јавне</a:t>
            </a:r>
            <a:r>
              <a:rPr lang="ru-RU" dirty="0"/>
              <a:t> личности, </a:t>
            </a:r>
            <a:r>
              <a:rPr lang="ru-RU" dirty="0" err="1"/>
              <a:t>анархисткиње</a:t>
            </a:r>
            <a:r>
              <a:rPr lang="ru-RU" dirty="0"/>
              <a:t>, </a:t>
            </a:r>
            <a:r>
              <a:rPr lang="ru-RU" dirty="0" err="1"/>
              <a:t>револуционарке</a:t>
            </a:r>
            <a:r>
              <a:rPr lang="ru-RU" dirty="0"/>
              <a:t> и </a:t>
            </a:r>
            <a:r>
              <a:rPr lang="ru-RU" dirty="0" err="1"/>
              <a:t>феминисткиње</a:t>
            </a:r>
            <a:r>
              <a:rPr lang="ru-RU" dirty="0"/>
              <a:t>.</a:t>
            </a:r>
            <a:endParaRPr lang="bg-BG" dirty="0"/>
          </a:p>
        </p:txBody>
      </p:sp>
    </p:spTree>
    <p:extLst>
      <p:ext uri="{BB962C8B-B14F-4D97-AF65-F5344CB8AC3E}">
        <p14:creationId xmlns:p14="http://schemas.microsoft.com/office/powerpoint/2010/main" val="30611457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6228184" y="274638"/>
            <a:ext cx="2808312" cy="3010346"/>
          </a:xfrm>
        </p:spPr>
        <p:txBody>
          <a:bodyPr>
            <a:normAutofit/>
          </a:bodyPr>
          <a:lstStyle/>
          <a:p>
            <a:r>
              <a:rPr lang="bg-BG" sz="2400" dirty="0" smtClean="0"/>
              <a:t>Мая </a:t>
            </a:r>
            <a:r>
              <a:rPr lang="bg-BG" sz="2400" dirty="0" err="1"/>
              <a:t>Н</a:t>
            </a:r>
            <a:r>
              <a:rPr lang="bg-BG" sz="2400" dirty="0" err="1" smtClean="0"/>
              <a:t>изетич</a:t>
            </a:r>
            <a:r>
              <a:rPr lang="bg-BG" sz="2400" dirty="0" smtClean="0"/>
              <a:t> - </a:t>
            </a:r>
            <a:r>
              <a:rPr lang="bg-BG" sz="2400" dirty="0" err="1" smtClean="0"/>
              <a:t>Чулич</a:t>
            </a:r>
            <a:endParaRPr lang="bg-BG" sz="2400" dirty="0"/>
          </a:p>
        </p:txBody>
      </p:sp>
      <p:pic>
        <p:nvPicPr>
          <p:cNvPr id="4" name="Контейнер за съдържание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75656" y="-131386"/>
            <a:ext cx="4824536" cy="7019534"/>
          </a:xfrm>
        </p:spPr>
      </p:pic>
    </p:spTree>
    <p:extLst>
      <p:ext uri="{BB962C8B-B14F-4D97-AF65-F5344CB8AC3E}">
        <p14:creationId xmlns:p14="http://schemas.microsoft.com/office/powerpoint/2010/main" val="1881739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2650306"/>
          </a:xfrm>
        </p:spPr>
        <p:txBody>
          <a:bodyPr>
            <a:normAutofit/>
          </a:bodyPr>
          <a:lstStyle/>
          <a:p>
            <a:r>
              <a:rPr lang="ru-RU" sz="2000" b="1" dirty="0"/>
              <a:t>Владимир </a:t>
            </a:r>
            <a:r>
              <a:rPr lang="ru-RU" sz="2000" b="1" dirty="0" err="1"/>
              <a:t>Черина</a:t>
            </a:r>
            <a:r>
              <a:rPr lang="ru-RU" sz="2000" b="1" dirty="0"/>
              <a:t> </a:t>
            </a:r>
            <a:r>
              <a:rPr lang="ru-RU" sz="2000" dirty="0"/>
              <a:t>– „</a:t>
            </a:r>
            <a:r>
              <a:rPr lang="ru-RU" sz="2000" dirty="0" err="1"/>
              <a:t>който</a:t>
            </a:r>
            <a:r>
              <a:rPr lang="ru-RU" sz="2000" dirty="0"/>
              <a:t> ми </a:t>
            </a:r>
            <a:r>
              <a:rPr lang="ru-RU" sz="2000" dirty="0" err="1"/>
              <a:t>даде</a:t>
            </a:r>
            <a:r>
              <a:rPr lang="ru-RU" sz="2000" dirty="0"/>
              <a:t> </a:t>
            </a:r>
            <a:r>
              <a:rPr lang="ru-RU" sz="2000" dirty="0" err="1"/>
              <a:t>хиляда</a:t>
            </a:r>
            <a:r>
              <a:rPr lang="ru-RU" sz="2000" dirty="0"/>
              <a:t> динара, </a:t>
            </a:r>
            <a:r>
              <a:rPr lang="ru-RU" sz="2000" dirty="0" err="1"/>
              <a:t>когато</a:t>
            </a:r>
            <a:r>
              <a:rPr lang="ru-RU" sz="2000" dirty="0"/>
              <a:t> </a:t>
            </a:r>
            <a:r>
              <a:rPr lang="ru-RU" sz="2000" dirty="0" err="1"/>
              <a:t>имах</a:t>
            </a:r>
            <a:r>
              <a:rPr lang="ru-RU" sz="2000" dirty="0"/>
              <a:t> </a:t>
            </a:r>
            <a:r>
              <a:rPr lang="ru-RU" sz="2000" dirty="0" err="1"/>
              <a:t>най-голяма</a:t>
            </a:r>
            <a:r>
              <a:rPr lang="ru-RU" sz="2000" dirty="0"/>
              <a:t> нужда от </a:t>
            </a:r>
            <a:r>
              <a:rPr lang="ru-RU" sz="2000" dirty="0" err="1"/>
              <a:t>тях</a:t>
            </a:r>
            <a:r>
              <a:rPr lang="ru-RU" sz="2000" dirty="0"/>
              <a:t> (…), анонимно, да не се </a:t>
            </a:r>
            <a:r>
              <a:rPr lang="ru-RU" sz="2000" dirty="0" err="1"/>
              <a:t>почувствам</a:t>
            </a:r>
            <a:r>
              <a:rPr lang="ru-RU" sz="2000" dirty="0"/>
              <a:t> </a:t>
            </a:r>
            <a:r>
              <a:rPr lang="ru-RU" sz="2000" dirty="0" err="1"/>
              <a:t>като</a:t>
            </a:r>
            <a:r>
              <a:rPr lang="ru-RU" sz="2000" dirty="0"/>
              <a:t> </a:t>
            </a:r>
            <a:r>
              <a:rPr lang="ru-RU" sz="2000" dirty="0" err="1"/>
              <a:t>просяк</a:t>
            </a:r>
            <a:r>
              <a:rPr lang="ru-RU" sz="2000" dirty="0"/>
              <a:t>…“ (</a:t>
            </a:r>
            <a:r>
              <a:rPr lang="ru-RU" sz="2000" dirty="0" err="1" smtClean="0"/>
              <a:t>Киш</a:t>
            </a:r>
            <a:r>
              <a:rPr lang="ru-RU" sz="2000" dirty="0" smtClean="0"/>
              <a:t>); </a:t>
            </a:r>
            <a:r>
              <a:rPr lang="ru-RU" sz="2000" dirty="0" err="1"/>
              <a:t>Освен</a:t>
            </a:r>
            <a:r>
              <a:rPr lang="ru-RU" sz="2000" dirty="0"/>
              <a:t> виден революционер и </a:t>
            </a:r>
            <a:r>
              <a:rPr lang="ru-RU" sz="2000" dirty="0" err="1"/>
              <a:t>бунтовник</a:t>
            </a:r>
            <a:r>
              <a:rPr lang="ru-RU" sz="2000" dirty="0"/>
              <a:t>, </a:t>
            </a:r>
            <a:r>
              <a:rPr lang="ru-RU" sz="2000" dirty="0" err="1"/>
              <a:t>Черина</a:t>
            </a:r>
            <a:r>
              <a:rPr lang="ru-RU" sz="2000" dirty="0"/>
              <a:t> е </a:t>
            </a:r>
            <a:r>
              <a:rPr lang="ru-RU" sz="2000" dirty="0" err="1"/>
              <a:t>едно</a:t>
            </a:r>
            <a:r>
              <a:rPr lang="ru-RU" sz="2000" dirty="0"/>
              <a:t> от </a:t>
            </a:r>
            <a:r>
              <a:rPr lang="ru-RU" sz="2000" dirty="0" err="1"/>
              <a:t>поетическите</a:t>
            </a:r>
            <a:r>
              <a:rPr lang="ru-RU" sz="2000" dirty="0"/>
              <a:t> имена в </a:t>
            </a:r>
            <a:r>
              <a:rPr lang="ru-RU" sz="2000" dirty="0" err="1"/>
              <a:t>антологията</a:t>
            </a:r>
            <a:r>
              <a:rPr lang="ru-RU" sz="2000" dirty="0"/>
              <a:t> „Млада </a:t>
            </a:r>
            <a:r>
              <a:rPr lang="ru-RU" sz="2000" dirty="0" err="1"/>
              <a:t>хърватска</a:t>
            </a:r>
            <a:r>
              <a:rPr lang="ru-RU" sz="2000" dirty="0"/>
              <a:t> лирика“ (Загреб, 1914). В </a:t>
            </a:r>
            <a:r>
              <a:rPr lang="ru-RU" sz="2000" dirty="0" err="1"/>
              <a:t>неговата</a:t>
            </a:r>
            <a:r>
              <a:rPr lang="ru-RU" sz="2000" dirty="0"/>
              <a:t> </a:t>
            </a:r>
            <a:r>
              <a:rPr lang="ru-RU" sz="2000" dirty="0" err="1"/>
              <a:t>къща</a:t>
            </a:r>
            <a:r>
              <a:rPr lang="ru-RU" sz="2000" dirty="0"/>
              <a:t> в Сплит </a:t>
            </a:r>
            <a:r>
              <a:rPr lang="ru-RU" sz="2000" dirty="0" err="1"/>
              <a:t>Андрич</a:t>
            </a:r>
            <a:r>
              <a:rPr lang="ru-RU" sz="2000" dirty="0"/>
              <a:t> </a:t>
            </a:r>
            <a:r>
              <a:rPr lang="ru-RU" sz="2000" dirty="0" err="1"/>
              <a:t>отсяда</a:t>
            </a:r>
            <a:r>
              <a:rPr lang="ru-RU" sz="2000" dirty="0"/>
              <a:t>, </a:t>
            </a:r>
            <a:r>
              <a:rPr lang="ru-RU" sz="2000" dirty="0" err="1"/>
              <a:t>пристигайки</a:t>
            </a:r>
            <a:r>
              <a:rPr lang="ru-RU" sz="2000" dirty="0"/>
              <a:t> от Краков </a:t>
            </a:r>
            <a:r>
              <a:rPr lang="ru-RU" sz="2000" dirty="0" err="1"/>
              <a:t>през</a:t>
            </a:r>
            <a:r>
              <a:rPr lang="ru-RU" sz="2000" dirty="0"/>
              <a:t> август 1914, след </a:t>
            </a:r>
            <a:r>
              <a:rPr lang="ru-RU" sz="2000" dirty="0" err="1"/>
              <a:t>Сараевския</a:t>
            </a:r>
            <a:r>
              <a:rPr lang="ru-RU" sz="2000" dirty="0"/>
              <a:t> </a:t>
            </a:r>
            <a:r>
              <a:rPr lang="ru-RU" sz="2000" dirty="0" err="1"/>
              <a:t>атентат</a:t>
            </a:r>
            <a:r>
              <a:rPr lang="ru-RU" sz="2000" dirty="0"/>
              <a:t>. След </a:t>
            </a:r>
            <a:r>
              <a:rPr lang="ru-RU" sz="2000" dirty="0" err="1"/>
              <a:t>това</a:t>
            </a:r>
            <a:r>
              <a:rPr lang="ru-RU" sz="2000" dirty="0"/>
              <a:t> в </a:t>
            </a:r>
            <a:r>
              <a:rPr lang="ru-RU" sz="2000" dirty="0" err="1"/>
              <a:t>Риека</a:t>
            </a:r>
            <a:r>
              <a:rPr lang="ru-RU" sz="2000" dirty="0"/>
              <a:t> се разделят, </a:t>
            </a:r>
            <a:r>
              <a:rPr lang="ru-RU" sz="2000" dirty="0" err="1"/>
              <a:t>Андрич</a:t>
            </a:r>
            <a:r>
              <a:rPr lang="ru-RU" sz="2000" dirty="0"/>
              <a:t> е </a:t>
            </a:r>
            <a:r>
              <a:rPr lang="ru-RU" sz="2000" dirty="0" err="1"/>
              <a:t>хвърлен</a:t>
            </a:r>
            <a:r>
              <a:rPr lang="ru-RU" sz="2000" dirty="0"/>
              <a:t> в затвора, а </a:t>
            </a:r>
            <a:r>
              <a:rPr lang="ru-RU" sz="2000" dirty="0" err="1"/>
              <a:t>Черина</a:t>
            </a:r>
            <a:r>
              <a:rPr lang="ru-RU" sz="2000" dirty="0"/>
              <a:t> </a:t>
            </a:r>
            <a:r>
              <a:rPr lang="ru-RU" sz="2000" dirty="0" err="1"/>
              <a:t>умира</a:t>
            </a:r>
            <a:r>
              <a:rPr lang="ru-RU" sz="2000" dirty="0"/>
              <a:t> млад в </a:t>
            </a:r>
            <a:r>
              <a:rPr lang="ru-RU" sz="2000" dirty="0" err="1"/>
              <a:t>психиатрична</a:t>
            </a:r>
            <a:r>
              <a:rPr lang="ru-RU" sz="2000" dirty="0"/>
              <a:t> клиника от шизофрения.</a:t>
            </a:r>
            <a:endParaRPr lang="bg-BG" sz="2000" dirty="0"/>
          </a:p>
        </p:txBody>
      </p:sp>
      <p:sp>
        <p:nvSpPr>
          <p:cNvPr id="3" name="Контейнер за съдържание 2"/>
          <p:cNvSpPr>
            <a:spLocks noGrp="1"/>
          </p:cNvSpPr>
          <p:nvPr>
            <p:ph idx="1"/>
          </p:nvPr>
        </p:nvSpPr>
        <p:spPr>
          <a:xfrm>
            <a:off x="0" y="3068960"/>
            <a:ext cx="9036496" cy="3789040"/>
          </a:xfrm>
        </p:spPr>
        <p:txBody>
          <a:bodyPr>
            <a:normAutofit fontScale="85000" lnSpcReduction="20000"/>
          </a:bodyPr>
          <a:lstStyle/>
          <a:p>
            <a:r>
              <a:rPr lang="bg-BG" dirty="0"/>
              <a:t>Владимир </a:t>
            </a:r>
            <a:r>
              <a:rPr lang="bg-BG" dirty="0" err="1"/>
              <a:t>Церина</a:t>
            </a:r>
            <a:r>
              <a:rPr lang="bg-BG" dirty="0"/>
              <a:t> – „</a:t>
            </a:r>
            <a:r>
              <a:rPr lang="bg-BG" dirty="0" err="1"/>
              <a:t>који</a:t>
            </a:r>
            <a:r>
              <a:rPr lang="bg-BG" dirty="0"/>
              <a:t> ми </a:t>
            </a:r>
            <a:r>
              <a:rPr lang="bg-BG" dirty="0" err="1"/>
              <a:t>је</a:t>
            </a:r>
            <a:r>
              <a:rPr lang="bg-BG" dirty="0"/>
              <a:t> </a:t>
            </a:r>
            <a:r>
              <a:rPr lang="bg-BG" dirty="0" err="1"/>
              <a:t>дао</a:t>
            </a:r>
            <a:r>
              <a:rPr lang="bg-BG" dirty="0"/>
              <a:t> </a:t>
            </a:r>
            <a:r>
              <a:rPr lang="bg-BG" dirty="0" err="1"/>
              <a:t>хиљаду</a:t>
            </a:r>
            <a:r>
              <a:rPr lang="bg-BG" dirty="0"/>
              <a:t> динара </a:t>
            </a:r>
            <a:r>
              <a:rPr lang="bg-BG" dirty="0" err="1"/>
              <a:t>када</a:t>
            </a:r>
            <a:r>
              <a:rPr lang="bg-BG" dirty="0"/>
              <a:t> </a:t>
            </a:r>
            <a:r>
              <a:rPr lang="bg-BG" dirty="0" err="1"/>
              <a:t>су</a:t>
            </a:r>
            <a:r>
              <a:rPr lang="bg-BG" dirty="0"/>
              <a:t> ми били </a:t>
            </a:r>
            <a:r>
              <a:rPr lang="bg-BG" dirty="0" err="1"/>
              <a:t>најпотребнији</a:t>
            </a:r>
            <a:r>
              <a:rPr lang="bg-BG" dirty="0"/>
              <a:t> (...), анонимно, да се не бих </a:t>
            </a:r>
            <a:r>
              <a:rPr lang="bg-BG" dirty="0" err="1"/>
              <a:t>осећао</a:t>
            </a:r>
            <a:r>
              <a:rPr lang="bg-BG" dirty="0"/>
              <a:t> </a:t>
            </a:r>
            <a:r>
              <a:rPr lang="bg-BG" dirty="0" err="1"/>
              <a:t>као</a:t>
            </a:r>
            <a:r>
              <a:rPr lang="bg-BG" dirty="0"/>
              <a:t> </a:t>
            </a:r>
            <a:r>
              <a:rPr lang="bg-BG" dirty="0" err="1"/>
              <a:t>просјак</a:t>
            </a:r>
            <a:r>
              <a:rPr lang="bg-BG" dirty="0"/>
              <a:t>...“ (Киш 2012: 120); Поред тога </a:t>
            </a:r>
            <a:r>
              <a:rPr lang="bg-BG" dirty="0" err="1"/>
              <a:t>што</a:t>
            </a:r>
            <a:r>
              <a:rPr lang="bg-BG" dirty="0"/>
              <a:t> </a:t>
            </a:r>
            <a:r>
              <a:rPr lang="bg-BG" dirty="0" err="1"/>
              <a:t>је</a:t>
            </a:r>
            <a:r>
              <a:rPr lang="bg-BG" dirty="0"/>
              <a:t> </a:t>
            </a:r>
            <a:r>
              <a:rPr lang="bg-BG" dirty="0" err="1"/>
              <a:t>био</a:t>
            </a:r>
            <a:r>
              <a:rPr lang="bg-BG" dirty="0"/>
              <a:t> </a:t>
            </a:r>
            <a:r>
              <a:rPr lang="bg-BG" dirty="0" err="1"/>
              <a:t>истакнути</a:t>
            </a:r>
            <a:r>
              <a:rPr lang="bg-BG" dirty="0"/>
              <a:t> </a:t>
            </a:r>
            <a:r>
              <a:rPr lang="bg-BG" dirty="0" err="1"/>
              <a:t>револуционар</a:t>
            </a:r>
            <a:r>
              <a:rPr lang="bg-BG" dirty="0"/>
              <a:t> и бунтовник, </a:t>
            </a:r>
            <a:r>
              <a:rPr lang="bg-BG" dirty="0" err="1"/>
              <a:t>Церина</a:t>
            </a:r>
            <a:r>
              <a:rPr lang="bg-BG" dirty="0"/>
              <a:t> </a:t>
            </a:r>
            <a:r>
              <a:rPr lang="bg-BG" dirty="0" err="1"/>
              <a:t>је</a:t>
            </a:r>
            <a:r>
              <a:rPr lang="bg-BG" dirty="0"/>
              <a:t> </a:t>
            </a:r>
            <a:r>
              <a:rPr lang="bg-BG" dirty="0" err="1"/>
              <a:t>једно</a:t>
            </a:r>
            <a:r>
              <a:rPr lang="bg-BG" dirty="0"/>
              <a:t> </a:t>
            </a:r>
            <a:r>
              <a:rPr lang="bg-BG" dirty="0" err="1"/>
              <a:t>од</a:t>
            </a:r>
            <a:r>
              <a:rPr lang="bg-BG" dirty="0"/>
              <a:t> </a:t>
            </a:r>
            <a:r>
              <a:rPr lang="bg-BG" dirty="0" err="1"/>
              <a:t>песничких</a:t>
            </a:r>
            <a:r>
              <a:rPr lang="bg-BG" dirty="0"/>
              <a:t> имена у </a:t>
            </a:r>
            <a:r>
              <a:rPr lang="bg-BG" dirty="0" err="1"/>
              <a:t>антологији</a:t>
            </a:r>
            <a:r>
              <a:rPr lang="bg-BG" dirty="0"/>
              <a:t> „Млада </a:t>
            </a:r>
            <a:r>
              <a:rPr lang="bg-BG" dirty="0" err="1"/>
              <a:t>хрватска</a:t>
            </a:r>
            <a:r>
              <a:rPr lang="bg-BG" dirty="0"/>
              <a:t> </a:t>
            </a:r>
            <a:r>
              <a:rPr lang="bg-BG" dirty="0" err="1"/>
              <a:t>поезија</a:t>
            </a:r>
            <a:r>
              <a:rPr lang="bg-BG" dirty="0"/>
              <a:t>“ (Загреб, 1914). </a:t>
            </a:r>
            <a:r>
              <a:rPr lang="bg-BG" dirty="0" err="1"/>
              <a:t>Андрић</a:t>
            </a:r>
            <a:r>
              <a:rPr lang="bg-BG" dirty="0"/>
              <a:t> </a:t>
            </a:r>
            <a:r>
              <a:rPr lang="bg-BG" dirty="0" err="1"/>
              <a:t>је</a:t>
            </a:r>
            <a:r>
              <a:rPr lang="bg-BG" dirty="0"/>
              <a:t> </a:t>
            </a:r>
            <a:r>
              <a:rPr lang="bg-BG" dirty="0" err="1"/>
              <a:t>боравио</a:t>
            </a:r>
            <a:r>
              <a:rPr lang="bg-BG" dirty="0"/>
              <a:t> у </a:t>
            </a:r>
            <a:r>
              <a:rPr lang="bg-BG" dirty="0" err="1"/>
              <a:t>својој</a:t>
            </a:r>
            <a:r>
              <a:rPr lang="bg-BG" dirty="0"/>
              <a:t> </a:t>
            </a:r>
            <a:r>
              <a:rPr lang="bg-BG" dirty="0" err="1"/>
              <a:t>кући</a:t>
            </a:r>
            <a:r>
              <a:rPr lang="bg-BG" dirty="0"/>
              <a:t> у </a:t>
            </a:r>
            <a:r>
              <a:rPr lang="bg-BG" dirty="0" err="1"/>
              <a:t>Сплиту</a:t>
            </a:r>
            <a:r>
              <a:rPr lang="bg-BG" dirty="0"/>
              <a:t>, </a:t>
            </a:r>
            <a:r>
              <a:rPr lang="bg-BG" dirty="0" err="1"/>
              <a:t>стигавши</a:t>
            </a:r>
            <a:r>
              <a:rPr lang="bg-BG" dirty="0"/>
              <a:t> из </a:t>
            </a:r>
            <a:r>
              <a:rPr lang="bg-BG" dirty="0" err="1"/>
              <a:t>Кракова</a:t>
            </a:r>
            <a:r>
              <a:rPr lang="bg-BG" dirty="0"/>
              <a:t> у </a:t>
            </a:r>
            <a:r>
              <a:rPr lang="bg-BG" dirty="0" err="1"/>
              <a:t>августу</a:t>
            </a:r>
            <a:r>
              <a:rPr lang="bg-BG" dirty="0"/>
              <a:t> 1914, </a:t>
            </a:r>
            <a:r>
              <a:rPr lang="bg-BG" dirty="0" err="1"/>
              <a:t>након</a:t>
            </a:r>
            <a:r>
              <a:rPr lang="bg-BG" dirty="0"/>
              <a:t> </a:t>
            </a:r>
            <a:r>
              <a:rPr lang="bg-BG" dirty="0" err="1"/>
              <a:t>Сарајевског</a:t>
            </a:r>
            <a:r>
              <a:rPr lang="bg-BG" dirty="0"/>
              <a:t> атентата. </a:t>
            </a:r>
            <a:r>
              <a:rPr lang="bg-BG" dirty="0" err="1"/>
              <a:t>Затим</a:t>
            </a:r>
            <a:r>
              <a:rPr lang="bg-BG" dirty="0"/>
              <a:t> </a:t>
            </a:r>
            <a:r>
              <a:rPr lang="bg-BG" dirty="0" err="1"/>
              <a:t>су</a:t>
            </a:r>
            <a:r>
              <a:rPr lang="bg-BG" dirty="0"/>
              <a:t> се </a:t>
            </a:r>
            <a:r>
              <a:rPr lang="bg-BG" dirty="0" err="1"/>
              <a:t>растали</a:t>
            </a:r>
            <a:r>
              <a:rPr lang="bg-BG" dirty="0"/>
              <a:t> у </a:t>
            </a:r>
            <a:r>
              <a:rPr lang="bg-BG" dirty="0" err="1"/>
              <a:t>Ријеци</a:t>
            </a:r>
            <a:r>
              <a:rPr lang="bg-BG" dirty="0"/>
              <a:t>, </a:t>
            </a:r>
            <a:r>
              <a:rPr lang="bg-BG" dirty="0" err="1"/>
              <a:t>Андрић</a:t>
            </a:r>
            <a:r>
              <a:rPr lang="bg-BG" dirty="0"/>
              <a:t> </a:t>
            </a:r>
            <a:r>
              <a:rPr lang="bg-BG" dirty="0" err="1"/>
              <a:t>је</a:t>
            </a:r>
            <a:r>
              <a:rPr lang="bg-BG" dirty="0"/>
              <a:t> затворен, а </a:t>
            </a:r>
            <a:r>
              <a:rPr lang="bg-BG" dirty="0" err="1"/>
              <a:t>Церина</a:t>
            </a:r>
            <a:r>
              <a:rPr lang="bg-BG" dirty="0"/>
              <a:t> </a:t>
            </a:r>
            <a:r>
              <a:rPr lang="bg-BG" dirty="0" err="1"/>
              <a:t>је</a:t>
            </a:r>
            <a:r>
              <a:rPr lang="bg-BG" dirty="0"/>
              <a:t> млад </a:t>
            </a:r>
            <a:r>
              <a:rPr lang="bg-BG" dirty="0" err="1"/>
              <a:t>умро</a:t>
            </a:r>
            <a:r>
              <a:rPr lang="bg-BG" dirty="0"/>
              <a:t> у </a:t>
            </a:r>
            <a:r>
              <a:rPr lang="bg-BG" dirty="0" err="1"/>
              <a:t>психијатријској</a:t>
            </a:r>
            <a:r>
              <a:rPr lang="bg-BG" dirty="0"/>
              <a:t> </a:t>
            </a:r>
            <a:r>
              <a:rPr lang="bg-BG" dirty="0" err="1"/>
              <a:t>клиници</a:t>
            </a:r>
            <a:r>
              <a:rPr lang="bg-BG" dirty="0"/>
              <a:t> </a:t>
            </a:r>
            <a:r>
              <a:rPr lang="bg-BG" dirty="0" err="1"/>
              <a:t>од</a:t>
            </a:r>
            <a:r>
              <a:rPr lang="bg-BG" dirty="0"/>
              <a:t> </a:t>
            </a:r>
            <a:r>
              <a:rPr lang="bg-BG" dirty="0" err="1"/>
              <a:t>шизофреније</a:t>
            </a:r>
            <a:r>
              <a:rPr lang="bg-BG" dirty="0" smtClean="0"/>
              <a:t>.</a:t>
            </a:r>
            <a:endParaRPr lang="bg-BG" dirty="0"/>
          </a:p>
        </p:txBody>
      </p:sp>
    </p:spTree>
    <p:extLst>
      <p:ext uri="{BB962C8B-B14F-4D97-AF65-F5344CB8AC3E}">
        <p14:creationId xmlns:p14="http://schemas.microsoft.com/office/powerpoint/2010/main" val="3485284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339752" y="274638"/>
            <a:ext cx="4176464" cy="2002234"/>
          </a:xfrm>
        </p:spPr>
        <p:txBody>
          <a:bodyPr/>
          <a:lstStyle/>
          <a:p>
            <a:endParaRPr lang="bg-BG"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113973"/>
            <a:ext cx="7056784" cy="6960021"/>
          </a:xfrm>
        </p:spPr>
      </p:pic>
    </p:spTree>
    <p:extLst>
      <p:ext uri="{BB962C8B-B14F-4D97-AF65-F5344CB8AC3E}">
        <p14:creationId xmlns:p14="http://schemas.microsoft.com/office/powerpoint/2010/main" val="9315799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0"/>
            <a:ext cx="8229600" cy="116632"/>
          </a:xfrm>
        </p:spPr>
        <p:txBody>
          <a:bodyPr>
            <a:normAutofit fontScale="90000"/>
          </a:bodyPr>
          <a:lstStyle/>
          <a:p>
            <a:endParaRPr lang="bg-BG" sz="800" dirty="0"/>
          </a:p>
        </p:txBody>
      </p:sp>
      <p:sp>
        <p:nvSpPr>
          <p:cNvPr id="3" name="Контейнер за съдържание 2"/>
          <p:cNvSpPr>
            <a:spLocks noGrp="1"/>
          </p:cNvSpPr>
          <p:nvPr>
            <p:ph idx="1"/>
          </p:nvPr>
        </p:nvSpPr>
        <p:spPr>
          <a:xfrm>
            <a:off x="0" y="188640"/>
            <a:ext cx="9144000" cy="6480720"/>
          </a:xfrm>
        </p:spPr>
        <p:txBody>
          <a:bodyPr>
            <a:normAutofit fontScale="62500" lnSpcReduction="20000"/>
          </a:bodyPr>
          <a:lstStyle/>
          <a:p>
            <a:r>
              <a:rPr lang="ru-RU" b="1" dirty="0"/>
              <a:t>Фра </a:t>
            </a:r>
            <a:r>
              <a:rPr lang="ru-RU" b="1" dirty="0" err="1"/>
              <a:t>Алойзие</a:t>
            </a:r>
            <a:r>
              <a:rPr lang="ru-RU" b="1" dirty="0"/>
              <a:t> </a:t>
            </a:r>
            <a:r>
              <a:rPr lang="ru-RU" b="1" dirty="0" err="1"/>
              <a:t>Перчинлич</a:t>
            </a:r>
            <a:r>
              <a:rPr lang="ru-RU" b="1" dirty="0"/>
              <a:t> </a:t>
            </a:r>
            <a:r>
              <a:rPr lang="ru-RU" dirty="0"/>
              <a:t>– „</a:t>
            </a:r>
            <a:r>
              <a:rPr lang="ru-RU" dirty="0" err="1"/>
              <a:t>който</a:t>
            </a:r>
            <a:r>
              <a:rPr lang="ru-RU" dirty="0"/>
              <a:t> ми </a:t>
            </a:r>
            <a:r>
              <a:rPr lang="ru-RU" dirty="0" err="1"/>
              <a:t>разкри</a:t>
            </a:r>
            <a:r>
              <a:rPr lang="ru-RU" dirty="0"/>
              <a:t> </a:t>
            </a:r>
            <a:r>
              <a:rPr lang="ru-RU" dirty="0" err="1"/>
              <a:t>суровия</a:t>
            </a:r>
            <a:r>
              <a:rPr lang="ru-RU" dirty="0"/>
              <a:t> </a:t>
            </a:r>
            <a:r>
              <a:rPr lang="ru-RU" dirty="0" err="1"/>
              <a:t>бедняшки</a:t>
            </a:r>
            <a:r>
              <a:rPr lang="ru-RU" dirty="0"/>
              <a:t> и </a:t>
            </a:r>
            <a:r>
              <a:rPr lang="ru-RU" dirty="0" err="1"/>
              <a:t>изпълнен</a:t>
            </a:r>
            <a:r>
              <a:rPr lang="ru-RU" dirty="0"/>
              <a:t> с труд живот на </a:t>
            </a:r>
            <a:r>
              <a:rPr lang="ru-RU" dirty="0" err="1"/>
              <a:t>францисканците</a:t>
            </a:r>
            <a:r>
              <a:rPr lang="ru-RU" dirty="0"/>
              <a:t>, </a:t>
            </a:r>
            <a:r>
              <a:rPr lang="ru-RU" dirty="0" err="1"/>
              <a:t>ако</a:t>
            </a:r>
            <a:r>
              <a:rPr lang="ru-RU" dirty="0"/>
              <a:t> не </a:t>
            </a:r>
            <a:r>
              <a:rPr lang="ru-RU" dirty="0" err="1"/>
              <a:t>бях</a:t>
            </a:r>
            <a:r>
              <a:rPr lang="ru-RU" dirty="0"/>
              <a:t> </a:t>
            </a:r>
            <a:r>
              <a:rPr lang="ru-RU" dirty="0" err="1"/>
              <a:t>станал</a:t>
            </a:r>
            <a:r>
              <a:rPr lang="ru-RU" dirty="0"/>
              <a:t> поет, </a:t>
            </a:r>
            <a:r>
              <a:rPr lang="ru-RU" dirty="0" err="1"/>
              <a:t>щях</a:t>
            </a:r>
            <a:r>
              <a:rPr lang="ru-RU" dirty="0"/>
              <a:t> да стана </a:t>
            </a:r>
            <a:r>
              <a:rPr lang="ru-RU" dirty="0" err="1"/>
              <a:t>свещеник</a:t>
            </a:r>
            <a:r>
              <a:rPr lang="ru-RU" dirty="0"/>
              <a:t>“ (</a:t>
            </a:r>
            <a:r>
              <a:rPr lang="ru-RU" dirty="0" err="1" smtClean="0"/>
              <a:t>Киш</a:t>
            </a:r>
            <a:r>
              <a:rPr lang="ru-RU" dirty="0" smtClean="0"/>
              <a:t>);</a:t>
            </a:r>
            <a:r>
              <a:rPr lang="ru-RU" dirty="0" err="1" smtClean="0"/>
              <a:t>Този</a:t>
            </a:r>
            <a:r>
              <a:rPr lang="ru-RU" dirty="0" smtClean="0"/>
              <a:t> </a:t>
            </a:r>
            <a:r>
              <a:rPr lang="ru-RU" dirty="0"/>
              <a:t>монах </a:t>
            </a:r>
            <a:r>
              <a:rPr lang="ru-RU" dirty="0" err="1"/>
              <a:t>го</a:t>
            </a:r>
            <a:r>
              <a:rPr lang="ru-RU" dirty="0"/>
              <a:t> </a:t>
            </a:r>
            <a:r>
              <a:rPr lang="ru-RU" dirty="0" err="1"/>
              <a:t>приютява</a:t>
            </a:r>
            <a:r>
              <a:rPr lang="ru-RU" dirty="0"/>
              <a:t> след </a:t>
            </a:r>
            <a:r>
              <a:rPr lang="ru-RU" dirty="0" err="1"/>
              <a:t>освобождаването</a:t>
            </a:r>
            <a:r>
              <a:rPr lang="ru-RU" dirty="0"/>
              <a:t> </a:t>
            </a:r>
            <a:r>
              <a:rPr lang="ru-RU" dirty="0" err="1"/>
              <a:t>му</a:t>
            </a:r>
            <a:r>
              <a:rPr lang="ru-RU" dirty="0"/>
              <a:t> от затвора </a:t>
            </a:r>
            <a:r>
              <a:rPr lang="ru-RU" dirty="0" err="1"/>
              <a:t>Марибор</a:t>
            </a:r>
            <a:r>
              <a:rPr lang="ru-RU" dirty="0"/>
              <a:t>, </a:t>
            </a:r>
            <a:r>
              <a:rPr lang="ru-RU" dirty="0" err="1"/>
              <a:t>Андрич</a:t>
            </a:r>
            <a:r>
              <a:rPr lang="ru-RU" dirty="0"/>
              <a:t> </a:t>
            </a:r>
            <a:r>
              <a:rPr lang="ru-RU" dirty="0" err="1"/>
              <a:t>заминава</a:t>
            </a:r>
            <a:r>
              <a:rPr lang="ru-RU" dirty="0"/>
              <a:t> в село </a:t>
            </a:r>
            <a:r>
              <a:rPr lang="ru-RU" dirty="0" err="1"/>
              <a:t>Овчарево</a:t>
            </a:r>
            <a:r>
              <a:rPr lang="ru-RU" dirty="0"/>
              <a:t> </a:t>
            </a:r>
            <a:r>
              <a:rPr lang="ru-RU" dirty="0" err="1"/>
              <a:t>заедно</a:t>
            </a:r>
            <a:r>
              <a:rPr lang="ru-RU" dirty="0"/>
              <a:t> с майка си и се </a:t>
            </a:r>
            <a:r>
              <a:rPr lang="ru-RU" dirty="0" err="1"/>
              <a:t>грижи</a:t>
            </a:r>
            <a:r>
              <a:rPr lang="ru-RU" dirty="0"/>
              <a:t> за </a:t>
            </a:r>
            <a:r>
              <a:rPr lang="ru-RU" dirty="0" err="1"/>
              <a:t>градината</a:t>
            </a:r>
            <a:r>
              <a:rPr lang="ru-RU" dirty="0"/>
              <a:t>, </a:t>
            </a:r>
            <a:r>
              <a:rPr lang="ru-RU" dirty="0" err="1"/>
              <a:t>ливадите</a:t>
            </a:r>
            <a:r>
              <a:rPr lang="ru-RU" dirty="0"/>
              <a:t> и </a:t>
            </a:r>
            <a:r>
              <a:rPr lang="ru-RU" dirty="0" err="1"/>
              <a:t>манастира</a:t>
            </a:r>
            <a:r>
              <a:rPr lang="ru-RU" dirty="0"/>
              <a:t>; в </a:t>
            </a:r>
            <a:r>
              <a:rPr lang="ru-RU" dirty="0" err="1"/>
              <a:t>писмо</a:t>
            </a:r>
            <a:r>
              <a:rPr lang="ru-RU" dirty="0"/>
              <a:t> до Евгения </a:t>
            </a:r>
            <a:r>
              <a:rPr lang="ru-RU" dirty="0" err="1"/>
              <a:t>Гоймерац</a:t>
            </a:r>
            <a:r>
              <a:rPr lang="ru-RU" dirty="0"/>
              <a:t> </a:t>
            </a:r>
            <a:r>
              <a:rPr lang="ru-RU" dirty="0" err="1"/>
              <a:t>пише</a:t>
            </a:r>
            <a:r>
              <a:rPr lang="ru-RU" dirty="0"/>
              <a:t>: „</a:t>
            </a:r>
            <a:r>
              <a:rPr lang="ru-RU" dirty="0" err="1"/>
              <a:t>Помагам</a:t>
            </a:r>
            <a:r>
              <a:rPr lang="ru-RU" dirty="0"/>
              <a:t> на </a:t>
            </a:r>
            <a:r>
              <a:rPr lang="ru-RU" dirty="0" err="1"/>
              <a:t>отчето</a:t>
            </a:r>
            <a:r>
              <a:rPr lang="ru-RU" dirty="0"/>
              <a:t> да учи </a:t>
            </a:r>
            <a:r>
              <a:rPr lang="ru-RU" dirty="0" err="1"/>
              <a:t>селските</a:t>
            </a:r>
            <a:r>
              <a:rPr lang="ru-RU" dirty="0"/>
              <a:t> </a:t>
            </a:r>
            <a:r>
              <a:rPr lang="ru-RU" dirty="0" err="1"/>
              <a:t>деца</a:t>
            </a:r>
            <a:r>
              <a:rPr lang="ru-RU" dirty="0"/>
              <a:t> на </a:t>
            </a:r>
            <a:r>
              <a:rPr lang="ru-RU" dirty="0" err="1"/>
              <a:t>четене</a:t>
            </a:r>
            <a:r>
              <a:rPr lang="ru-RU" dirty="0"/>
              <a:t> и </a:t>
            </a:r>
            <a:r>
              <a:rPr lang="ru-RU" dirty="0" err="1"/>
              <a:t>писане</a:t>
            </a:r>
            <a:r>
              <a:rPr lang="ru-RU" dirty="0"/>
              <a:t>. Вчера </a:t>
            </a:r>
            <a:r>
              <a:rPr lang="ru-RU" dirty="0" err="1"/>
              <a:t>чистихме</a:t>
            </a:r>
            <a:r>
              <a:rPr lang="ru-RU" dirty="0"/>
              <a:t> </a:t>
            </a:r>
            <a:r>
              <a:rPr lang="ru-RU" dirty="0" err="1"/>
              <a:t>ливадата</a:t>
            </a:r>
            <a:r>
              <a:rPr lang="ru-RU" dirty="0"/>
              <a:t> и имам </a:t>
            </a:r>
            <a:r>
              <a:rPr lang="ru-RU" dirty="0" err="1"/>
              <a:t>мазоли</a:t>
            </a:r>
            <a:r>
              <a:rPr lang="ru-RU" dirty="0"/>
              <a:t> по </a:t>
            </a:r>
            <a:r>
              <a:rPr lang="ru-RU" dirty="0" err="1"/>
              <a:t>дланите</a:t>
            </a:r>
            <a:r>
              <a:rPr lang="ru-RU" dirty="0"/>
              <a:t>.“ (</a:t>
            </a:r>
            <a:r>
              <a:rPr lang="ru-RU" dirty="0" err="1" smtClean="0"/>
              <a:t>Skoko</a:t>
            </a:r>
            <a:r>
              <a:rPr lang="ru-RU" dirty="0" smtClean="0"/>
              <a:t>) </a:t>
            </a:r>
          </a:p>
          <a:p>
            <a:endParaRPr lang="ru-RU" dirty="0"/>
          </a:p>
          <a:p>
            <a:r>
              <a:rPr lang="ru-RU" b="1" dirty="0" err="1" smtClean="0"/>
              <a:t>Стипица</a:t>
            </a:r>
            <a:r>
              <a:rPr lang="ru-RU" b="1" dirty="0" smtClean="0"/>
              <a:t> </a:t>
            </a:r>
            <a:r>
              <a:rPr lang="ru-RU" b="1" dirty="0"/>
              <a:t>Лукич </a:t>
            </a:r>
            <a:r>
              <a:rPr lang="ru-RU" dirty="0"/>
              <a:t>– „послушник </a:t>
            </a:r>
            <a:r>
              <a:rPr lang="ru-RU" dirty="0" err="1"/>
              <a:t>във</a:t>
            </a:r>
            <a:r>
              <a:rPr lang="ru-RU" dirty="0"/>
              <a:t> </a:t>
            </a:r>
            <a:r>
              <a:rPr lang="ru-RU" dirty="0" err="1"/>
              <a:t>францисканския</a:t>
            </a:r>
            <a:r>
              <a:rPr lang="ru-RU" dirty="0"/>
              <a:t> </a:t>
            </a:r>
            <a:r>
              <a:rPr lang="ru-RU" dirty="0" err="1"/>
              <a:t>манастир</a:t>
            </a:r>
            <a:r>
              <a:rPr lang="ru-RU" dirty="0"/>
              <a:t>, </a:t>
            </a:r>
            <a:r>
              <a:rPr lang="ru-RU" dirty="0" err="1"/>
              <a:t>който</a:t>
            </a:r>
            <a:r>
              <a:rPr lang="ru-RU" dirty="0"/>
              <a:t> ми </a:t>
            </a:r>
            <a:r>
              <a:rPr lang="ru-RU" dirty="0" err="1"/>
              <a:t>носеше</a:t>
            </a:r>
            <a:r>
              <a:rPr lang="ru-RU" dirty="0"/>
              <a:t> в затвора в Зеница </a:t>
            </a:r>
            <a:r>
              <a:rPr lang="ru-RU" dirty="0" err="1"/>
              <a:t>хляб</a:t>
            </a:r>
            <a:r>
              <a:rPr lang="ru-RU" dirty="0"/>
              <a:t>, надежда и </a:t>
            </a:r>
            <a:r>
              <a:rPr lang="ru-RU" dirty="0" err="1"/>
              <a:t>вяра</a:t>
            </a:r>
            <a:r>
              <a:rPr lang="ru-RU" dirty="0"/>
              <a:t>…“ (</a:t>
            </a:r>
            <a:r>
              <a:rPr lang="ru-RU" dirty="0" err="1" smtClean="0"/>
              <a:t>Киш</a:t>
            </a:r>
            <a:r>
              <a:rPr lang="ru-RU" dirty="0" smtClean="0"/>
              <a:t>); </a:t>
            </a:r>
            <a:r>
              <a:rPr lang="ru-RU" dirty="0"/>
              <a:t>Фра </a:t>
            </a:r>
            <a:r>
              <a:rPr lang="ru-RU" dirty="0" err="1"/>
              <a:t>Стипица</a:t>
            </a:r>
            <a:r>
              <a:rPr lang="ru-RU" dirty="0"/>
              <a:t> Лукич е </a:t>
            </a:r>
            <a:r>
              <a:rPr lang="ru-RU" dirty="0" err="1"/>
              <a:t>действителна</a:t>
            </a:r>
            <a:r>
              <a:rPr lang="ru-RU" dirty="0"/>
              <a:t> </a:t>
            </a:r>
            <a:r>
              <a:rPr lang="ru-RU" dirty="0" err="1"/>
              <a:t>личност</a:t>
            </a:r>
            <a:r>
              <a:rPr lang="ru-RU" dirty="0"/>
              <a:t>, </a:t>
            </a:r>
            <a:r>
              <a:rPr lang="ru-RU" dirty="0" err="1"/>
              <a:t>превръща</a:t>
            </a:r>
            <a:r>
              <a:rPr lang="ru-RU" dirty="0"/>
              <a:t> се в символ на доброта, </a:t>
            </a:r>
            <a:r>
              <a:rPr lang="ru-RU" dirty="0" err="1"/>
              <a:t>вяра</a:t>
            </a:r>
            <a:r>
              <a:rPr lang="ru-RU" dirty="0"/>
              <a:t> и великодушие. </a:t>
            </a:r>
          </a:p>
          <a:p>
            <a:r>
              <a:rPr lang="ru-RU" b="1" dirty="0" err="1"/>
              <a:t>Благочестивите</a:t>
            </a:r>
            <a:r>
              <a:rPr lang="ru-RU" b="1" dirty="0"/>
              <a:t> </a:t>
            </a:r>
            <a:r>
              <a:rPr lang="ru-RU" b="1" dirty="0" err="1"/>
              <a:t>сестри</a:t>
            </a:r>
            <a:r>
              <a:rPr lang="ru-RU" b="1" dirty="0"/>
              <a:t> </a:t>
            </a:r>
            <a:r>
              <a:rPr lang="ru-RU" b="1" dirty="0" err="1"/>
              <a:t>Хермина</a:t>
            </a:r>
            <a:r>
              <a:rPr lang="ru-RU" b="1" dirty="0"/>
              <a:t> и Епархия </a:t>
            </a:r>
            <a:r>
              <a:rPr lang="ru-RU" dirty="0"/>
              <a:t>– </a:t>
            </a:r>
            <a:r>
              <a:rPr lang="ru-RU" dirty="0" err="1"/>
              <a:t>са</a:t>
            </a:r>
            <a:r>
              <a:rPr lang="ru-RU" dirty="0"/>
              <a:t> </a:t>
            </a:r>
            <a:r>
              <a:rPr lang="ru-RU" dirty="0" err="1"/>
              <a:t>фикционални</a:t>
            </a:r>
            <a:r>
              <a:rPr lang="ru-RU" dirty="0"/>
              <a:t> </a:t>
            </a:r>
            <a:r>
              <a:rPr lang="ru-RU" dirty="0" err="1"/>
              <a:t>образи</a:t>
            </a:r>
            <a:r>
              <a:rPr lang="ru-RU" dirty="0"/>
              <a:t>, </a:t>
            </a:r>
            <a:r>
              <a:rPr lang="ru-RU" dirty="0" err="1"/>
              <a:t>въпреки</a:t>
            </a:r>
            <a:r>
              <a:rPr lang="ru-RU" dirty="0"/>
              <a:t>, че </a:t>
            </a:r>
            <a:r>
              <a:rPr lang="ru-RU" dirty="0" err="1"/>
              <a:t>наистина</a:t>
            </a:r>
            <a:r>
              <a:rPr lang="ru-RU" dirty="0"/>
              <a:t> </a:t>
            </a:r>
            <a:r>
              <a:rPr lang="ru-RU" dirty="0" err="1"/>
              <a:t>има</a:t>
            </a:r>
            <a:r>
              <a:rPr lang="ru-RU" dirty="0"/>
              <a:t> монахини от Ордена на </a:t>
            </a:r>
            <a:r>
              <a:rPr lang="ru-RU" dirty="0" err="1"/>
              <a:t>Светия</a:t>
            </a:r>
            <a:r>
              <a:rPr lang="ru-RU" dirty="0"/>
              <a:t> </a:t>
            </a:r>
            <a:r>
              <a:rPr lang="ru-RU" dirty="0" err="1"/>
              <a:t>Кръст</a:t>
            </a:r>
            <a:r>
              <a:rPr lang="ru-RU" dirty="0"/>
              <a:t>, с </a:t>
            </a:r>
            <a:r>
              <a:rPr lang="ru-RU" dirty="0" err="1"/>
              <a:t>които</a:t>
            </a:r>
            <a:r>
              <a:rPr lang="ru-RU" dirty="0"/>
              <a:t> </a:t>
            </a:r>
            <a:r>
              <a:rPr lang="ru-RU" dirty="0" err="1"/>
              <a:t>Андрич</a:t>
            </a:r>
            <a:r>
              <a:rPr lang="ru-RU" dirty="0"/>
              <a:t> </a:t>
            </a:r>
            <a:r>
              <a:rPr lang="ru-RU" dirty="0" err="1"/>
              <a:t>общува</a:t>
            </a:r>
            <a:r>
              <a:rPr lang="ru-RU" dirty="0" smtClean="0"/>
              <a:t>.</a:t>
            </a:r>
          </a:p>
          <a:p>
            <a:endParaRPr lang="ru-RU" dirty="0"/>
          </a:p>
          <a:p>
            <a:r>
              <a:rPr lang="ru-RU" b="1" dirty="0" err="1"/>
              <a:t>Зденка</a:t>
            </a:r>
            <a:r>
              <a:rPr lang="ru-RU" b="1" dirty="0"/>
              <a:t> Маркович </a:t>
            </a:r>
            <a:r>
              <a:rPr lang="ru-RU" dirty="0"/>
              <a:t>– е </a:t>
            </a:r>
            <a:r>
              <a:rPr lang="ru-RU" dirty="0" err="1"/>
              <a:t>една</a:t>
            </a:r>
            <a:r>
              <a:rPr lang="ru-RU" dirty="0"/>
              <a:t> от </a:t>
            </a:r>
            <a:r>
              <a:rPr lang="ru-RU" dirty="0" err="1"/>
              <a:t>най-близките</a:t>
            </a:r>
            <a:r>
              <a:rPr lang="ru-RU" dirty="0"/>
              <a:t> </a:t>
            </a:r>
            <a:r>
              <a:rPr lang="ru-RU" dirty="0" err="1"/>
              <a:t>приятелки</a:t>
            </a:r>
            <a:r>
              <a:rPr lang="ru-RU" dirty="0"/>
              <a:t>, </a:t>
            </a:r>
            <a:r>
              <a:rPr lang="ru-RU" dirty="0" err="1"/>
              <a:t>интелектуални</a:t>
            </a:r>
            <a:r>
              <a:rPr lang="ru-RU" dirty="0"/>
              <a:t> и </a:t>
            </a:r>
            <a:r>
              <a:rPr lang="ru-RU" dirty="0" err="1"/>
              <a:t>довереници</a:t>
            </a:r>
            <a:r>
              <a:rPr lang="ru-RU" dirty="0"/>
              <a:t> от </a:t>
            </a:r>
            <a:r>
              <a:rPr lang="ru-RU" dirty="0" err="1"/>
              <a:t>младостта</a:t>
            </a:r>
            <a:r>
              <a:rPr lang="ru-RU" dirty="0"/>
              <a:t> до </a:t>
            </a:r>
            <a:r>
              <a:rPr lang="ru-RU" dirty="0" err="1"/>
              <a:t>зрелите</a:t>
            </a:r>
            <a:r>
              <a:rPr lang="ru-RU" dirty="0"/>
              <a:t> </a:t>
            </a:r>
            <a:r>
              <a:rPr lang="ru-RU" dirty="0" err="1"/>
              <a:t>години</a:t>
            </a:r>
            <a:r>
              <a:rPr lang="ru-RU" dirty="0"/>
              <a:t> на </a:t>
            </a:r>
            <a:r>
              <a:rPr lang="ru-RU" dirty="0" err="1"/>
              <a:t>Андрич</a:t>
            </a:r>
            <a:r>
              <a:rPr lang="ru-RU" dirty="0"/>
              <a:t>, </a:t>
            </a:r>
            <a:r>
              <a:rPr lang="ru-RU" dirty="0" err="1"/>
              <a:t>хърватска</a:t>
            </a:r>
            <a:r>
              <a:rPr lang="ru-RU" dirty="0"/>
              <a:t> </a:t>
            </a:r>
            <a:r>
              <a:rPr lang="ru-RU" dirty="0" err="1"/>
              <a:t>писателка</a:t>
            </a:r>
            <a:r>
              <a:rPr lang="ru-RU" dirty="0"/>
              <a:t> и </a:t>
            </a:r>
            <a:r>
              <a:rPr lang="ru-RU" dirty="0" err="1"/>
              <a:t>поетеса</a:t>
            </a:r>
            <a:r>
              <a:rPr lang="ru-RU" dirty="0"/>
              <a:t>, с </a:t>
            </a:r>
            <a:r>
              <a:rPr lang="ru-RU" dirty="0" err="1"/>
              <a:t>която</a:t>
            </a:r>
            <a:r>
              <a:rPr lang="ru-RU" dirty="0"/>
              <a:t> </a:t>
            </a:r>
            <a:r>
              <a:rPr lang="ru-RU" dirty="0" err="1"/>
              <a:t>писателят</a:t>
            </a:r>
            <a:r>
              <a:rPr lang="ru-RU" dirty="0"/>
              <a:t> </a:t>
            </a:r>
            <a:r>
              <a:rPr lang="ru-RU" dirty="0" err="1"/>
              <a:t>поддържа</a:t>
            </a:r>
            <a:r>
              <a:rPr lang="ru-RU" dirty="0"/>
              <a:t> </a:t>
            </a:r>
            <a:r>
              <a:rPr lang="ru-RU" dirty="0" err="1"/>
              <a:t>дългогодишна</a:t>
            </a:r>
            <a:r>
              <a:rPr lang="ru-RU" dirty="0"/>
              <a:t> </a:t>
            </a:r>
            <a:r>
              <a:rPr lang="ru-RU" dirty="0" err="1"/>
              <a:t>интелектуална</a:t>
            </a:r>
            <a:r>
              <a:rPr lang="ru-RU" dirty="0"/>
              <a:t> и </a:t>
            </a:r>
            <a:r>
              <a:rPr lang="ru-RU" dirty="0" err="1"/>
              <a:t>емоционална</a:t>
            </a:r>
            <a:r>
              <a:rPr lang="ru-RU" dirty="0"/>
              <a:t> </a:t>
            </a:r>
            <a:r>
              <a:rPr lang="ru-RU" dirty="0" err="1"/>
              <a:t>кореспонденция</a:t>
            </a:r>
            <a:r>
              <a:rPr lang="ru-RU" dirty="0"/>
              <a:t>. </a:t>
            </a:r>
            <a:r>
              <a:rPr lang="ru-RU" dirty="0" err="1"/>
              <a:t>Зденка</a:t>
            </a:r>
            <a:r>
              <a:rPr lang="ru-RU" dirty="0"/>
              <a:t> принадлежи на </a:t>
            </a:r>
            <a:r>
              <a:rPr lang="ru-RU" dirty="0" err="1"/>
              <a:t>Загребската</a:t>
            </a:r>
            <a:r>
              <a:rPr lang="ru-RU" dirty="0"/>
              <a:t> </a:t>
            </a:r>
            <a:r>
              <a:rPr lang="ru-RU" dirty="0" err="1"/>
              <a:t>довоенна</a:t>
            </a:r>
            <a:r>
              <a:rPr lang="ru-RU" dirty="0"/>
              <a:t> </a:t>
            </a:r>
            <a:r>
              <a:rPr lang="ru-RU" dirty="0" err="1"/>
              <a:t>бохема</a:t>
            </a:r>
            <a:r>
              <a:rPr lang="ru-RU" dirty="0"/>
              <a:t>, с </a:t>
            </a:r>
            <a:r>
              <a:rPr lang="ru-RU" dirty="0" err="1"/>
              <a:t>нея</a:t>
            </a:r>
            <a:r>
              <a:rPr lang="ru-RU" dirty="0"/>
              <a:t> </a:t>
            </a:r>
            <a:r>
              <a:rPr lang="ru-RU" dirty="0" err="1"/>
              <a:t>Андрич</a:t>
            </a:r>
            <a:r>
              <a:rPr lang="ru-RU" dirty="0"/>
              <a:t> си </a:t>
            </a:r>
            <a:r>
              <a:rPr lang="ru-RU" dirty="0" err="1"/>
              <a:t>кореспондира</a:t>
            </a:r>
            <a:r>
              <a:rPr lang="ru-RU" dirty="0"/>
              <a:t> </a:t>
            </a:r>
            <a:r>
              <a:rPr lang="ru-RU" dirty="0" err="1"/>
              <a:t>още</a:t>
            </a:r>
            <a:r>
              <a:rPr lang="ru-RU" dirty="0"/>
              <a:t> в 20-те </a:t>
            </a:r>
            <a:r>
              <a:rPr lang="ru-RU" dirty="0" err="1"/>
              <a:t>години</a:t>
            </a:r>
            <a:r>
              <a:rPr lang="ru-RU" dirty="0"/>
              <a:t>, </a:t>
            </a:r>
            <a:r>
              <a:rPr lang="ru-RU" dirty="0" err="1"/>
              <a:t>когато</a:t>
            </a:r>
            <a:r>
              <a:rPr lang="ru-RU" dirty="0"/>
              <a:t> е на </a:t>
            </a:r>
            <a:r>
              <a:rPr lang="ru-RU" dirty="0" err="1"/>
              <a:t>дипломатическа</a:t>
            </a:r>
            <a:r>
              <a:rPr lang="ru-RU" dirty="0"/>
              <a:t> </a:t>
            </a:r>
            <a:r>
              <a:rPr lang="ru-RU" dirty="0" err="1"/>
              <a:t>мисия</a:t>
            </a:r>
            <a:r>
              <a:rPr lang="ru-RU" dirty="0"/>
              <a:t> в Рим. </a:t>
            </a:r>
            <a:r>
              <a:rPr lang="ru-RU" dirty="0" err="1"/>
              <a:t>Странното</a:t>
            </a:r>
            <a:r>
              <a:rPr lang="ru-RU" dirty="0"/>
              <a:t> е, че в </a:t>
            </a:r>
            <a:r>
              <a:rPr lang="ru-RU" dirty="0" err="1"/>
              <a:t>разказа</a:t>
            </a:r>
            <a:r>
              <a:rPr lang="ru-RU" dirty="0"/>
              <a:t> </a:t>
            </a:r>
            <a:r>
              <a:rPr lang="ru-RU" dirty="0" err="1"/>
              <a:t>липсва</a:t>
            </a:r>
            <a:r>
              <a:rPr lang="ru-RU" dirty="0"/>
              <a:t> история, </a:t>
            </a:r>
            <a:r>
              <a:rPr lang="ru-RU" dirty="0" err="1"/>
              <a:t>свързана</a:t>
            </a:r>
            <a:r>
              <a:rPr lang="ru-RU" dirty="0"/>
              <a:t> </a:t>
            </a:r>
            <a:r>
              <a:rPr lang="ru-RU" dirty="0" err="1"/>
              <a:t>със</a:t>
            </a:r>
            <a:r>
              <a:rPr lang="ru-RU" dirty="0"/>
              <a:t> </a:t>
            </a:r>
            <a:r>
              <a:rPr lang="ru-RU" dirty="0" err="1"/>
              <a:t>Зденка</a:t>
            </a:r>
            <a:r>
              <a:rPr lang="ru-RU" dirty="0"/>
              <a:t>, </a:t>
            </a:r>
            <a:r>
              <a:rPr lang="ru-RU" dirty="0" err="1"/>
              <a:t>липсват</a:t>
            </a:r>
            <a:r>
              <a:rPr lang="ru-RU" dirty="0"/>
              <a:t> и </a:t>
            </a:r>
            <a:r>
              <a:rPr lang="ru-RU" dirty="0" err="1"/>
              <a:t>двете</a:t>
            </a:r>
            <a:r>
              <a:rPr lang="ru-RU" dirty="0"/>
              <a:t> </a:t>
            </a:r>
            <a:r>
              <a:rPr lang="ru-RU" dirty="0" err="1"/>
              <a:t>крони</a:t>
            </a:r>
            <a:r>
              <a:rPr lang="ru-RU" dirty="0"/>
              <a:t> платен </a:t>
            </a:r>
            <a:r>
              <a:rPr lang="ru-RU" dirty="0" err="1"/>
              <a:t>Андричев</a:t>
            </a:r>
            <a:r>
              <a:rPr lang="ru-RU" dirty="0"/>
              <a:t> </a:t>
            </a:r>
            <a:r>
              <a:rPr lang="ru-RU" dirty="0" err="1"/>
              <a:t>дълг</a:t>
            </a:r>
            <a:r>
              <a:rPr lang="ru-RU" dirty="0"/>
              <a:t>.</a:t>
            </a:r>
          </a:p>
          <a:p>
            <a:endParaRPr lang="bg-BG" dirty="0"/>
          </a:p>
        </p:txBody>
      </p:sp>
    </p:spTree>
    <p:extLst>
      <p:ext uri="{BB962C8B-B14F-4D97-AF65-F5344CB8AC3E}">
        <p14:creationId xmlns:p14="http://schemas.microsoft.com/office/powerpoint/2010/main" val="17583099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908720"/>
            <a:ext cx="8229600" cy="1296144"/>
          </a:xfrm>
        </p:spPr>
        <p:txBody>
          <a:bodyPr>
            <a:noAutofit/>
          </a:bodyPr>
          <a:lstStyle/>
          <a:p>
            <a:r>
              <a:rPr lang="ru-RU" sz="2400" b="1" dirty="0" err="1"/>
              <a:t>Иво</a:t>
            </a:r>
            <a:r>
              <a:rPr lang="ru-RU" sz="2400" b="1" dirty="0"/>
              <a:t> Войнович </a:t>
            </a:r>
            <a:r>
              <a:rPr lang="ru-RU" sz="2400" dirty="0"/>
              <a:t>– „мой </a:t>
            </a:r>
            <a:r>
              <a:rPr lang="ru-RU" sz="2400" dirty="0" err="1"/>
              <a:t>благодетел</a:t>
            </a:r>
            <a:r>
              <a:rPr lang="ru-RU" sz="2400" dirty="0"/>
              <a:t> и меценат, </a:t>
            </a:r>
            <a:r>
              <a:rPr lang="ru-RU" sz="2400" dirty="0" err="1"/>
              <a:t>открил</a:t>
            </a:r>
            <a:r>
              <a:rPr lang="ru-RU" sz="2400" dirty="0"/>
              <a:t> в мен (…) </a:t>
            </a:r>
            <a:r>
              <a:rPr lang="ru-RU" sz="2400" dirty="0" err="1"/>
              <a:t>дарбата</a:t>
            </a:r>
            <a:r>
              <a:rPr lang="ru-RU" sz="2400" dirty="0"/>
              <a:t>, </a:t>
            </a:r>
            <a:r>
              <a:rPr lang="ru-RU" sz="2400" dirty="0" err="1"/>
              <a:t>това</a:t>
            </a:r>
            <a:r>
              <a:rPr lang="ru-RU" sz="2400" dirty="0"/>
              <a:t> дадено от Бога </a:t>
            </a:r>
            <a:r>
              <a:rPr lang="ru-RU" sz="2400" dirty="0" err="1"/>
              <a:t>щастие</a:t>
            </a:r>
            <a:r>
              <a:rPr lang="ru-RU" sz="2400" dirty="0"/>
              <a:t> и проклятие“ (</a:t>
            </a:r>
            <a:r>
              <a:rPr lang="ru-RU" sz="2400" dirty="0" err="1" smtClean="0"/>
              <a:t>Киш</a:t>
            </a:r>
            <a:r>
              <a:rPr lang="ru-RU" sz="2400" dirty="0" smtClean="0"/>
              <a:t>); </a:t>
            </a:r>
            <a:r>
              <a:rPr lang="ru-RU" sz="2400" dirty="0" err="1" smtClean="0"/>
              <a:t>Действително</a:t>
            </a:r>
            <a:r>
              <a:rPr lang="ru-RU" sz="2400" dirty="0" smtClean="0"/>
              <a:t> </a:t>
            </a:r>
            <a:r>
              <a:rPr lang="ru-RU" sz="2400" dirty="0"/>
              <a:t>Войнович лежи в затвора </a:t>
            </a:r>
            <a:r>
              <a:rPr lang="ru-RU" sz="2400" dirty="0" err="1"/>
              <a:t>Шибеник</a:t>
            </a:r>
            <a:r>
              <a:rPr lang="ru-RU" sz="2400" dirty="0"/>
              <a:t> </a:t>
            </a:r>
            <a:r>
              <a:rPr lang="ru-RU" sz="2400" dirty="0" err="1"/>
              <a:t>заедно</a:t>
            </a:r>
            <a:r>
              <a:rPr lang="ru-RU" sz="2400" dirty="0"/>
              <a:t> с </a:t>
            </a:r>
            <a:r>
              <a:rPr lang="ru-RU" sz="2400" dirty="0" err="1"/>
              <a:t>Андрич</a:t>
            </a:r>
            <a:r>
              <a:rPr lang="ru-RU" sz="2400" dirty="0"/>
              <a:t>, той е един от </a:t>
            </a:r>
            <a:r>
              <a:rPr lang="ru-RU" sz="2400" dirty="0" err="1"/>
              <a:t>най-великите</a:t>
            </a:r>
            <a:r>
              <a:rPr lang="ru-RU" sz="2400" dirty="0"/>
              <a:t> </a:t>
            </a:r>
            <a:r>
              <a:rPr lang="ru-RU" sz="2400" dirty="0" err="1"/>
              <a:t>модерни</a:t>
            </a:r>
            <a:r>
              <a:rPr lang="ru-RU" sz="2400" dirty="0"/>
              <a:t> </a:t>
            </a:r>
            <a:r>
              <a:rPr lang="ru-RU" sz="2400" dirty="0" err="1"/>
              <a:t>драматурзи</a:t>
            </a:r>
            <a:r>
              <a:rPr lang="ru-RU" sz="2400" dirty="0"/>
              <a:t> и </a:t>
            </a:r>
            <a:r>
              <a:rPr lang="ru-RU" sz="2400" dirty="0" err="1"/>
              <a:t>поети</a:t>
            </a:r>
            <a:r>
              <a:rPr lang="ru-RU" sz="2400" dirty="0"/>
              <a:t> на Югославия, родом от Дубровник. Данило </a:t>
            </a:r>
            <a:r>
              <a:rPr lang="ru-RU" sz="2400" dirty="0" err="1"/>
              <a:t>Киш</a:t>
            </a:r>
            <a:r>
              <a:rPr lang="ru-RU" sz="2400" dirty="0"/>
              <a:t> </a:t>
            </a:r>
            <a:r>
              <a:rPr lang="ru-RU" sz="2400" dirty="0" err="1"/>
              <a:t>го</a:t>
            </a:r>
            <a:r>
              <a:rPr lang="ru-RU" sz="2400" dirty="0"/>
              <a:t> </a:t>
            </a:r>
            <a:r>
              <a:rPr lang="ru-RU" sz="2400" dirty="0" err="1"/>
              <a:t>нарича</a:t>
            </a:r>
            <a:r>
              <a:rPr lang="ru-RU" sz="2400" dirty="0"/>
              <a:t> „виконт“, </a:t>
            </a:r>
            <a:r>
              <a:rPr lang="ru-RU" sz="2400" dirty="0" err="1"/>
              <a:t>заради</a:t>
            </a:r>
            <a:r>
              <a:rPr lang="ru-RU" sz="2400" dirty="0"/>
              <a:t> аристократизма и </a:t>
            </a:r>
            <a:r>
              <a:rPr lang="ru-RU" sz="2400" dirty="0" err="1"/>
              <a:t>ексцентричното</a:t>
            </a:r>
            <a:r>
              <a:rPr lang="ru-RU" sz="2400" dirty="0"/>
              <a:t> </a:t>
            </a:r>
            <a:r>
              <a:rPr lang="ru-RU" sz="2400" dirty="0" err="1"/>
              <a:t>му</a:t>
            </a:r>
            <a:r>
              <a:rPr lang="ru-RU" sz="2400" dirty="0"/>
              <a:t> поведение. А и </a:t>
            </a:r>
            <a:r>
              <a:rPr lang="ru-RU" sz="2400" dirty="0" err="1"/>
              <a:t>самият</a:t>
            </a:r>
            <a:r>
              <a:rPr lang="ru-RU" sz="2400" dirty="0"/>
              <a:t> той </a:t>
            </a:r>
            <a:r>
              <a:rPr lang="ru-RU" sz="2400" dirty="0" err="1"/>
              <a:t>има</a:t>
            </a:r>
            <a:r>
              <a:rPr lang="ru-RU" sz="2400" dirty="0"/>
              <a:t> старо знатно </a:t>
            </a:r>
            <a:r>
              <a:rPr lang="ru-RU" sz="2400" dirty="0" err="1"/>
              <a:t>дубровнишко</a:t>
            </a:r>
            <a:r>
              <a:rPr lang="ru-RU" sz="2400" dirty="0"/>
              <a:t> потекло</a:t>
            </a:r>
            <a:r>
              <a:rPr lang="ru-RU" sz="2400" dirty="0" smtClean="0"/>
              <a:t>. </a:t>
            </a:r>
            <a:endParaRPr lang="bg-BG" sz="2400" dirty="0"/>
          </a:p>
        </p:txBody>
      </p:sp>
      <p:sp>
        <p:nvSpPr>
          <p:cNvPr id="3" name="Контейнер за съдържание 2"/>
          <p:cNvSpPr>
            <a:spLocks noGrp="1"/>
          </p:cNvSpPr>
          <p:nvPr>
            <p:ph idx="1"/>
          </p:nvPr>
        </p:nvSpPr>
        <p:spPr>
          <a:xfrm>
            <a:off x="107504" y="3068960"/>
            <a:ext cx="8579296" cy="3672408"/>
          </a:xfrm>
        </p:spPr>
        <p:txBody>
          <a:bodyPr>
            <a:normAutofit fontScale="92500" lnSpcReduction="20000"/>
          </a:bodyPr>
          <a:lstStyle/>
          <a:p>
            <a:r>
              <a:rPr lang="ru-RU" b="1" dirty="0" err="1"/>
              <a:t>Иво</a:t>
            </a:r>
            <a:r>
              <a:rPr lang="ru-RU" b="1" dirty="0"/>
              <a:t> </a:t>
            </a:r>
            <a:r>
              <a:rPr lang="ru-RU" b="1" dirty="0" err="1"/>
              <a:t>Војновић</a:t>
            </a:r>
            <a:r>
              <a:rPr lang="ru-RU" b="1" dirty="0"/>
              <a:t> </a:t>
            </a:r>
            <a:r>
              <a:rPr lang="ru-RU" dirty="0"/>
              <a:t>– „</a:t>
            </a:r>
            <a:r>
              <a:rPr lang="ru-RU" dirty="0" err="1"/>
              <a:t>мој</a:t>
            </a:r>
            <a:r>
              <a:rPr lang="ru-RU" dirty="0"/>
              <a:t> </a:t>
            </a:r>
            <a:r>
              <a:rPr lang="ru-RU" dirty="0" err="1"/>
              <a:t>добротвор</a:t>
            </a:r>
            <a:r>
              <a:rPr lang="ru-RU" dirty="0"/>
              <a:t> и </a:t>
            </a:r>
            <a:r>
              <a:rPr lang="ru-RU" dirty="0" err="1"/>
              <a:t>покровитељ</a:t>
            </a:r>
            <a:r>
              <a:rPr lang="ru-RU" dirty="0"/>
              <a:t>, </a:t>
            </a:r>
            <a:r>
              <a:rPr lang="ru-RU" dirty="0" err="1"/>
              <a:t>који</a:t>
            </a:r>
            <a:r>
              <a:rPr lang="ru-RU" dirty="0"/>
              <a:t> </a:t>
            </a:r>
            <a:r>
              <a:rPr lang="ru-RU" dirty="0" err="1"/>
              <a:t>је</a:t>
            </a:r>
            <a:r>
              <a:rPr lang="ru-RU" dirty="0"/>
              <a:t> у </a:t>
            </a:r>
            <a:r>
              <a:rPr lang="ru-RU" dirty="0" err="1"/>
              <a:t>мени</a:t>
            </a:r>
            <a:r>
              <a:rPr lang="ru-RU" dirty="0"/>
              <a:t> </a:t>
            </a:r>
            <a:r>
              <a:rPr lang="ru-RU" dirty="0" err="1"/>
              <a:t>открио</a:t>
            </a:r>
            <a:r>
              <a:rPr lang="ru-RU" dirty="0"/>
              <a:t> (...) дар, </a:t>
            </a:r>
            <a:r>
              <a:rPr lang="ru-RU" dirty="0" err="1"/>
              <a:t>ову</a:t>
            </a:r>
            <a:r>
              <a:rPr lang="ru-RU" dirty="0"/>
              <a:t> Богом </a:t>
            </a:r>
            <a:r>
              <a:rPr lang="ru-RU" dirty="0" err="1"/>
              <a:t>дану</a:t>
            </a:r>
            <a:r>
              <a:rPr lang="ru-RU" dirty="0"/>
              <a:t> </a:t>
            </a:r>
            <a:r>
              <a:rPr lang="ru-RU" dirty="0" err="1"/>
              <a:t>срећу</a:t>
            </a:r>
            <a:r>
              <a:rPr lang="ru-RU" dirty="0"/>
              <a:t> и </a:t>
            </a:r>
            <a:r>
              <a:rPr lang="ru-RU" dirty="0" err="1"/>
              <a:t>проклетство</a:t>
            </a:r>
            <a:r>
              <a:rPr lang="ru-RU" dirty="0"/>
              <a:t>“ (</a:t>
            </a:r>
            <a:r>
              <a:rPr lang="ru-RU" dirty="0" err="1"/>
              <a:t>Киш</a:t>
            </a:r>
            <a:r>
              <a:rPr lang="ru-RU" dirty="0"/>
              <a:t>); </a:t>
            </a:r>
            <a:r>
              <a:rPr lang="ru-RU" dirty="0" err="1"/>
              <a:t>Заиста</a:t>
            </a:r>
            <a:r>
              <a:rPr lang="ru-RU" dirty="0"/>
              <a:t>, </a:t>
            </a:r>
            <a:r>
              <a:rPr lang="ru-RU" dirty="0" err="1"/>
              <a:t>Војновић</a:t>
            </a:r>
            <a:r>
              <a:rPr lang="ru-RU" dirty="0"/>
              <a:t> </a:t>
            </a:r>
            <a:r>
              <a:rPr lang="ru-RU" dirty="0" err="1"/>
              <a:t>је</a:t>
            </a:r>
            <a:r>
              <a:rPr lang="ru-RU" dirty="0"/>
              <a:t> у затвору у </a:t>
            </a:r>
            <a:r>
              <a:rPr lang="ru-RU" dirty="0" err="1"/>
              <a:t>Шибенику</a:t>
            </a:r>
            <a:r>
              <a:rPr lang="ru-RU" dirty="0"/>
              <a:t> </a:t>
            </a:r>
            <a:r>
              <a:rPr lang="ru-RU" dirty="0" err="1"/>
              <a:t>заједно</a:t>
            </a:r>
            <a:r>
              <a:rPr lang="ru-RU" dirty="0"/>
              <a:t> </a:t>
            </a:r>
            <a:r>
              <a:rPr lang="ru-RU" dirty="0" err="1"/>
              <a:t>са</a:t>
            </a:r>
            <a:r>
              <a:rPr lang="ru-RU" dirty="0"/>
              <a:t> </a:t>
            </a:r>
            <a:r>
              <a:rPr lang="ru-RU" dirty="0" err="1"/>
              <a:t>Андрићем</a:t>
            </a:r>
            <a:r>
              <a:rPr lang="ru-RU" dirty="0"/>
              <a:t>, он </a:t>
            </a:r>
            <a:r>
              <a:rPr lang="ru-RU" dirty="0" err="1"/>
              <a:t>је</a:t>
            </a:r>
            <a:r>
              <a:rPr lang="ru-RU" dirty="0"/>
              <a:t> </a:t>
            </a:r>
            <a:r>
              <a:rPr lang="ru-RU" dirty="0" err="1"/>
              <a:t>један</a:t>
            </a:r>
            <a:r>
              <a:rPr lang="ru-RU" dirty="0"/>
              <a:t> од </a:t>
            </a:r>
            <a:r>
              <a:rPr lang="ru-RU" dirty="0" err="1"/>
              <a:t>највећих</a:t>
            </a:r>
            <a:r>
              <a:rPr lang="ru-RU" dirty="0"/>
              <a:t> </a:t>
            </a:r>
            <a:r>
              <a:rPr lang="ru-RU" dirty="0" err="1"/>
              <a:t>модерних</a:t>
            </a:r>
            <a:r>
              <a:rPr lang="ru-RU" dirty="0"/>
              <a:t> </a:t>
            </a:r>
            <a:r>
              <a:rPr lang="ru-RU" dirty="0" err="1"/>
              <a:t>драмских</a:t>
            </a:r>
            <a:r>
              <a:rPr lang="ru-RU" dirty="0"/>
              <a:t> </a:t>
            </a:r>
            <a:r>
              <a:rPr lang="ru-RU" dirty="0" err="1"/>
              <a:t>писаца</a:t>
            </a:r>
            <a:r>
              <a:rPr lang="ru-RU" dirty="0"/>
              <a:t> и </a:t>
            </a:r>
            <a:r>
              <a:rPr lang="ru-RU" dirty="0" err="1"/>
              <a:t>песника</a:t>
            </a:r>
            <a:r>
              <a:rPr lang="ru-RU" dirty="0"/>
              <a:t> </a:t>
            </a:r>
            <a:r>
              <a:rPr lang="ru-RU" dirty="0" err="1"/>
              <a:t>Југославије</a:t>
            </a:r>
            <a:r>
              <a:rPr lang="ru-RU" dirty="0"/>
              <a:t>, </a:t>
            </a:r>
            <a:r>
              <a:rPr lang="ru-RU" dirty="0" err="1"/>
              <a:t>пореклом</a:t>
            </a:r>
            <a:r>
              <a:rPr lang="ru-RU" dirty="0"/>
              <a:t> из Дубровника. Данило </a:t>
            </a:r>
            <a:r>
              <a:rPr lang="ru-RU" dirty="0" err="1"/>
              <a:t>Киш</a:t>
            </a:r>
            <a:r>
              <a:rPr lang="ru-RU" dirty="0"/>
              <a:t> га </a:t>
            </a:r>
            <a:r>
              <a:rPr lang="ru-RU" dirty="0" err="1"/>
              <a:t>назива</a:t>
            </a:r>
            <a:r>
              <a:rPr lang="ru-RU" dirty="0"/>
              <a:t> „виконтом“ </a:t>
            </a:r>
            <a:r>
              <a:rPr lang="ru-RU" dirty="0" err="1"/>
              <a:t>због</a:t>
            </a:r>
            <a:r>
              <a:rPr lang="ru-RU" dirty="0"/>
              <a:t> </a:t>
            </a:r>
            <a:r>
              <a:rPr lang="ru-RU" dirty="0" err="1"/>
              <a:t>његовог</a:t>
            </a:r>
            <a:r>
              <a:rPr lang="ru-RU" dirty="0"/>
              <a:t> </a:t>
            </a:r>
            <a:r>
              <a:rPr lang="ru-RU" dirty="0" err="1"/>
              <a:t>аристократског</a:t>
            </a:r>
            <a:r>
              <a:rPr lang="ru-RU" dirty="0"/>
              <a:t> и </a:t>
            </a:r>
            <a:r>
              <a:rPr lang="ru-RU" dirty="0" err="1"/>
              <a:t>ексцентричног</a:t>
            </a:r>
            <a:r>
              <a:rPr lang="ru-RU" dirty="0"/>
              <a:t> </a:t>
            </a:r>
            <a:r>
              <a:rPr lang="ru-RU" dirty="0" err="1"/>
              <a:t>понашања</a:t>
            </a:r>
            <a:r>
              <a:rPr lang="ru-RU" dirty="0"/>
              <a:t>. А и сам </a:t>
            </a:r>
            <a:r>
              <a:rPr lang="ru-RU" dirty="0" err="1"/>
              <a:t>има</a:t>
            </a:r>
            <a:r>
              <a:rPr lang="ru-RU" dirty="0"/>
              <a:t> старо </a:t>
            </a:r>
            <a:r>
              <a:rPr lang="ru-RU" dirty="0" err="1"/>
              <a:t>племићко</a:t>
            </a:r>
            <a:r>
              <a:rPr lang="ru-RU" dirty="0"/>
              <a:t> </a:t>
            </a:r>
            <a:r>
              <a:rPr lang="ru-RU" dirty="0" err="1"/>
              <a:t>дубровачко</a:t>
            </a:r>
            <a:r>
              <a:rPr lang="ru-RU" dirty="0"/>
              <a:t> </a:t>
            </a:r>
            <a:r>
              <a:rPr lang="ru-RU" dirty="0" err="1"/>
              <a:t>порекло</a:t>
            </a:r>
            <a:r>
              <a:rPr lang="ru-RU" dirty="0"/>
              <a:t>.</a:t>
            </a:r>
            <a:endParaRPr lang="bg-BG" dirty="0"/>
          </a:p>
        </p:txBody>
      </p:sp>
    </p:spTree>
    <p:extLst>
      <p:ext uri="{BB962C8B-B14F-4D97-AF65-F5344CB8AC3E}">
        <p14:creationId xmlns:p14="http://schemas.microsoft.com/office/powerpoint/2010/main" val="30009923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5292080" y="274638"/>
            <a:ext cx="3744416" cy="3298378"/>
          </a:xfrm>
        </p:spPr>
        <p:txBody>
          <a:bodyPr/>
          <a:lstStyle/>
          <a:p>
            <a:r>
              <a:rPr lang="bg-BG" dirty="0"/>
              <a:t>Иво </a:t>
            </a:r>
            <a:r>
              <a:rPr lang="bg-BG" dirty="0" err="1"/>
              <a:t>Војновић</a:t>
            </a:r>
            <a:r>
              <a:rPr lang="bg-BG" dirty="0"/>
              <a:t> </a:t>
            </a:r>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58399"/>
            <a:ext cx="4944534" cy="6823458"/>
          </a:xfrm>
        </p:spPr>
      </p:pic>
    </p:spTree>
    <p:extLst>
      <p:ext uri="{BB962C8B-B14F-4D97-AF65-F5344CB8AC3E}">
        <p14:creationId xmlns:p14="http://schemas.microsoft.com/office/powerpoint/2010/main" val="7684036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539552" y="764704"/>
            <a:ext cx="8147248" cy="5904656"/>
          </a:xfrm>
        </p:spPr>
        <p:txBody>
          <a:bodyPr>
            <a:noAutofit/>
          </a:bodyPr>
          <a:lstStyle/>
          <a:p>
            <a:r>
              <a:rPr lang="ru-RU" sz="2400" dirty="0" err="1"/>
              <a:t>Накрая</a:t>
            </a:r>
            <a:r>
              <a:rPr lang="ru-RU" sz="2400" dirty="0"/>
              <a:t> в </a:t>
            </a:r>
            <a:r>
              <a:rPr lang="ru-RU" sz="2400" dirty="0" err="1"/>
              <a:t>списъка</a:t>
            </a:r>
            <a:r>
              <a:rPr lang="ru-RU" sz="2400" dirty="0"/>
              <a:t> с благодетели </a:t>
            </a:r>
            <a:r>
              <a:rPr lang="ru-RU" sz="2400" dirty="0" err="1"/>
              <a:t>попадат</a:t>
            </a:r>
            <a:r>
              <a:rPr lang="ru-RU" sz="2400" dirty="0"/>
              <a:t> </a:t>
            </a:r>
            <a:r>
              <a:rPr lang="ru-RU" sz="2400" dirty="0" err="1"/>
              <a:t>будители</a:t>
            </a:r>
            <a:r>
              <a:rPr lang="ru-RU" sz="2400" dirty="0"/>
              <a:t>, </a:t>
            </a:r>
            <a:r>
              <a:rPr lang="ru-RU" sz="2400" dirty="0" err="1"/>
              <a:t>книжовници</a:t>
            </a:r>
            <a:r>
              <a:rPr lang="ru-RU" sz="2400" dirty="0"/>
              <a:t>, </a:t>
            </a:r>
            <a:r>
              <a:rPr lang="ru-RU" sz="2400" dirty="0" err="1"/>
              <a:t>книжари</a:t>
            </a:r>
            <a:r>
              <a:rPr lang="ru-RU" sz="2400" dirty="0"/>
              <a:t>, </a:t>
            </a:r>
            <a:r>
              <a:rPr lang="ru-RU" sz="2400" dirty="0" err="1"/>
              <a:t>разказвачи</a:t>
            </a:r>
            <a:r>
              <a:rPr lang="ru-RU" sz="2400" dirty="0"/>
              <a:t> на истории: </a:t>
            </a:r>
            <a:r>
              <a:rPr lang="ru-RU" sz="2400" b="1" dirty="0" err="1"/>
              <a:t>Яромир</a:t>
            </a:r>
            <a:r>
              <a:rPr lang="ru-RU" sz="2400" b="1" dirty="0"/>
              <a:t> </a:t>
            </a:r>
            <a:r>
              <a:rPr lang="ru-RU" sz="2400" b="1" dirty="0" err="1"/>
              <a:t>Студнички</a:t>
            </a:r>
            <a:r>
              <a:rPr lang="ru-RU" sz="2400" dirty="0"/>
              <a:t>, „</a:t>
            </a:r>
            <a:r>
              <a:rPr lang="ru-RU" sz="2400" dirty="0" err="1"/>
              <a:t>сараевски</a:t>
            </a:r>
            <a:r>
              <a:rPr lang="ru-RU" sz="2400" dirty="0"/>
              <a:t> </a:t>
            </a:r>
            <a:r>
              <a:rPr lang="ru-RU" sz="2400" dirty="0" err="1"/>
              <a:t>книжар</a:t>
            </a:r>
            <a:r>
              <a:rPr lang="ru-RU" sz="2400" dirty="0"/>
              <a:t> и книголюб“ (</a:t>
            </a:r>
            <a:r>
              <a:rPr lang="ru-RU" sz="2400" dirty="0" err="1" smtClean="0"/>
              <a:t>Киш</a:t>
            </a:r>
            <a:r>
              <a:rPr lang="ru-RU" sz="2400" dirty="0" smtClean="0"/>
              <a:t>), </a:t>
            </a:r>
            <a:r>
              <a:rPr lang="ru-RU" sz="2400" b="1" dirty="0" err="1"/>
              <a:t>Госпава</a:t>
            </a:r>
            <a:r>
              <a:rPr lang="ru-RU" sz="2400" b="1" dirty="0"/>
              <a:t> </a:t>
            </a:r>
            <a:r>
              <a:rPr lang="ru-RU" sz="2400" b="1" dirty="0" err="1"/>
              <a:t>Дунджерович</a:t>
            </a:r>
            <a:r>
              <a:rPr lang="ru-RU" sz="2400" b="1" dirty="0"/>
              <a:t> </a:t>
            </a:r>
            <a:r>
              <a:rPr lang="ru-RU" sz="2400" dirty="0"/>
              <a:t>„</a:t>
            </a:r>
            <a:r>
              <a:rPr lang="ru-RU" sz="2400" dirty="0" err="1"/>
              <a:t>която</a:t>
            </a:r>
            <a:r>
              <a:rPr lang="ru-RU" sz="2400" dirty="0"/>
              <a:t> </a:t>
            </a:r>
            <a:r>
              <a:rPr lang="ru-RU" sz="2400" dirty="0" err="1"/>
              <a:t>умееше</a:t>
            </a:r>
            <a:r>
              <a:rPr lang="ru-RU" sz="2400" dirty="0"/>
              <a:t> да </a:t>
            </a:r>
            <a:r>
              <a:rPr lang="ru-RU" sz="2400" dirty="0" err="1"/>
              <a:t>разказва</a:t>
            </a:r>
            <a:r>
              <a:rPr lang="ru-RU" sz="2400" dirty="0"/>
              <a:t> истории от </a:t>
            </a:r>
            <a:r>
              <a:rPr lang="ru-RU" sz="2400" dirty="0" err="1"/>
              <a:t>турско</a:t>
            </a:r>
            <a:r>
              <a:rPr lang="ru-RU" sz="2400" dirty="0"/>
              <a:t> </a:t>
            </a:r>
            <a:r>
              <a:rPr lang="ru-RU" sz="2400" dirty="0" err="1"/>
              <a:t>време</a:t>
            </a:r>
            <a:r>
              <a:rPr lang="ru-RU" sz="2400" dirty="0"/>
              <a:t>, </a:t>
            </a:r>
            <a:r>
              <a:rPr lang="ru-RU" sz="2400" dirty="0" err="1"/>
              <a:t>така</a:t>
            </a:r>
            <a:r>
              <a:rPr lang="ru-RU" sz="2400" dirty="0"/>
              <a:t>, </a:t>
            </a:r>
            <a:r>
              <a:rPr lang="ru-RU" sz="2400" dirty="0" err="1"/>
              <a:t>както</a:t>
            </a:r>
            <a:r>
              <a:rPr lang="ru-RU" sz="2400" dirty="0"/>
              <a:t> </a:t>
            </a:r>
            <a:r>
              <a:rPr lang="ru-RU" sz="2400" dirty="0" err="1"/>
              <a:t>някога</a:t>
            </a:r>
            <a:r>
              <a:rPr lang="ru-RU" sz="2400" dirty="0"/>
              <a:t>…“(</a:t>
            </a:r>
            <a:r>
              <a:rPr lang="ru-RU" sz="2400" dirty="0" err="1" smtClean="0"/>
              <a:t>Киш</a:t>
            </a:r>
            <a:r>
              <a:rPr lang="ru-RU" sz="2400" dirty="0" smtClean="0"/>
              <a:t>), </a:t>
            </a:r>
            <a:r>
              <a:rPr lang="ru-RU" sz="2400" dirty="0" err="1" smtClean="0"/>
              <a:t>Т.нар</a:t>
            </a:r>
            <a:r>
              <a:rPr lang="ru-RU" sz="2400" dirty="0"/>
              <a:t>. баба </a:t>
            </a:r>
            <a:r>
              <a:rPr lang="ru-RU" sz="2400" dirty="0" err="1"/>
              <a:t>Дунджерович</a:t>
            </a:r>
            <a:r>
              <a:rPr lang="ru-RU" sz="2400" dirty="0"/>
              <a:t> е </a:t>
            </a:r>
            <a:r>
              <a:rPr lang="ru-RU" sz="2400" dirty="0" err="1"/>
              <a:t>възрастна</a:t>
            </a:r>
            <a:r>
              <a:rPr lang="ru-RU" sz="2400" dirty="0"/>
              <a:t> дама от стара </a:t>
            </a:r>
            <a:r>
              <a:rPr lang="ru-RU" sz="2400" dirty="0" err="1"/>
              <a:t>вишеградска</a:t>
            </a:r>
            <a:r>
              <a:rPr lang="ru-RU" sz="2400" dirty="0"/>
              <a:t> фамилия, </a:t>
            </a:r>
            <a:r>
              <a:rPr lang="ru-RU" sz="2400" dirty="0" err="1"/>
              <a:t>която</a:t>
            </a:r>
            <a:r>
              <a:rPr lang="ru-RU" sz="2400" dirty="0"/>
              <a:t> </a:t>
            </a:r>
            <a:r>
              <a:rPr lang="ru-RU" sz="2400" dirty="0" err="1"/>
              <a:t>притежавала</a:t>
            </a:r>
            <a:r>
              <a:rPr lang="ru-RU" sz="2400" dirty="0"/>
              <a:t> </a:t>
            </a:r>
            <a:r>
              <a:rPr lang="ru-RU" sz="2400" dirty="0" err="1"/>
              <a:t>феноменална</a:t>
            </a:r>
            <a:r>
              <a:rPr lang="ru-RU" sz="2400" dirty="0"/>
              <a:t> </a:t>
            </a:r>
            <a:r>
              <a:rPr lang="ru-RU" sz="2400" dirty="0" err="1"/>
              <a:t>памет</a:t>
            </a:r>
            <a:r>
              <a:rPr lang="ru-RU" sz="2400" dirty="0"/>
              <a:t> и </a:t>
            </a:r>
            <a:r>
              <a:rPr lang="ru-RU" sz="2400" dirty="0" err="1"/>
              <a:t>разказвала</a:t>
            </a:r>
            <a:r>
              <a:rPr lang="ru-RU" sz="2400" dirty="0"/>
              <a:t> на </a:t>
            </a:r>
            <a:r>
              <a:rPr lang="ru-RU" sz="2400" dirty="0" err="1"/>
              <a:t>младия</a:t>
            </a:r>
            <a:r>
              <a:rPr lang="ru-RU" sz="2400" dirty="0"/>
              <a:t> </a:t>
            </a:r>
            <a:r>
              <a:rPr lang="ru-RU" sz="2400" dirty="0" err="1"/>
              <a:t>Иво</a:t>
            </a:r>
            <a:r>
              <a:rPr lang="ru-RU" sz="2400" dirty="0"/>
              <a:t> истории от </a:t>
            </a:r>
            <a:r>
              <a:rPr lang="ru-RU" sz="2400" dirty="0" err="1"/>
              <a:t>турските</a:t>
            </a:r>
            <a:r>
              <a:rPr lang="ru-RU" sz="2400" dirty="0"/>
              <a:t> </a:t>
            </a:r>
            <a:r>
              <a:rPr lang="ru-RU" sz="2400" dirty="0" smtClean="0"/>
              <a:t>времена</a:t>
            </a:r>
            <a:r>
              <a:rPr lang="ru-RU" sz="2400" dirty="0"/>
              <a:t>;</a:t>
            </a:r>
            <a:br>
              <a:rPr lang="ru-RU" sz="2400" dirty="0"/>
            </a:br>
            <a:r>
              <a:rPr lang="ru-RU" sz="2400" b="1" dirty="0" err="1"/>
              <a:t>Коначно</a:t>
            </a:r>
            <a:r>
              <a:rPr lang="ru-RU" sz="2400" b="1" dirty="0"/>
              <a:t>, на списку </a:t>
            </a:r>
            <a:r>
              <a:rPr lang="ru-RU" sz="2400" b="1" dirty="0" err="1"/>
              <a:t>добротвора</a:t>
            </a:r>
            <a:r>
              <a:rPr lang="ru-RU" sz="2400" b="1" dirty="0"/>
              <a:t> </a:t>
            </a:r>
            <a:r>
              <a:rPr lang="ru-RU" sz="2400" b="1" dirty="0" err="1"/>
              <a:t>налазе</a:t>
            </a:r>
            <a:r>
              <a:rPr lang="ru-RU" sz="2400" b="1" dirty="0"/>
              <a:t> се </a:t>
            </a:r>
            <a:r>
              <a:rPr lang="ru-RU" sz="2400" b="1" dirty="0" err="1"/>
              <a:t>препородитељи</a:t>
            </a:r>
            <a:r>
              <a:rPr lang="ru-RU" sz="2400" b="1" dirty="0"/>
              <a:t>, </a:t>
            </a:r>
            <a:r>
              <a:rPr lang="ru-RU" sz="2400" b="1" dirty="0" err="1"/>
              <a:t>књижевници</a:t>
            </a:r>
            <a:r>
              <a:rPr lang="ru-RU" sz="2400" b="1" dirty="0"/>
              <a:t>, </a:t>
            </a:r>
            <a:r>
              <a:rPr lang="ru-RU" sz="2400" b="1" dirty="0" err="1"/>
              <a:t>књижари</a:t>
            </a:r>
            <a:r>
              <a:rPr lang="ru-RU" sz="2400" b="1" dirty="0"/>
              <a:t>, </a:t>
            </a:r>
            <a:r>
              <a:rPr lang="ru-RU" sz="2400" b="1" dirty="0" err="1"/>
              <a:t>приповедачи</a:t>
            </a:r>
            <a:r>
              <a:rPr lang="ru-RU" sz="2400" b="1" dirty="0"/>
              <a:t>: </a:t>
            </a:r>
            <a:r>
              <a:rPr lang="ru-RU" sz="2400" b="1" dirty="0" err="1"/>
              <a:t>Јаромир</a:t>
            </a:r>
            <a:r>
              <a:rPr lang="ru-RU" sz="2400" b="1" dirty="0"/>
              <a:t> </a:t>
            </a:r>
            <a:r>
              <a:rPr lang="ru-RU" sz="2400" b="1" dirty="0" err="1"/>
              <a:t>Студнички</a:t>
            </a:r>
            <a:r>
              <a:rPr lang="ru-RU" sz="2400" b="1" dirty="0"/>
              <a:t>, „</a:t>
            </a:r>
            <a:r>
              <a:rPr lang="ru-RU" sz="2400" b="1" dirty="0" err="1"/>
              <a:t>сарајевски</a:t>
            </a:r>
            <a:r>
              <a:rPr lang="ru-RU" sz="2400" b="1" dirty="0"/>
              <a:t> </a:t>
            </a:r>
            <a:r>
              <a:rPr lang="ru-RU" sz="2400" b="1" dirty="0" err="1"/>
              <a:t>књижар</a:t>
            </a:r>
            <a:r>
              <a:rPr lang="ru-RU" sz="2400" b="1" dirty="0"/>
              <a:t> и </a:t>
            </a:r>
            <a:r>
              <a:rPr lang="ru-RU" sz="2400" b="1" dirty="0" err="1"/>
              <a:t>љубитељ</a:t>
            </a:r>
            <a:r>
              <a:rPr lang="ru-RU" sz="2400" b="1" dirty="0"/>
              <a:t> </a:t>
            </a:r>
            <a:r>
              <a:rPr lang="ru-RU" sz="2400" b="1" dirty="0" err="1"/>
              <a:t>књига</a:t>
            </a:r>
            <a:r>
              <a:rPr lang="ru-RU" sz="2400" b="1" dirty="0"/>
              <a:t>“ (</a:t>
            </a:r>
            <a:r>
              <a:rPr lang="ru-RU" sz="2400" b="1" dirty="0" err="1"/>
              <a:t>Киш</a:t>
            </a:r>
            <a:r>
              <a:rPr lang="ru-RU" sz="2400" b="1" dirty="0"/>
              <a:t>), </a:t>
            </a:r>
            <a:r>
              <a:rPr lang="ru-RU" sz="2400" b="1" dirty="0" err="1"/>
              <a:t>Госпава</a:t>
            </a:r>
            <a:r>
              <a:rPr lang="ru-RU" sz="2400" b="1" dirty="0"/>
              <a:t> </a:t>
            </a:r>
            <a:r>
              <a:rPr lang="ru-RU" sz="2400" b="1" dirty="0" err="1"/>
              <a:t>Дунђеровић</a:t>
            </a:r>
            <a:r>
              <a:rPr lang="ru-RU" sz="2400" b="1" dirty="0"/>
              <a:t> „</a:t>
            </a:r>
            <a:r>
              <a:rPr lang="ru-RU" sz="2400" b="1" dirty="0" err="1"/>
              <a:t>која</a:t>
            </a:r>
            <a:r>
              <a:rPr lang="ru-RU" sz="2400" b="1" dirty="0"/>
              <a:t> </a:t>
            </a:r>
            <a:r>
              <a:rPr lang="ru-RU" sz="2400" b="1" dirty="0" err="1"/>
              <a:t>је</a:t>
            </a:r>
            <a:r>
              <a:rPr lang="ru-RU" sz="2400" b="1" dirty="0"/>
              <a:t> знала да </a:t>
            </a:r>
            <a:r>
              <a:rPr lang="ru-RU" sz="2400" b="1" dirty="0" err="1"/>
              <a:t>прича</a:t>
            </a:r>
            <a:r>
              <a:rPr lang="ru-RU" sz="2400" b="1" dirty="0"/>
              <a:t> </a:t>
            </a:r>
            <a:r>
              <a:rPr lang="ru-RU" sz="2400" b="1" dirty="0" err="1"/>
              <a:t>приче</a:t>
            </a:r>
            <a:r>
              <a:rPr lang="ru-RU" sz="2400" b="1" dirty="0"/>
              <a:t> из </a:t>
            </a:r>
            <a:r>
              <a:rPr lang="ru-RU" sz="2400" b="1" dirty="0" err="1"/>
              <a:t>турског</a:t>
            </a:r>
            <a:r>
              <a:rPr lang="ru-RU" sz="2400" b="1" dirty="0"/>
              <a:t> времена, баш </a:t>
            </a:r>
            <a:r>
              <a:rPr lang="ru-RU" sz="2400" b="1" dirty="0" err="1"/>
              <a:t>као</a:t>
            </a:r>
            <a:r>
              <a:rPr lang="ru-RU" sz="2400" b="1" dirty="0"/>
              <a:t> </a:t>
            </a:r>
            <a:r>
              <a:rPr lang="ru-RU" sz="2400" b="1" dirty="0" err="1"/>
              <a:t>што</a:t>
            </a:r>
            <a:r>
              <a:rPr lang="ru-RU" sz="2400" b="1" dirty="0"/>
              <a:t> су то </a:t>
            </a:r>
            <a:r>
              <a:rPr lang="ru-RU" sz="2400" b="1" dirty="0" err="1"/>
              <a:t>некада</a:t>
            </a:r>
            <a:r>
              <a:rPr lang="ru-RU" sz="2400" b="1" dirty="0"/>
              <a:t> </a:t>
            </a:r>
            <a:r>
              <a:rPr lang="ru-RU" sz="2400" b="1" dirty="0" err="1"/>
              <a:t>радили</a:t>
            </a:r>
            <a:r>
              <a:rPr lang="ru-RU" sz="2400" b="1" dirty="0"/>
              <a:t>...“ (</a:t>
            </a:r>
            <a:r>
              <a:rPr lang="ru-RU" sz="2400" b="1" dirty="0" err="1"/>
              <a:t>Киш</a:t>
            </a:r>
            <a:r>
              <a:rPr lang="ru-RU" sz="2400" b="1" dirty="0"/>
              <a:t>), </a:t>
            </a:r>
            <a:r>
              <a:rPr lang="ru-RU" sz="2400" b="1" dirty="0" err="1"/>
              <a:t>такозвана</a:t>
            </a:r>
            <a:r>
              <a:rPr lang="ru-RU" sz="2400" b="1" dirty="0"/>
              <a:t> бака </a:t>
            </a:r>
            <a:r>
              <a:rPr lang="ru-RU" sz="2400" b="1" dirty="0" err="1"/>
              <a:t>Дунђеровић</a:t>
            </a:r>
            <a:r>
              <a:rPr lang="ru-RU" sz="2400" b="1" dirty="0"/>
              <a:t> </a:t>
            </a:r>
            <a:r>
              <a:rPr lang="ru-RU" sz="2400" b="1" dirty="0" err="1"/>
              <a:t>је</a:t>
            </a:r>
            <a:r>
              <a:rPr lang="ru-RU" sz="2400" b="1" dirty="0"/>
              <a:t> </a:t>
            </a:r>
            <a:r>
              <a:rPr lang="ru-RU" sz="2400" b="1" dirty="0" err="1"/>
              <a:t>старија</a:t>
            </a:r>
            <a:r>
              <a:rPr lang="ru-RU" sz="2400" b="1" dirty="0"/>
              <a:t> </a:t>
            </a:r>
            <a:r>
              <a:rPr lang="ru-RU" sz="2400" b="1" dirty="0" err="1"/>
              <a:t>госпођа</a:t>
            </a:r>
            <a:r>
              <a:rPr lang="ru-RU" sz="2400" b="1" dirty="0"/>
              <a:t> из </a:t>
            </a:r>
            <a:r>
              <a:rPr lang="ru-RU" sz="2400" b="1" dirty="0" err="1"/>
              <a:t>старе</a:t>
            </a:r>
            <a:r>
              <a:rPr lang="ru-RU" sz="2400" b="1" dirty="0"/>
              <a:t> </a:t>
            </a:r>
            <a:r>
              <a:rPr lang="ru-RU" sz="2400" b="1" dirty="0" err="1"/>
              <a:t>вишеградске</a:t>
            </a:r>
            <a:r>
              <a:rPr lang="ru-RU" sz="2400" b="1" dirty="0"/>
              <a:t> </a:t>
            </a:r>
            <a:r>
              <a:rPr lang="ru-RU" sz="2400" b="1" dirty="0" err="1"/>
              <a:t>породице</a:t>
            </a:r>
            <a:r>
              <a:rPr lang="ru-RU" sz="2400" b="1" dirty="0"/>
              <a:t> </a:t>
            </a:r>
            <a:r>
              <a:rPr lang="ru-RU" sz="2400" b="1" dirty="0" err="1"/>
              <a:t>која</a:t>
            </a:r>
            <a:r>
              <a:rPr lang="ru-RU" sz="2400" b="1" dirty="0"/>
              <a:t> </a:t>
            </a:r>
            <a:r>
              <a:rPr lang="ru-RU" sz="2400" b="1" dirty="0" err="1"/>
              <a:t>је</a:t>
            </a:r>
            <a:r>
              <a:rPr lang="ru-RU" sz="2400" b="1" dirty="0"/>
              <a:t> </a:t>
            </a:r>
            <a:r>
              <a:rPr lang="ru-RU" sz="2400" b="1" dirty="0" err="1"/>
              <a:t>имала</a:t>
            </a:r>
            <a:r>
              <a:rPr lang="ru-RU" sz="2400" b="1" dirty="0"/>
              <a:t> </a:t>
            </a:r>
            <a:r>
              <a:rPr lang="ru-RU" sz="2400" b="1" dirty="0" err="1"/>
              <a:t>феноменално</a:t>
            </a:r>
            <a:r>
              <a:rPr lang="ru-RU" sz="2400" b="1" dirty="0"/>
              <a:t> </a:t>
            </a:r>
            <a:r>
              <a:rPr lang="ru-RU" sz="2400" b="1" dirty="0" err="1"/>
              <a:t>памћење</a:t>
            </a:r>
            <a:r>
              <a:rPr lang="ru-RU" sz="2400" b="1" dirty="0"/>
              <a:t> и младом Иву </a:t>
            </a:r>
            <a:r>
              <a:rPr lang="ru-RU" sz="2400" b="1" dirty="0" err="1"/>
              <a:t>је</a:t>
            </a:r>
            <a:r>
              <a:rPr lang="ru-RU" sz="2400" b="1" dirty="0"/>
              <a:t> причала </a:t>
            </a:r>
            <a:r>
              <a:rPr lang="ru-RU" sz="2400" b="1" dirty="0" err="1"/>
              <a:t>приче</a:t>
            </a:r>
            <a:r>
              <a:rPr lang="ru-RU" sz="2400" b="1" dirty="0"/>
              <a:t> из </a:t>
            </a:r>
            <a:r>
              <a:rPr lang="ru-RU" sz="2400" b="1" dirty="0" err="1"/>
              <a:t>турског</a:t>
            </a:r>
            <a:r>
              <a:rPr lang="ru-RU" sz="2400" b="1" dirty="0"/>
              <a:t> времена;</a:t>
            </a:r>
            <a:br>
              <a:rPr lang="ru-RU" sz="2400" b="1" dirty="0"/>
            </a:br>
            <a:r>
              <a:rPr lang="ru-RU" sz="2400" b="1" dirty="0" smtClean="0"/>
              <a:t/>
            </a:r>
            <a:br>
              <a:rPr lang="ru-RU" sz="2400" b="1" dirty="0" smtClean="0"/>
            </a:br>
            <a:endParaRPr lang="bg-BG" sz="2400" b="1" dirty="0"/>
          </a:p>
        </p:txBody>
      </p:sp>
      <p:sp>
        <p:nvSpPr>
          <p:cNvPr id="3" name="Контейнер за съдържание 2"/>
          <p:cNvSpPr>
            <a:spLocks noGrp="1"/>
          </p:cNvSpPr>
          <p:nvPr>
            <p:ph idx="1"/>
          </p:nvPr>
        </p:nvSpPr>
        <p:spPr>
          <a:xfrm>
            <a:off x="457200" y="5949280"/>
            <a:ext cx="8229600" cy="176883"/>
          </a:xfrm>
        </p:spPr>
        <p:txBody>
          <a:bodyPr>
            <a:normAutofit fontScale="25000" lnSpcReduction="20000"/>
          </a:bodyPr>
          <a:lstStyle/>
          <a:p>
            <a:endParaRPr lang="bg-BG" dirty="0"/>
          </a:p>
        </p:txBody>
      </p:sp>
    </p:spTree>
    <p:extLst>
      <p:ext uri="{BB962C8B-B14F-4D97-AF65-F5344CB8AC3E}">
        <p14:creationId xmlns:p14="http://schemas.microsoft.com/office/powerpoint/2010/main" val="2357155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0"/>
            <a:ext cx="8229600" cy="45719"/>
          </a:xfrm>
        </p:spPr>
        <p:txBody>
          <a:bodyPr>
            <a:normAutofit fontScale="90000"/>
          </a:bodyPr>
          <a:lstStyle/>
          <a:p>
            <a:endParaRPr lang="bg-BG" sz="800" dirty="0"/>
          </a:p>
        </p:txBody>
      </p:sp>
      <p:sp>
        <p:nvSpPr>
          <p:cNvPr id="3" name="Контейнер за съдържание 2"/>
          <p:cNvSpPr>
            <a:spLocks noGrp="1"/>
          </p:cNvSpPr>
          <p:nvPr>
            <p:ph idx="1"/>
          </p:nvPr>
        </p:nvSpPr>
        <p:spPr>
          <a:xfrm>
            <a:off x="457200" y="188640"/>
            <a:ext cx="8229600" cy="6552728"/>
          </a:xfrm>
        </p:spPr>
        <p:txBody>
          <a:bodyPr>
            <a:normAutofit fontScale="85000" lnSpcReduction="20000"/>
          </a:bodyPr>
          <a:lstStyle/>
          <a:p>
            <a:r>
              <a:rPr lang="ru-RU" dirty="0" err="1" smtClean="0"/>
              <a:t>Луя</a:t>
            </a:r>
            <a:r>
              <a:rPr lang="ru-RU" dirty="0" smtClean="0"/>
              <a:t> </a:t>
            </a:r>
            <a:r>
              <a:rPr lang="ru-RU" dirty="0" err="1"/>
              <a:t>Бакотич</a:t>
            </a:r>
            <a:r>
              <a:rPr lang="ru-RU" dirty="0"/>
              <a:t>, „</a:t>
            </a:r>
            <a:r>
              <a:rPr lang="ru-RU" dirty="0" err="1"/>
              <a:t>който</a:t>
            </a:r>
            <a:r>
              <a:rPr lang="ru-RU" dirty="0"/>
              <a:t> ми </a:t>
            </a:r>
            <a:r>
              <a:rPr lang="ru-RU" dirty="0" err="1"/>
              <a:t>помогна</a:t>
            </a:r>
            <a:r>
              <a:rPr lang="ru-RU" dirty="0"/>
              <a:t> да не си </a:t>
            </a:r>
            <a:r>
              <a:rPr lang="ru-RU" dirty="0" err="1"/>
              <a:t>пилея</a:t>
            </a:r>
            <a:r>
              <a:rPr lang="ru-RU" dirty="0"/>
              <a:t> </a:t>
            </a:r>
            <a:r>
              <a:rPr lang="ru-RU" dirty="0" err="1"/>
              <a:t>времето</a:t>
            </a:r>
            <a:r>
              <a:rPr lang="ru-RU" dirty="0"/>
              <a:t> в Рим за </a:t>
            </a:r>
            <a:r>
              <a:rPr lang="ru-RU" dirty="0" err="1"/>
              <a:t>канцеларска</a:t>
            </a:r>
            <a:r>
              <a:rPr lang="ru-RU" dirty="0"/>
              <a:t> работа, </a:t>
            </a:r>
            <a:r>
              <a:rPr lang="ru-RU" dirty="0" err="1"/>
              <a:t>облекчи</a:t>
            </a:r>
            <a:r>
              <a:rPr lang="ru-RU" dirty="0"/>
              <a:t> </a:t>
            </a:r>
            <a:r>
              <a:rPr lang="ru-RU" dirty="0" err="1"/>
              <a:t>службата</a:t>
            </a:r>
            <a:r>
              <a:rPr lang="ru-RU" dirty="0"/>
              <a:t> ми, за да уча“ (</a:t>
            </a:r>
            <a:r>
              <a:rPr lang="ru-RU" dirty="0" err="1"/>
              <a:t>Киш</a:t>
            </a:r>
            <a:r>
              <a:rPr lang="ru-RU" dirty="0"/>
              <a:t>).</a:t>
            </a:r>
            <a:r>
              <a:rPr lang="ru-RU" dirty="0" err="1"/>
              <a:t>Това</a:t>
            </a:r>
            <a:r>
              <a:rPr lang="ru-RU" dirty="0"/>
              <a:t> е </a:t>
            </a:r>
            <a:r>
              <a:rPr lang="ru-RU" dirty="0" err="1"/>
              <a:t>посланикът</a:t>
            </a:r>
            <a:r>
              <a:rPr lang="ru-RU" dirty="0"/>
              <a:t> на </a:t>
            </a:r>
            <a:r>
              <a:rPr lang="ru-RU" dirty="0" err="1"/>
              <a:t>Сърбия</a:t>
            </a:r>
            <a:r>
              <a:rPr lang="ru-RU" dirty="0"/>
              <a:t> </a:t>
            </a:r>
            <a:r>
              <a:rPr lang="ru-RU" dirty="0" err="1"/>
              <a:t>във</a:t>
            </a:r>
            <a:r>
              <a:rPr lang="ru-RU" dirty="0"/>
              <a:t> Ватикана по </a:t>
            </a:r>
            <a:r>
              <a:rPr lang="ru-RU" dirty="0" err="1"/>
              <a:t>същото</a:t>
            </a:r>
            <a:r>
              <a:rPr lang="ru-RU" dirty="0"/>
              <a:t> </a:t>
            </a:r>
            <a:r>
              <a:rPr lang="ru-RU" dirty="0" err="1"/>
              <a:t>време</a:t>
            </a:r>
            <a:r>
              <a:rPr lang="ru-RU" dirty="0"/>
              <a:t>, </a:t>
            </a:r>
            <a:r>
              <a:rPr lang="ru-RU" dirty="0" err="1"/>
              <a:t>когато</a:t>
            </a:r>
            <a:r>
              <a:rPr lang="ru-RU" dirty="0"/>
              <a:t> </a:t>
            </a:r>
            <a:r>
              <a:rPr lang="ru-RU" dirty="0" err="1"/>
              <a:t>Андрич</a:t>
            </a:r>
            <a:r>
              <a:rPr lang="ru-RU" dirty="0"/>
              <a:t> е назначен за </a:t>
            </a:r>
            <a:r>
              <a:rPr lang="ru-RU" dirty="0" err="1"/>
              <a:t>негов</a:t>
            </a:r>
            <a:r>
              <a:rPr lang="ru-RU" dirty="0"/>
              <a:t> </a:t>
            </a:r>
            <a:r>
              <a:rPr lang="ru-RU" dirty="0" err="1"/>
              <a:t>секретар</a:t>
            </a:r>
            <a:r>
              <a:rPr lang="ru-RU" dirty="0"/>
              <a:t> там и по </a:t>
            </a:r>
            <a:r>
              <a:rPr lang="ru-RU" dirty="0" err="1"/>
              <a:t>спомени</a:t>
            </a:r>
            <a:r>
              <a:rPr lang="ru-RU" dirty="0"/>
              <a:t>, той </a:t>
            </a:r>
            <a:r>
              <a:rPr lang="ru-RU" dirty="0" err="1"/>
              <a:t>компенсирал</a:t>
            </a:r>
            <a:r>
              <a:rPr lang="ru-RU" dirty="0"/>
              <a:t> много от </a:t>
            </a:r>
            <a:r>
              <a:rPr lang="ru-RU" dirty="0" err="1"/>
              <a:t>служебното</a:t>
            </a:r>
            <a:r>
              <a:rPr lang="ru-RU" dirty="0"/>
              <a:t> </a:t>
            </a:r>
            <a:r>
              <a:rPr lang="ru-RU" dirty="0" err="1"/>
              <a:t>време</a:t>
            </a:r>
            <a:r>
              <a:rPr lang="ru-RU" dirty="0"/>
              <a:t> на </a:t>
            </a:r>
            <a:r>
              <a:rPr lang="ru-RU" dirty="0" err="1"/>
              <a:t>Андрич</a:t>
            </a:r>
            <a:r>
              <a:rPr lang="ru-RU" dirty="0"/>
              <a:t>, за да </a:t>
            </a:r>
            <a:r>
              <a:rPr lang="ru-RU" dirty="0" err="1"/>
              <a:t>може</a:t>
            </a:r>
            <a:r>
              <a:rPr lang="ru-RU" dirty="0"/>
              <a:t> </a:t>
            </a:r>
            <a:r>
              <a:rPr lang="ru-RU" dirty="0" err="1"/>
              <a:t>писателят</a:t>
            </a:r>
            <a:r>
              <a:rPr lang="ru-RU" dirty="0"/>
              <a:t> да твори, явно </a:t>
            </a:r>
            <a:r>
              <a:rPr lang="ru-RU" dirty="0" err="1"/>
              <a:t>Луя</a:t>
            </a:r>
            <a:r>
              <a:rPr lang="ru-RU" dirty="0"/>
              <a:t> е </a:t>
            </a:r>
            <a:r>
              <a:rPr lang="ru-RU" dirty="0" err="1"/>
              <a:t>усетил</a:t>
            </a:r>
            <a:r>
              <a:rPr lang="ru-RU" dirty="0"/>
              <a:t>, че </a:t>
            </a:r>
            <a:r>
              <a:rPr lang="ru-RU" dirty="0" err="1"/>
              <a:t>има</a:t>
            </a:r>
            <a:r>
              <a:rPr lang="ru-RU" dirty="0"/>
              <a:t> работа с </a:t>
            </a:r>
            <a:r>
              <a:rPr lang="ru-RU" dirty="0" err="1"/>
              <a:t>голям</a:t>
            </a:r>
            <a:r>
              <a:rPr lang="ru-RU" dirty="0"/>
              <a:t> </a:t>
            </a:r>
            <a:r>
              <a:rPr lang="ru-RU" dirty="0" err="1"/>
              <a:t>литературен</a:t>
            </a:r>
            <a:r>
              <a:rPr lang="ru-RU" dirty="0"/>
              <a:t> талант.</a:t>
            </a:r>
            <a:endParaRPr lang="ru-RU" dirty="0" smtClean="0"/>
          </a:p>
          <a:p>
            <a:r>
              <a:rPr lang="ru-RU" b="1" dirty="0" err="1" smtClean="0"/>
              <a:t>Луја</a:t>
            </a:r>
            <a:r>
              <a:rPr lang="ru-RU" b="1" dirty="0" smtClean="0"/>
              <a:t> </a:t>
            </a:r>
            <a:r>
              <a:rPr lang="ru-RU" b="1" dirty="0" err="1"/>
              <a:t>Бакотић</a:t>
            </a:r>
            <a:r>
              <a:rPr lang="ru-RU" dirty="0"/>
              <a:t>, „</a:t>
            </a:r>
            <a:r>
              <a:rPr lang="ru-RU" dirty="0" err="1"/>
              <a:t>који</a:t>
            </a:r>
            <a:r>
              <a:rPr lang="ru-RU" dirty="0"/>
              <a:t> ми </a:t>
            </a:r>
            <a:r>
              <a:rPr lang="ru-RU" dirty="0" err="1"/>
              <a:t>је</a:t>
            </a:r>
            <a:r>
              <a:rPr lang="ru-RU" dirty="0"/>
              <a:t> </a:t>
            </a:r>
            <a:r>
              <a:rPr lang="ru-RU" dirty="0" err="1"/>
              <a:t>помогао</a:t>
            </a:r>
            <a:r>
              <a:rPr lang="ru-RU" dirty="0"/>
              <a:t> да не губим </a:t>
            </a:r>
            <a:r>
              <a:rPr lang="ru-RU" dirty="0" err="1"/>
              <a:t>време</a:t>
            </a:r>
            <a:r>
              <a:rPr lang="ru-RU" dirty="0"/>
              <a:t> у Риму на </a:t>
            </a:r>
            <a:r>
              <a:rPr lang="ru-RU" dirty="0" err="1"/>
              <a:t>чиновничке</a:t>
            </a:r>
            <a:r>
              <a:rPr lang="ru-RU" dirty="0"/>
              <a:t> </a:t>
            </a:r>
            <a:r>
              <a:rPr lang="ru-RU" dirty="0" err="1"/>
              <a:t>послове</a:t>
            </a:r>
            <a:r>
              <a:rPr lang="ru-RU" dirty="0"/>
              <a:t>, </a:t>
            </a:r>
            <a:r>
              <a:rPr lang="ru-RU" dirty="0" err="1"/>
              <a:t>олакшао</a:t>
            </a:r>
            <a:r>
              <a:rPr lang="ru-RU" dirty="0"/>
              <a:t> ми службу да </a:t>
            </a:r>
            <a:r>
              <a:rPr lang="ru-RU" dirty="0" err="1"/>
              <a:t>бих</a:t>
            </a:r>
            <a:r>
              <a:rPr lang="ru-RU" dirty="0"/>
              <a:t> </a:t>
            </a:r>
            <a:r>
              <a:rPr lang="ru-RU" dirty="0" err="1"/>
              <a:t>могао</a:t>
            </a:r>
            <a:r>
              <a:rPr lang="ru-RU" dirty="0"/>
              <a:t> да учим“ (</a:t>
            </a:r>
            <a:r>
              <a:rPr lang="ru-RU" dirty="0" err="1"/>
              <a:t>Киш</a:t>
            </a:r>
            <a:r>
              <a:rPr lang="ru-RU" dirty="0"/>
              <a:t>). </a:t>
            </a:r>
            <a:r>
              <a:rPr lang="ru-RU" dirty="0" err="1"/>
              <a:t>Ово</a:t>
            </a:r>
            <a:r>
              <a:rPr lang="ru-RU" dirty="0"/>
              <a:t> </a:t>
            </a:r>
            <a:r>
              <a:rPr lang="ru-RU" dirty="0" err="1"/>
              <a:t>је</a:t>
            </a:r>
            <a:r>
              <a:rPr lang="ru-RU" dirty="0"/>
              <a:t> </a:t>
            </a:r>
            <a:r>
              <a:rPr lang="ru-RU" dirty="0" err="1"/>
              <a:t>био</a:t>
            </a:r>
            <a:r>
              <a:rPr lang="ru-RU" dirty="0"/>
              <a:t> </a:t>
            </a:r>
            <a:r>
              <a:rPr lang="ru-RU" dirty="0" err="1"/>
              <a:t>српски</a:t>
            </a:r>
            <a:r>
              <a:rPr lang="ru-RU" dirty="0"/>
              <a:t> </a:t>
            </a:r>
            <a:r>
              <a:rPr lang="ru-RU" dirty="0" err="1"/>
              <a:t>амбасадор</a:t>
            </a:r>
            <a:r>
              <a:rPr lang="ru-RU" dirty="0"/>
              <a:t> у Ватикану у исто </a:t>
            </a:r>
            <a:r>
              <a:rPr lang="ru-RU" dirty="0" err="1"/>
              <a:t>време</a:t>
            </a:r>
            <a:r>
              <a:rPr lang="ru-RU" dirty="0"/>
              <a:t> </a:t>
            </a:r>
            <a:r>
              <a:rPr lang="ru-RU" dirty="0" err="1"/>
              <a:t>када</a:t>
            </a:r>
            <a:r>
              <a:rPr lang="ru-RU" dirty="0"/>
              <a:t> </a:t>
            </a:r>
            <a:r>
              <a:rPr lang="ru-RU" dirty="0" err="1"/>
              <a:t>је</a:t>
            </a:r>
            <a:r>
              <a:rPr lang="ru-RU" dirty="0"/>
              <a:t> </a:t>
            </a:r>
            <a:r>
              <a:rPr lang="ru-RU" dirty="0" err="1"/>
              <a:t>Андрић</a:t>
            </a:r>
            <a:r>
              <a:rPr lang="ru-RU" dirty="0"/>
              <a:t> </a:t>
            </a:r>
            <a:r>
              <a:rPr lang="ru-RU" dirty="0" err="1"/>
              <a:t>тамо</a:t>
            </a:r>
            <a:r>
              <a:rPr lang="ru-RU" dirty="0"/>
              <a:t> </a:t>
            </a:r>
            <a:r>
              <a:rPr lang="ru-RU" dirty="0" err="1"/>
              <a:t>постављен</a:t>
            </a:r>
            <a:r>
              <a:rPr lang="ru-RU" dirty="0"/>
              <a:t> за </a:t>
            </a:r>
            <a:r>
              <a:rPr lang="ru-RU" dirty="0" err="1"/>
              <a:t>његовог</a:t>
            </a:r>
            <a:r>
              <a:rPr lang="ru-RU" dirty="0"/>
              <a:t> </a:t>
            </a:r>
            <a:r>
              <a:rPr lang="ru-RU" dirty="0" err="1"/>
              <a:t>секретара</a:t>
            </a:r>
            <a:r>
              <a:rPr lang="ru-RU" dirty="0"/>
              <a:t> и </a:t>
            </a:r>
            <a:r>
              <a:rPr lang="ru-RU" dirty="0" err="1"/>
              <a:t>према</a:t>
            </a:r>
            <a:r>
              <a:rPr lang="ru-RU" dirty="0"/>
              <a:t> </a:t>
            </a:r>
            <a:r>
              <a:rPr lang="ru-RU" dirty="0" err="1"/>
              <a:t>сећањима</a:t>
            </a:r>
            <a:r>
              <a:rPr lang="ru-RU" dirty="0"/>
              <a:t>, </a:t>
            </a:r>
            <a:r>
              <a:rPr lang="ru-RU" dirty="0" err="1"/>
              <a:t>надокнађивао</a:t>
            </a:r>
            <a:r>
              <a:rPr lang="ru-RU" dirty="0"/>
              <a:t> </a:t>
            </a:r>
            <a:r>
              <a:rPr lang="ru-RU" dirty="0" err="1"/>
              <a:t>је</a:t>
            </a:r>
            <a:r>
              <a:rPr lang="ru-RU" dirty="0"/>
              <a:t> </a:t>
            </a:r>
            <a:r>
              <a:rPr lang="ru-RU" dirty="0" err="1"/>
              <a:t>доста</a:t>
            </a:r>
            <a:r>
              <a:rPr lang="ru-RU" dirty="0"/>
              <a:t> </a:t>
            </a:r>
            <a:r>
              <a:rPr lang="ru-RU" dirty="0" err="1"/>
              <a:t>Андрићевог</a:t>
            </a:r>
            <a:r>
              <a:rPr lang="ru-RU" dirty="0"/>
              <a:t> </a:t>
            </a:r>
            <a:r>
              <a:rPr lang="ru-RU" dirty="0" err="1"/>
              <a:t>слободног</a:t>
            </a:r>
            <a:r>
              <a:rPr lang="ru-RU" dirty="0"/>
              <a:t> времена </a:t>
            </a:r>
            <a:r>
              <a:rPr lang="ru-RU" dirty="0" err="1"/>
              <a:t>како</a:t>
            </a:r>
            <a:r>
              <a:rPr lang="ru-RU" dirty="0"/>
              <a:t> би </a:t>
            </a:r>
            <a:r>
              <a:rPr lang="ru-RU" dirty="0" err="1"/>
              <a:t>писац</a:t>
            </a:r>
            <a:r>
              <a:rPr lang="ru-RU" dirty="0"/>
              <a:t> </a:t>
            </a:r>
            <a:r>
              <a:rPr lang="ru-RU" dirty="0" err="1"/>
              <a:t>могао</a:t>
            </a:r>
            <a:r>
              <a:rPr lang="ru-RU" dirty="0"/>
              <a:t> да ради. </a:t>
            </a:r>
            <a:r>
              <a:rPr lang="ru-RU" dirty="0" err="1"/>
              <a:t>Изгледа</a:t>
            </a:r>
            <a:r>
              <a:rPr lang="ru-RU" dirty="0"/>
              <a:t> да </a:t>
            </a:r>
            <a:r>
              <a:rPr lang="ru-RU" dirty="0" err="1"/>
              <a:t>је</a:t>
            </a:r>
            <a:r>
              <a:rPr lang="ru-RU" dirty="0"/>
              <a:t> </a:t>
            </a:r>
            <a:r>
              <a:rPr lang="ru-RU" dirty="0" err="1"/>
              <a:t>Луја</a:t>
            </a:r>
            <a:r>
              <a:rPr lang="ru-RU" dirty="0"/>
              <a:t> </a:t>
            </a:r>
            <a:r>
              <a:rPr lang="ru-RU" dirty="0" err="1"/>
              <a:t>осећао</a:t>
            </a:r>
            <a:r>
              <a:rPr lang="ru-RU" dirty="0"/>
              <a:t> да </a:t>
            </a:r>
            <a:r>
              <a:rPr lang="ru-RU" dirty="0" err="1"/>
              <a:t>има</a:t>
            </a:r>
            <a:r>
              <a:rPr lang="ru-RU" dirty="0"/>
              <a:t> посла </a:t>
            </a:r>
            <a:r>
              <a:rPr lang="ru-RU" dirty="0" err="1"/>
              <a:t>са</a:t>
            </a:r>
            <a:r>
              <a:rPr lang="ru-RU" dirty="0"/>
              <a:t> великим </a:t>
            </a:r>
            <a:r>
              <a:rPr lang="ru-RU" dirty="0" err="1"/>
              <a:t>књижевним</a:t>
            </a:r>
            <a:r>
              <a:rPr lang="ru-RU" dirty="0"/>
              <a:t> </a:t>
            </a:r>
            <a:r>
              <a:rPr lang="ru-RU" dirty="0" err="1"/>
              <a:t>талентом</a:t>
            </a:r>
            <a:r>
              <a:rPr lang="ru-RU" dirty="0"/>
              <a:t>.</a:t>
            </a:r>
            <a:endParaRPr lang="bg-BG" dirty="0"/>
          </a:p>
        </p:txBody>
      </p:sp>
    </p:spTree>
    <p:extLst>
      <p:ext uri="{BB962C8B-B14F-4D97-AF65-F5344CB8AC3E}">
        <p14:creationId xmlns:p14="http://schemas.microsoft.com/office/powerpoint/2010/main" val="20333090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5868144" y="274638"/>
            <a:ext cx="3024336" cy="2650306"/>
          </a:xfrm>
        </p:spPr>
        <p:txBody>
          <a:bodyPr/>
          <a:lstStyle/>
          <a:p>
            <a:r>
              <a:rPr lang="bg-BG" dirty="0" err="1"/>
              <a:t>Др</a:t>
            </a:r>
            <a:r>
              <a:rPr lang="bg-BG" dirty="0"/>
              <a:t> </a:t>
            </a:r>
            <a:r>
              <a:rPr lang="bg-BG" dirty="0" err="1"/>
              <a:t>Лујо</a:t>
            </a:r>
            <a:r>
              <a:rPr lang="bg-BG" dirty="0"/>
              <a:t> </a:t>
            </a:r>
            <a:r>
              <a:rPr lang="bg-BG" dirty="0" err="1"/>
              <a:t>Бакотић</a:t>
            </a:r>
            <a:endParaRPr lang="bg-BG" dirty="0"/>
          </a:p>
        </p:txBody>
      </p:sp>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416" y="0"/>
            <a:ext cx="4984010" cy="6858000"/>
          </a:xfrm>
        </p:spPr>
      </p:pic>
    </p:spTree>
    <p:extLst>
      <p:ext uri="{BB962C8B-B14F-4D97-AF65-F5344CB8AC3E}">
        <p14:creationId xmlns:p14="http://schemas.microsoft.com/office/powerpoint/2010/main" val="31090299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flipV="1">
            <a:off x="457200" y="228919"/>
            <a:ext cx="8229600" cy="45719"/>
          </a:xfrm>
        </p:spPr>
        <p:txBody>
          <a:bodyPr>
            <a:normAutofit fontScale="90000"/>
          </a:bodyPr>
          <a:lstStyle/>
          <a:p>
            <a:endParaRPr lang="bg-BG" sz="800" dirty="0"/>
          </a:p>
        </p:txBody>
      </p:sp>
      <p:sp>
        <p:nvSpPr>
          <p:cNvPr id="3" name="Контейнер за съдържание 2"/>
          <p:cNvSpPr>
            <a:spLocks noGrp="1"/>
          </p:cNvSpPr>
          <p:nvPr>
            <p:ph idx="1"/>
          </p:nvPr>
        </p:nvSpPr>
        <p:spPr>
          <a:xfrm>
            <a:off x="457200" y="260648"/>
            <a:ext cx="8229600" cy="6480720"/>
          </a:xfrm>
        </p:spPr>
        <p:txBody>
          <a:bodyPr>
            <a:normAutofit fontScale="92500" lnSpcReduction="20000"/>
          </a:bodyPr>
          <a:lstStyle/>
          <a:p>
            <a:r>
              <a:rPr lang="ru-RU" b="1" dirty="0"/>
              <a:t>Владислав </a:t>
            </a:r>
            <a:r>
              <a:rPr lang="ru-RU" b="1" dirty="0" err="1"/>
              <a:t>Будисавлевич</a:t>
            </a:r>
            <a:r>
              <a:rPr lang="ru-RU" dirty="0"/>
              <a:t>, благодарение на </a:t>
            </a:r>
            <a:r>
              <a:rPr lang="ru-RU" dirty="0" err="1"/>
              <a:t>който</a:t>
            </a:r>
            <a:r>
              <a:rPr lang="ru-RU" dirty="0"/>
              <a:t> „се </a:t>
            </a:r>
            <a:r>
              <a:rPr lang="ru-RU" dirty="0" err="1"/>
              <a:t>занимавам</a:t>
            </a:r>
            <a:r>
              <a:rPr lang="ru-RU" dirty="0"/>
              <a:t> с </a:t>
            </a:r>
            <a:r>
              <a:rPr lang="ru-RU" dirty="0" err="1"/>
              <a:t>писане</a:t>
            </a:r>
            <a:r>
              <a:rPr lang="ru-RU" dirty="0"/>
              <a:t> и </a:t>
            </a:r>
            <a:r>
              <a:rPr lang="ru-RU" dirty="0" err="1"/>
              <a:t>изучаване</a:t>
            </a:r>
            <a:r>
              <a:rPr lang="ru-RU" dirty="0"/>
              <a:t> на </a:t>
            </a:r>
            <a:r>
              <a:rPr lang="ru-RU" dirty="0" err="1"/>
              <a:t>историята</a:t>
            </a:r>
            <a:r>
              <a:rPr lang="ru-RU" dirty="0"/>
              <a:t>“ … (</a:t>
            </a:r>
            <a:r>
              <a:rPr lang="ru-RU" dirty="0" err="1" smtClean="0"/>
              <a:t>Киш</a:t>
            </a:r>
            <a:r>
              <a:rPr lang="ru-RU" dirty="0" smtClean="0"/>
              <a:t>), Виден </a:t>
            </a:r>
            <a:r>
              <a:rPr lang="ru-RU" dirty="0" err="1"/>
              <a:t>сръбски</a:t>
            </a:r>
            <a:r>
              <a:rPr lang="ru-RU" dirty="0"/>
              <a:t> дипломат, </a:t>
            </a:r>
            <a:r>
              <a:rPr lang="ru-RU" dirty="0" err="1"/>
              <a:t>работят</a:t>
            </a:r>
            <a:r>
              <a:rPr lang="ru-RU" dirty="0"/>
              <a:t> с </a:t>
            </a:r>
            <a:r>
              <a:rPr lang="ru-RU" dirty="0" err="1"/>
              <a:t>Андрич</a:t>
            </a:r>
            <a:r>
              <a:rPr lang="ru-RU" dirty="0"/>
              <a:t> </a:t>
            </a:r>
            <a:r>
              <a:rPr lang="ru-RU" dirty="0" err="1"/>
              <a:t>заедно</a:t>
            </a:r>
            <a:r>
              <a:rPr lang="ru-RU" dirty="0"/>
              <a:t> в </a:t>
            </a:r>
            <a:r>
              <a:rPr lang="ru-RU" dirty="0" err="1"/>
              <a:t>Грац</a:t>
            </a:r>
            <a:r>
              <a:rPr lang="ru-RU" dirty="0"/>
              <a:t>, </a:t>
            </a:r>
            <a:r>
              <a:rPr lang="ru-RU" dirty="0" err="1"/>
              <a:t>личност</a:t>
            </a:r>
            <a:r>
              <a:rPr lang="ru-RU" dirty="0"/>
              <a:t>, в </a:t>
            </a:r>
            <a:r>
              <a:rPr lang="ru-RU" dirty="0" err="1"/>
              <a:t>преки</a:t>
            </a:r>
            <a:r>
              <a:rPr lang="ru-RU" dirty="0"/>
              <a:t> </a:t>
            </a:r>
            <a:r>
              <a:rPr lang="ru-RU" dirty="0" err="1"/>
              <a:t>родствени</a:t>
            </a:r>
            <a:r>
              <a:rPr lang="ru-RU" dirty="0"/>
              <a:t> </a:t>
            </a:r>
            <a:r>
              <a:rPr lang="ru-RU" dirty="0" err="1"/>
              <a:t>връзки</a:t>
            </a:r>
            <a:r>
              <a:rPr lang="ru-RU" dirty="0"/>
              <a:t> с Никола </a:t>
            </a:r>
            <a:r>
              <a:rPr lang="ru-RU" dirty="0" smtClean="0"/>
              <a:t>Тесла, </a:t>
            </a:r>
            <a:endParaRPr lang="ru-RU" dirty="0"/>
          </a:p>
          <a:p>
            <a:r>
              <a:rPr lang="ru-RU" b="1" dirty="0" err="1"/>
              <a:t>Митхад</a:t>
            </a:r>
            <a:r>
              <a:rPr lang="ru-RU" b="1" dirty="0"/>
              <a:t> </a:t>
            </a:r>
            <a:r>
              <a:rPr lang="ru-RU" b="1" dirty="0" err="1"/>
              <a:t>Шамич</a:t>
            </a:r>
            <a:r>
              <a:rPr lang="ru-RU" b="1" dirty="0"/>
              <a:t>, </a:t>
            </a:r>
            <a:r>
              <a:rPr lang="ru-RU" dirty="0"/>
              <a:t>„</a:t>
            </a:r>
            <a:r>
              <a:rPr lang="ru-RU" dirty="0" err="1"/>
              <a:t>който</a:t>
            </a:r>
            <a:r>
              <a:rPr lang="ru-RU" dirty="0"/>
              <a:t> </a:t>
            </a:r>
            <a:r>
              <a:rPr lang="ru-RU" dirty="0" err="1"/>
              <a:t>изтълкува</a:t>
            </a:r>
            <a:r>
              <a:rPr lang="ru-RU" dirty="0"/>
              <a:t> </a:t>
            </a:r>
            <a:r>
              <a:rPr lang="ru-RU" dirty="0" err="1"/>
              <a:t>разкриването</a:t>
            </a:r>
            <a:r>
              <a:rPr lang="ru-RU" dirty="0"/>
              <a:t> на </a:t>
            </a:r>
            <a:r>
              <a:rPr lang="ru-RU" dirty="0" err="1"/>
              <a:t>моите</a:t>
            </a:r>
            <a:r>
              <a:rPr lang="ru-RU" dirty="0"/>
              <a:t> </a:t>
            </a:r>
            <a:r>
              <a:rPr lang="ru-RU" dirty="0" err="1"/>
              <a:t>източници</a:t>
            </a:r>
            <a:r>
              <a:rPr lang="ru-RU" dirty="0"/>
              <a:t> </a:t>
            </a:r>
            <a:r>
              <a:rPr lang="ru-RU" dirty="0" err="1"/>
              <a:t>като</a:t>
            </a:r>
            <a:r>
              <a:rPr lang="ru-RU" dirty="0"/>
              <a:t> </a:t>
            </a:r>
            <a:r>
              <a:rPr lang="ru-RU" dirty="0" err="1"/>
              <a:t>ерудиция</a:t>
            </a:r>
            <a:r>
              <a:rPr lang="ru-RU" dirty="0"/>
              <a:t>, а не </a:t>
            </a:r>
            <a:r>
              <a:rPr lang="ru-RU" dirty="0" err="1"/>
              <a:t>като</a:t>
            </a:r>
            <a:r>
              <a:rPr lang="ru-RU" dirty="0"/>
              <a:t> </a:t>
            </a:r>
            <a:r>
              <a:rPr lang="ru-RU" dirty="0" err="1"/>
              <a:t>творческо</a:t>
            </a:r>
            <a:r>
              <a:rPr lang="ru-RU" dirty="0"/>
              <a:t> </a:t>
            </a:r>
            <a:r>
              <a:rPr lang="ru-RU" dirty="0" err="1"/>
              <a:t>безсилие</a:t>
            </a:r>
            <a:r>
              <a:rPr lang="ru-RU" dirty="0"/>
              <a:t>“ (</a:t>
            </a:r>
            <a:r>
              <a:rPr lang="ru-RU" dirty="0" err="1" smtClean="0"/>
              <a:t>Киш</a:t>
            </a:r>
            <a:r>
              <a:rPr lang="ru-RU" dirty="0" smtClean="0"/>
              <a:t>). Един </a:t>
            </a:r>
            <a:r>
              <a:rPr lang="ru-RU" dirty="0"/>
              <a:t>от </a:t>
            </a:r>
            <a:r>
              <a:rPr lang="ru-RU" dirty="0" err="1"/>
              <a:t>най-значимите</a:t>
            </a:r>
            <a:r>
              <a:rPr lang="ru-RU" dirty="0"/>
              <a:t> </a:t>
            </a:r>
            <a:r>
              <a:rPr lang="ru-RU" dirty="0" err="1"/>
              <a:t>критици</a:t>
            </a:r>
            <a:r>
              <a:rPr lang="ru-RU" dirty="0"/>
              <a:t> и </a:t>
            </a:r>
            <a:r>
              <a:rPr lang="ru-RU" dirty="0" err="1"/>
              <a:t>изследователи</a:t>
            </a:r>
            <a:r>
              <a:rPr lang="ru-RU" dirty="0"/>
              <a:t> на </a:t>
            </a:r>
            <a:r>
              <a:rPr lang="ru-RU" dirty="0" err="1"/>
              <a:t>Андрич</a:t>
            </a:r>
            <a:r>
              <a:rPr lang="ru-RU" dirty="0"/>
              <a:t>. </a:t>
            </a:r>
            <a:r>
              <a:rPr lang="ru-RU" dirty="0" err="1"/>
              <a:t>Още</a:t>
            </a:r>
            <a:r>
              <a:rPr lang="ru-RU" dirty="0"/>
              <a:t> </a:t>
            </a:r>
            <a:r>
              <a:rPr lang="ru-RU" dirty="0" err="1"/>
              <a:t>през</a:t>
            </a:r>
            <a:r>
              <a:rPr lang="ru-RU" dirty="0"/>
              <a:t> 1962 г. </a:t>
            </a:r>
            <a:r>
              <a:rPr lang="ru-RU" dirty="0" err="1"/>
              <a:t>Мидхат</a:t>
            </a:r>
            <a:r>
              <a:rPr lang="ru-RU" dirty="0"/>
              <a:t> </a:t>
            </a:r>
            <a:r>
              <a:rPr lang="ru-RU" dirty="0" err="1"/>
              <a:t>Шамич</a:t>
            </a:r>
            <a:r>
              <a:rPr lang="ru-RU" dirty="0"/>
              <a:t> </a:t>
            </a:r>
            <a:r>
              <a:rPr lang="ru-RU" dirty="0" err="1"/>
              <a:t>публикува</a:t>
            </a:r>
            <a:r>
              <a:rPr lang="ru-RU" dirty="0"/>
              <a:t> своя </a:t>
            </a:r>
            <a:r>
              <a:rPr lang="ru-RU" dirty="0" err="1"/>
              <a:t>епохален</a:t>
            </a:r>
            <a:r>
              <a:rPr lang="ru-RU" dirty="0"/>
              <a:t> труд „Исторически </a:t>
            </a:r>
            <a:r>
              <a:rPr lang="ru-RU" dirty="0" err="1"/>
              <a:t>извори</a:t>
            </a:r>
            <a:r>
              <a:rPr lang="ru-RU" dirty="0"/>
              <a:t> на „</a:t>
            </a:r>
            <a:r>
              <a:rPr lang="ru-RU" dirty="0" err="1"/>
              <a:t>Травнишка</a:t>
            </a:r>
            <a:r>
              <a:rPr lang="ru-RU" dirty="0"/>
              <a:t> хроника“ на </a:t>
            </a:r>
            <a:r>
              <a:rPr lang="ru-RU" dirty="0" err="1"/>
              <a:t>Иво</a:t>
            </a:r>
            <a:r>
              <a:rPr lang="ru-RU" dirty="0"/>
              <a:t> </a:t>
            </a:r>
            <a:r>
              <a:rPr lang="ru-RU" dirty="0" err="1"/>
              <a:t>Андрич</a:t>
            </a:r>
            <a:r>
              <a:rPr lang="ru-RU" dirty="0"/>
              <a:t> и </a:t>
            </a:r>
            <a:r>
              <a:rPr lang="ru-RU" dirty="0" err="1"/>
              <a:t>тяхната</a:t>
            </a:r>
            <a:r>
              <a:rPr lang="ru-RU" dirty="0"/>
              <a:t> </a:t>
            </a:r>
            <a:r>
              <a:rPr lang="ru-RU" dirty="0" err="1"/>
              <a:t>художествена</a:t>
            </a:r>
            <a:r>
              <a:rPr lang="ru-RU" dirty="0"/>
              <a:t> транспозиция“ („</a:t>
            </a:r>
            <a:r>
              <a:rPr lang="ru-RU" dirty="0" err="1"/>
              <a:t>Istorijski</a:t>
            </a:r>
            <a:r>
              <a:rPr lang="ru-RU" dirty="0"/>
              <a:t> </a:t>
            </a:r>
            <a:r>
              <a:rPr lang="ru-RU" dirty="0" err="1"/>
              <a:t>izvori</a:t>
            </a:r>
            <a:r>
              <a:rPr lang="ru-RU" dirty="0"/>
              <a:t> </a:t>
            </a:r>
            <a:r>
              <a:rPr lang="ru-RU" dirty="0" err="1"/>
              <a:t>Travničke</a:t>
            </a:r>
            <a:r>
              <a:rPr lang="ru-RU" dirty="0"/>
              <a:t> </a:t>
            </a:r>
            <a:r>
              <a:rPr lang="ru-RU" dirty="0" err="1"/>
              <a:t>hronike</a:t>
            </a:r>
            <a:r>
              <a:rPr lang="ru-RU" dirty="0"/>
              <a:t> </a:t>
            </a:r>
            <a:r>
              <a:rPr lang="ru-RU" dirty="0" err="1"/>
              <a:t>Ive</a:t>
            </a:r>
            <a:r>
              <a:rPr lang="ru-RU" dirty="0"/>
              <a:t> </a:t>
            </a:r>
            <a:r>
              <a:rPr lang="ru-RU" dirty="0" err="1"/>
              <a:t>Andrića</a:t>
            </a:r>
            <a:r>
              <a:rPr lang="ru-RU" dirty="0"/>
              <a:t> i </a:t>
            </a:r>
            <a:r>
              <a:rPr lang="ru-RU" dirty="0" err="1"/>
              <a:t>njihova</a:t>
            </a:r>
            <a:r>
              <a:rPr lang="ru-RU" dirty="0"/>
              <a:t> </a:t>
            </a:r>
            <a:r>
              <a:rPr lang="ru-RU" dirty="0" err="1"/>
              <a:t>umjetnička</a:t>
            </a:r>
            <a:r>
              <a:rPr lang="ru-RU" dirty="0"/>
              <a:t> </a:t>
            </a:r>
            <a:r>
              <a:rPr lang="ru-RU" dirty="0" err="1"/>
              <a:t>transpozicija</a:t>
            </a:r>
            <a:r>
              <a:rPr lang="ru-RU" dirty="0"/>
              <a:t>“), </a:t>
            </a:r>
          </a:p>
          <a:p>
            <a:endParaRPr lang="bg-BG" dirty="0"/>
          </a:p>
        </p:txBody>
      </p:sp>
    </p:spTree>
    <p:extLst>
      <p:ext uri="{BB962C8B-B14F-4D97-AF65-F5344CB8AC3E}">
        <p14:creationId xmlns:p14="http://schemas.microsoft.com/office/powerpoint/2010/main" val="1028941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flipV="1">
            <a:off x="457200" y="228919"/>
            <a:ext cx="8229600" cy="45719"/>
          </a:xfrm>
        </p:spPr>
        <p:txBody>
          <a:bodyPr>
            <a:normAutofit fontScale="90000"/>
          </a:bodyPr>
          <a:lstStyle/>
          <a:p>
            <a:endParaRPr lang="bg-BG" sz="800" dirty="0"/>
          </a:p>
        </p:txBody>
      </p:sp>
      <p:sp>
        <p:nvSpPr>
          <p:cNvPr id="3" name="Контейнер за съдържание 2"/>
          <p:cNvSpPr>
            <a:spLocks noGrp="1"/>
          </p:cNvSpPr>
          <p:nvPr>
            <p:ph idx="1"/>
          </p:nvPr>
        </p:nvSpPr>
        <p:spPr>
          <a:xfrm>
            <a:off x="457200" y="332656"/>
            <a:ext cx="8229600" cy="6408712"/>
          </a:xfrm>
        </p:spPr>
        <p:txBody>
          <a:bodyPr>
            <a:normAutofit lnSpcReduction="10000"/>
          </a:bodyPr>
          <a:lstStyle/>
          <a:p>
            <a:r>
              <a:rPr lang="bg-BG" b="1" dirty="0"/>
              <a:t>Владислав </a:t>
            </a:r>
            <a:r>
              <a:rPr lang="bg-BG" b="1" dirty="0" err="1"/>
              <a:t>Будисављевић</a:t>
            </a:r>
            <a:r>
              <a:rPr lang="bg-BG" dirty="0"/>
              <a:t>, </a:t>
            </a:r>
            <a:r>
              <a:rPr lang="bg-BG" dirty="0" err="1"/>
              <a:t>захваљујући</a:t>
            </a:r>
            <a:r>
              <a:rPr lang="bg-BG" dirty="0"/>
              <a:t> </a:t>
            </a:r>
            <a:r>
              <a:rPr lang="bg-BG" dirty="0" err="1"/>
              <a:t>коме</a:t>
            </a:r>
            <a:r>
              <a:rPr lang="bg-BG" dirty="0"/>
              <a:t> се „бавим </a:t>
            </a:r>
            <a:r>
              <a:rPr lang="bg-BG" dirty="0" err="1"/>
              <a:t>писањем</a:t>
            </a:r>
            <a:r>
              <a:rPr lang="bg-BG" dirty="0"/>
              <a:t> и </a:t>
            </a:r>
            <a:r>
              <a:rPr lang="bg-BG" dirty="0" err="1"/>
              <a:t>проучавањем</a:t>
            </a:r>
            <a:r>
              <a:rPr lang="bg-BG" dirty="0"/>
              <a:t> </a:t>
            </a:r>
            <a:r>
              <a:rPr lang="bg-BG" dirty="0" err="1"/>
              <a:t>историје</a:t>
            </a:r>
            <a:r>
              <a:rPr lang="bg-BG" dirty="0"/>
              <a:t>“... (Киш), </a:t>
            </a:r>
            <a:r>
              <a:rPr lang="bg-BG" dirty="0" err="1"/>
              <a:t>истакнути</a:t>
            </a:r>
            <a:r>
              <a:rPr lang="bg-BG" dirty="0"/>
              <a:t> </a:t>
            </a:r>
            <a:r>
              <a:rPr lang="bg-BG" dirty="0" err="1"/>
              <a:t>српски</a:t>
            </a:r>
            <a:r>
              <a:rPr lang="bg-BG" dirty="0"/>
              <a:t> дипломата, радио </a:t>
            </a:r>
            <a:r>
              <a:rPr lang="bg-BG" dirty="0" err="1"/>
              <a:t>је</a:t>
            </a:r>
            <a:r>
              <a:rPr lang="bg-BG" dirty="0"/>
              <a:t> </a:t>
            </a:r>
            <a:r>
              <a:rPr lang="bg-BG" dirty="0" err="1"/>
              <a:t>заједно</a:t>
            </a:r>
            <a:r>
              <a:rPr lang="bg-BG" dirty="0"/>
              <a:t> са </a:t>
            </a:r>
            <a:r>
              <a:rPr lang="bg-BG" dirty="0" err="1"/>
              <a:t>Андрићем</a:t>
            </a:r>
            <a:r>
              <a:rPr lang="bg-BG" dirty="0"/>
              <a:t> у </a:t>
            </a:r>
            <a:r>
              <a:rPr lang="bg-BG" dirty="0" err="1"/>
              <a:t>Грацу</a:t>
            </a:r>
            <a:r>
              <a:rPr lang="bg-BG" dirty="0"/>
              <a:t>, особа, у </a:t>
            </a:r>
            <a:r>
              <a:rPr lang="bg-BG" dirty="0" err="1"/>
              <a:t>директним</a:t>
            </a:r>
            <a:r>
              <a:rPr lang="bg-BG" dirty="0"/>
              <a:t> </a:t>
            </a:r>
            <a:r>
              <a:rPr lang="bg-BG" dirty="0" err="1"/>
              <a:t>породичним</a:t>
            </a:r>
            <a:r>
              <a:rPr lang="bg-BG" dirty="0"/>
              <a:t> </a:t>
            </a:r>
            <a:r>
              <a:rPr lang="bg-BG" dirty="0" err="1"/>
              <a:t>везама</a:t>
            </a:r>
            <a:r>
              <a:rPr lang="bg-BG" dirty="0"/>
              <a:t> са </a:t>
            </a:r>
            <a:r>
              <a:rPr lang="bg-BG" dirty="0" err="1"/>
              <a:t>Николом</a:t>
            </a:r>
            <a:r>
              <a:rPr lang="bg-BG" dirty="0"/>
              <a:t> </a:t>
            </a:r>
            <a:r>
              <a:rPr lang="bg-BG" dirty="0" err="1"/>
              <a:t>Теслом</a:t>
            </a:r>
            <a:r>
              <a:rPr lang="bg-BG" dirty="0" smtClean="0"/>
              <a:t>,</a:t>
            </a:r>
          </a:p>
          <a:p>
            <a:r>
              <a:rPr lang="bg-BG" b="1" dirty="0" err="1" smtClean="0"/>
              <a:t>Митхад</a:t>
            </a:r>
            <a:r>
              <a:rPr lang="bg-BG" b="1" dirty="0" smtClean="0"/>
              <a:t> </a:t>
            </a:r>
            <a:r>
              <a:rPr lang="bg-BG" b="1" dirty="0" err="1"/>
              <a:t>Шамић</a:t>
            </a:r>
            <a:r>
              <a:rPr lang="bg-BG" dirty="0"/>
              <a:t>, „</a:t>
            </a:r>
            <a:r>
              <a:rPr lang="bg-BG" dirty="0" err="1"/>
              <a:t>који</a:t>
            </a:r>
            <a:r>
              <a:rPr lang="bg-BG" dirty="0"/>
              <a:t> </a:t>
            </a:r>
            <a:r>
              <a:rPr lang="bg-BG" dirty="0" err="1"/>
              <a:t>је</a:t>
            </a:r>
            <a:r>
              <a:rPr lang="bg-BG" dirty="0"/>
              <a:t> </a:t>
            </a:r>
            <a:r>
              <a:rPr lang="bg-BG" dirty="0" err="1"/>
              <a:t>откривање</a:t>
            </a:r>
            <a:r>
              <a:rPr lang="bg-BG" dirty="0"/>
              <a:t> </a:t>
            </a:r>
            <a:r>
              <a:rPr lang="bg-BG" dirty="0" err="1"/>
              <a:t>мојих</a:t>
            </a:r>
            <a:r>
              <a:rPr lang="bg-BG" dirty="0"/>
              <a:t> извора </a:t>
            </a:r>
            <a:r>
              <a:rPr lang="bg-BG" dirty="0" err="1"/>
              <a:t>протумачио</a:t>
            </a:r>
            <a:r>
              <a:rPr lang="bg-BG" dirty="0"/>
              <a:t> </a:t>
            </a:r>
            <a:r>
              <a:rPr lang="bg-BG" dirty="0" err="1"/>
              <a:t>као</a:t>
            </a:r>
            <a:r>
              <a:rPr lang="bg-BG" dirty="0"/>
              <a:t> </a:t>
            </a:r>
            <a:r>
              <a:rPr lang="bg-BG" dirty="0" err="1"/>
              <a:t>ерудицију</a:t>
            </a:r>
            <a:r>
              <a:rPr lang="bg-BG" dirty="0"/>
              <a:t>, а не </a:t>
            </a:r>
            <a:r>
              <a:rPr lang="bg-BG" dirty="0" err="1"/>
              <a:t>као</a:t>
            </a:r>
            <a:r>
              <a:rPr lang="bg-BG" dirty="0"/>
              <a:t> </a:t>
            </a:r>
            <a:r>
              <a:rPr lang="bg-BG" dirty="0" err="1"/>
              <a:t>стваралачку</a:t>
            </a:r>
            <a:r>
              <a:rPr lang="bg-BG" dirty="0"/>
              <a:t> </a:t>
            </a:r>
            <a:r>
              <a:rPr lang="bg-BG" dirty="0" err="1"/>
              <a:t>немоћ</a:t>
            </a:r>
            <a:r>
              <a:rPr lang="bg-BG" dirty="0"/>
              <a:t>“ (Киш). </a:t>
            </a:r>
            <a:r>
              <a:rPr lang="bg-BG" dirty="0" err="1"/>
              <a:t>Један</a:t>
            </a:r>
            <a:r>
              <a:rPr lang="bg-BG" dirty="0"/>
              <a:t> </a:t>
            </a:r>
            <a:r>
              <a:rPr lang="bg-BG" dirty="0" err="1"/>
              <a:t>од</a:t>
            </a:r>
            <a:r>
              <a:rPr lang="bg-BG" dirty="0"/>
              <a:t> </a:t>
            </a:r>
            <a:r>
              <a:rPr lang="bg-BG" dirty="0" err="1"/>
              <a:t>најзначајнијих</a:t>
            </a:r>
            <a:r>
              <a:rPr lang="bg-BG" dirty="0"/>
              <a:t> </a:t>
            </a:r>
            <a:r>
              <a:rPr lang="bg-BG" dirty="0" err="1"/>
              <a:t>критичара</a:t>
            </a:r>
            <a:r>
              <a:rPr lang="bg-BG" dirty="0"/>
              <a:t> и </a:t>
            </a:r>
            <a:r>
              <a:rPr lang="bg-BG" dirty="0" err="1"/>
              <a:t>истраживача</a:t>
            </a:r>
            <a:r>
              <a:rPr lang="bg-BG" dirty="0"/>
              <a:t> </a:t>
            </a:r>
            <a:r>
              <a:rPr lang="bg-BG" dirty="0" err="1"/>
              <a:t>Андрића</a:t>
            </a:r>
            <a:r>
              <a:rPr lang="bg-BG" dirty="0"/>
              <a:t>. </a:t>
            </a:r>
            <a:r>
              <a:rPr lang="bg-BG" dirty="0" err="1"/>
              <a:t>Већ</a:t>
            </a:r>
            <a:r>
              <a:rPr lang="bg-BG" dirty="0"/>
              <a:t> 1962. </a:t>
            </a:r>
            <a:r>
              <a:rPr lang="bg-BG" dirty="0" err="1"/>
              <a:t>године</a:t>
            </a:r>
            <a:r>
              <a:rPr lang="bg-BG" dirty="0"/>
              <a:t>, </a:t>
            </a:r>
            <a:r>
              <a:rPr lang="bg-BG" dirty="0" err="1"/>
              <a:t>Мидхат</a:t>
            </a:r>
            <a:r>
              <a:rPr lang="bg-BG" dirty="0"/>
              <a:t> </a:t>
            </a:r>
            <a:r>
              <a:rPr lang="bg-BG" dirty="0" err="1"/>
              <a:t>Шамић</a:t>
            </a:r>
            <a:r>
              <a:rPr lang="bg-BG" dirty="0"/>
              <a:t> </a:t>
            </a:r>
            <a:r>
              <a:rPr lang="bg-BG" dirty="0" err="1"/>
              <a:t>је</a:t>
            </a:r>
            <a:r>
              <a:rPr lang="bg-BG" dirty="0"/>
              <a:t> </a:t>
            </a:r>
            <a:r>
              <a:rPr lang="bg-BG" dirty="0" err="1"/>
              <a:t>објавио</a:t>
            </a:r>
            <a:r>
              <a:rPr lang="bg-BG" dirty="0"/>
              <a:t> </a:t>
            </a:r>
            <a:r>
              <a:rPr lang="bg-BG" dirty="0" err="1"/>
              <a:t>своје</a:t>
            </a:r>
            <a:r>
              <a:rPr lang="bg-BG" dirty="0"/>
              <a:t> епохално дело „</a:t>
            </a:r>
            <a:r>
              <a:rPr lang="bg-BG" dirty="0" err="1"/>
              <a:t>Историјски</a:t>
            </a:r>
            <a:r>
              <a:rPr lang="bg-BG" dirty="0"/>
              <a:t> извори „</a:t>
            </a:r>
            <a:r>
              <a:rPr lang="bg-BG" dirty="0" err="1"/>
              <a:t>Травничке</a:t>
            </a:r>
            <a:r>
              <a:rPr lang="bg-BG" dirty="0"/>
              <a:t> </a:t>
            </a:r>
            <a:r>
              <a:rPr lang="bg-BG" dirty="0" err="1"/>
              <a:t>хронике</a:t>
            </a:r>
            <a:r>
              <a:rPr lang="bg-BG" dirty="0"/>
              <a:t>“ </a:t>
            </a:r>
            <a:r>
              <a:rPr lang="bg-BG" dirty="0" err="1"/>
              <a:t>Иве</a:t>
            </a:r>
            <a:r>
              <a:rPr lang="bg-BG" dirty="0"/>
              <a:t> </a:t>
            </a:r>
            <a:r>
              <a:rPr lang="bg-BG" dirty="0" err="1"/>
              <a:t>Андрића</a:t>
            </a:r>
            <a:r>
              <a:rPr lang="bg-BG" dirty="0"/>
              <a:t> и </a:t>
            </a:r>
            <a:r>
              <a:rPr lang="bg-BG" dirty="0" err="1"/>
              <a:t>њихова</a:t>
            </a:r>
            <a:r>
              <a:rPr lang="bg-BG" dirty="0"/>
              <a:t> </a:t>
            </a:r>
            <a:r>
              <a:rPr lang="bg-BG" dirty="0" err="1"/>
              <a:t>уметничка</a:t>
            </a:r>
            <a:r>
              <a:rPr lang="bg-BG" dirty="0"/>
              <a:t> </a:t>
            </a:r>
            <a:r>
              <a:rPr lang="bg-BG" dirty="0" err="1"/>
              <a:t>транспозиција</a:t>
            </a:r>
            <a:r>
              <a:rPr lang="bg-BG" dirty="0"/>
              <a:t>“,</a:t>
            </a:r>
          </a:p>
        </p:txBody>
      </p:sp>
    </p:spTree>
    <p:extLst>
      <p:ext uri="{BB962C8B-B14F-4D97-AF65-F5344CB8AC3E}">
        <p14:creationId xmlns:p14="http://schemas.microsoft.com/office/powerpoint/2010/main" val="36492163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58018"/>
          </a:xfrm>
        </p:spPr>
        <p:txBody>
          <a:bodyPr>
            <a:normAutofit fontScale="90000"/>
          </a:bodyPr>
          <a:lstStyle/>
          <a:p>
            <a:endParaRPr lang="bg-BG" sz="800" dirty="0"/>
          </a:p>
        </p:txBody>
      </p:sp>
      <p:sp>
        <p:nvSpPr>
          <p:cNvPr id="3" name="Контейнер за съдържание 2"/>
          <p:cNvSpPr>
            <a:spLocks noGrp="1"/>
          </p:cNvSpPr>
          <p:nvPr>
            <p:ph idx="1"/>
          </p:nvPr>
        </p:nvSpPr>
        <p:spPr>
          <a:xfrm>
            <a:off x="457200" y="332656"/>
            <a:ext cx="8229600" cy="6408712"/>
          </a:xfrm>
        </p:spPr>
        <p:txBody>
          <a:bodyPr>
            <a:normAutofit fontScale="92500" lnSpcReduction="10000"/>
          </a:bodyPr>
          <a:lstStyle/>
          <a:p>
            <a:r>
              <a:rPr lang="ru-RU" b="1" dirty="0"/>
              <a:t>Вера </a:t>
            </a:r>
            <a:r>
              <a:rPr lang="ru-RU" b="1" dirty="0" err="1"/>
              <a:t>Стоич</a:t>
            </a:r>
            <a:r>
              <a:rPr lang="ru-RU" dirty="0"/>
              <a:t>, „</a:t>
            </a:r>
            <a:r>
              <a:rPr lang="ru-RU" dirty="0" err="1"/>
              <a:t>която</a:t>
            </a:r>
            <a:r>
              <a:rPr lang="ru-RU" dirty="0"/>
              <a:t> се </a:t>
            </a:r>
            <a:r>
              <a:rPr lang="ru-RU" dirty="0" err="1"/>
              <a:t>грижеше</a:t>
            </a:r>
            <a:r>
              <a:rPr lang="ru-RU" dirty="0"/>
              <a:t> за </a:t>
            </a:r>
            <a:r>
              <a:rPr lang="ru-RU" dirty="0" err="1"/>
              <a:t>моите</a:t>
            </a:r>
            <a:r>
              <a:rPr lang="ru-RU" dirty="0"/>
              <a:t> </a:t>
            </a:r>
            <a:r>
              <a:rPr lang="ru-RU" dirty="0" err="1"/>
              <a:t>ръкописи</a:t>
            </a:r>
            <a:r>
              <a:rPr lang="ru-RU" dirty="0"/>
              <a:t> и </a:t>
            </a:r>
            <a:r>
              <a:rPr lang="ru-RU" dirty="0" err="1"/>
              <a:t>кореспонденция</a:t>
            </a:r>
            <a:r>
              <a:rPr lang="ru-RU" dirty="0"/>
              <a:t>“ … (</a:t>
            </a:r>
            <a:r>
              <a:rPr lang="ru-RU" dirty="0" err="1"/>
              <a:t>Киш</a:t>
            </a:r>
            <a:r>
              <a:rPr lang="ru-RU" dirty="0"/>
              <a:t> </a:t>
            </a:r>
            <a:r>
              <a:rPr lang="ru-RU" dirty="0" smtClean="0"/>
              <a:t>)</a:t>
            </a:r>
            <a:r>
              <a:rPr lang="ru-RU" dirty="0" err="1" smtClean="0"/>
              <a:t>Тя</a:t>
            </a:r>
            <a:r>
              <a:rPr lang="ru-RU" dirty="0" smtClean="0"/>
              <a:t> </a:t>
            </a:r>
            <a:r>
              <a:rPr lang="ru-RU" dirty="0"/>
              <a:t>е </a:t>
            </a:r>
            <a:r>
              <a:rPr lang="ru-RU" dirty="0" err="1"/>
              <a:t>текстописец</a:t>
            </a:r>
            <a:r>
              <a:rPr lang="ru-RU" dirty="0"/>
              <a:t> и редактор до </a:t>
            </a:r>
            <a:r>
              <a:rPr lang="ru-RU" dirty="0" err="1"/>
              <a:t>смъртта</a:t>
            </a:r>
            <a:r>
              <a:rPr lang="ru-RU" dirty="0"/>
              <a:t> </a:t>
            </a:r>
            <a:r>
              <a:rPr lang="ru-RU" dirty="0" err="1" smtClean="0"/>
              <a:t>му</a:t>
            </a:r>
            <a:r>
              <a:rPr lang="ru-RU" dirty="0" smtClean="0"/>
              <a:t>, </a:t>
            </a:r>
            <a:endParaRPr lang="ru-RU" dirty="0"/>
          </a:p>
          <a:p>
            <a:r>
              <a:rPr lang="ru-RU" b="1" dirty="0" err="1"/>
              <a:t>Професорът</a:t>
            </a:r>
            <a:r>
              <a:rPr lang="ru-RU" b="1" dirty="0"/>
              <a:t> и </a:t>
            </a:r>
            <a:r>
              <a:rPr lang="ru-RU" b="1" dirty="0" err="1"/>
              <a:t>неговата</a:t>
            </a:r>
            <a:r>
              <a:rPr lang="ru-RU" b="1" dirty="0"/>
              <a:t> книга с </a:t>
            </a:r>
            <a:r>
              <a:rPr lang="ru-RU" b="1" dirty="0" err="1"/>
              <a:t>афоризми</a:t>
            </a:r>
            <a:r>
              <a:rPr lang="ru-RU" dirty="0"/>
              <a:t>, „</a:t>
            </a:r>
            <a:r>
              <a:rPr lang="ru-RU" dirty="0" err="1"/>
              <a:t>макар</a:t>
            </a:r>
            <a:r>
              <a:rPr lang="ru-RU" dirty="0"/>
              <a:t>, че би </a:t>
            </a:r>
            <a:r>
              <a:rPr lang="ru-RU" dirty="0" err="1"/>
              <a:t>могъл</a:t>
            </a:r>
            <a:r>
              <a:rPr lang="ru-RU" dirty="0"/>
              <a:t> и той да ми плати, задето я </a:t>
            </a:r>
            <a:r>
              <a:rPr lang="ru-RU" dirty="0" err="1"/>
              <a:t>прочетох</a:t>
            </a:r>
            <a:r>
              <a:rPr lang="ru-RU" dirty="0"/>
              <a:t>“ (</a:t>
            </a:r>
            <a:r>
              <a:rPr lang="ru-RU" dirty="0" err="1" smtClean="0"/>
              <a:t>Киш</a:t>
            </a:r>
            <a:r>
              <a:rPr lang="ru-RU" dirty="0" smtClean="0"/>
              <a:t>) ;</a:t>
            </a:r>
            <a:r>
              <a:rPr lang="ru-RU" dirty="0" err="1" smtClean="0"/>
              <a:t>Загадъчният</a:t>
            </a:r>
            <a:r>
              <a:rPr lang="ru-RU" dirty="0" smtClean="0"/>
              <a:t> </a:t>
            </a:r>
            <a:r>
              <a:rPr lang="ru-RU" dirty="0" err="1"/>
              <a:t>професор</a:t>
            </a:r>
            <a:r>
              <a:rPr lang="ru-RU" dirty="0"/>
              <a:t> е </a:t>
            </a:r>
            <a:r>
              <a:rPr lang="ru-RU" b="1" i="1" dirty="0" err="1"/>
              <a:t>Драган</a:t>
            </a:r>
            <a:r>
              <a:rPr lang="ru-RU" b="1" i="1" dirty="0"/>
              <a:t> </a:t>
            </a:r>
            <a:r>
              <a:rPr lang="ru-RU" b="1" i="1" dirty="0" err="1"/>
              <a:t>Йеремич</a:t>
            </a:r>
            <a:r>
              <a:rPr lang="ru-RU" dirty="0"/>
              <a:t>, </a:t>
            </a:r>
            <a:r>
              <a:rPr lang="ru-RU" dirty="0" err="1"/>
              <a:t>професор</a:t>
            </a:r>
            <a:r>
              <a:rPr lang="ru-RU" dirty="0"/>
              <a:t> по </a:t>
            </a:r>
            <a:r>
              <a:rPr lang="ru-RU" dirty="0" err="1"/>
              <a:t>естетика</a:t>
            </a:r>
            <a:r>
              <a:rPr lang="ru-RU" dirty="0"/>
              <a:t> </a:t>
            </a:r>
            <a:r>
              <a:rPr lang="ru-RU" dirty="0" err="1"/>
              <a:t>във</a:t>
            </a:r>
            <a:r>
              <a:rPr lang="ru-RU" dirty="0"/>
              <a:t> </a:t>
            </a:r>
            <a:r>
              <a:rPr lang="ru-RU" dirty="0" err="1"/>
              <a:t>философския</a:t>
            </a:r>
            <a:r>
              <a:rPr lang="ru-RU" dirty="0"/>
              <a:t> </a:t>
            </a:r>
            <a:r>
              <a:rPr lang="ru-RU" dirty="0" err="1"/>
              <a:t>факултет</a:t>
            </a:r>
            <a:r>
              <a:rPr lang="ru-RU" dirty="0"/>
              <a:t> на </a:t>
            </a:r>
            <a:r>
              <a:rPr lang="ru-RU" dirty="0" err="1"/>
              <a:t>Белградския</a:t>
            </a:r>
            <a:r>
              <a:rPr lang="ru-RU" dirty="0"/>
              <a:t> университет, един от </a:t>
            </a:r>
            <a:r>
              <a:rPr lang="ru-RU" dirty="0" err="1"/>
              <a:t>яростните</a:t>
            </a:r>
            <a:r>
              <a:rPr lang="ru-RU" dirty="0"/>
              <a:t> хулители на Данило </a:t>
            </a:r>
            <a:r>
              <a:rPr lang="ru-RU" dirty="0" err="1" smtClean="0"/>
              <a:t>Киш</a:t>
            </a:r>
            <a:r>
              <a:rPr lang="ru-RU" dirty="0" smtClean="0"/>
              <a:t>.</a:t>
            </a:r>
          </a:p>
          <a:p>
            <a:r>
              <a:rPr lang="ru-RU" dirty="0"/>
              <a:t>И </a:t>
            </a:r>
            <a:r>
              <a:rPr lang="ru-RU" dirty="0" err="1"/>
              <a:t>накрая</a:t>
            </a:r>
            <a:r>
              <a:rPr lang="ru-RU" dirty="0"/>
              <a:t> се </a:t>
            </a:r>
            <a:r>
              <a:rPr lang="ru-RU" dirty="0" err="1"/>
              <a:t>появява</a:t>
            </a:r>
            <a:r>
              <a:rPr lang="ru-RU" dirty="0"/>
              <a:t> </a:t>
            </a:r>
            <a:r>
              <a:rPr lang="ru-RU" b="1" dirty="0" err="1"/>
              <a:t>болногледачката</a:t>
            </a:r>
            <a:r>
              <a:rPr lang="ru-RU" b="1" dirty="0"/>
              <a:t> </a:t>
            </a:r>
            <a:r>
              <a:rPr lang="ru-RU" b="1" dirty="0" err="1"/>
              <a:t>Олга</a:t>
            </a:r>
            <a:r>
              <a:rPr lang="ru-RU" b="1" dirty="0"/>
              <a:t> </a:t>
            </a:r>
            <a:r>
              <a:rPr lang="ru-RU" dirty="0"/>
              <a:t>– </a:t>
            </a:r>
            <a:r>
              <a:rPr lang="ru-RU" dirty="0" err="1"/>
              <a:t>хипотетичният</a:t>
            </a:r>
            <a:r>
              <a:rPr lang="ru-RU" dirty="0"/>
              <a:t> </a:t>
            </a:r>
            <a:r>
              <a:rPr lang="ru-RU" dirty="0" err="1"/>
              <a:t>свидетел</a:t>
            </a:r>
            <a:r>
              <a:rPr lang="ru-RU" dirty="0"/>
              <a:t> от </a:t>
            </a:r>
            <a:r>
              <a:rPr lang="ru-RU" dirty="0" err="1"/>
              <a:t>първо</a:t>
            </a:r>
            <a:r>
              <a:rPr lang="ru-RU" dirty="0"/>
              <a:t> лице. </a:t>
            </a:r>
            <a:r>
              <a:rPr lang="ru-RU" dirty="0" err="1" smtClean="0"/>
              <a:t>Тя</a:t>
            </a:r>
            <a:r>
              <a:rPr lang="ru-RU" dirty="0" smtClean="0"/>
              <a:t> </a:t>
            </a:r>
            <a:r>
              <a:rPr lang="ru-RU" dirty="0" err="1" smtClean="0"/>
              <a:t>заплаща</a:t>
            </a:r>
            <a:r>
              <a:rPr lang="ru-RU" dirty="0" smtClean="0"/>
              <a:t> </a:t>
            </a:r>
            <a:r>
              <a:rPr lang="ru-RU" dirty="0" err="1" smtClean="0"/>
              <a:t>дълга</a:t>
            </a:r>
            <a:r>
              <a:rPr lang="ru-RU" dirty="0" smtClean="0"/>
              <a:t> </a:t>
            </a:r>
            <a:r>
              <a:rPr lang="ru-RU" dirty="0" err="1" smtClean="0"/>
              <a:t>към</a:t>
            </a:r>
            <a:r>
              <a:rPr lang="ru-RU" dirty="0" smtClean="0"/>
              <a:t> Харон </a:t>
            </a:r>
            <a:r>
              <a:rPr lang="ru-RU" dirty="0" err="1" smtClean="0"/>
              <a:t>лодкаря</a:t>
            </a:r>
            <a:r>
              <a:rPr lang="ru-RU" dirty="0" smtClean="0"/>
              <a:t> от </a:t>
            </a:r>
            <a:r>
              <a:rPr lang="ru-RU" dirty="0" err="1" smtClean="0"/>
              <a:t>отвъдното</a:t>
            </a:r>
            <a:r>
              <a:rPr lang="ru-RU" dirty="0" smtClean="0"/>
              <a:t>.</a:t>
            </a:r>
            <a:endParaRPr lang="bg-BG" dirty="0"/>
          </a:p>
        </p:txBody>
      </p:sp>
    </p:spTree>
    <p:extLst>
      <p:ext uri="{BB962C8B-B14F-4D97-AF65-F5344CB8AC3E}">
        <p14:creationId xmlns:p14="http://schemas.microsoft.com/office/powerpoint/2010/main" val="11105134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0"/>
            <a:ext cx="8229600" cy="45719"/>
          </a:xfrm>
        </p:spPr>
        <p:txBody>
          <a:bodyPr>
            <a:normAutofit fontScale="90000"/>
          </a:bodyPr>
          <a:lstStyle/>
          <a:p>
            <a:endParaRPr lang="bg-BG" sz="800" dirty="0"/>
          </a:p>
        </p:txBody>
      </p:sp>
      <p:sp>
        <p:nvSpPr>
          <p:cNvPr id="3" name="Контейнер за съдържание 2"/>
          <p:cNvSpPr>
            <a:spLocks noGrp="1"/>
          </p:cNvSpPr>
          <p:nvPr>
            <p:ph idx="1"/>
          </p:nvPr>
        </p:nvSpPr>
        <p:spPr>
          <a:xfrm>
            <a:off x="457200" y="188640"/>
            <a:ext cx="8229600" cy="6480720"/>
          </a:xfrm>
        </p:spPr>
        <p:txBody>
          <a:bodyPr>
            <a:normAutofit lnSpcReduction="10000"/>
          </a:bodyPr>
          <a:lstStyle/>
          <a:p>
            <a:r>
              <a:rPr lang="ru-RU" b="1" dirty="0"/>
              <a:t>Вера </a:t>
            </a:r>
            <a:r>
              <a:rPr lang="ru-RU" b="1" dirty="0" err="1"/>
              <a:t>Стојић</a:t>
            </a:r>
            <a:r>
              <a:rPr lang="ru-RU" dirty="0"/>
              <a:t>, „</a:t>
            </a:r>
            <a:r>
              <a:rPr lang="ru-RU" dirty="0" err="1"/>
              <a:t>која</a:t>
            </a:r>
            <a:r>
              <a:rPr lang="ru-RU" dirty="0"/>
              <a:t> се </a:t>
            </a:r>
            <a:r>
              <a:rPr lang="ru-RU" dirty="0" err="1"/>
              <a:t>бринула</a:t>
            </a:r>
            <a:r>
              <a:rPr lang="ru-RU" dirty="0"/>
              <a:t> о </a:t>
            </a:r>
            <a:r>
              <a:rPr lang="ru-RU" dirty="0" err="1"/>
              <a:t>мојим</a:t>
            </a:r>
            <a:r>
              <a:rPr lang="ru-RU" dirty="0"/>
              <a:t> </a:t>
            </a:r>
            <a:r>
              <a:rPr lang="ru-RU" dirty="0" err="1"/>
              <a:t>рукописима</a:t>
            </a:r>
            <a:r>
              <a:rPr lang="ru-RU" dirty="0"/>
              <a:t> и </a:t>
            </a:r>
            <a:r>
              <a:rPr lang="ru-RU" dirty="0" err="1"/>
              <a:t>преписци</a:t>
            </a:r>
            <a:r>
              <a:rPr lang="ru-RU" dirty="0"/>
              <a:t>“... (</a:t>
            </a:r>
            <a:r>
              <a:rPr lang="ru-RU" dirty="0" err="1"/>
              <a:t>Киш</a:t>
            </a:r>
            <a:r>
              <a:rPr lang="ru-RU" dirty="0"/>
              <a:t>) Она </a:t>
            </a:r>
            <a:r>
              <a:rPr lang="ru-RU" dirty="0" err="1"/>
              <a:t>је</a:t>
            </a:r>
            <a:r>
              <a:rPr lang="ru-RU" dirty="0"/>
              <a:t> </a:t>
            </a:r>
            <a:r>
              <a:rPr lang="ru-RU" dirty="0" err="1"/>
              <a:t>текстописац</a:t>
            </a:r>
            <a:r>
              <a:rPr lang="ru-RU" dirty="0"/>
              <a:t> и </a:t>
            </a:r>
            <a:r>
              <a:rPr lang="ru-RU" dirty="0" err="1"/>
              <a:t>уредник</a:t>
            </a:r>
            <a:r>
              <a:rPr lang="ru-RU" dirty="0"/>
              <a:t> до </a:t>
            </a:r>
            <a:r>
              <a:rPr lang="ru-RU" dirty="0" err="1"/>
              <a:t>његове</a:t>
            </a:r>
            <a:r>
              <a:rPr lang="ru-RU" dirty="0"/>
              <a:t> </a:t>
            </a:r>
            <a:r>
              <a:rPr lang="ru-RU" dirty="0" err="1"/>
              <a:t>смрти</a:t>
            </a:r>
            <a:r>
              <a:rPr lang="ru-RU" dirty="0" smtClean="0"/>
              <a:t>,</a:t>
            </a:r>
          </a:p>
          <a:p>
            <a:r>
              <a:rPr lang="ru-RU" b="1" dirty="0" err="1" smtClean="0"/>
              <a:t>Професор</a:t>
            </a:r>
            <a:r>
              <a:rPr lang="ru-RU" b="1" dirty="0" smtClean="0"/>
              <a:t> </a:t>
            </a:r>
            <a:r>
              <a:rPr lang="ru-RU" b="1" dirty="0"/>
              <a:t>и </a:t>
            </a:r>
            <a:r>
              <a:rPr lang="ru-RU" b="1" dirty="0" err="1"/>
              <a:t>његова</a:t>
            </a:r>
            <a:r>
              <a:rPr lang="ru-RU" b="1" dirty="0"/>
              <a:t> </a:t>
            </a:r>
            <a:r>
              <a:rPr lang="ru-RU" b="1" dirty="0" err="1"/>
              <a:t>књига</a:t>
            </a:r>
            <a:r>
              <a:rPr lang="ru-RU" b="1" dirty="0"/>
              <a:t> </a:t>
            </a:r>
            <a:r>
              <a:rPr lang="ru-RU" b="1" dirty="0" err="1"/>
              <a:t>афоризама</a:t>
            </a:r>
            <a:r>
              <a:rPr lang="ru-RU" dirty="0"/>
              <a:t>, „</a:t>
            </a:r>
            <a:r>
              <a:rPr lang="ru-RU" dirty="0" err="1"/>
              <a:t>иако</a:t>
            </a:r>
            <a:r>
              <a:rPr lang="ru-RU" dirty="0"/>
              <a:t> </a:t>
            </a:r>
            <a:r>
              <a:rPr lang="ru-RU" dirty="0" err="1"/>
              <a:t>је</a:t>
            </a:r>
            <a:r>
              <a:rPr lang="ru-RU" dirty="0"/>
              <a:t> </a:t>
            </a:r>
            <a:r>
              <a:rPr lang="ru-RU" dirty="0" err="1"/>
              <a:t>могао</a:t>
            </a:r>
            <a:r>
              <a:rPr lang="ru-RU" dirty="0"/>
              <a:t> да ми плати да </a:t>
            </a:r>
            <a:r>
              <a:rPr lang="ru-RU" dirty="0" err="1"/>
              <a:t>је</a:t>
            </a:r>
            <a:r>
              <a:rPr lang="ru-RU" dirty="0"/>
              <a:t> </a:t>
            </a:r>
            <a:r>
              <a:rPr lang="ru-RU" dirty="0" err="1"/>
              <a:t>прочитам</a:t>
            </a:r>
            <a:r>
              <a:rPr lang="ru-RU" dirty="0"/>
              <a:t>“ (</a:t>
            </a:r>
            <a:r>
              <a:rPr lang="ru-RU" dirty="0" err="1"/>
              <a:t>Киш</a:t>
            </a:r>
            <a:r>
              <a:rPr lang="ru-RU" dirty="0"/>
              <a:t>); </a:t>
            </a:r>
            <a:r>
              <a:rPr lang="ru-RU" dirty="0" err="1"/>
              <a:t>Мистериозни</a:t>
            </a:r>
            <a:r>
              <a:rPr lang="ru-RU" dirty="0"/>
              <a:t> </a:t>
            </a:r>
            <a:r>
              <a:rPr lang="ru-RU" dirty="0" err="1"/>
              <a:t>професор</a:t>
            </a:r>
            <a:r>
              <a:rPr lang="ru-RU" dirty="0"/>
              <a:t> </a:t>
            </a:r>
            <a:r>
              <a:rPr lang="ru-RU" dirty="0" err="1"/>
              <a:t>је</a:t>
            </a:r>
            <a:r>
              <a:rPr lang="ru-RU" dirty="0"/>
              <a:t> </a:t>
            </a:r>
            <a:r>
              <a:rPr lang="ru-RU" b="1" i="1" dirty="0" err="1"/>
              <a:t>Драган</a:t>
            </a:r>
            <a:r>
              <a:rPr lang="ru-RU" b="1" i="1" dirty="0"/>
              <a:t> </a:t>
            </a:r>
            <a:r>
              <a:rPr lang="ru-RU" b="1" i="1" dirty="0" err="1"/>
              <a:t>Јеремић</a:t>
            </a:r>
            <a:r>
              <a:rPr lang="ru-RU" b="1" i="1" dirty="0"/>
              <a:t>,</a:t>
            </a:r>
            <a:r>
              <a:rPr lang="ru-RU" dirty="0"/>
              <a:t> </a:t>
            </a:r>
            <a:r>
              <a:rPr lang="ru-RU" dirty="0" err="1"/>
              <a:t>професор</a:t>
            </a:r>
            <a:r>
              <a:rPr lang="ru-RU" dirty="0"/>
              <a:t> </a:t>
            </a:r>
            <a:r>
              <a:rPr lang="ru-RU" dirty="0" err="1"/>
              <a:t>естетике</a:t>
            </a:r>
            <a:r>
              <a:rPr lang="ru-RU" dirty="0"/>
              <a:t> на </a:t>
            </a:r>
            <a:r>
              <a:rPr lang="ru-RU" dirty="0" err="1"/>
              <a:t>Филозофском</a:t>
            </a:r>
            <a:r>
              <a:rPr lang="ru-RU" dirty="0"/>
              <a:t> </a:t>
            </a:r>
            <a:r>
              <a:rPr lang="ru-RU" dirty="0" err="1"/>
              <a:t>факултету</a:t>
            </a:r>
            <a:r>
              <a:rPr lang="ru-RU" dirty="0"/>
              <a:t> </a:t>
            </a:r>
            <a:r>
              <a:rPr lang="ru-RU" dirty="0" err="1"/>
              <a:t>Универзитета</a:t>
            </a:r>
            <a:r>
              <a:rPr lang="ru-RU" dirty="0"/>
              <a:t> у </a:t>
            </a:r>
            <a:r>
              <a:rPr lang="ru-RU" dirty="0" err="1"/>
              <a:t>Београду</a:t>
            </a:r>
            <a:r>
              <a:rPr lang="ru-RU" dirty="0"/>
              <a:t>, </a:t>
            </a:r>
            <a:r>
              <a:rPr lang="ru-RU" dirty="0" err="1"/>
              <a:t>један</a:t>
            </a:r>
            <a:r>
              <a:rPr lang="ru-RU" dirty="0"/>
              <a:t> од </a:t>
            </a:r>
            <a:r>
              <a:rPr lang="ru-RU" dirty="0" err="1"/>
              <a:t>најжешћих</a:t>
            </a:r>
            <a:r>
              <a:rPr lang="ru-RU" dirty="0"/>
              <a:t> </a:t>
            </a:r>
            <a:r>
              <a:rPr lang="ru-RU" dirty="0" err="1"/>
              <a:t>критичара</a:t>
            </a:r>
            <a:r>
              <a:rPr lang="ru-RU" dirty="0"/>
              <a:t> Данила </a:t>
            </a:r>
            <a:r>
              <a:rPr lang="ru-RU" dirty="0" err="1"/>
              <a:t>Кића</a:t>
            </a:r>
            <a:r>
              <a:rPr lang="ru-RU" dirty="0" smtClean="0"/>
              <a:t>.</a:t>
            </a:r>
          </a:p>
          <a:p>
            <a:r>
              <a:rPr lang="ru-RU" dirty="0" smtClean="0"/>
              <a:t>И </a:t>
            </a:r>
            <a:r>
              <a:rPr lang="ru-RU" dirty="0" err="1"/>
              <a:t>коначно</a:t>
            </a:r>
            <a:r>
              <a:rPr lang="ru-RU" dirty="0"/>
              <a:t>, </a:t>
            </a:r>
            <a:r>
              <a:rPr lang="ru-RU" dirty="0" err="1"/>
              <a:t>појављује</a:t>
            </a:r>
            <a:r>
              <a:rPr lang="ru-RU" dirty="0"/>
              <a:t> се </a:t>
            </a:r>
            <a:r>
              <a:rPr lang="ru-RU" b="1" dirty="0" err="1"/>
              <a:t>медицинска</a:t>
            </a:r>
            <a:r>
              <a:rPr lang="ru-RU" b="1" dirty="0"/>
              <a:t> сестра </a:t>
            </a:r>
            <a:r>
              <a:rPr lang="ru-RU" b="1" dirty="0" err="1"/>
              <a:t>Олга</a:t>
            </a:r>
            <a:r>
              <a:rPr lang="ru-RU" b="1" dirty="0"/>
              <a:t> </a:t>
            </a:r>
            <a:r>
              <a:rPr lang="ru-RU" dirty="0"/>
              <a:t>– </a:t>
            </a:r>
            <a:r>
              <a:rPr lang="ru-RU" dirty="0" err="1"/>
              <a:t>хипотетички</a:t>
            </a:r>
            <a:r>
              <a:rPr lang="ru-RU" dirty="0"/>
              <a:t> </a:t>
            </a:r>
            <a:r>
              <a:rPr lang="ru-RU" dirty="0" err="1"/>
              <a:t>сведок</a:t>
            </a:r>
            <a:r>
              <a:rPr lang="ru-RU" dirty="0"/>
              <a:t> у </a:t>
            </a:r>
            <a:r>
              <a:rPr lang="ru-RU" dirty="0" err="1"/>
              <a:t>првом</a:t>
            </a:r>
            <a:r>
              <a:rPr lang="ru-RU" dirty="0"/>
              <a:t> лицу. Она </a:t>
            </a:r>
            <a:r>
              <a:rPr lang="ru-RU" dirty="0" err="1"/>
              <a:t>плаћа</a:t>
            </a:r>
            <a:r>
              <a:rPr lang="ru-RU" dirty="0"/>
              <a:t> дуг Харону, </a:t>
            </a:r>
            <a:r>
              <a:rPr lang="ru-RU" dirty="0" err="1"/>
              <a:t>чамџији</a:t>
            </a:r>
            <a:r>
              <a:rPr lang="ru-RU" dirty="0"/>
              <a:t> из </a:t>
            </a:r>
            <a:r>
              <a:rPr lang="ru-RU" dirty="0" err="1"/>
              <a:t>загробног</a:t>
            </a:r>
            <a:r>
              <a:rPr lang="ru-RU" dirty="0"/>
              <a:t> живота.</a:t>
            </a:r>
            <a:endParaRPr lang="bg-BG" dirty="0"/>
          </a:p>
        </p:txBody>
      </p:sp>
    </p:spTree>
    <p:extLst>
      <p:ext uri="{BB962C8B-B14F-4D97-AF65-F5344CB8AC3E}">
        <p14:creationId xmlns:p14="http://schemas.microsoft.com/office/powerpoint/2010/main" val="36730002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bg-BG" dirty="0"/>
              <a:t>Заключение</a:t>
            </a:r>
            <a:br>
              <a:rPr lang="bg-BG" dirty="0"/>
            </a:br>
            <a:r>
              <a:rPr lang="bg-BG" dirty="0" err="1"/>
              <a:t>Закључак</a:t>
            </a:r>
            <a:endParaRPr lang="bg-BG" dirty="0"/>
          </a:p>
        </p:txBody>
      </p:sp>
      <p:sp>
        <p:nvSpPr>
          <p:cNvPr id="3" name="Контейнер за съдържание 2"/>
          <p:cNvSpPr>
            <a:spLocks noGrp="1"/>
          </p:cNvSpPr>
          <p:nvPr>
            <p:ph idx="1"/>
          </p:nvPr>
        </p:nvSpPr>
        <p:spPr/>
        <p:txBody>
          <a:bodyPr>
            <a:normAutofit fontScale="92500" lnSpcReduction="10000"/>
          </a:bodyPr>
          <a:lstStyle/>
          <a:p>
            <a:r>
              <a:rPr lang="ru-RU" dirty="0" err="1"/>
              <a:t>Умирайки</a:t>
            </a:r>
            <a:r>
              <a:rPr lang="ru-RU" dirty="0"/>
              <a:t>, </a:t>
            </a:r>
            <a:r>
              <a:rPr lang="ru-RU" b="1" dirty="0"/>
              <a:t>Сократ</a:t>
            </a:r>
            <a:r>
              <a:rPr lang="ru-RU" dirty="0"/>
              <a:t> </a:t>
            </a:r>
            <a:r>
              <a:rPr lang="ru-RU" dirty="0" err="1"/>
              <a:t>ще</a:t>
            </a:r>
            <a:r>
              <a:rPr lang="ru-RU" dirty="0"/>
              <a:t> </a:t>
            </a:r>
            <a:r>
              <a:rPr lang="ru-RU" dirty="0" err="1"/>
              <a:t>промълви</a:t>
            </a:r>
            <a:r>
              <a:rPr lang="ru-RU" dirty="0"/>
              <a:t>: </a:t>
            </a:r>
            <a:r>
              <a:rPr lang="ru-RU" dirty="0" smtClean="0"/>
              <a:t> </a:t>
            </a:r>
            <a:r>
              <a:rPr lang="ru-RU" i="1" dirty="0" smtClean="0"/>
              <a:t>„</a:t>
            </a:r>
            <a:r>
              <a:rPr lang="ru-RU" i="1" dirty="0" err="1"/>
              <a:t>Критоне</a:t>
            </a:r>
            <a:r>
              <a:rPr lang="ru-RU" i="1" dirty="0"/>
              <a:t>, </a:t>
            </a:r>
            <a:r>
              <a:rPr lang="ru-RU" i="1" dirty="0" err="1"/>
              <a:t>дължим</a:t>
            </a:r>
            <a:r>
              <a:rPr lang="ru-RU" i="1" dirty="0"/>
              <a:t> петел на Асклепий. </a:t>
            </a:r>
            <a:r>
              <a:rPr lang="ru-RU" i="1" dirty="0" err="1"/>
              <a:t>Върнете</a:t>
            </a:r>
            <a:r>
              <a:rPr lang="ru-RU" i="1" dirty="0"/>
              <a:t> </a:t>
            </a:r>
            <a:r>
              <a:rPr lang="ru-RU" i="1" dirty="0" err="1"/>
              <a:t>му</a:t>
            </a:r>
            <a:r>
              <a:rPr lang="ru-RU" i="1" dirty="0"/>
              <a:t> </a:t>
            </a:r>
            <a:r>
              <a:rPr lang="ru-RU" i="1" dirty="0" err="1"/>
              <a:t>го</a:t>
            </a:r>
            <a:r>
              <a:rPr lang="ru-RU" i="1" dirty="0"/>
              <a:t> и не </a:t>
            </a:r>
            <a:r>
              <a:rPr lang="ru-RU" i="1" dirty="0" err="1"/>
              <a:t>забравяйте</a:t>
            </a:r>
            <a:r>
              <a:rPr lang="ru-RU" i="1" dirty="0"/>
              <a:t>!“ </a:t>
            </a:r>
            <a:endParaRPr lang="ru-RU" i="1" dirty="0" smtClean="0"/>
          </a:p>
          <a:p>
            <a:r>
              <a:rPr lang="ru-RU" dirty="0" err="1"/>
              <a:t>Умирући</a:t>
            </a:r>
            <a:r>
              <a:rPr lang="ru-RU" dirty="0"/>
              <a:t>, </a:t>
            </a:r>
            <a:r>
              <a:rPr lang="ru-RU" b="1" dirty="0"/>
              <a:t>Сократ</a:t>
            </a:r>
            <a:r>
              <a:rPr lang="ru-RU" dirty="0"/>
              <a:t> </a:t>
            </a:r>
            <a:r>
              <a:rPr lang="ru-RU" dirty="0" err="1"/>
              <a:t>ће</a:t>
            </a:r>
            <a:r>
              <a:rPr lang="ru-RU" dirty="0"/>
              <a:t> </a:t>
            </a:r>
            <a:r>
              <a:rPr lang="ru-RU" dirty="0" err="1"/>
              <a:t>шапнути</a:t>
            </a:r>
            <a:r>
              <a:rPr lang="ru-RU" dirty="0"/>
              <a:t>: </a:t>
            </a:r>
            <a:r>
              <a:rPr lang="ru-RU" i="1" dirty="0"/>
              <a:t>„</a:t>
            </a:r>
            <a:r>
              <a:rPr lang="ru-RU" i="1" dirty="0" err="1"/>
              <a:t>Критоне</a:t>
            </a:r>
            <a:r>
              <a:rPr lang="ru-RU" i="1" dirty="0"/>
              <a:t>, </a:t>
            </a:r>
            <a:r>
              <a:rPr lang="ru-RU" i="1" dirty="0" err="1"/>
              <a:t>дугујемо</a:t>
            </a:r>
            <a:r>
              <a:rPr lang="ru-RU" i="1" dirty="0"/>
              <a:t> </a:t>
            </a:r>
            <a:r>
              <a:rPr lang="ru-RU" i="1" dirty="0" err="1"/>
              <a:t>петла</a:t>
            </a:r>
            <a:r>
              <a:rPr lang="ru-RU" i="1" dirty="0"/>
              <a:t> </a:t>
            </a:r>
            <a:r>
              <a:rPr lang="ru-RU" i="1" dirty="0" err="1"/>
              <a:t>Асклепију</a:t>
            </a:r>
            <a:r>
              <a:rPr lang="ru-RU" i="1" dirty="0"/>
              <a:t>. </a:t>
            </a:r>
            <a:r>
              <a:rPr lang="ru-RU" i="1" dirty="0" err="1"/>
              <a:t>Врати</a:t>
            </a:r>
            <a:r>
              <a:rPr lang="ru-RU" i="1" dirty="0"/>
              <a:t> </a:t>
            </a:r>
            <a:r>
              <a:rPr lang="ru-RU" i="1" dirty="0" err="1"/>
              <a:t>му</a:t>
            </a:r>
            <a:r>
              <a:rPr lang="ru-RU" i="1" dirty="0"/>
              <a:t> га и не </a:t>
            </a:r>
            <a:r>
              <a:rPr lang="ru-RU" i="1" dirty="0" err="1"/>
              <a:t>заборави</a:t>
            </a:r>
            <a:r>
              <a:rPr lang="ru-RU" i="1" dirty="0" smtClean="0"/>
              <a:t>!“</a:t>
            </a:r>
          </a:p>
          <a:p>
            <a:r>
              <a:rPr lang="bg-BG" i="1" dirty="0"/>
              <a:t>„Животът ни връща само това, което даваме на другите.“ („</a:t>
            </a:r>
            <a:r>
              <a:rPr lang="en-US" i="1" dirty="0" err="1"/>
              <a:t>Život</a:t>
            </a:r>
            <a:r>
              <a:rPr lang="en-US" i="1" dirty="0"/>
              <a:t> </a:t>
            </a:r>
            <a:r>
              <a:rPr lang="en-US" i="1" dirty="0" err="1"/>
              <a:t>nam</a:t>
            </a:r>
            <a:r>
              <a:rPr lang="en-US" i="1" dirty="0"/>
              <a:t> </a:t>
            </a:r>
            <a:r>
              <a:rPr lang="en-US" i="1" dirty="0" err="1"/>
              <a:t>vraća</a:t>
            </a:r>
            <a:r>
              <a:rPr lang="en-US" i="1" dirty="0"/>
              <a:t> </a:t>
            </a:r>
            <a:r>
              <a:rPr lang="en-US" i="1" dirty="0" err="1"/>
              <a:t>samo</a:t>
            </a:r>
            <a:r>
              <a:rPr lang="en-US" i="1" dirty="0"/>
              <a:t> ono </a:t>
            </a:r>
            <a:r>
              <a:rPr lang="en-US" i="1" dirty="0" err="1"/>
              <a:t>što</a:t>
            </a:r>
            <a:r>
              <a:rPr lang="en-US" i="1" dirty="0"/>
              <a:t> mi </a:t>
            </a:r>
            <a:r>
              <a:rPr lang="en-US" i="1" dirty="0" err="1"/>
              <a:t>drugima</a:t>
            </a:r>
            <a:r>
              <a:rPr lang="en-US" i="1" dirty="0"/>
              <a:t> </a:t>
            </a:r>
            <a:r>
              <a:rPr lang="en-US" i="1" dirty="0" err="1"/>
              <a:t>dajemo</a:t>
            </a:r>
            <a:r>
              <a:rPr lang="en-US" i="1" dirty="0" smtClean="0"/>
              <a:t>“</a:t>
            </a:r>
            <a:r>
              <a:rPr lang="bg-BG" i="1" dirty="0" smtClean="0"/>
              <a:t>)</a:t>
            </a:r>
            <a:r>
              <a:rPr lang="en-US" i="1" dirty="0" smtClean="0"/>
              <a:t> </a:t>
            </a:r>
            <a:r>
              <a:rPr lang="bg-BG" i="1" dirty="0" smtClean="0"/>
              <a:t>,</a:t>
            </a:r>
            <a:r>
              <a:rPr lang="bg-BG" b="1" i="1" dirty="0" smtClean="0"/>
              <a:t>Андрич</a:t>
            </a:r>
            <a:r>
              <a:rPr lang="bg-BG" i="1" dirty="0" smtClean="0"/>
              <a:t> </a:t>
            </a:r>
            <a:r>
              <a:rPr lang="bg-BG" i="1" dirty="0"/>
              <a:t>в </a:t>
            </a:r>
            <a:r>
              <a:rPr lang="bg-BG" i="1" dirty="0" smtClean="0"/>
              <a:t> </a:t>
            </a:r>
            <a:r>
              <a:rPr lang="bg-BG" i="1" dirty="0"/>
              <a:t>„</a:t>
            </a:r>
            <a:r>
              <a:rPr lang="en-US" i="1" dirty="0"/>
              <a:t>Ex </a:t>
            </a:r>
            <a:r>
              <a:rPr lang="en-US" i="1" dirty="0" err="1"/>
              <a:t>ponto</a:t>
            </a:r>
            <a:r>
              <a:rPr lang="en-US" i="1" dirty="0"/>
              <a:t>“ </a:t>
            </a:r>
            <a:r>
              <a:rPr lang="bg-BG" i="1" dirty="0" smtClean="0"/>
              <a:t>.</a:t>
            </a:r>
            <a:endParaRPr lang="bg-BG" i="1" dirty="0"/>
          </a:p>
        </p:txBody>
      </p:sp>
    </p:spTree>
    <p:extLst>
      <p:ext uri="{BB962C8B-B14F-4D97-AF65-F5344CB8AC3E}">
        <p14:creationId xmlns:p14="http://schemas.microsoft.com/office/powerpoint/2010/main" val="25143806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58018"/>
          </a:xfrm>
        </p:spPr>
        <p:txBody>
          <a:bodyPr>
            <a:normAutofit fontScale="90000"/>
          </a:bodyPr>
          <a:lstStyle/>
          <a:p>
            <a:endParaRPr lang="bg-BG" sz="800" dirty="0"/>
          </a:p>
        </p:txBody>
      </p:sp>
      <p:sp>
        <p:nvSpPr>
          <p:cNvPr id="3" name="Контейнер за съдържание 2"/>
          <p:cNvSpPr>
            <a:spLocks noGrp="1"/>
          </p:cNvSpPr>
          <p:nvPr>
            <p:ph idx="1"/>
          </p:nvPr>
        </p:nvSpPr>
        <p:spPr>
          <a:xfrm>
            <a:off x="457200" y="404664"/>
            <a:ext cx="8229600" cy="6264696"/>
          </a:xfrm>
        </p:spPr>
        <p:txBody>
          <a:bodyPr>
            <a:normAutofit fontScale="85000" lnSpcReduction="20000"/>
          </a:bodyPr>
          <a:lstStyle/>
          <a:p>
            <a:r>
              <a:rPr lang="ru-RU" dirty="0" err="1" smtClean="0"/>
              <a:t>Киш</a:t>
            </a:r>
            <a:r>
              <a:rPr lang="ru-RU" dirty="0" smtClean="0"/>
              <a:t> говори </a:t>
            </a:r>
            <a:r>
              <a:rPr lang="ru-RU" dirty="0"/>
              <a:t>в </a:t>
            </a:r>
            <a:r>
              <a:rPr lang="ru-RU" dirty="0" err="1"/>
              <a:t>метафизичните</a:t>
            </a:r>
            <a:r>
              <a:rPr lang="ru-RU" dirty="0"/>
              <a:t> пространства в</a:t>
            </a:r>
            <a:r>
              <a:rPr lang="ru-RU" dirty="0" smtClean="0"/>
              <a:t> </a:t>
            </a:r>
            <a:r>
              <a:rPr lang="ru-RU" dirty="0" err="1"/>
              <a:t>своите</a:t>
            </a:r>
            <a:r>
              <a:rPr lang="ru-RU" dirty="0"/>
              <a:t> книги на </a:t>
            </a:r>
            <a:r>
              <a:rPr lang="ru-RU" dirty="0" err="1"/>
              <a:t>мъртвите</a:t>
            </a:r>
            <a:r>
              <a:rPr lang="ru-RU" dirty="0"/>
              <a:t>. </a:t>
            </a:r>
            <a:r>
              <a:rPr lang="ru-RU" dirty="0" err="1"/>
              <a:t>Преживява</a:t>
            </a:r>
            <a:r>
              <a:rPr lang="ru-RU" dirty="0"/>
              <a:t> </a:t>
            </a:r>
            <a:r>
              <a:rPr lang="ru-RU" dirty="0" err="1"/>
              <a:t>собствената</a:t>
            </a:r>
            <a:r>
              <a:rPr lang="ru-RU" dirty="0"/>
              <a:t> си метаморфоза в </a:t>
            </a:r>
            <a:r>
              <a:rPr lang="ru-RU" dirty="0" err="1"/>
              <a:t>тялото</a:t>
            </a:r>
            <a:r>
              <a:rPr lang="ru-RU" dirty="0"/>
              <a:t>, </a:t>
            </a:r>
            <a:r>
              <a:rPr lang="ru-RU" dirty="0" err="1"/>
              <a:t>миналото</a:t>
            </a:r>
            <a:r>
              <a:rPr lang="ru-RU" dirty="0"/>
              <a:t> и </a:t>
            </a:r>
            <a:r>
              <a:rPr lang="ru-RU" dirty="0" err="1"/>
              <a:t>биографията</a:t>
            </a:r>
            <a:r>
              <a:rPr lang="ru-RU" dirty="0"/>
              <a:t> на своя </a:t>
            </a:r>
            <a:r>
              <a:rPr lang="ru-RU" dirty="0" err="1" smtClean="0"/>
              <a:t>учител</a:t>
            </a:r>
            <a:r>
              <a:rPr lang="ru-RU" dirty="0" smtClean="0"/>
              <a:t>.</a:t>
            </a:r>
          </a:p>
          <a:p>
            <a:r>
              <a:rPr lang="ru-RU" dirty="0" err="1"/>
              <a:t>П</a:t>
            </a:r>
            <a:r>
              <a:rPr lang="ru-RU" dirty="0" err="1" smtClean="0"/>
              <a:t>ревежда</a:t>
            </a:r>
            <a:r>
              <a:rPr lang="ru-RU" dirty="0" smtClean="0"/>
              <a:t> </a:t>
            </a:r>
            <a:r>
              <a:rPr lang="ru-RU" dirty="0" err="1"/>
              <a:t>завещанието</a:t>
            </a:r>
            <a:r>
              <a:rPr lang="ru-RU" dirty="0"/>
              <a:t> на </a:t>
            </a:r>
            <a:r>
              <a:rPr lang="ru-RU" dirty="0" err="1"/>
              <a:t>Андрич</a:t>
            </a:r>
            <a:r>
              <a:rPr lang="ru-RU" dirty="0"/>
              <a:t> на </a:t>
            </a:r>
            <a:r>
              <a:rPr lang="ru-RU" dirty="0" err="1"/>
              <a:t>езика</a:t>
            </a:r>
            <a:r>
              <a:rPr lang="ru-RU" dirty="0"/>
              <a:t> на </a:t>
            </a:r>
            <a:r>
              <a:rPr lang="ru-RU" dirty="0" err="1" smtClean="0"/>
              <a:t>притчата</a:t>
            </a:r>
            <a:r>
              <a:rPr lang="ru-RU" dirty="0" smtClean="0"/>
              <a:t>, </a:t>
            </a:r>
            <a:r>
              <a:rPr lang="ru-RU" dirty="0" err="1" smtClean="0"/>
              <a:t>легендата</a:t>
            </a:r>
            <a:r>
              <a:rPr lang="ru-RU" dirty="0" smtClean="0"/>
              <a:t> и </a:t>
            </a:r>
            <a:r>
              <a:rPr lang="ru-RU" dirty="0" err="1" smtClean="0"/>
              <a:t>автофикцията</a:t>
            </a:r>
            <a:r>
              <a:rPr lang="ru-RU" dirty="0" smtClean="0"/>
              <a:t>. </a:t>
            </a:r>
          </a:p>
          <a:p>
            <a:r>
              <a:rPr lang="ru-RU" dirty="0" err="1" smtClean="0"/>
              <a:t>Киш</a:t>
            </a:r>
            <a:r>
              <a:rPr lang="ru-RU" dirty="0"/>
              <a:t> е  </a:t>
            </a:r>
            <a:r>
              <a:rPr lang="ru-RU" dirty="0" err="1" smtClean="0"/>
              <a:t>разказвач</a:t>
            </a:r>
            <a:r>
              <a:rPr lang="ru-RU" dirty="0" smtClean="0"/>
              <a:t> </a:t>
            </a:r>
            <a:r>
              <a:rPr lang="ru-RU" dirty="0"/>
              <a:t>на истории, </a:t>
            </a:r>
            <a:r>
              <a:rPr lang="ru-RU" dirty="0" err="1"/>
              <a:t>който</a:t>
            </a:r>
            <a:r>
              <a:rPr lang="ru-RU" dirty="0"/>
              <a:t> </a:t>
            </a:r>
            <a:r>
              <a:rPr lang="ru-RU" dirty="0" err="1"/>
              <a:t>накрая</a:t>
            </a:r>
            <a:r>
              <a:rPr lang="ru-RU" dirty="0"/>
              <a:t> </a:t>
            </a:r>
            <a:r>
              <a:rPr lang="ru-RU" dirty="0" err="1"/>
              <a:t>винаги</a:t>
            </a:r>
            <a:r>
              <a:rPr lang="ru-RU" dirty="0"/>
              <a:t> е </a:t>
            </a:r>
            <a:r>
              <a:rPr lang="ru-RU" dirty="0" err="1"/>
              <a:t>длъжник</a:t>
            </a:r>
            <a:r>
              <a:rPr lang="ru-RU" dirty="0"/>
              <a:t> на </a:t>
            </a:r>
            <a:r>
              <a:rPr lang="ru-RU" dirty="0" err="1"/>
              <a:t>своите</a:t>
            </a:r>
            <a:r>
              <a:rPr lang="ru-RU" dirty="0"/>
              <a:t> читатели</a:t>
            </a:r>
            <a:r>
              <a:rPr lang="ru-RU" dirty="0" smtClean="0"/>
              <a:t>.</a:t>
            </a:r>
          </a:p>
          <a:p>
            <a:r>
              <a:rPr lang="bg-BG" b="1" dirty="0"/>
              <a:t>Киш говори у </a:t>
            </a:r>
            <a:r>
              <a:rPr lang="bg-BG" b="1" dirty="0" err="1"/>
              <a:t>метафизичким</a:t>
            </a:r>
            <a:r>
              <a:rPr lang="bg-BG" b="1" dirty="0"/>
              <a:t> </a:t>
            </a:r>
            <a:r>
              <a:rPr lang="bg-BG" b="1" dirty="0" err="1"/>
              <a:t>просторима</a:t>
            </a:r>
            <a:r>
              <a:rPr lang="bg-BG" b="1" dirty="0"/>
              <a:t> </a:t>
            </a:r>
            <a:r>
              <a:rPr lang="bg-BG" b="1" dirty="0" err="1"/>
              <a:t>својих</a:t>
            </a:r>
            <a:r>
              <a:rPr lang="bg-BG" b="1" dirty="0"/>
              <a:t> </a:t>
            </a:r>
            <a:r>
              <a:rPr lang="bg-BG" b="1" dirty="0" err="1"/>
              <a:t>књига</a:t>
            </a:r>
            <a:r>
              <a:rPr lang="bg-BG" b="1" dirty="0"/>
              <a:t> </a:t>
            </a:r>
            <a:r>
              <a:rPr lang="bg-BG" b="1" dirty="0" err="1"/>
              <a:t>мртвих</a:t>
            </a:r>
            <a:r>
              <a:rPr lang="bg-BG" b="1" dirty="0" smtClean="0"/>
              <a:t>.</a:t>
            </a:r>
          </a:p>
          <a:p>
            <a:r>
              <a:rPr lang="bg-BG" b="1" dirty="0" smtClean="0"/>
              <a:t> </a:t>
            </a:r>
            <a:r>
              <a:rPr lang="bg-BG" b="1" dirty="0" err="1"/>
              <a:t>Он</a:t>
            </a:r>
            <a:r>
              <a:rPr lang="bg-BG" b="1" dirty="0"/>
              <a:t> </a:t>
            </a:r>
            <a:r>
              <a:rPr lang="bg-BG" b="1" dirty="0" err="1"/>
              <a:t>доживљава</a:t>
            </a:r>
            <a:r>
              <a:rPr lang="bg-BG" b="1" dirty="0"/>
              <a:t> </a:t>
            </a:r>
            <a:r>
              <a:rPr lang="bg-BG" b="1" dirty="0" err="1"/>
              <a:t>сопствену</a:t>
            </a:r>
            <a:r>
              <a:rPr lang="bg-BG" b="1" dirty="0"/>
              <a:t> </a:t>
            </a:r>
            <a:r>
              <a:rPr lang="bg-BG" b="1" dirty="0" err="1"/>
              <a:t>метаморфозу</a:t>
            </a:r>
            <a:r>
              <a:rPr lang="bg-BG" b="1" dirty="0"/>
              <a:t> у </a:t>
            </a:r>
            <a:r>
              <a:rPr lang="bg-BG" b="1" dirty="0" err="1"/>
              <a:t>телу</a:t>
            </a:r>
            <a:r>
              <a:rPr lang="bg-BG" b="1" dirty="0"/>
              <a:t>, </a:t>
            </a:r>
            <a:r>
              <a:rPr lang="bg-BG" b="1" dirty="0" err="1"/>
              <a:t>прошлости</a:t>
            </a:r>
            <a:r>
              <a:rPr lang="bg-BG" b="1" dirty="0"/>
              <a:t> и </a:t>
            </a:r>
            <a:r>
              <a:rPr lang="bg-BG" b="1" dirty="0" err="1"/>
              <a:t>биографији</a:t>
            </a:r>
            <a:r>
              <a:rPr lang="bg-BG" b="1" dirty="0"/>
              <a:t> </a:t>
            </a:r>
            <a:r>
              <a:rPr lang="bg-BG" b="1" dirty="0" err="1"/>
              <a:t>свог</a:t>
            </a:r>
            <a:r>
              <a:rPr lang="bg-BG" b="1" dirty="0"/>
              <a:t> </a:t>
            </a:r>
            <a:r>
              <a:rPr lang="bg-BG" b="1" dirty="0" err="1"/>
              <a:t>учитеља</a:t>
            </a:r>
            <a:r>
              <a:rPr lang="bg-BG" b="1" dirty="0" smtClean="0"/>
              <a:t>.</a:t>
            </a:r>
          </a:p>
          <a:p>
            <a:r>
              <a:rPr lang="bg-BG" b="1" dirty="0" err="1" smtClean="0"/>
              <a:t>Он</a:t>
            </a:r>
            <a:r>
              <a:rPr lang="bg-BG" b="1" dirty="0" smtClean="0"/>
              <a:t> </a:t>
            </a:r>
            <a:r>
              <a:rPr lang="bg-BG" b="1" dirty="0"/>
              <a:t>преводи </a:t>
            </a:r>
            <a:r>
              <a:rPr lang="bg-BG" b="1" dirty="0" err="1"/>
              <a:t>Андрићев</a:t>
            </a:r>
            <a:r>
              <a:rPr lang="bg-BG" b="1" dirty="0"/>
              <a:t> тестамент на </a:t>
            </a:r>
            <a:r>
              <a:rPr lang="bg-BG" b="1" dirty="0" err="1"/>
              <a:t>језик</a:t>
            </a:r>
            <a:r>
              <a:rPr lang="bg-BG" b="1" dirty="0"/>
              <a:t> </a:t>
            </a:r>
            <a:r>
              <a:rPr lang="bg-BG" b="1" dirty="0" err="1"/>
              <a:t>параболе</a:t>
            </a:r>
            <a:r>
              <a:rPr lang="bg-BG" b="1" dirty="0"/>
              <a:t>, </a:t>
            </a:r>
            <a:r>
              <a:rPr lang="bg-BG" b="1" dirty="0" err="1"/>
              <a:t>легенде</a:t>
            </a:r>
            <a:r>
              <a:rPr lang="bg-BG" b="1" dirty="0"/>
              <a:t> и </a:t>
            </a:r>
            <a:r>
              <a:rPr lang="bg-BG" b="1" dirty="0" err="1"/>
              <a:t>аутофикције</a:t>
            </a:r>
            <a:r>
              <a:rPr lang="bg-BG" b="1" dirty="0"/>
              <a:t>. </a:t>
            </a:r>
            <a:endParaRPr lang="bg-BG" b="1" dirty="0" smtClean="0"/>
          </a:p>
          <a:p>
            <a:r>
              <a:rPr lang="bg-BG" b="1" dirty="0" smtClean="0"/>
              <a:t>Киш </a:t>
            </a:r>
            <a:r>
              <a:rPr lang="bg-BG" b="1" dirty="0" err="1"/>
              <a:t>је</a:t>
            </a:r>
            <a:r>
              <a:rPr lang="bg-BG" b="1" dirty="0"/>
              <a:t> </a:t>
            </a:r>
            <a:r>
              <a:rPr lang="bg-BG" b="1" dirty="0" err="1"/>
              <a:t>приповедач</a:t>
            </a:r>
            <a:r>
              <a:rPr lang="bg-BG" b="1" dirty="0"/>
              <a:t> </a:t>
            </a:r>
            <a:r>
              <a:rPr lang="bg-BG" b="1" dirty="0" err="1"/>
              <a:t>који</a:t>
            </a:r>
            <a:r>
              <a:rPr lang="bg-BG" b="1" dirty="0"/>
              <a:t> </a:t>
            </a:r>
            <a:r>
              <a:rPr lang="bg-BG" b="1" dirty="0" err="1"/>
              <a:t>је</a:t>
            </a:r>
            <a:r>
              <a:rPr lang="bg-BG" b="1" dirty="0"/>
              <a:t> на </a:t>
            </a:r>
            <a:r>
              <a:rPr lang="bg-BG" b="1" dirty="0" err="1"/>
              <a:t>крају</a:t>
            </a:r>
            <a:r>
              <a:rPr lang="bg-BG" b="1" dirty="0"/>
              <a:t> </a:t>
            </a:r>
            <a:r>
              <a:rPr lang="bg-BG" b="1" dirty="0" err="1"/>
              <a:t>увек</a:t>
            </a:r>
            <a:r>
              <a:rPr lang="bg-BG" b="1" dirty="0"/>
              <a:t> </a:t>
            </a:r>
            <a:r>
              <a:rPr lang="bg-BG" b="1" dirty="0" err="1"/>
              <a:t>дужан</a:t>
            </a:r>
            <a:r>
              <a:rPr lang="bg-BG" b="1" dirty="0"/>
              <a:t> </a:t>
            </a:r>
            <a:r>
              <a:rPr lang="bg-BG" b="1" dirty="0" err="1"/>
              <a:t>својим</a:t>
            </a:r>
            <a:r>
              <a:rPr lang="bg-BG" b="1" dirty="0"/>
              <a:t> </a:t>
            </a:r>
            <a:r>
              <a:rPr lang="bg-BG" b="1" dirty="0" err="1"/>
              <a:t>читаоцима</a:t>
            </a:r>
            <a:r>
              <a:rPr lang="bg-BG" b="1" dirty="0"/>
              <a:t>.</a:t>
            </a:r>
          </a:p>
        </p:txBody>
      </p:sp>
    </p:spTree>
    <p:extLst>
      <p:ext uri="{BB962C8B-B14F-4D97-AF65-F5344CB8AC3E}">
        <p14:creationId xmlns:p14="http://schemas.microsoft.com/office/powerpoint/2010/main" val="38068043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60648"/>
            <a:ext cx="8229600" cy="3312368"/>
          </a:xfrm>
        </p:spPr>
        <p:txBody>
          <a:bodyPr>
            <a:normAutofit fontScale="90000"/>
          </a:bodyPr>
          <a:lstStyle/>
          <a:p>
            <a:r>
              <a:rPr lang="ru-RU" sz="2400" b="1" dirty="0" err="1"/>
              <a:t>Предмети</a:t>
            </a:r>
            <a:r>
              <a:rPr lang="ru-RU" sz="2400" b="1" dirty="0"/>
              <a:t> и </a:t>
            </a:r>
            <a:r>
              <a:rPr lang="ru-RU" sz="2400" b="1" dirty="0" err="1"/>
              <a:t>субјекти</a:t>
            </a:r>
            <a:r>
              <a:rPr lang="ru-RU" sz="2400" b="1" dirty="0"/>
              <a:t> су </a:t>
            </a:r>
            <a:r>
              <a:rPr lang="ru-RU" sz="2400" b="1" dirty="0" err="1"/>
              <a:t>сенке</a:t>
            </a:r>
            <a:r>
              <a:rPr lang="ru-RU" sz="2400" b="1" dirty="0"/>
              <a:t> </a:t>
            </a:r>
            <a:r>
              <a:rPr lang="ru-RU" sz="2400" b="1" dirty="0" err="1"/>
              <a:t>идеја</a:t>
            </a:r>
            <a:r>
              <a:rPr lang="ru-RU" sz="2400" b="1" dirty="0"/>
              <a:t> (Платон), у </a:t>
            </a:r>
            <a:r>
              <a:rPr lang="ru-RU" sz="2400" b="1" dirty="0" err="1"/>
              <a:t>њима</a:t>
            </a:r>
            <a:r>
              <a:rPr lang="ru-RU" sz="2400" b="1" dirty="0"/>
              <a:t> </a:t>
            </a:r>
            <a:r>
              <a:rPr lang="ru-RU" sz="2400" b="1" dirty="0" err="1"/>
              <a:t>је</a:t>
            </a:r>
            <a:r>
              <a:rPr lang="ru-RU" sz="2400" b="1" dirty="0"/>
              <a:t> </a:t>
            </a:r>
            <a:r>
              <a:rPr lang="ru-RU" sz="2400" b="1" dirty="0" err="1"/>
              <a:t>сећање</a:t>
            </a:r>
            <a:r>
              <a:rPr lang="ru-RU" sz="2400" b="1" dirty="0"/>
              <a:t> на наш </a:t>
            </a:r>
            <a:r>
              <a:rPr lang="ru-RU" sz="2400" b="1" dirty="0" err="1"/>
              <a:t>сопствени</a:t>
            </a:r>
            <a:r>
              <a:rPr lang="ru-RU" sz="2400" b="1" dirty="0"/>
              <a:t> живот. </a:t>
            </a:r>
            <a:r>
              <a:rPr lang="ru-RU" sz="2400" b="1" dirty="0" err="1"/>
              <a:t>Енциклопедије</a:t>
            </a:r>
            <a:r>
              <a:rPr lang="ru-RU" sz="2400" b="1" dirty="0"/>
              <a:t>, </a:t>
            </a:r>
            <a:r>
              <a:rPr lang="ru-RU" sz="2400" b="1" dirty="0" err="1"/>
              <a:t>спискови</a:t>
            </a:r>
            <a:r>
              <a:rPr lang="ru-RU" sz="2400" b="1" dirty="0"/>
              <a:t>, свет предмета – </a:t>
            </a:r>
            <a:r>
              <a:rPr lang="ru-RU" sz="2400" b="1" dirty="0" err="1"/>
              <a:t>такво</a:t>
            </a:r>
            <a:r>
              <a:rPr lang="ru-RU" sz="2400" b="1" dirty="0"/>
              <a:t> </a:t>
            </a:r>
            <a:r>
              <a:rPr lang="ru-RU" sz="2400" b="1" dirty="0" err="1"/>
              <a:t>модерно</a:t>
            </a:r>
            <a:r>
              <a:rPr lang="ru-RU" sz="2400" b="1" dirty="0"/>
              <a:t> </a:t>
            </a:r>
            <a:r>
              <a:rPr lang="ru-RU" sz="2400" b="1" dirty="0" err="1"/>
              <a:t>заплетирање</a:t>
            </a:r>
            <a:r>
              <a:rPr lang="ru-RU" sz="2400" b="1" dirty="0"/>
              <a:t> </a:t>
            </a:r>
            <a:r>
              <a:rPr lang="ru-RU" sz="2400" b="1" dirty="0" err="1"/>
              <a:t>постаје</a:t>
            </a:r>
            <a:r>
              <a:rPr lang="ru-RU" sz="2400" b="1" dirty="0"/>
              <a:t> постмодерна доминанта у </a:t>
            </a:r>
            <a:r>
              <a:rPr lang="ru-RU" sz="2400" b="1" dirty="0" err="1"/>
              <a:t>европском</a:t>
            </a:r>
            <a:r>
              <a:rPr lang="ru-RU" sz="2400" b="1" dirty="0"/>
              <a:t> </a:t>
            </a:r>
            <a:r>
              <a:rPr lang="ru-RU" sz="2400" b="1" dirty="0" err="1"/>
              <a:t>књижевном</a:t>
            </a:r>
            <a:r>
              <a:rPr lang="ru-RU" sz="2400" b="1" dirty="0"/>
              <a:t> </a:t>
            </a:r>
            <a:r>
              <a:rPr lang="ru-RU" sz="2400" b="1" dirty="0" err="1" smtClean="0"/>
              <a:t>пројекту</a:t>
            </a:r>
            <a:r>
              <a:rPr lang="ru-RU" sz="2400" b="1" dirty="0"/>
              <a:t>:</a:t>
            </a:r>
            <a:r>
              <a:rPr lang="ru-RU" sz="2400" b="1" dirty="0" smtClean="0"/>
              <a:t> </a:t>
            </a:r>
            <a:r>
              <a:rPr lang="ru-RU" sz="2400" b="1" dirty="0"/>
              <a:t>Жоржа </a:t>
            </a:r>
            <a:r>
              <a:rPr lang="ru-RU" sz="2400" b="1" dirty="0" err="1"/>
              <a:t>Переца</a:t>
            </a:r>
            <a:r>
              <a:rPr lang="ru-RU" sz="2400" b="1" dirty="0"/>
              <a:t>, </a:t>
            </a:r>
            <a:r>
              <a:rPr lang="ru-RU" sz="2400" b="1" dirty="0" err="1"/>
              <a:t>Јосифа</a:t>
            </a:r>
            <a:r>
              <a:rPr lang="ru-RU" sz="2400" b="1" dirty="0"/>
              <a:t> </a:t>
            </a:r>
            <a:r>
              <a:rPr lang="ru-RU" sz="2400" b="1" dirty="0" err="1"/>
              <a:t>Бродског</a:t>
            </a:r>
            <a:r>
              <a:rPr lang="ru-RU" sz="2400" b="1" dirty="0"/>
              <a:t>, Ива </a:t>
            </a:r>
            <a:r>
              <a:rPr lang="ru-RU" sz="2400" b="1" dirty="0" err="1"/>
              <a:t>Андрића</a:t>
            </a:r>
            <a:r>
              <a:rPr lang="ru-RU" sz="2400" b="1" dirty="0"/>
              <a:t>, Данила Киша, </a:t>
            </a:r>
            <a:r>
              <a:rPr lang="ru-RU" sz="2400" b="1" dirty="0" err="1"/>
              <a:t>Орхана</a:t>
            </a:r>
            <a:r>
              <a:rPr lang="ru-RU" sz="2400" b="1" dirty="0"/>
              <a:t> </a:t>
            </a:r>
            <a:r>
              <a:rPr lang="ru-RU" sz="2400" b="1" dirty="0" err="1"/>
              <a:t>Памука</a:t>
            </a:r>
            <a:r>
              <a:rPr lang="ru-RU" sz="2400" b="1" dirty="0"/>
              <a:t>, </a:t>
            </a:r>
            <a:r>
              <a:rPr lang="ru-RU" sz="2400" b="1" dirty="0" err="1"/>
              <a:t>Олге</a:t>
            </a:r>
            <a:r>
              <a:rPr lang="ru-RU" sz="2400" b="1" dirty="0"/>
              <a:t> </a:t>
            </a:r>
            <a:r>
              <a:rPr lang="ru-RU" sz="2400" b="1" dirty="0" err="1"/>
              <a:t>Токарчук</a:t>
            </a:r>
            <a:r>
              <a:rPr lang="ru-RU" sz="2400" b="1" dirty="0"/>
              <a:t>, </a:t>
            </a:r>
            <a:r>
              <a:rPr lang="ru-RU" sz="2400" b="1" dirty="0" err="1"/>
              <a:t>Георгија</a:t>
            </a:r>
            <a:r>
              <a:rPr lang="ru-RU" sz="2400" b="1" dirty="0"/>
              <a:t> </a:t>
            </a:r>
            <a:r>
              <a:rPr lang="ru-RU" sz="2400" b="1" dirty="0" err="1"/>
              <a:t>Господинова</a:t>
            </a:r>
            <a:r>
              <a:rPr lang="ru-RU" sz="2400" b="1" dirty="0"/>
              <a:t> </a:t>
            </a:r>
            <a:r>
              <a:rPr lang="ru-RU" sz="2400" b="1" dirty="0" err="1"/>
              <a:t>итд</a:t>
            </a:r>
            <a:r>
              <a:rPr lang="ru-RU" sz="2400" b="1" dirty="0"/>
              <a:t>. </a:t>
            </a:r>
            <a:r>
              <a:rPr lang="ru-RU" sz="2400" b="1" dirty="0" err="1"/>
              <a:t>Предмети</a:t>
            </a:r>
            <a:r>
              <a:rPr lang="ru-RU" sz="2400" b="1" dirty="0"/>
              <a:t> и </a:t>
            </a:r>
            <a:r>
              <a:rPr lang="ru-RU" sz="2400" b="1" dirty="0" err="1"/>
              <a:t>наизглед</a:t>
            </a:r>
            <a:r>
              <a:rPr lang="ru-RU" sz="2400" b="1" dirty="0"/>
              <a:t> </a:t>
            </a:r>
            <a:r>
              <a:rPr lang="ru-RU" sz="2400" b="1" dirty="0" err="1"/>
              <a:t>маргинална</a:t>
            </a:r>
            <a:r>
              <a:rPr lang="ru-RU" sz="2400" b="1" dirty="0"/>
              <a:t> лица, </a:t>
            </a:r>
            <a:r>
              <a:rPr lang="ru-RU" sz="2400" b="1" dirty="0" err="1"/>
              <a:t>физиономије</a:t>
            </a:r>
            <a:r>
              <a:rPr lang="ru-RU" sz="2400" b="1" dirty="0"/>
              <a:t>, </a:t>
            </a:r>
            <a:r>
              <a:rPr lang="ru-RU" sz="2400" b="1" dirty="0" err="1"/>
              <a:t>инциденти</a:t>
            </a:r>
            <a:r>
              <a:rPr lang="ru-RU" sz="2400" b="1" dirty="0"/>
              <a:t> и </a:t>
            </a:r>
            <a:r>
              <a:rPr lang="ru-RU" sz="2400" b="1" dirty="0" err="1"/>
              <a:t>приче</a:t>
            </a:r>
            <a:r>
              <a:rPr lang="ru-RU" sz="2400" b="1" dirty="0"/>
              <a:t> из </a:t>
            </a:r>
            <a:r>
              <a:rPr lang="ru-RU" sz="2400" b="1" dirty="0" err="1"/>
              <a:t>детињства</a:t>
            </a:r>
            <a:r>
              <a:rPr lang="ru-RU" sz="2400" b="1" dirty="0"/>
              <a:t> и </a:t>
            </a:r>
            <a:r>
              <a:rPr lang="ru-RU" sz="2400" b="1" dirty="0" err="1"/>
              <a:t>прошлости</a:t>
            </a:r>
            <a:r>
              <a:rPr lang="ru-RU" sz="2400" b="1" dirty="0"/>
              <a:t>, </a:t>
            </a:r>
            <a:r>
              <a:rPr lang="ru-RU" sz="2400" b="1" dirty="0" err="1"/>
              <a:t>склапају</a:t>
            </a:r>
            <a:r>
              <a:rPr lang="ru-RU" sz="2400" b="1" dirty="0"/>
              <a:t> се и </a:t>
            </a:r>
            <a:r>
              <a:rPr lang="ru-RU" sz="2400" b="1" dirty="0" err="1"/>
              <a:t>звуче</a:t>
            </a:r>
            <a:r>
              <a:rPr lang="ru-RU" sz="2400" b="1" dirty="0"/>
              <a:t> </a:t>
            </a:r>
            <a:r>
              <a:rPr lang="ru-RU" sz="2400" b="1" dirty="0" err="1"/>
              <a:t>као</a:t>
            </a:r>
            <a:r>
              <a:rPr lang="ru-RU" sz="2400" b="1" dirty="0"/>
              <a:t> </a:t>
            </a:r>
            <a:r>
              <a:rPr lang="ru-RU" sz="2400" b="1" dirty="0" err="1"/>
              <a:t>фундаментални</a:t>
            </a:r>
            <a:r>
              <a:rPr lang="ru-RU" sz="2400" b="1" dirty="0"/>
              <a:t> </a:t>
            </a:r>
            <a:r>
              <a:rPr lang="ru-RU" sz="2400" b="1" dirty="0" err="1"/>
              <a:t>пројекат</a:t>
            </a:r>
            <a:r>
              <a:rPr lang="ru-RU" sz="2400" b="1" dirty="0"/>
              <a:t> </a:t>
            </a:r>
            <a:r>
              <a:rPr lang="ru-RU" sz="2400" b="1" dirty="0" err="1"/>
              <a:t>постојања</a:t>
            </a:r>
            <a:r>
              <a:rPr lang="ru-RU" sz="2400" b="1" dirty="0"/>
              <a:t>, </a:t>
            </a:r>
            <a:r>
              <a:rPr lang="ru-RU" sz="2400" b="1" dirty="0" err="1"/>
              <a:t>дајући</a:t>
            </a:r>
            <a:r>
              <a:rPr lang="ru-RU" sz="2400" b="1" dirty="0"/>
              <a:t> </a:t>
            </a:r>
            <a:r>
              <a:rPr lang="ru-RU" sz="2400" b="1" dirty="0" err="1"/>
              <a:t>смисао</a:t>
            </a:r>
            <a:r>
              <a:rPr lang="ru-RU" sz="2400" b="1" dirty="0"/>
              <a:t> </a:t>
            </a:r>
            <a:r>
              <a:rPr lang="ru-RU" sz="2400" b="1" dirty="0" err="1"/>
              <a:t>судбини</a:t>
            </a:r>
            <a:r>
              <a:rPr lang="ru-RU" sz="2400" b="1" dirty="0"/>
              <a:t> </a:t>
            </a:r>
            <a:r>
              <a:rPr lang="ru-RU" sz="2400" b="1" dirty="0" err="1"/>
              <a:t>модерног</a:t>
            </a:r>
            <a:r>
              <a:rPr lang="ru-RU" sz="2400" b="1" dirty="0"/>
              <a:t> и </a:t>
            </a:r>
            <a:r>
              <a:rPr lang="ru-RU" sz="2400" b="1" dirty="0" err="1"/>
              <a:t>постмодерног</a:t>
            </a:r>
            <a:r>
              <a:rPr lang="ru-RU" sz="2400" b="1" dirty="0"/>
              <a:t> </a:t>
            </a:r>
            <a:r>
              <a:rPr lang="ru-RU" sz="2400" b="1" dirty="0" err="1"/>
              <a:t>човека</a:t>
            </a:r>
            <a:r>
              <a:rPr lang="ru-RU" sz="2400" b="1" dirty="0"/>
              <a:t>.</a:t>
            </a:r>
            <a:endParaRPr lang="bg-BG" sz="2400" b="1" dirty="0"/>
          </a:p>
        </p:txBody>
      </p:sp>
      <p:sp>
        <p:nvSpPr>
          <p:cNvPr id="3" name="Контейнер за съдържание 2"/>
          <p:cNvSpPr>
            <a:spLocks noGrp="1"/>
          </p:cNvSpPr>
          <p:nvPr>
            <p:ph idx="1"/>
          </p:nvPr>
        </p:nvSpPr>
        <p:spPr>
          <a:xfrm>
            <a:off x="457200" y="3933056"/>
            <a:ext cx="8229600" cy="2736304"/>
          </a:xfrm>
        </p:spPr>
        <p:txBody>
          <a:bodyPr>
            <a:normAutofit fontScale="70000" lnSpcReduction="20000"/>
          </a:bodyPr>
          <a:lstStyle/>
          <a:p>
            <a:r>
              <a:rPr lang="ru-RU" dirty="0" err="1"/>
              <a:t>Предметите</a:t>
            </a:r>
            <a:r>
              <a:rPr lang="ru-RU" dirty="0"/>
              <a:t> и </a:t>
            </a:r>
            <a:r>
              <a:rPr lang="ru-RU" dirty="0" err="1"/>
              <a:t>обектите</a:t>
            </a:r>
            <a:r>
              <a:rPr lang="ru-RU" dirty="0"/>
              <a:t> </a:t>
            </a:r>
            <a:r>
              <a:rPr lang="ru-RU" dirty="0" err="1"/>
              <a:t>са</a:t>
            </a:r>
            <a:r>
              <a:rPr lang="ru-RU" dirty="0"/>
              <a:t> </a:t>
            </a:r>
            <a:r>
              <a:rPr lang="ru-RU" dirty="0" err="1"/>
              <a:t>сенки</a:t>
            </a:r>
            <a:r>
              <a:rPr lang="ru-RU" dirty="0"/>
              <a:t> на </a:t>
            </a:r>
            <a:r>
              <a:rPr lang="ru-RU" dirty="0" err="1"/>
              <a:t>идеите</a:t>
            </a:r>
            <a:r>
              <a:rPr lang="ru-RU" dirty="0"/>
              <a:t> (Платон), в </a:t>
            </a:r>
            <a:r>
              <a:rPr lang="ru-RU" dirty="0" err="1"/>
              <a:t>тях</a:t>
            </a:r>
            <a:r>
              <a:rPr lang="ru-RU" dirty="0"/>
              <a:t> е </a:t>
            </a:r>
            <a:r>
              <a:rPr lang="ru-RU" dirty="0" err="1"/>
              <a:t>паметта</a:t>
            </a:r>
            <a:r>
              <a:rPr lang="ru-RU" dirty="0"/>
              <a:t> на </a:t>
            </a:r>
            <a:r>
              <a:rPr lang="ru-RU" dirty="0" err="1"/>
              <a:t>собствения</a:t>
            </a:r>
            <a:r>
              <a:rPr lang="ru-RU" dirty="0"/>
              <a:t> ни живот. </a:t>
            </a:r>
            <a:r>
              <a:rPr lang="ru-RU" dirty="0" err="1"/>
              <a:t>Енциклопедии</a:t>
            </a:r>
            <a:r>
              <a:rPr lang="ru-RU" dirty="0"/>
              <a:t>, </a:t>
            </a:r>
            <a:r>
              <a:rPr lang="ru-RU" dirty="0" err="1"/>
              <a:t>списъци</a:t>
            </a:r>
            <a:r>
              <a:rPr lang="ru-RU" dirty="0"/>
              <a:t>, предметен свят – подобно </a:t>
            </a:r>
            <a:r>
              <a:rPr lang="ru-RU" dirty="0" err="1"/>
              <a:t>модерно</a:t>
            </a:r>
            <a:r>
              <a:rPr lang="ru-RU" dirty="0"/>
              <a:t> </a:t>
            </a:r>
            <a:r>
              <a:rPr lang="ru-RU" dirty="0" err="1" smtClean="0"/>
              <a:t>сюжетиране</a:t>
            </a:r>
            <a:r>
              <a:rPr lang="ru-RU" dirty="0" smtClean="0"/>
              <a:t> е характерно за </a:t>
            </a:r>
            <a:r>
              <a:rPr lang="ru-RU" dirty="0" err="1"/>
              <a:t>европейския</a:t>
            </a:r>
            <a:r>
              <a:rPr lang="ru-RU" dirty="0"/>
              <a:t> </a:t>
            </a:r>
            <a:r>
              <a:rPr lang="ru-RU" dirty="0" err="1"/>
              <a:t>литературен</a:t>
            </a:r>
            <a:r>
              <a:rPr lang="ru-RU" dirty="0"/>
              <a:t> </a:t>
            </a:r>
            <a:r>
              <a:rPr lang="ru-RU" dirty="0" smtClean="0"/>
              <a:t>проект </a:t>
            </a:r>
            <a:r>
              <a:rPr lang="ru-RU" dirty="0"/>
              <a:t>на Жорж </a:t>
            </a:r>
            <a:r>
              <a:rPr lang="ru-RU" dirty="0" err="1"/>
              <a:t>Перек</a:t>
            </a:r>
            <a:r>
              <a:rPr lang="ru-RU" dirty="0"/>
              <a:t>, Йосиф </a:t>
            </a:r>
            <a:r>
              <a:rPr lang="ru-RU" dirty="0" err="1"/>
              <a:t>Бродски</a:t>
            </a:r>
            <a:r>
              <a:rPr lang="ru-RU" dirty="0"/>
              <a:t>, </a:t>
            </a:r>
            <a:r>
              <a:rPr lang="ru-RU" dirty="0" err="1"/>
              <a:t>Иво</a:t>
            </a:r>
            <a:r>
              <a:rPr lang="ru-RU" dirty="0"/>
              <a:t> </a:t>
            </a:r>
            <a:r>
              <a:rPr lang="ru-RU" dirty="0" err="1"/>
              <a:t>Андрич</a:t>
            </a:r>
            <a:r>
              <a:rPr lang="ru-RU" dirty="0"/>
              <a:t>, Данило </a:t>
            </a:r>
            <a:r>
              <a:rPr lang="ru-RU" dirty="0" err="1"/>
              <a:t>Киш</a:t>
            </a:r>
            <a:r>
              <a:rPr lang="ru-RU" dirty="0"/>
              <a:t>, </a:t>
            </a:r>
            <a:r>
              <a:rPr lang="ru-RU" dirty="0" err="1"/>
              <a:t>Орхан</a:t>
            </a:r>
            <a:r>
              <a:rPr lang="ru-RU" dirty="0"/>
              <a:t> </a:t>
            </a:r>
            <a:r>
              <a:rPr lang="ru-RU" dirty="0" err="1"/>
              <a:t>Памук</a:t>
            </a:r>
            <a:r>
              <a:rPr lang="ru-RU" dirty="0"/>
              <a:t>, </a:t>
            </a:r>
            <a:r>
              <a:rPr lang="ru-RU" dirty="0" err="1"/>
              <a:t>Олга</a:t>
            </a:r>
            <a:r>
              <a:rPr lang="ru-RU" dirty="0"/>
              <a:t> </a:t>
            </a:r>
            <a:r>
              <a:rPr lang="ru-RU" dirty="0" err="1"/>
              <a:t>Токарчук</a:t>
            </a:r>
            <a:r>
              <a:rPr lang="ru-RU" dirty="0"/>
              <a:t>, Георги </a:t>
            </a:r>
            <a:r>
              <a:rPr lang="ru-RU" dirty="0" err="1"/>
              <a:t>Господинов</a:t>
            </a:r>
            <a:r>
              <a:rPr lang="ru-RU" dirty="0"/>
              <a:t> и др. Вещи и </a:t>
            </a:r>
            <a:r>
              <a:rPr lang="ru-RU" dirty="0" err="1"/>
              <a:t>наглед</a:t>
            </a:r>
            <a:r>
              <a:rPr lang="ru-RU" dirty="0"/>
              <a:t> </a:t>
            </a:r>
            <a:r>
              <a:rPr lang="ru-RU" dirty="0" err="1"/>
              <a:t>маргинални</a:t>
            </a:r>
            <a:r>
              <a:rPr lang="ru-RU" dirty="0"/>
              <a:t> лица, физиономии, случки и истории от </a:t>
            </a:r>
            <a:r>
              <a:rPr lang="ru-RU" dirty="0" err="1"/>
              <a:t>детството</a:t>
            </a:r>
            <a:r>
              <a:rPr lang="ru-RU" dirty="0"/>
              <a:t> и </a:t>
            </a:r>
            <a:r>
              <a:rPr lang="ru-RU" dirty="0" err="1"/>
              <a:t>миналото</a:t>
            </a:r>
            <a:r>
              <a:rPr lang="ru-RU" dirty="0"/>
              <a:t>, се </a:t>
            </a:r>
            <a:r>
              <a:rPr lang="ru-RU" dirty="0" err="1"/>
              <a:t>сглобяват</a:t>
            </a:r>
            <a:r>
              <a:rPr lang="ru-RU" dirty="0"/>
              <a:t> и </a:t>
            </a:r>
            <a:r>
              <a:rPr lang="ru-RU" dirty="0" err="1"/>
              <a:t>зазвучават</a:t>
            </a:r>
            <a:r>
              <a:rPr lang="ru-RU" dirty="0"/>
              <a:t> </a:t>
            </a:r>
            <a:r>
              <a:rPr lang="ru-RU" dirty="0" err="1"/>
              <a:t>като</a:t>
            </a:r>
            <a:r>
              <a:rPr lang="ru-RU" dirty="0"/>
              <a:t> фундаментален проект на </a:t>
            </a:r>
            <a:r>
              <a:rPr lang="ru-RU" dirty="0" err="1"/>
              <a:t>битието</a:t>
            </a:r>
            <a:r>
              <a:rPr lang="ru-RU" dirty="0"/>
              <a:t>, </a:t>
            </a:r>
            <a:r>
              <a:rPr lang="ru-RU" dirty="0" err="1"/>
              <a:t>осмислящ</a:t>
            </a:r>
            <a:r>
              <a:rPr lang="ru-RU" dirty="0"/>
              <a:t> </a:t>
            </a:r>
            <a:r>
              <a:rPr lang="ru-RU" dirty="0" err="1"/>
              <a:t>съдбата</a:t>
            </a:r>
            <a:r>
              <a:rPr lang="ru-RU" dirty="0"/>
              <a:t> на </a:t>
            </a:r>
            <a:r>
              <a:rPr lang="ru-RU" dirty="0" err="1"/>
              <a:t>модерния</a:t>
            </a:r>
            <a:r>
              <a:rPr lang="ru-RU" dirty="0"/>
              <a:t> и </a:t>
            </a:r>
            <a:r>
              <a:rPr lang="ru-RU" dirty="0" err="1"/>
              <a:t>постмодерния</a:t>
            </a:r>
            <a:r>
              <a:rPr lang="ru-RU" dirty="0"/>
              <a:t> </a:t>
            </a:r>
            <a:r>
              <a:rPr lang="ru-RU" dirty="0" err="1"/>
              <a:t>човек</a:t>
            </a:r>
            <a:r>
              <a:rPr lang="ru-RU" dirty="0"/>
              <a:t>. </a:t>
            </a:r>
            <a:endParaRPr lang="bg-BG" dirty="0"/>
          </a:p>
        </p:txBody>
      </p:sp>
    </p:spTree>
    <p:extLst>
      <p:ext uri="{BB962C8B-B14F-4D97-AF65-F5344CB8AC3E}">
        <p14:creationId xmlns:p14="http://schemas.microsoft.com/office/powerpoint/2010/main" val="29172974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1772816"/>
            <a:ext cx="8229600" cy="1008112"/>
          </a:xfrm>
        </p:spPr>
        <p:txBody>
          <a:bodyPr>
            <a:noAutofit/>
          </a:bodyPr>
          <a:lstStyle/>
          <a:p>
            <a:r>
              <a:rPr lang="bg-BG" sz="2000" b="1" dirty="0"/>
              <a:t>На </a:t>
            </a:r>
            <a:r>
              <a:rPr lang="bg-BG" sz="2000" b="1" dirty="0" err="1"/>
              <a:t>крају</a:t>
            </a:r>
            <a:r>
              <a:rPr lang="bg-BG" sz="2000" b="1" dirty="0"/>
              <a:t>, </a:t>
            </a:r>
            <a:r>
              <a:rPr lang="bg-BG" sz="2000" b="1" dirty="0" err="1"/>
              <a:t>отворићемо</a:t>
            </a:r>
            <a:r>
              <a:rPr lang="bg-BG" sz="2000" b="1" dirty="0"/>
              <a:t> </a:t>
            </a:r>
            <a:r>
              <a:rPr lang="bg-BG" sz="2000" b="1" dirty="0" err="1"/>
              <a:t>заграду</a:t>
            </a:r>
            <a:r>
              <a:rPr lang="bg-BG" sz="2000" b="1" dirty="0"/>
              <a:t> за </a:t>
            </a:r>
            <a:r>
              <a:rPr lang="bg-BG" sz="2000" b="1" dirty="0" err="1"/>
              <a:t>небугарског</a:t>
            </a:r>
            <a:r>
              <a:rPr lang="bg-BG" sz="2000" b="1" dirty="0"/>
              <a:t> </a:t>
            </a:r>
            <a:r>
              <a:rPr lang="bg-BG" sz="2000" b="1" dirty="0" err="1"/>
              <a:t>читаоца</a:t>
            </a:r>
            <a:r>
              <a:rPr lang="bg-BG" sz="2000" b="1" dirty="0"/>
              <a:t> </a:t>
            </a:r>
            <a:r>
              <a:rPr lang="bg-BG" sz="2000" b="1" dirty="0" err="1"/>
              <a:t>овог</a:t>
            </a:r>
            <a:r>
              <a:rPr lang="bg-BG" sz="2000" b="1" dirty="0"/>
              <a:t> </a:t>
            </a:r>
            <a:r>
              <a:rPr lang="bg-BG" sz="2000" b="1" dirty="0" err="1"/>
              <a:t>чланка</a:t>
            </a:r>
            <a:r>
              <a:rPr lang="bg-BG" sz="2000" b="1" dirty="0"/>
              <a:t>, како </a:t>
            </a:r>
            <a:r>
              <a:rPr lang="bg-BG" sz="2000" b="1" dirty="0" err="1"/>
              <a:t>бисмо</a:t>
            </a:r>
            <a:r>
              <a:rPr lang="bg-BG" sz="2000" b="1" dirty="0"/>
              <a:t> изразили наше категорично </a:t>
            </a:r>
            <a:r>
              <a:rPr lang="bg-BG" sz="2000" b="1" dirty="0" err="1"/>
              <a:t>запажање</a:t>
            </a:r>
            <a:r>
              <a:rPr lang="bg-BG" sz="2000" b="1" dirty="0"/>
              <a:t>, </a:t>
            </a:r>
            <a:r>
              <a:rPr lang="bg-BG" sz="2000" b="1" dirty="0" err="1"/>
              <a:t>које</a:t>
            </a:r>
            <a:r>
              <a:rPr lang="bg-BG" sz="2000" b="1" dirty="0"/>
              <a:t> нема </a:t>
            </a:r>
            <a:r>
              <a:rPr lang="bg-BG" sz="2000" b="1" dirty="0" err="1"/>
              <a:t>аксиолошке</a:t>
            </a:r>
            <a:r>
              <a:rPr lang="bg-BG" sz="2000" b="1" dirty="0"/>
              <a:t> </a:t>
            </a:r>
            <a:r>
              <a:rPr lang="bg-BG" sz="2000" b="1" dirty="0" err="1"/>
              <a:t>претензије</a:t>
            </a:r>
            <a:r>
              <a:rPr lang="bg-BG" sz="2000" b="1" dirty="0"/>
              <a:t>, о </a:t>
            </a:r>
            <a:r>
              <a:rPr lang="bg-BG" sz="2000" b="1" dirty="0" err="1"/>
              <a:t>томе</a:t>
            </a:r>
            <a:r>
              <a:rPr lang="bg-BG" sz="2000" b="1" dirty="0"/>
              <a:t> </a:t>
            </a:r>
            <a:r>
              <a:rPr lang="bg-BG" sz="2000" b="1" dirty="0" err="1"/>
              <a:t>колико</a:t>
            </a:r>
            <a:r>
              <a:rPr lang="bg-BG" sz="2000" b="1" dirty="0"/>
              <a:t> </a:t>
            </a:r>
            <a:r>
              <a:rPr lang="bg-BG" sz="2000" b="1" dirty="0" err="1"/>
              <a:t>су</a:t>
            </a:r>
            <a:r>
              <a:rPr lang="bg-BG" sz="2000" b="1" dirty="0"/>
              <a:t> снажно </a:t>
            </a:r>
            <a:r>
              <a:rPr lang="bg-BG" sz="2800" b="1" dirty="0"/>
              <a:t>Данило Киш </a:t>
            </a:r>
            <a:r>
              <a:rPr lang="bg-BG" sz="2000" b="1" dirty="0"/>
              <a:t>и </a:t>
            </a:r>
            <a:r>
              <a:rPr lang="bg-BG" sz="2000" b="1" dirty="0" err="1"/>
              <a:t>његова</a:t>
            </a:r>
            <a:r>
              <a:rPr lang="bg-BG" sz="2000" b="1" dirty="0"/>
              <a:t> „</a:t>
            </a:r>
            <a:r>
              <a:rPr lang="bg-BG" sz="2000" b="1" dirty="0" err="1"/>
              <a:t>Енциклопедија</a:t>
            </a:r>
            <a:r>
              <a:rPr lang="bg-BG" sz="2000" b="1" dirty="0"/>
              <a:t> </a:t>
            </a:r>
            <a:r>
              <a:rPr lang="bg-BG" sz="2000" b="1" dirty="0" err="1"/>
              <a:t>мртвих</a:t>
            </a:r>
            <a:r>
              <a:rPr lang="bg-BG" sz="2000" b="1" dirty="0"/>
              <a:t>“ (1983) </a:t>
            </a:r>
            <a:r>
              <a:rPr lang="bg-BG" sz="2000" b="1" dirty="0" err="1"/>
              <a:t>утицали</a:t>
            </a:r>
            <a:r>
              <a:rPr lang="bg-BG" sz="2000" b="1" dirty="0"/>
              <a:t> на </a:t>
            </a:r>
            <a:r>
              <a:rPr lang="bg-BG" sz="2000" b="1" dirty="0" err="1"/>
              <a:t>физиогномска</a:t>
            </a:r>
            <a:r>
              <a:rPr lang="bg-BG" sz="2000" b="1" dirty="0"/>
              <a:t> дела </a:t>
            </a:r>
            <a:r>
              <a:rPr lang="bg-BG" sz="2000" b="1" dirty="0" err="1"/>
              <a:t>бугарског</a:t>
            </a:r>
            <a:r>
              <a:rPr lang="bg-BG" sz="2000" b="1" dirty="0"/>
              <a:t> постмодернизма, </a:t>
            </a:r>
            <a:r>
              <a:rPr lang="bg-BG" sz="2000" b="1" dirty="0" err="1"/>
              <a:t>наиме</a:t>
            </a:r>
            <a:r>
              <a:rPr lang="bg-BG" sz="2000" b="1" dirty="0"/>
              <a:t>: „</a:t>
            </a:r>
            <a:r>
              <a:rPr lang="bg-BG" sz="2000" b="1" dirty="0" err="1"/>
              <a:t>Џепна</a:t>
            </a:r>
            <a:r>
              <a:rPr lang="bg-BG" sz="2000" b="1" dirty="0"/>
              <a:t> </a:t>
            </a:r>
            <a:r>
              <a:rPr lang="bg-BG" sz="2000" b="1" dirty="0" err="1"/>
              <a:t>енциклопедија</a:t>
            </a:r>
            <a:r>
              <a:rPr lang="bg-BG" sz="2000" b="1" dirty="0"/>
              <a:t> </a:t>
            </a:r>
            <a:r>
              <a:rPr lang="bg-BG" sz="2000" b="1" dirty="0" err="1"/>
              <a:t>мистерија</a:t>
            </a:r>
            <a:r>
              <a:rPr lang="bg-BG" sz="2000" b="1" dirty="0"/>
              <a:t>“ (2004, </a:t>
            </a:r>
            <a:r>
              <a:rPr lang="en-US" sz="2000" b="1" dirty="0"/>
              <a:t>Plovdiv: Janet 45) </a:t>
            </a:r>
            <a:r>
              <a:rPr lang="bg-BG" sz="2000" b="1" dirty="0"/>
              <a:t>и „</a:t>
            </a:r>
            <a:r>
              <a:rPr lang="bg-BG" sz="2000" b="1" dirty="0" err="1"/>
              <a:t>Бачен</a:t>
            </a:r>
            <a:r>
              <a:rPr lang="bg-BG" sz="2000" b="1" dirty="0"/>
              <a:t> у </a:t>
            </a:r>
            <a:r>
              <a:rPr lang="bg-BG" sz="2000" b="1" dirty="0" err="1"/>
              <a:t>природу</a:t>
            </a:r>
            <a:r>
              <a:rPr lang="bg-BG" sz="2000" b="1" dirty="0"/>
              <a:t>“ (2008, </a:t>
            </a:r>
            <a:r>
              <a:rPr lang="en-US" sz="2000" b="1" dirty="0"/>
              <a:t>Plovdiv: Janet 45) </a:t>
            </a:r>
            <a:r>
              <a:rPr lang="bg-BG" sz="2000" b="1" dirty="0" err="1"/>
              <a:t>од</a:t>
            </a:r>
            <a:r>
              <a:rPr lang="bg-BG" sz="2000" b="1" dirty="0"/>
              <a:t> </a:t>
            </a:r>
            <a:r>
              <a:rPr lang="bg-BG" sz="2400" b="1" dirty="0"/>
              <a:t>Милена Рускова</a:t>
            </a:r>
            <a:r>
              <a:rPr lang="bg-BG" sz="2000" b="1" dirty="0"/>
              <a:t>; </a:t>
            </a:r>
            <a:r>
              <a:rPr lang="bg-BG" sz="2000" b="1" dirty="0" err="1"/>
              <a:t>као</a:t>
            </a:r>
            <a:r>
              <a:rPr lang="bg-BG" sz="2000" b="1" dirty="0"/>
              <a:t> и „Природни роман“ (1999, </a:t>
            </a:r>
            <a:r>
              <a:rPr lang="en-US" sz="2000" b="1" dirty="0"/>
              <a:t>Plovdiv: Janet 45), „</a:t>
            </a:r>
            <a:r>
              <a:rPr lang="bg-BG" sz="2000" b="1" dirty="0"/>
              <a:t>Инвентар </a:t>
            </a:r>
            <a:r>
              <a:rPr lang="bg-BG" sz="2000" b="1" dirty="0" err="1"/>
              <a:t>социјализма</a:t>
            </a:r>
            <a:r>
              <a:rPr lang="bg-BG" sz="2000" b="1" dirty="0"/>
              <a:t>“ (у </a:t>
            </a:r>
            <a:r>
              <a:rPr lang="bg-BG" sz="2000" b="1" dirty="0" err="1"/>
              <a:t>коауторству</a:t>
            </a:r>
            <a:r>
              <a:rPr lang="bg-BG" sz="2000" b="1" dirty="0"/>
              <a:t> са </a:t>
            </a:r>
            <a:r>
              <a:rPr lang="bg-BG" sz="2000" b="1" dirty="0" err="1"/>
              <a:t>Јаном</a:t>
            </a:r>
            <a:r>
              <a:rPr lang="bg-BG" sz="2000" b="1" dirty="0"/>
              <a:t> </a:t>
            </a:r>
            <a:r>
              <a:rPr lang="bg-BG" sz="2000" b="1" dirty="0" err="1"/>
              <a:t>Геновом</a:t>
            </a:r>
            <a:r>
              <a:rPr lang="bg-BG" sz="2000" b="1" dirty="0"/>
              <a:t>, 2006, </a:t>
            </a:r>
            <a:r>
              <a:rPr lang="en-US" sz="2000" b="1" dirty="0"/>
              <a:t>Sofia: </a:t>
            </a:r>
            <a:r>
              <a:rPr lang="en-US" sz="2000" b="1" dirty="0" err="1"/>
              <a:t>Prozoret</a:t>
            </a:r>
            <a:r>
              <a:rPr lang="en-US" sz="2000" b="1" dirty="0"/>
              <a:t>) </a:t>
            </a:r>
            <a:r>
              <a:rPr lang="bg-BG" sz="2000" b="1" dirty="0"/>
              <a:t>и „</a:t>
            </a:r>
            <a:r>
              <a:rPr lang="bg-BG" sz="2000" b="1" dirty="0" err="1"/>
              <a:t>Временско</a:t>
            </a:r>
            <a:r>
              <a:rPr lang="bg-BG" sz="2000" b="1" dirty="0"/>
              <a:t> </a:t>
            </a:r>
            <a:r>
              <a:rPr lang="bg-BG" sz="2000" b="1" dirty="0" err="1"/>
              <a:t>уточиште</a:t>
            </a:r>
            <a:r>
              <a:rPr lang="bg-BG" sz="2000" b="1" dirty="0"/>
              <a:t>“ (2025, </a:t>
            </a:r>
            <a:r>
              <a:rPr lang="en-US" sz="2000" b="1" dirty="0"/>
              <a:t>Plovdiv: Janet 45) </a:t>
            </a:r>
            <a:r>
              <a:rPr lang="bg-BG" sz="2000" b="1" dirty="0" err="1"/>
              <a:t>од</a:t>
            </a:r>
            <a:r>
              <a:rPr lang="bg-BG" sz="2000" b="1" dirty="0"/>
              <a:t> </a:t>
            </a:r>
            <a:r>
              <a:rPr lang="bg-BG" sz="2000" b="1" dirty="0" err="1"/>
              <a:t>добитника</a:t>
            </a:r>
            <a:r>
              <a:rPr lang="bg-BG" sz="2000" b="1" dirty="0"/>
              <a:t> </a:t>
            </a:r>
            <a:r>
              <a:rPr lang="bg-BG" sz="2000" b="1" dirty="0" err="1"/>
              <a:t>Букерове</a:t>
            </a:r>
            <a:r>
              <a:rPr lang="bg-BG" sz="2000" b="1" dirty="0"/>
              <a:t> </a:t>
            </a:r>
            <a:r>
              <a:rPr lang="bg-BG" sz="2000" b="1" dirty="0" err="1"/>
              <a:t>светске</a:t>
            </a:r>
            <a:r>
              <a:rPr lang="bg-BG" sz="2000" b="1" dirty="0"/>
              <a:t> </a:t>
            </a:r>
            <a:r>
              <a:rPr lang="bg-BG" sz="2000" b="1" dirty="0" err="1"/>
              <a:t>књижевне</a:t>
            </a:r>
            <a:r>
              <a:rPr lang="bg-BG" sz="2000" b="1" dirty="0"/>
              <a:t> </a:t>
            </a:r>
            <a:r>
              <a:rPr lang="bg-BG" sz="2000" b="1" dirty="0" err="1"/>
              <a:t>награде</a:t>
            </a:r>
            <a:r>
              <a:rPr lang="bg-BG" sz="2000" b="1" dirty="0"/>
              <a:t> (2025) </a:t>
            </a:r>
            <a:r>
              <a:rPr lang="bg-BG" sz="2000" b="1" dirty="0" smtClean="0"/>
              <a:t>и „Жан </a:t>
            </a:r>
            <a:r>
              <a:rPr lang="bg-BG" sz="2000" b="1" dirty="0" err="1" smtClean="0"/>
              <a:t>Моне</a:t>
            </a:r>
            <a:r>
              <a:rPr lang="bg-BG" sz="2000" b="1" dirty="0" smtClean="0"/>
              <a:t>“ (2026) </a:t>
            </a:r>
            <a:r>
              <a:rPr lang="bg-BG" sz="2400" b="1" dirty="0" err="1" smtClean="0"/>
              <a:t>Георгија</a:t>
            </a:r>
            <a:r>
              <a:rPr lang="bg-BG" sz="2400" b="1" dirty="0" smtClean="0"/>
              <a:t> </a:t>
            </a:r>
            <a:r>
              <a:rPr lang="bg-BG" sz="2400" b="1" dirty="0"/>
              <a:t>Господинова</a:t>
            </a:r>
            <a:r>
              <a:rPr lang="bg-BG" sz="2000" b="1" dirty="0"/>
              <a:t>. </a:t>
            </a:r>
            <a:r>
              <a:rPr lang="bg-BG" sz="2800" b="1" dirty="0"/>
              <a:t>Али то </a:t>
            </a:r>
            <a:r>
              <a:rPr lang="bg-BG" sz="2800" b="1" dirty="0" err="1"/>
              <a:t>је</a:t>
            </a:r>
            <a:r>
              <a:rPr lang="bg-BG" sz="2800" b="1" dirty="0"/>
              <a:t> тема за </a:t>
            </a:r>
            <a:r>
              <a:rPr lang="bg-BG" sz="2800" b="1" dirty="0" err="1"/>
              <a:t>другу</a:t>
            </a:r>
            <a:r>
              <a:rPr lang="bg-BG" sz="2800" b="1" dirty="0"/>
              <a:t> </a:t>
            </a:r>
            <a:r>
              <a:rPr lang="bg-BG" sz="2800" b="1" dirty="0" err="1"/>
              <a:t>студију</a:t>
            </a:r>
            <a:r>
              <a:rPr lang="bg-BG" sz="2800" b="1" dirty="0"/>
              <a:t>.</a:t>
            </a:r>
          </a:p>
        </p:txBody>
      </p:sp>
      <p:sp>
        <p:nvSpPr>
          <p:cNvPr id="3" name="Контейнер за съдържание 2"/>
          <p:cNvSpPr>
            <a:spLocks noGrp="1"/>
          </p:cNvSpPr>
          <p:nvPr>
            <p:ph idx="1"/>
          </p:nvPr>
        </p:nvSpPr>
        <p:spPr>
          <a:xfrm>
            <a:off x="0" y="4149080"/>
            <a:ext cx="9036496" cy="2520280"/>
          </a:xfrm>
        </p:spPr>
        <p:txBody>
          <a:bodyPr>
            <a:normAutofit fontScale="55000" lnSpcReduction="20000"/>
          </a:bodyPr>
          <a:lstStyle/>
          <a:p>
            <a:r>
              <a:rPr lang="ru-RU" dirty="0" err="1" smtClean="0"/>
              <a:t>Накрая</a:t>
            </a:r>
            <a:r>
              <a:rPr lang="ru-RU" dirty="0" smtClean="0"/>
              <a:t> </a:t>
            </a:r>
            <a:r>
              <a:rPr lang="ru-RU" dirty="0" err="1" smtClean="0"/>
              <a:t>ще</a:t>
            </a:r>
            <a:r>
              <a:rPr lang="ru-RU" dirty="0" smtClean="0"/>
              <a:t> </a:t>
            </a:r>
            <a:r>
              <a:rPr lang="ru-RU" dirty="0"/>
              <a:t>отворим </a:t>
            </a:r>
            <a:r>
              <a:rPr lang="ru-RU" dirty="0" err="1"/>
              <a:t>една</a:t>
            </a:r>
            <a:r>
              <a:rPr lang="ru-RU" dirty="0"/>
              <a:t> скоба за </a:t>
            </a:r>
            <a:r>
              <a:rPr lang="ru-RU" dirty="0" err="1"/>
              <a:t>небългарския</a:t>
            </a:r>
            <a:r>
              <a:rPr lang="ru-RU" dirty="0"/>
              <a:t> </a:t>
            </a:r>
            <a:r>
              <a:rPr lang="ru-RU" dirty="0" err="1" smtClean="0"/>
              <a:t>читател</a:t>
            </a:r>
            <a:r>
              <a:rPr lang="ru-RU" dirty="0"/>
              <a:t>,</a:t>
            </a:r>
            <a:r>
              <a:rPr lang="ru-RU" dirty="0" smtClean="0"/>
              <a:t> </a:t>
            </a:r>
            <a:r>
              <a:rPr lang="ru-RU" dirty="0"/>
              <a:t>за да </a:t>
            </a:r>
            <a:r>
              <a:rPr lang="ru-RU" dirty="0" err="1"/>
              <a:t>изкажем</a:t>
            </a:r>
            <a:r>
              <a:rPr lang="ru-RU" dirty="0"/>
              <a:t> свое категорично наблюдение, </a:t>
            </a:r>
            <a:r>
              <a:rPr lang="ru-RU" dirty="0" err="1"/>
              <a:t>което</a:t>
            </a:r>
            <a:r>
              <a:rPr lang="ru-RU" dirty="0"/>
              <a:t> </a:t>
            </a:r>
            <a:r>
              <a:rPr lang="ru-RU" dirty="0" err="1"/>
              <a:t>няма</a:t>
            </a:r>
            <a:r>
              <a:rPr lang="ru-RU" dirty="0"/>
              <a:t> </a:t>
            </a:r>
            <a:r>
              <a:rPr lang="ru-RU" dirty="0" err="1"/>
              <a:t>аксеологически</a:t>
            </a:r>
            <a:r>
              <a:rPr lang="ru-RU" dirty="0"/>
              <a:t> </a:t>
            </a:r>
            <a:r>
              <a:rPr lang="ru-RU" dirty="0" err="1"/>
              <a:t>претенции</a:t>
            </a:r>
            <a:r>
              <a:rPr lang="ru-RU" dirty="0"/>
              <a:t>, </a:t>
            </a:r>
            <a:r>
              <a:rPr lang="ru-RU" dirty="0" err="1"/>
              <a:t>относно</a:t>
            </a:r>
            <a:r>
              <a:rPr lang="ru-RU" dirty="0"/>
              <a:t> </a:t>
            </a:r>
            <a:r>
              <a:rPr lang="ru-RU" dirty="0" err="1"/>
              <a:t>това</a:t>
            </a:r>
            <a:r>
              <a:rPr lang="ru-RU" dirty="0"/>
              <a:t> колко </a:t>
            </a:r>
            <a:r>
              <a:rPr lang="ru-RU" dirty="0" err="1"/>
              <a:t>силно</a:t>
            </a:r>
            <a:r>
              <a:rPr lang="ru-RU" dirty="0"/>
              <a:t> </a:t>
            </a:r>
            <a:r>
              <a:rPr lang="ru-RU" dirty="0" err="1"/>
              <a:t>са</a:t>
            </a:r>
            <a:r>
              <a:rPr lang="ru-RU" dirty="0"/>
              <a:t> </a:t>
            </a:r>
            <a:r>
              <a:rPr lang="ru-RU" dirty="0" err="1"/>
              <a:t>повлияни</a:t>
            </a:r>
            <a:r>
              <a:rPr lang="ru-RU" dirty="0"/>
              <a:t> от Данило </a:t>
            </a:r>
            <a:r>
              <a:rPr lang="ru-RU" dirty="0" err="1"/>
              <a:t>Киш</a:t>
            </a:r>
            <a:r>
              <a:rPr lang="ru-RU" dirty="0"/>
              <a:t> и </a:t>
            </a:r>
            <a:r>
              <a:rPr lang="ru-RU" dirty="0" err="1"/>
              <a:t>неговата</a:t>
            </a:r>
            <a:r>
              <a:rPr lang="ru-RU" dirty="0"/>
              <a:t> „</a:t>
            </a:r>
            <a:r>
              <a:rPr lang="ru-RU" dirty="0" err="1"/>
              <a:t>Енциклопедия</a:t>
            </a:r>
            <a:r>
              <a:rPr lang="ru-RU" dirty="0"/>
              <a:t> на </a:t>
            </a:r>
            <a:r>
              <a:rPr lang="ru-RU" dirty="0" err="1"/>
              <a:t>мъртвите</a:t>
            </a:r>
            <a:r>
              <a:rPr lang="ru-RU" dirty="0"/>
              <a:t>“ (1983) </a:t>
            </a:r>
            <a:r>
              <a:rPr lang="ru-RU" dirty="0" err="1"/>
              <a:t>физиономични</a:t>
            </a:r>
            <a:r>
              <a:rPr lang="ru-RU" dirty="0"/>
              <a:t> </a:t>
            </a:r>
            <a:r>
              <a:rPr lang="ru-RU" dirty="0" err="1"/>
              <a:t>творби</a:t>
            </a:r>
            <a:r>
              <a:rPr lang="ru-RU" dirty="0"/>
              <a:t> от  </a:t>
            </a:r>
            <a:r>
              <a:rPr lang="ru-RU" dirty="0" err="1"/>
              <a:t>български</a:t>
            </a:r>
            <a:r>
              <a:rPr lang="ru-RU" dirty="0"/>
              <a:t> </a:t>
            </a:r>
            <a:r>
              <a:rPr lang="ru-RU" dirty="0" err="1"/>
              <a:t>постмодернизъм</a:t>
            </a:r>
            <a:r>
              <a:rPr lang="ru-RU" dirty="0"/>
              <a:t>, а именно: „</a:t>
            </a:r>
            <a:r>
              <a:rPr lang="ru-RU" dirty="0" err="1"/>
              <a:t>Джобна</a:t>
            </a:r>
            <a:r>
              <a:rPr lang="ru-RU" dirty="0"/>
              <a:t> </a:t>
            </a:r>
            <a:r>
              <a:rPr lang="ru-RU" dirty="0" err="1"/>
              <a:t>енциклопедия</a:t>
            </a:r>
            <a:r>
              <a:rPr lang="ru-RU" dirty="0"/>
              <a:t> на </a:t>
            </a:r>
            <a:r>
              <a:rPr lang="ru-RU" dirty="0" err="1"/>
              <a:t>мистериите</a:t>
            </a:r>
            <a:r>
              <a:rPr lang="ru-RU" dirty="0"/>
              <a:t>“ (2004, Пловдив: </a:t>
            </a:r>
            <a:r>
              <a:rPr lang="ru-RU" dirty="0" err="1"/>
              <a:t>Жанет</a:t>
            </a:r>
            <a:r>
              <a:rPr lang="ru-RU" dirty="0"/>
              <a:t> 45) и „</a:t>
            </a:r>
            <a:r>
              <a:rPr lang="ru-RU" dirty="0" err="1"/>
              <a:t>Захвърлен</a:t>
            </a:r>
            <a:r>
              <a:rPr lang="ru-RU" dirty="0"/>
              <a:t> в </a:t>
            </a:r>
            <a:r>
              <a:rPr lang="ru-RU" dirty="0" err="1"/>
              <a:t>природата</a:t>
            </a:r>
            <a:r>
              <a:rPr lang="ru-RU" dirty="0"/>
              <a:t>“ (2008, Пловдив: </a:t>
            </a:r>
            <a:r>
              <a:rPr lang="ru-RU" dirty="0" err="1"/>
              <a:t>Жанет</a:t>
            </a:r>
            <a:r>
              <a:rPr lang="ru-RU" dirty="0"/>
              <a:t> 45) на Милен </a:t>
            </a:r>
            <a:r>
              <a:rPr lang="ru-RU" dirty="0" err="1"/>
              <a:t>Русков</a:t>
            </a:r>
            <a:r>
              <a:rPr lang="ru-RU" dirty="0"/>
              <a:t>; </a:t>
            </a:r>
            <a:r>
              <a:rPr lang="ru-RU" dirty="0" err="1"/>
              <a:t>както</a:t>
            </a:r>
            <a:r>
              <a:rPr lang="ru-RU" dirty="0"/>
              <a:t> и „Естествен роман“ (1999, Пловдив: </a:t>
            </a:r>
            <a:r>
              <a:rPr lang="ru-RU" dirty="0" err="1"/>
              <a:t>Жанет</a:t>
            </a:r>
            <a:r>
              <a:rPr lang="ru-RU" dirty="0"/>
              <a:t> 45), „</a:t>
            </a:r>
            <a:r>
              <a:rPr lang="ru-RU" dirty="0" err="1"/>
              <a:t>Инвентарна</a:t>
            </a:r>
            <a:r>
              <a:rPr lang="ru-RU" dirty="0"/>
              <a:t> книга на социализма“ (в </a:t>
            </a:r>
            <a:r>
              <a:rPr lang="ru-RU" dirty="0" err="1"/>
              <a:t>съавт</a:t>
            </a:r>
            <a:r>
              <a:rPr lang="ru-RU" dirty="0"/>
              <a:t>. с Яна </a:t>
            </a:r>
            <a:r>
              <a:rPr lang="ru-RU" dirty="0" err="1"/>
              <a:t>Генова</a:t>
            </a:r>
            <a:r>
              <a:rPr lang="ru-RU" dirty="0"/>
              <a:t>, 2006, София: </a:t>
            </a:r>
            <a:r>
              <a:rPr lang="ru-RU" dirty="0" err="1"/>
              <a:t>Прозорец</a:t>
            </a:r>
            <a:r>
              <a:rPr lang="ru-RU" dirty="0"/>
              <a:t>) и „</a:t>
            </a:r>
            <a:r>
              <a:rPr lang="ru-RU" dirty="0" err="1"/>
              <a:t>Времеубежище</a:t>
            </a:r>
            <a:r>
              <a:rPr lang="ru-RU" dirty="0"/>
              <a:t>“ (2025, Пловдив: </a:t>
            </a:r>
            <a:r>
              <a:rPr lang="ru-RU" dirty="0" err="1"/>
              <a:t>Жанет</a:t>
            </a:r>
            <a:r>
              <a:rPr lang="ru-RU" dirty="0"/>
              <a:t> 45) на носителя на </a:t>
            </a:r>
            <a:r>
              <a:rPr lang="ru-RU" dirty="0" err="1"/>
              <a:t>световната</a:t>
            </a:r>
            <a:r>
              <a:rPr lang="ru-RU" dirty="0"/>
              <a:t> </a:t>
            </a:r>
            <a:r>
              <a:rPr lang="ru-RU" dirty="0" err="1"/>
              <a:t>литературна</a:t>
            </a:r>
            <a:r>
              <a:rPr lang="ru-RU" dirty="0"/>
              <a:t> награда </a:t>
            </a:r>
            <a:r>
              <a:rPr lang="ru-RU" dirty="0" err="1"/>
              <a:t>Букър</a:t>
            </a:r>
            <a:r>
              <a:rPr lang="ru-RU" dirty="0"/>
              <a:t> (2025 г.) </a:t>
            </a:r>
            <a:r>
              <a:rPr lang="ru-RU" dirty="0" smtClean="0"/>
              <a:t>и «Жан Моне» (2026 г.) </a:t>
            </a:r>
            <a:r>
              <a:rPr lang="ru-RU" dirty="0"/>
              <a:t>Георги </a:t>
            </a:r>
            <a:r>
              <a:rPr lang="ru-RU" dirty="0" err="1"/>
              <a:t>Господинов</a:t>
            </a:r>
            <a:r>
              <a:rPr lang="ru-RU" dirty="0" smtClean="0"/>
              <a:t>. Но </a:t>
            </a:r>
            <a:r>
              <a:rPr lang="ru-RU" dirty="0" err="1" smtClean="0"/>
              <a:t>това</a:t>
            </a:r>
            <a:r>
              <a:rPr lang="ru-RU" dirty="0" smtClean="0"/>
              <a:t> е тема за </a:t>
            </a:r>
            <a:r>
              <a:rPr lang="ru-RU" dirty="0" err="1" smtClean="0"/>
              <a:t>друго</a:t>
            </a:r>
            <a:r>
              <a:rPr lang="ru-RU" dirty="0" smtClean="0"/>
              <a:t> </a:t>
            </a:r>
            <a:r>
              <a:rPr lang="ru-RU" dirty="0" err="1" smtClean="0"/>
              <a:t>изследване</a:t>
            </a:r>
            <a:r>
              <a:rPr lang="ru-RU" dirty="0" smtClean="0"/>
              <a:t>.</a:t>
            </a:r>
            <a:endParaRPr lang="bg-BG" dirty="0"/>
          </a:p>
        </p:txBody>
      </p:sp>
    </p:spTree>
    <p:extLst>
      <p:ext uri="{BB962C8B-B14F-4D97-AF65-F5344CB8AC3E}">
        <p14:creationId xmlns:p14="http://schemas.microsoft.com/office/powerpoint/2010/main" val="3004276141"/>
      </p:ext>
    </p:extLst>
  </p:cSld>
  <p:clrMapOvr>
    <a:masterClrMapping/>
  </p:clrMapOvr>
</p:sld>
</file>

<file path=ppt/theme/theme1.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TotalTime>
  <Words>5318</Words>
  <Application>Microsoft Office PowerPoint</Application>
  <PresentationFormat>Презентация на цял екран (4:3)</PresentationFormat>
  <Paragraphs>121</Paragraphs>
  <Slides>56</Slides>
  <Notes>0</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56</vt:i4>
      </vt:variant>
    </vt:vector>
  </HeadingPairs>
  <TitlesOfParts>
    <vt:vector size="57" baseType="lpstr">
      <vt:lpstr>Office тема</vt:lpstr>
      <vt:lpstr>Завещанието на Иво Андрич в посланията на Данило Киш  («Дълг»)  </vt:lpstr>
      <vt:lpstr>Данило Киш и Иво Андрич</vt:lpstr>
      <vt:lpstr>Платон и Сократ</vt:lpstr>
      <vt:lpstr>Настоящата статия ще коментира биографични факти от живота на Иво Андрич, загатнати в разказа „Дълг“ от Данило Киш през призмата на архетипния сюжет: Платон описва духовното завещание на Сократ.</vt:lpstr>
      <vt:lpstr>Във „Федон“ на Платон, Сократ се прощава с учениците си и доброволно изпива чашата с отрова, за да се подчини на закона, който го е осъдил.  Пред смъртта философът разсъждава в перспектива за нея и й се доверява.  У Платоновом Федону, Сократ се опрашта од својих ученика и добровољно испија чашу отрова да би се повиновао закону који га је осудио. Суочен са смрћу, филозоф је посматра у перспективи и верује јој.</vt:lpstr>
      <vt:lpstr>Правят се директни съотнасяния между диалога „Федон“ на Платон и разказа „Дълг“ на Киш, където говори самият Андрич. </vt:lpstr>
      <vt:lpstr>В «Дълг» се появяват реални исторически фигури: Тугомир Алаупович, Зденка Маркович, Ян Непомуцен, Хелена Иржиковска, оказали съдбовно влияние върху личността и творчеството на Андрич.  А  благодарение на автофикцията става ясно, че прототипите на разказвача и главния герой от „Дълг“ са едновременно Иво Андрич и Данило Киш.</vt:lpstr>
      <vt:lpstr>Думата дълг: наследство, памет, задължение и грижа;  Ще коментираме феномена: естетика на изкуплението.</vt:lpstr>
      <vt:lpstr>Киш проектира фигурата на бащата върху творческия модел на сина.  Духовният му баща е босненец-сърбин (Андрич), но и космополит, дипломат, чийто живот, сполетян от световна литературна слава, преминава по пътищата на Европа.  Синът Киш е югославянин, унгарец и юдей е проникнат от късноромантическия проект на скитника евреин,  интровертния мъдрец-самотник, страстният пушач бохем и парижанин по душа.  Ренегатството – обща травма, обща тема.</vt:lpstr>
      <vt:lpstr>В различни свои творби Киш хвърля интертекстови мостове към известни творби или към житейската биография на Иво Андрич, превръщайки я в литературен сюжет. Така той пише една своеобразна Платоническа „Апология“ на живота и творчеството на своя учител Андрич. </vt:lpstr>
      <vt:lpstr>ПЕРСОНАЖНИ АНАЛОГИИ// АНАЛОГИЈЕ КЊИЖЕВНИХ ЛИКОВА </vt:lpstr>
      <vt:lpstr> Голд  Лерскойлс (Гробница на Борис Давидович) //Тома Галус („На Слънчевата страна“) Голд Лерскојлс (Гробница Бориса Давидовића) // Тома Галус („На сунчаној страни“)</vt:lpstr>
      <vt:lpstr>Презентация на PowerPoint</vt:lpstr>
      <vt:lpstr>Мартиролог на благодетели и светци Мартиролог доброчинитеља и светаца</vt:lpstr>
      <vt:lpstr>Иван и Анна Матковшек  – които „му отварят очите за красотата на пейзажа и цветята“ (Киш), Андрич ги описва в своите „Разкази от детството“ („Приче из детињства“, 1967 г.)</vt:lpstr>
      <vt:lpstr>Любомир Попович - научил го „на доброта, така, както се учи азбуката“ (Киш). Андрич посвещава на учителя си разказ от 1930 г. „Учителят Любомир“</vt:lpstr>
      <vt:lpstr>Особа са истим именом Љубомир Поповић, познат у уметничким круговима као Љуба, блиски је пријатељ и истомишљеник Данила Киша. Њих двојица су део велике српске интелектуалне колоније у Паризу. Поповић је стекао светску славу као француски надреалистички уметник српског порекла, еротичан и са необичним визуелним концептима. Умро је 2016. године. У овом случају, реч је о контаминацији слика, домишљатом палимпсесту двоструки</vt:lpstr>
      <vt:lpstr>Љуба Поповић</vt:lpstr>
      <vt:lpstr>Идриз Азизович Арапина - научил го „на изкуството на слушането и разбирането на човешкия глас“ (Киш); Този учител по хуманизъм е фикционален образ, роден в съзнанието на писателя Андрич и заемащ ярка позиция в сюжета на романа „Мостът на Дрина“.</vt:lpstr>
      <vt:lpstr>Милан Гаврилович - научил го „на другарство, както се учи чужд език“ (Киш)</vt:lpstr>
      <vt:lpstr>Презентация на PowerPoint</vt:lpstr>
      <vt:lpstr>Тугомир Алаупович - „който бдеше над моята душа и моето тяло като над собствени“ (Киш, 2012). Това е преподавателят на Андрич по хърватска литература от гимназията в Сараево, той е и негов благодетел и му помага финансово, когато живее в крайна бедност, осигурява му стипендия, за да замине да учи в Загреб, Виена и Краков. Алаупович използва политическото си влияние, когато Андрич е в затвора в Марибор; помага му да започне дипломатическа кариера след войната, когато става министър на вероизповеданията.</vt:lpstr>
      <vt:lpstr>Презентация на PowerPoint</vt:lpstr>
      <vt:lpstr>Димитрие Митринович – „който ми разкри, че освен нещастните малки градчета, съществуват и други по-добри и по-щастливи светове“ (Киш); Това е романтичният сръбски философ, последовател на Плотин, Лао Дзъ, индивидуалистичната неофройдистка философия на Адлер, както и на Якоб Бьом. Митринович е идеолог на движението „Млада Босна“, мистик и пътешественик, модерен художник, общувал със самия Василий Кандински.</vt:lpstr>
      <vt:lpstr>Презентация на PowerPoint</vt:lpstr>
      <vt:lpstr>Владимир Гачинович „който ми разкри онази част на света и душата, подобни на тъмната страна на луната“ (Киш ); Това е главният идеолог на движението „Млада Босна“, който силно повлиява върху формирането на националния и политически мироглед на младия Иво Андрич. Гачинович е буквално обладан от идеите на руските анархисти, типичен късно романтичен герой, като че излязъл от поемите на Мицкевич, а личният му мит също е обвеян в загадъчност, защото умира едва 27 годишен. Предполага се, че е отровен. Това дълбоко съкрушава младия Андрич.</vt:lpstr>
      <vt:lpstr>Презентация на PowerPoint</vt:lpstr>
      <vt:lpstr>Богдан Жераич - „който пося в мен отровата на съмнението в стойността на думите, оттогава гледам на тях с недоверие и ги ръся една по една като жълтици“ (Киш ); Това е една от най-силно впечатляващите личности .Жераич е съратник на Гачинович, той се превръща в буквален символ на саможертвата, защото се самоубива, вследствие на неуспешния атентат, който извършва през 1910 г. в Сараево. Самият Андрич, който е ученик там по това време, говори за т.нар. «жертвено поколение на тази епоха». Жераич умира, подобно на Гьотевия Вертер, но не от любов към жена, а към родината. Той радикализира и тласка към бунт и към суицидни прояви цяло едно поколение. Жераич е сръбският Вертер. </vt:lpstr>
      <vt:lpstr>Презентация на PowerPoint</vt:lpstr>
      <vt:lpstr>Фаника и Евгения Гоймерац - „които ме заразиха с музиката и любовта“, с „полонезите на Шопен“ и със „своите стихотворения и писма разпалва в мен свещения пламък на любовта (…) защото в началото беше любов“ (Киш ); Тези две дами принадлежат към вълнуващия загребски период от живота на писателя. Фаника е пианистка, Евгения – цигуларка. Младият Иво се влюбва в Евгения, а Фаника е негова доверена приятелка и изповедничка. Той редовно присъства на литературно-музикалните вечери в техния домашен салон на изкуствата в Загребския Горни Град,  на улица „Юриевска“, №25. </vt:lpstr>
      <vt:lpstr>Презентация на PowerPoint</vt:lpstr>
      <vt:lpstr>Eugenia Gojmerac - portret</vt:lpstr>
      <vt:lpstr>Хелена Иржиковска - го учи на „божествените йероглифи на музикалните ноти“, „тази лирическа готика“ (Киш ); Това е прототипът на „Елена, жената, която я няма“, жената от сънищата е дъщерята на полските хазяи на младия Иво, студент от Ягелонския университет в Краков, отседнал на улица „Бонаровска“, №14.</vt:lpstr>
      <vt:lpstr>Презентация на PowerPoint</vt:lpstr>
      <vt:lpstr>Ян Лоц Непомуцен – „който ми разкри (…) че в голямото дърво на езиците всяка птица пее по свой начин…“ (Киш), но винаги става дума за избора и любовта; Става дума за професор Ян Непомуцен Лош, ректор на Ягелонския университет, изключителен полски славист, езиковед, любим преподавател и ментор на Андрич, докато учи там.</vt:lpstr>
      <vt:lpstr>Презентация на PowerPoint</vt:lpstr>
      <vt:lpstr>Мариян Здеховски – „който ми разкри дълбоките корени на славянското езиково дърво (…) езиците на Пушкин, Словацки,“ (Киш); Здеховски е професор, философ и славист, световен учен, едно от най-важните имена в Ягелонския университет в годините на следване на Андрич.</vt:lpstr>
      <vt:lpstr>Презентация на PowerPoint</vt:lpstr>
      <vt:lpstr>Мая Низетич и Ерка Чулич - „на които съм задължен заради подаръците, думите и добротата, докато бях в затвора“ (Киш); Действителни фигури, много важни жени в най-тежкия етап от живота на Андрич – тъмничния престой в Марибор. Двете са деятелки на революционната организация, видни обществени фигури, анархистки, революционерки и феминистки. </vt:lpstr>
      <vt:lpstr>Мая Низетич - Чулич</vt:lpstr>
      <vt:lpstr>Владимир Черина – „който ми даде хиляда динара, когато имах най-голяма нужда от тях (…), анонимно, да не се почувствам като просяк…“ (Киш); Освен виден революционер и бунтовник, Черина е едно от поетическите имена в антологията „Млада хърватска лирика“ (Загреб, 1914). В неговата къща в Сплит Андрич отсяда, пристигайки от Краков през август 1914, след Сараевския атентат. След това в Риека се разделят, Андрич е хвърлен в затвора, а Черина умира млад в психиатрична клиника от шизофрения.</vt:lpstr>
      <vt:lpstr>Презентация на PowerPoint</vt:lpstr>
      <vt:lpstr>Презентация на PowerPoint</vt:lpstr>
      <vt:lpstr>Иво Войнович – „мой благодетел и меценат, открил в мен (…) дарбата, това дадено от Бога щастие и проклятие“ (Киш); Действително Войнович лежи в затвора Шибеник заедно с Андрич, той е един от най-великите модерни драматурзи и поети на Югославия, родом от Дубровник. Данило Киш го нарича „виконт“, заради аристократизма и ексцентричното му поведение. А и самият той има старо знатно дубровнишко потекло. </vt:lpstr>
      <vt:lpstr>Иво Војновић </vt:lpstr>
      <vt:lpstr>Накрая в списъка с благодетели попадат будители, книжовници, книжари, разказвачи на истории: Яромир Студнички, „сараевски книжар и книголюб“ (Киш), Госпава Дунджерович „която умееше да разказва истории от турско време, така, както някога…“(Киш), Т.нар. баба Дунджерович е възрастна дама от стара вишеградска фамилия, която притежавала феноменална памет и разказвала на младия Иво истории от турските времена; Коначно, на списку добротвора налазе се препородитељи, књижевници, књижари, приповедачи: Јаромир Студнички, „сарајевски књижар и љубитељ књига“ (Киш), Госпава Дунђеровић „која је знала да прича приче из турског времена, баш као што су то некада радили...“ (Киш), такозвана бака Дунђеровић је старија госпођа из старе вишеградске породице која је имала феноменално памћење и младом Иву је причала приче из турског времена;  </vt:lpstr>
      <vt:lpstr>Презентация на PowerPoint</vt:lpstr>
      <vt:lpstr>Др Лујо Бакотић</vt:lpstr>
      <vt:lpstr>Презентация на PowerPoint</vt:lpstr>
      <vt:lpstr>Презентация на PowerPoint</vt:lpstr>
      <vt:lpstr>Презентация на PowerPoint</vt:lpstr>
      <vt:lpstr>Презентация на PowerPoint</vt:lpstr>
      <vt:lpstr>Заключение Закључак</vt:lpstr>
      <vt:lpstr>Презентация на PowerPoint</vt:lpstr>
      <vt:lpstr>Предмети и субјекти су сенке идеја (Платон), у њима је сећање на наш сопствени живот. Енциклопедије, спискови, свет предмета – такво модерно заплетирање постаје постмодерна доминанта у европском књижевном пројекту: Жоржа Переца, Јосифа Бродског, Ива Андрића, Данила Киша, Орхана Памука, Олге Токарчук, Георгија Господинова итд. Предмети и наизглед маргинална лица, физиономије, инциденти и приче из детињства и прошлости, склапају се и звуче као фундаментални пројекат постојања, дајући смисао судбини модерног и постмодерног човека.</vt:lpstr>
      <vt:lpstr>На крају, отворићемо заграду за небугарског читаоца овог чланка, како бисмо изразили наше категорично запажање, које нема аксиолошке претензије, о томе колико су снажно Данило Киш и његова „Енциклопедија мртвих“ (1983) утицали на физиогномска дела бугарског постмодернизма, наиме: „Џепна енциклопедија мистерија“ (2004, Plovdiv: Janet 45) и „Бачен у природу“ (2008, Plovdiv: Janet 45) од Милена Рускова; као и „Природни роман“ (1999, Plovdiv: Janet 45), „Инвентар социјализма“ (у коауторству са Јаном Геновом, 2006, Sofia: Prozoret) и „Временско уточиште“ (2025, Plovdiv: Janet 45) од добитника Букерове светске књижевне награде (2025) и „Жан Моне“ (2026) Георгија Господинова. Али то је тема за другу студију.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Завещанието на Иво Андрич в посланията на Данило Киш  («Дълг»)  </dc:title>
  <dc:creator>359898627301</dc:creator>
  <cp:lastModifiedBy>359898627301</cp:lastModifiedBy>
  <cp:revision>29</cp:revision>
  <dcterms:created xsi:type="dcterms:W3CDTF">2026-09-14T07:58:47Z</dcterms:created>
  <dcterms:modified xsi:type="dcterms:W3CDTF">2026-09-21T09:04:26Z</dcterms:modified>
</cp:coreProperties>
</file>