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7" r:id="rId9"/>
    <p:sldId id="266" r:id="rId10"/>
  </p:sldIdLst>
  <p:sldSz cx="12192000" cy="6858000"/>
  <p:notesSz cx="6858000" cy="9144000"/>
  <p:defaultTextStyle>
    <a:defPPr>
      <a:defRPr lang="en-150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3D0A066C-356A-4402-A740-A1229F40BF5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r-HR"/>
              <a:t>Kliknite da biste uredili stil naslova matrice</a:t>
            </a:r>
            <a:endParaRPr lang="en-150"/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85B642ED-3FC9-46FD-A449-95A707E4136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r-HR"/>
              <a:t>Kliknite da biste uredili stil podnaslova matrice</a:t>
            </a:r>
            <a:endParaRPr lang="en-150"/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9E80B7ED-7252-4264-8DB0-6F33DCE9BA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78490-C862-41B0-B4CE-B41E163D5F5E}" type="datetimeFigureOut">
              <a:rPr lang="en-150" smtClean="0"/>
              <a:t>11 Oct 2023</a:t>
            </a:fld>
            <a:endParaRPr lang="en-150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1E98C94E-966D-4170-A4C1-B72644B1AC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150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E74FA08E-E3A7-4D28-9F85-4165719872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737CD-B5B4-4762-8578-4004A2B0647D}" type="slidenum">
              <a:rPr lang="en-150" smtClean="0"/>
              <a:t>‹#›</a:t>
            </a:fld>
            <a:endParaRPr lang="en-150"/>
          </a:p>
        </p:txBody>
      </p:sp>
    </p:spTree>
    <p:extLst>
      <p:ext uri="{BB962C8B-B14F-4D97-AF65-F5344CB8AC3E}">
        <p14:creationId xmlns:p14="http://schemas.microsoft.com/office/powerpoint/2010/main" val="39379508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57B9E7E4-9A93-442E-9ACE-6B53AEC532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150"/>
          </a:p>
        </p:txBody>
      </p:sp>
      <p:sp>
        <p:nvSpPr>
          <p:cNvPr id="3" name="Rezervirano mjesto okomitog teksta 2">
            <a:extLst>
              <a:ext uri="{FF2B5EF4-FFF2-40B4-BE49-F238E27FC236}">
                <a16:creationId xmlns:a16="http://schemas.microsoft.com/office/drawing/2014/main" id="{40ED45D1-B324-419A-95F2-30AF543455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150"/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CBC225D5-4F21-4437-A770-2A40273D74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78490-C862-41B0-B4CE-B41E163D5F5E}" type="datetimeFigureOut">
              <a:rPr lang="en-150" smtClean="0"/>
              <a:t>11 Oct 2023</a:t>
            </a:fld>
            <a:endParaRPr lang="en-150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19C45964-44D6-4889-8E73-1485D125A6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150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D453A96C-88C8-4417-9FB3-7AFD465307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737CD-B5B4-4762-8578-4004A2B0647D}" type="slidenum">
              <a:rPr lang="en-150" smtClean="0"/>
              <a:t>‹#›</a:t>
            </a:fld>
            <a:endParaRPr lang="en-150"/>
          </a:p>
        </p:txBody>
      </p:sp>
    </p:spTree>
    <p:extLst>
      <p:ext uri="{BB962C8B-B14F-4D97-AF65-F5344CB8AC3E}">
        <p14:creationId xmlns:p14="http://schemas.microsoft.com/office/powerpoint/2010/main" val="17439709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>
            <a:extLst>
              <a:ext uri="{FF2B5EF4-FFF2-40B4-BE49-F238E27FC236}">
                <a16:creationId xmlns:a16="http://schemas.microsoft.com/office/drawing/2014/main" id="{696943A8-A145-4273-9E27-41F43AC316F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r-HR"/>
              <a:t>Kliknite da biste uredili stil naslova matrice</a:t>
            </a:r>
            <a:endParaRPr lang="en-150"/>
          </a:p>
        </p:txBody>
      </p:sp>
      <p:sp>
        <p:nvSpPr>
          <p:cNvPr id="3" name="Rezervirano mjesto okomitog teksta 2">
            <a:extLst>
              <a:ext uri="{FF2B5EF4-FFF2-40B4-BE49-F238E27FC236}">
                <a16:creationId xmlns:a16="http://schemas.microsoft.com/office/drawing/2014/main" id="{DCEC169C-1D70-42FD-9B35-BA0B1260C16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150"/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EAD88F6E-5753-42CE-917D-2E5A37E3B1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78490-C862-41B0-B4CE-B41E163D5F5E}" type="datetimeFigureOut">
              <a:rPr lang="en-150" smtClean="0"/>
              <a:t>11 Oct 2023</a:t>
            </a:fld>
            <a:endParaRPr lang="en-150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6FBBE1E7-68BA-4DBA-A09C-4A20687D3F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150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30383DEF-822B-4EB2-B2C2-EFB67086BA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737CD-B5B4-4762-8578-4004A2B0647D}" type="slidenum">
              <a:rPr lang="en-150" smtClean="0"/>
              <a:t>‹#›</a:t>
            </a:fld>
            <a:endParaRPr lang="en-150"/>
          </a:p>
        </p:txBody>
      </p:sp>
    </p:spTree>
    <p:extLst>
      <p:ext uri="{BB962C8B-B14F-4D97-AF65-F5344CB8AC3E}">
        <p14:creationId xmlns:p14="http://schemas.microsoft.com/office/powerpoint/2010/main" val="3619137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164FC221-91EA-40EA-A04D-4281F889F7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150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F57ACF93-2FE3-4E28-B284-03EBE3EF4C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150"/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59A44031-3671-47B8-BBB4-EE83A98EEA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78490-C862-41B0-B4CE-B41E163D5F5E}" type="datetimeFigureOut">
              <a:rPr lang="en-150" smtClean="0"/>
              <a:t>11 Oct 2023</a:t>
            </a:fld>
            <a:endParaRPr lang="en-150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4FB6598C-02D8-473A-A29A-8A96CD4D79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150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96269237-114E-45F7-9400-D6C5904B7A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737CD-B5B4-4762-8578-4004A2B0647D}" type="slidenum">
              <a:rPr lang="en-150" smtClean="0"/>
              <a:t>‹#›</a:t>
            </a:fld>
            <a:endParaRPr lang="en-150"/>
          </a:p>
        </p:txBody>
      </p:sp>
    </p:spTree>
    <p:extLst>
      <p:ext uri="{BB962C8B-B14F-4D97-AF65-F5344CB8AC3E}">
        <p14:creationId xmlns:p14="http://schemas.microsoft.com/office/powerpoint/2010/main" val="18745321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EE11900E-4C2C-4FA0-9775-077D1BBACE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r-HR"/>
              <a:t>Kliknite da biste uredili stil naslova matrice</a:t>
            </a:r>
            <a:endParaRPr lang="en-150"/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id="{E45BCE77-0127-4032-9344-46938D766BB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0ACF5452-E718-4F5C-8F01-F724CC549F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78490-C862-41B0-B4CE-B41E163D5F5E}" type="datetimeFigureOut">
              <a:rPr lang="en-150" smtClean="0"/>
              <a:t>11 Oct 2023</a:t>
            </a:fld>
            <a:endParaRPr lang="en-150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1191F192-4A29-4FE1-ADD8-D736A97889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150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D79EF6D2-F448-4703-B0D4-E1ABA70E20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737CD-B5B4-4762-8578-4004A2B0647D}" type="slidenum">
              <a:rPr lang="en-150" smtClean="0"/>
              <a:t>‹#›</a:t>
            </a:fld>
            <a:endParaRPr lang="en-150"/>
          </a:p>
        </p:txBody>
      </p:sp>
    </p:spTree>
    <p:extLst>
      <p:ext uri="{BB962C8B-B14F-4D97-AF65-F5344CB8AC3E}">
        <p14:creationId xmlns:p14="http://schemas.microsoft.com/office/powerpoint/2010/main" val="20911479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4FB232FB-36EC-4398-A147-E31952A006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150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03BC8AEF-D7BC-4AD9-A391-040A658445D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150"/>
          </a:p>
        </p:txBody>
      </p:sp>
      <p:sp>
        <p:nvSpPr>
          <p:cNvPr id="4" name="Rezervirano mjesto sadržaja 3">
            <a:extLst>
              <a:ext uri="{FF2B5EF4-FFF2-40B4-BE49-F238E27FC236}">
                <a16:creationId xmlns:a16="http://schemas.microsoft.com/office/drawing/2014/main" id="{57F86647-C322-4FB6-82B5-6F8F8890414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150"/>
          </a:p>
        </p:txBody>
      </p:sp>
      <p:sp>
        <p:nvSpPr>
          <p:cNvPr id="5" name="Rezervirano mjesto datuma 4">
            <a:extLst>
              <a:ext uri="{FF2B5EF4-FFF2-40B4-BE49-F238E27FC236}">
                <a16:creationId xmlns:a16="http://schemas.microsoft.com/office/drawing/2014/main" id="{EA54AB35-3AD4-4B43-87BE-256349637D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78490-C862-41B0-B4CE-B41E163D5F5E}" type="datetimeFigureOut">
              <a:rPr lang="en-150" smtClean="0"/>
              <a:t>11 Oct 2023</a:t>
            </a:fld>
            <a:endParaRPr lang="en-150"/>
          </a:p>
        </p:txBody>
      </p:sp>
      <p:sp>
        <p:nvSpPr>
          <p:cNvPr id="6" name="Rezervirano mjesto podnožja 5">
            <a:extLst>
              <a:ext uri="{FF2B5EF4-FFF2-40B4-BE49-F238E27FC236}">
                <a16:creationId xmlns:a16="http://schemas.microsoft.com/office/drawing/2014/main" id="{3B23649B-B1D7-4B0A-B2F5-3B5B7E0CC4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150"/>
          </a:p>
        </p:txBody>
      </p:sp>
      <p:sp>
        <p:nvSpPr>
          <p:cNvPr id="7" name="Rezervirano mjesto broja slajda 6">
            <a:extLst>
              <a:ext uri="{FF2B5EF4-FFF2-40B4-BE49-F238E27FC236}">
                <a16:creationId xmlns:a16="http://schemas.microsoft.com/office/drawing/2014/main" id="{229F1343-296D-4349-98A5-0EC7A921CE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737CD-B5B4-4762-8578-4004A2B0647D}" type="slidenum">
              <a:rPr lang="en-150" smtClean="0"/>
              <a:t>‹#›</a:t>
            </a:fld>
            <a:endParaRPr lang="en-150"/>
          </a:p>
        </p:txBody>
      </p:sp>
    </p:spTree>
    <p:extLst>
      <p:ext uri="{BB962C8B-B14F-4D97-AF65-F5344CB8AC3E}">
        <p14:creationId xmlns:p14="http://schemas.microsoft.com/office/powerpoint/2010/main" val="31667332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1A3B072E-0873-4272-A94F-4EF1C378B4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r-HR"/>
              <a:t>Kliknite da biste uredili stil naslova matrice</a:t>
            </a:r>
            <a:endParaRPr lang="en-150"/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id="{195D6DFE-6876-456E-940C-C20128D817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Rezervirano mjesto sadržaja 3">
            <a:extLst>
              <a:ext uri="{FF2B5EF4-FFF2-40B4-BE49-F238E27FC236}">
                <a16:creationId xmlns:a16="http://schemas.microsoft.com/office/drawing/2014/main" id="{B5BB8AF2-A850-4154-8A14-6ECE5416109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150"/>
          </a:p>
        </p:txBody>
      </p:sp>
      <p:sp>
        <p:nvSpPr>
          <p:cNvPr id="5" name="Rezervirano mjesto teksta 4">
            <a:extLst>
              <a:ext uri="{FF2B5EF4-FFF2-40B4-BE49-F238E27FC236}">
                <a16:creationId xmlns:a16="http://schemas.microsoft.com/office/drawing/2014/main" id="{FF767DEA-2A0A-4B59-A64A-2848C892B84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6" name="Rezervirano mjesto sadržaja 5">
            <a:extLst>
              <a:ext uri="{FF2B5EF4-FFF2-40B4-BE49-F238E27FC236}">
                <a16:creationId xmlns:a16="http://schemas.microsoft.com/office/drawing/2014/main" id="{48E91D5A-EC88-4C52-9517-4DCB8829C41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150"/>
          </a:p>
        </p:txBody>
      </p:sp>
      <p:sp>
        <p:nvSpPr>
          <p:cNvPr id="7" name="Rezervirano mjesto datuma 6">
            <a:extLst>
              <a:ext uri="{FF2B5EF4-FFF2-40B4-BE49-F238E27FC236}">
                <a16:creationId xmlns:a16="http://schemas.microsoft.com/office/drawing/2014/main" id="{0EB05EF2-4372-4B63-BFE9-886A023217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78490-C862-41B0-B4CE-B41E163D5F5E}" type="datetimeFigureOut">
              <a:rPr lang="en-150" smtClean="0"/>
              <a:t>11 Oct 2023</a:t>
            </a:fld>
            <a:endParaRPr lang="en-150"/>
          </a:p>
        </p:txBody>
      </p:sp>
      <p:sp>
        <p:nvSpPr>
          <p:cNvPr id="8" name="Rezervirano mjesto podnožja 7">
            <a:extLst>
              <a:ext uri="{FF2B5EF4-FFF2-40B4-BE49-F238E27FC236}">
                <a16:creationId xmlns:a16="http://schemas.microsoft.com/office/drawing/2014/main" id="{66A3F198-65C2-455B-862E-B0E38AB10D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150"/>
          </a:p>
        </p:txBody>
      </p:sp>
      <p:sp>
        <p:nvSpPr>
          <p:cNvPr id="9" name="Rezervirano mjesto broja slajda 8">
            <a:extLst>
              <a:ext uri="{FF2B5EF4-FFF2-40B4-BE49-F238E27FC236}">
                <a16:creationId xmlns:a16="http://schemas.microsoft.com/office/drawing/2014/main" id="{B642AA26-C85B-42DA-B2BE-DA8AE6A05F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737CD-B5B4-4762-8578-4004A2B0647D}" type="slidenum">
              <a:rPr lang="en-150" smtClean="0"/>
              <a:t>‹#›</a:t>
            </a:fld>
            <a:endParaRPr lang="en-150"/>
          </a:p>
        </p:txBody>
      </p:sp>
    </p:spTree>
    <p:extLst>
      <p:ext uri="{BB962C8B-B14F-4D97-AF65-F5344CB8AC3E}">
        <p14:creationId xmlns:p14="http://schemas.microsoft.com/office/powerpoint/2010/main" val="3786635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36977A5B-50F3-4349-8E17-3A41C8C691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150"/>
          </a:p>
        </p:txBody>
      </p:sp>
      <p:sp>
        <p:nvSpPr>
          <p:cNvPr id="3" name="Rezervirano mjesto datuma 2">
            <a:extLst>
              <a:ext uri="{FF2B5EF4-FFF2-40B4-BE49-F238E27FC236}">
                <a16:creationId xmlns:a16="http://schemas.microsoft.com/office/drawing/2014/main" id="{AF5810B5-3676-4577-864D-A8306A6B2C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78490-C862-41B0-B4CE-B41E163D5F5E}" type="datetimeFigureOut">
              <a:rPr lang="en-150" smtClean="0"/>
              <a:t>11 Oct 2023</a:t>
            </a:fld>
            <a:endParaRPr lang="en-150"/>
          </a:p>
        </p:txBody>
      </p:sp>
      <p:sp>
        <p:nvSpPr>
          <p:cNvPr id="4" name="Rezervirano mjesto podnožja 3">
            <a:extLst>
              <a:ext uri="{FF2B5EF4-FFF2-40B4-BE49-F238E27FC236}">
                <a16:creationId xmlns:a16="http://schemas.microsoft.com/office/drawing/2014/main" id="{BA0391E3-69F2-47DD-A1D1-D70B0A3A94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150"/>
          </a:p>
        </p:txBody>
      </p:sp>
      <p:sp>
        <p:nvSpPr>
          <p:cNvPr id="5" name="Rezervirano mjesto broja slajda 4">
            <a:extLst>
              <a:ext uri="{FF2B5EF4-FFF2-40B4-BE49-F238E27FC236}">
                <a16:creationId xmlns:a16="http://schemas.microsoft.com/office/drawing/2014/main" id="{A8EB9A8C-1DFC-4BAD-A8E5-B2DBEE70CF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737CD-B5B4-4762-8578-4004A2B0647D}" type="slidenum">
              <a:rPr lang="en-150" smtClean="0"/>
              <a:t>‹#›</a:t>
            </a:fld>
            <a:endParaRPr lang="en-150"/>
          </a:p>
        </p:txBody>
      </p:sp>
    </p:spTree>
    <p:extLst>
      <p:ext uri="{BB962C8B-B14F-4D97-AF65-F5344CB8AC3E}">
        <p14:creationId xmlns:p14="http://schemas.microsoft.com/office/powerpoint/2010/main" val="3287336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>
            <a:extLst>
              <a:ext uri="{FF2B5EF4-FFF2-40B4-BE49-F238E27FC236}">
                <a16:creationId xmlns:a16="http://schemas.microsoft.com/office/drawing/2014/main" id="{2B0D4DB0-328D-4DCC-BDC1-F21A484F11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78490-C862-41B0-B4CE-B41E163D5F5E}" type="datetimeFigureOut">
              <a:rPr lang="en-150" smtClean="0"/>
              <a:t>11 Oct 2023</a:t>
            </a:fld>
            <a:endParaRPr lang="en-150"/>
          </a:p>
        </p:txBody>
      </p:sp>
      <p:sp>
        <p:nvSpPr>
          <p:cNvPr id="3" name="Rezervirano mjesto podnožja 2">
            <a:extLst>
              <a:ext uri="{FF2B5EF4-FFF2-40B4-BE49-F238E27FC236}">
                <a16:creationId xmlns:a16="http://schemas.microsoft.com/office/drawing/2014/main" id="{4049281E-052D-454C-85B1-F694D039BF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150"/>
          </a:p>
        </p:txBody>
      </p:sp>
      <p:sp>
        <p:nvSpPr>
          <p:cNvPr id="4" name="Rezervirano mjesto broja slajda 3">
            <a:extLst>
              <a:ext uri="{FF2B5EF4-FFF2-40B4-BE49-F238E27FC236}">
                <a16:creationId xmlns:a16="http://schemas.microsoft.com/office/drawing/2014/main" id="{08E24100-8D3F-4950-8A56-10FDEE050A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737CD-B5B4-4762-8578-4004A2B0647D}" type="slidenum">
              <a:rPr lang="en-150" smtClean="0"/>
              <a:t>‹#›</a:t>
            </a:fld>
            <a:endParaRPr lang="en-150"/>
          </a:p>
        </p:txBody>
      </p:sp>
    </p:spTree>
    <p:extLst>
      <p:ext uri="{BB962C8B-B14F-4D97-AF65-F5344CB8AC3E}">
        <p14:creationId xmlns:p14="http://schemas.microsoft.com/office/powerpoint/2010/main" val="16789020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FB92E4A5-0EAA-4823-830C-9A57353376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/>
              <a:t>Kliknite da biste uredili stil naslova matrice</a:t>
            </a:r>
            <a:endParaRPr lang="en-150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EC820D03-74E3-47C9-BB71-18DB0D7CCE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150"/>
          </a:p>
        </p:txBody>
      </p:sp>
      <p:sp>
        <p:nvSpPr>
          <p:cNvPr id="4" name="Rezervirano mjesto teksta 3">
            <a:extLst>
              <a:ext uri="{FF2B5EF4-FFF2-40B4-BE49-F238E27FC236}">
                <a16:creationId xmlns:a16="http://schemas.microsoft.com/office/drawing/2014/main" id="{BC2DD5EA-64E8-4210-81D2-BA22E72759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Rezervirano mjesto datuma 4">
            <a:extLst>
              <a:ext uri="{FF2B5EF4-FFF2-40B4-BE49-F238E27FC236}">
                <a16:creationId xmlns:a16="http://schemas.microsoft.com/office/drawing/2014/main" id="{2A8BAC9B-A059-4DE3-8975-1E365DD4A5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78490-C862-41B0-B4CE-B41E163D5F5E}" type="datetimeFigureOut">
              <a:rPr lang="en-150" smtClean="0"/>
              <a:t>11 Oct 2023</a:t>
            </a:fld>
            <a:endParaRPr lang="en-150"/>
          </a:p>
        </p:txBody>
      </p:sp>
      <p:sp>
        <p:nvSpPr>
          <p:cNvPr id="6" name="Rezervirano mjesto podnožja 5">
            <a:extLst>
              <a:ext uri="{FF2B5EF4-FFF2-40B4-BE49-F238E27FC236}">
                <a16:creationId xmlns:a16="http://schemas.microsoft.com/office/drawing/2014/main" id="{85136BAE-1338-426F-A22B-BA6032BB1E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150"/>
          </a:p>
        </p:txBody>
      </p:sp>
      <p:sp>
        <p:nvSpPr>
          <p:cNvPr id="7" name="Rezervirano mjesto broja slajda 6">
            <a:extLst>
              <a:ext uri="{FF2B5EF4-FFF2-40B4-BE49-F238E27FC236}">
                <a16:creationId xmlns:a16="http://schemas.microsoft.com/office/drawing/2014/main" id="{9E8A1700-FDB9-4E2E-A1A2-CF83879878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737CD-B5B4-4762-8578-4004A2B0647D}" type="slidenum">
              <a:rPr lang="en-150" smtClean="0"/>
              <a:t>‹#›</a:t>
            </a:fld>
            <a:endParaRPr lang="en-150"/>
          </a:p>
        </p:txBody>
      </p:sp>
    </p:spTree>
    <p:extLst>
      <p:ext uri="{BB962C8B-B14F-4D97-AF65-F5344CB8AC3E}">
        <p14:creationId xmlns:p14="http://schemas.microsoft.com/office/powerpoint/2010/main" val="1444498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4B4CB09D-C59F-4BCC-83C4-DA38D8EE51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/>
              <a:t>Kliknite da biste uredili stil naslova matrice</a:t>
            </a:r>
            <a:endParaRPr lang="en-150"/>
          </a:p>
        </p:txBody>
      </p:sp>
      <p:sp>
        <p:nvSpPr>
          <p:cNvPr id="3" name="Rezervirano mjesto slike 2">
            <a:extLst>
              <a:ext uri="{FF2B5EF4-FFF2-40B4-BE49-F238E27FC236}">
                <a16:creationId xmlns:a16="http://schemas.microsoft.com/office/drawing/2014/main" id="{E9FF267B-3644-4354-BE23-419C6780227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150"/>
          </a:p>
        </p:txBody>
      </p:sp>
      <p:sp>
        <p:nvSpPr>
          <p:cNvPr id="4" name="Rezervirano mjesto teksta 3">
            <a:extLst>
              <a:ext uri="{FF2B5EF4-FFF2-40B4-BE49-F238E27FC236}">
                <a16:creationId xmlns:a16="http://schemas.microsoft.com/office/drawing/2014/main" id="{4C33ADEA-20E3-4293-8F69-88767B23E4F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Rezervirano mjesto datuma 4">
            <a:extLst>
              <a:ext uri="{FF2B5EF4-FFF2-40B4-BE49-F238E27FC236}">
                <a16:creationId xmlns:a16="http://schemas.microsoft.com/office/drawing/2014/main" id="{97DA8BA4-6A30-428E-A519-8E7E4C96C3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78490-C862-41B0-B4CE-B41E163D5F5E}" type="datetimeFigureOut">
              <a:rPr lang="en-150" smtClean="0"/>
              <a:t>11 Oct 2023</a:t>
            </a:fld>
            <a:endParaRPr lang="en-150"/>
          </a:p>
        </p:txBody>
      </p:sp>
      <p:sp>
        <p:nvSpPr>
          <p:cNvPr id="6" name="Rezervirano mjesto podnožja 5">
            <a:extLst>
              <a:ext uri="{FF2B5EF4-FFF2-40B4-BE49-F238E27FC236}">
                <a16:creationId xmlns:a16="http://schemas.microsoft.com/office/drawing/2014/main" id="{5742CAB8-E608-4F50-8C7B-3D63CF539E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150"/>
          </a:p>
        </p:txBody>
      </p:sp>
      <p:sp>
        <p:nvSpPr>
          <p:cNvPr id="7" name="Rezervirano mjesto broja slajda 6">
            <a:extLst>
              <a:ext uri="{FF2B5EF4-FFF2-40B4-BE49-F238E27FC236}">
                <a16:creationId xmlns:a16="http://schemas.microsoft.com/office/drawing/2014/main" id="{D90921FE-E69E-42F0-88F9-467C3C80A0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737CD-B5B4-4762-8578-4004A2B0647D}" type="slidenum">
              <a:rPr lang="en-150" smtClean="0"/>
              <a:t>‹#›</a:t>
            </a:fld>
            <a:endParaRPr lang="en-150"/>
          </a:p>
        </p:txBody>
      </p:sp>
    </p:spTree>
    <p:extLst>
      <p:ext uri="{BB962C8B-B14F-4D97-AF65-F5344CB8AC3E}">
        <p14:creationId xmlns:p14="http://schemas.microsoft.com/office/powerpoint/2010/main" val="28401429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>
            <a:extLst>
              <a:ext uri="{FF2B5EF4-FFF2-40B4-BE49-F238E27FC236}">
                <a16:creationId xmlns:a16="http://schemas.microsoft.com/office/drawing/2014/main" id="{15089E52-8E65-487B-86F3-C60EE5CB4A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/>
              <a:t>Kliknite da biste uredili stil naslova matrice</a:t>
            </a:r>
            <a:endParaRPr lang="en-150"/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id="{678114CC-9C68-4CBE-B9AB-478EE351FD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150"/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4793BA1E-9909-404A-A409-62607AC586C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878490-C862-41B0-B4CE-B41E163D5F5E}" type="datetimeFigureOut">
              <a:rPr lang="en-150" smtClean="0"/>
              <a:t>11 Oct 2023</a:t>
            </a:fld>
            <a:endParaRPr lang="en-150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6CC2567F-DD4C-4FC0-8420-E83326CC5D0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150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710B0797-A563-4ABD-ABDE-91DC8878083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C737CD-B5B4-4762-8578-4004A2B0647D}" type="slidenum">
              <a:rPr lang="en-150" smtClean="0"/>
              <a:t>‹#›</a:t>
            </a:fld>
            <a:endParaRPr lang="en-150"/>
          </a:p>
        </p:txBody>
      </p:sp>
    </p:spTree>
    <p:extLst>
      <p:ext uri="{BB962C8B-B14F-4D97-AF65-F5344CB8AC3E}">
        <p14:creationId xmlns:p14="http://schemas.microsoft.com/office/powerpoint/2010/main" val="36415315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150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867D6189-151A-475F-B518-3B53A8925C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r-HR" sz="3600" b="1" dirty="0">
                <a:latin typeface="Arial" panose="020B0604020202020204" pitchFamily="34" charset="0"/>
                <a:cs typeface="Arial" panose="020B0604020202020204" pitchFamily="34" charset="0"/>
              </a:rPr>
              <a:t>Jurica Vuco (Osijek)</a:t>
            </a:r>
            <a:br>
              <a:rPr lang="hr-HR" sz="26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hr-HR" sz="2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hr-HR" sz="2000" b="1" dirty="0">
                <a:latin typeface="Arial" panose="020B0604020202020204" pitchFamily="34" charset="0"/>
                <a:cs typeface="Arial" panose="020B0604020202020204" pitchFamily="34" charset="0"/>
              </a:rPr>
              <a:t>jurica.vuco@gmail.com</a:t>
            </a:r>
            <a:endParaRPr lang="en-150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722A1F68-C519-4997-80C1-9C82CA0B82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hr-HR" dirty="0"/>
          </a:p>
          <a:p>
            <a:pPr marL="0" indent="0" algn="ctr">
              <a:buNone/>
            </a:pPr>
            <a:r>
              <a:rPr lang="hr-HR" sz="4800" dirty="0">
                <a:latin typeface="Arial" panose="020B0604020202020204" pitchFamily="34" charset="0"/>
                <a:cs typeface="Arial" panose="020B0604020202020204" pitchFamily="34" charset="0"/>
              </a:rPr>
              <a:t>Avangarda u Andrićevu kritičkom </a:t>
            </a:r>
          </a:p>
          <a:p>
            <a:pPr marL="0" indent="0" algn="ctr">
              <a:buNone/>
            </a:pPr>
            <a:r>
              <a:rPr lang="hr-HR" sz="4800" dirty="0">
                <a:latin typeface="Arial" panose="020B0604020202020204" pitchFamily="34" charset="0"/>
                <a:cs typeface="Arial" panose="020B0604020202020204" pitchFamily="34" charset="0"/>
              </a:rPr>
              <a:t>(i književno-umjetničkom) tekstu </a:t>
            </a:r>
            <a:endParaRPr lang="hr-HR" dirty="0"/>
          </a:p>
          <a:p>
            <a:pPr marL="0" indent="0" algn="ctr">
              <a:buNone/>
            </a:pPr>
            <a:r>
              <a:rPr lang="hr-HR" dirty="0">
                <a:latin typeface="Arial" panose="020B0604020202020204" pitchFamily="34" charset="0"/>
                <a:cs typeface="Arial" panose="020B0604020202020204" pitchFamily="34" charset="0"/>
              </a:rPr>
              <a:t>15. Simpozij Andrićeva publicistika</a:t>
            </a:r>
          </a:p>
          <a:p>
            <a:pPr marL="0" indent="0" algn="ctr">
              <a:buNone/>
            </a:pPr>
            <a:endParaRPr lang="hr-HR" dirty="0"/>
          </a:p>
          <a:p>
            <a:pPr marL="0" indent="0" algn="ctr">
              <a:buNone/>
            </a:pPr>
            <a:r>
              <a:rPr lang="hr-HR" sz="2400" dirty="0">
                <a:latin typeface="Arial" panose="020B0604020202020204" pitchFamily="34" charset="0"/>
                <a:cs typeface="Arial" panose="020B0604020202020204" pitchFamily="34" charset="0"/>
              </a:rPr>
              <a:t>Slovenija, 19. – 22. listopada 2023. </a:t>
            </a:r>
          </a:p>
          <a:p>
            <a:pPr marL="0" indent="0" algn="ctr">
              <a:buNone/>
            </a:pPr>
            <a:endParaRPr lang="en-150" sz="2600" dirty="0"/>
          </a:p>
        </p:txBody>
      </p:sp>
    </p:spTree>
    <p:extLst>
      <p:ext uri="{BB962C8B-B14F-4D97-AF65-F5344CB8AC3E}">
        <p14:creationId xmlns:p14="http://schemas.microsoft.com/office/powerpoint/2010/main" val="31287636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C5D559B0-3EA1-43BC-8D58-2C8802C334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r-HR" dirty="0">
                <a:latin typeface="Arial" panose="020B0604020202020204" pitchFamily="34" charset="0"/>
                <a:cs typeface="Arial" panose="020B0604020202020204" pitchFamily="34" charset="0"/>
              </a:rPr>
              <a:t>Sadržaj prezentacije:</a:t>
            </a:r>
            <a:endParaRPr lang="en-1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E9C19B51-D689-44E7-B0B7-82955C9195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hr-HR" sz="3200" dirty="0" err="1">
                <a:latin typeface="Arial" panose="020B0604020202020204" pitchFamily="34" charset="0"/>
                <a:cs typeface="Arial" panose="020B0604020202020204" pitchFamily="34" charset="0"/>
              </a:rPr>
              <a:t>Genologija</a:t>
            </a:r>
            <a:r>
              <a:rPr lang="hr-HR" sz="3200" dirty="0">
                <a:latin typeface="Arial" panose="020B0604020202020204" pitchFamily="34" charset="0"/>
                <a:cs typeface="Arial" panose="020B0604020202020204" pitchFamily="34" charset="0"/>
              </a:rPr>
              <a:t> Andrićevih kritičkih tekstova</a:t>
            </a:r>
          </a:p>
          <a:p>
            <a:pPr marL="514350" indent="-514350">
              <a:buAutoNum type="arabicPeriod"/>
            </a:pPr>
            <a:r>
              <a:rPr lang="hr-HR" sz="3200" dirty="0">
                <a:latin typeface="Arial" panose="020B0604020202020204" pitchFamily="34" charset="0"/>
                <a:cs typeface="Arial" panose="020B0604020202020204" pitchFamily="34" charset="0"/>
              </a:rPr>
              <a:t>Futurizam s negativnim predznakom</a:t>
            </a:r>
          </a:p>
          <a:p>
            <a:pPr marL="514350" indent="-514350">
              <a:buAutoNum type="arabicPeriod"/>
            </a:pPr>
            <a:r>
              <a:rPr lang="hr-HR" sz="3200" dirty="0">
                <a:latin typeface="Arial" panose="020B0604020202020204" pitchFamily="34" charset="0"/>
                <a:cs typeface="Arial" panose="020B0604020202020204" pitchFamily="34" charset="0"/>
              </a:rPr>
              <a:t>Ekspresionizam kao paradigma kritike avangarde</a:t>
            </a:r>
          </a:p>
          <a:p>
            <a:pPr marL="514350" indent="-514350">
              <a:buAutoNum type="arabicPeriod"/>
            </a:pPr>
            <a:r>
              <a:rPr lang="hr-HR" sz="3200" dirty="0">
                <a:latin typeface="Arial" panose="020B0604020202020204" pitchFamily="34" charset="0"/>
                <a:cs typeface="Arial" panose="020B0604020202020204" pitchFamily="34" charset="0"/>
              </a:rPr>
              <a:t>Zavrzlame ekspresionizma</a:t>
            </a:r>
          </a:p>
          <a:p>
            <a:pPr marL="514350" indent="-514350">
              <a:buAutoNum type="arabicPeriod"/>
            </a:pPr>
            <a:r>
              <a:rPr lang="hr-HR" sz="3200" dirty="0">
                <a:latin typeface="Arial" panose="020B0604020202020204" pitchFamily="34" charset="0"/>
                <a:cs typeface="Arial" panose="020B0604020202020204" pitchFamily="34" charset="0"/>
              </a:rPr>
              <a:t>Ratna knjiga i društveno-povijesni i političko-ideološki odraz stvarnosti</a:t>
            </a:r>
          </a:p>
          <a:p>
            <a:pPr marL="514350" indent="-514350">
              <a:buAutoNum type="arabicPeriod"/>
            </a:pPr>
            <a:r>
              <a:rPr lang="hr-HR" sz="3200" dirty="0">
                <a:latin typeface="Arial" panose="020B0604020202020204" pitchFamily="34" charset="0"/>
                <a:cs typeface="Arial" panose="020B0604020202020204" pitchFamily="34" charset="0"/>
              </a:rPr>
              <a:t>Andrić kao kritičar (zaključak) </a:t>
            </a:r>
            <a:endParaRPr lang="en-150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4486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81E02F2F-A078-4B94-B0AE-FF5B4F04E1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r-HR" sz="4400" dirty="0" err="1">
                <a:latin typeface="Arial" panose="020B0604020202020204" pitchFamily="34" charset="0"/>
                <a:cs typeface="Arial" panose="020B0604020202020204" pitchFamily="34" charset="0"/>
              </a:rPr>
              <a:t>Genologija</a:t>
            </a:r>
            <a:r>
              <a:rPr lang="hr-HR" sz="4400" dirty="0">
                <a:latin typeface="Arial" panose="020B0604020202020204" pitchFamily="34" charset="0"/>
                <a:cs typeface="Arial" panose="020B0604020202020204" pitchFamily="34" charset="0"/>
              </a:rPr>
              <a:t> Andrićevih kritičkih tekstova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D79A0D59-77CA-4006-93A9-2D8E0B42DB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sz="3200" dirty="0">
                <a:latin typeface="Arial" panose="020B0604020202020204" pitchFamily="34" charset="0"/>
                <a:cs typeface="Arial" panose="020B0604020202020204" pitchFamily="34" charset="0"/>
              </a:rPr>
              <a:t>Andrićev kritički i publicistički </a:t>
            </a:r>
            <a:r>
              <a:rPr lang="hr-HR" sz="3200" i="1" dirty="0">
                <a:latin typeface="Arial" panose="020B0604020202020204" pitchFamily="34" charset="0"/>
                <a:cs typeface="Arial" panose="020B0604020202020204" pitchFamily="34" charset="0"/>
              </a:rPr>
              <a:t>hibridni svijet </a:t>
            </a:r>
          </a:p>
          <a:p>
            <a:r>
              <a:rPr lang="hr-HR" sz="3200" dirty="0">
                <a:latin typeface="Arial" panose="020B0604020202020204" pitchFamily="34" charset="0"/>
                <a:cs typeface="Arial" panose="020B0604020202020204" pitchFamily="34" charset="0"/>
              </a:rPr>
              <a:t>Tri osnovna obilježja njegovih </a:t>
            </a:r>
            <a:r>
              <a:rPr lang="hr-HR" sz="3200" i="1" dirty="0">
                <a:latin typeface="Arial" panose="020B0604020202020204" pitchFamily="34" charset="0"/>
                <a:cs typeface="Arial" panose="020B0604020202020204" pitchFamily="34" charset="0"/>
              </a:rPr>
              <a:t>ne-književnih</a:t>
            </a:r>
            <a:r>
              <a:rPr lang="hr-HR" sz="3200" dirty="0">
                <a:latin typeface="Arial" panose="020B0604020202020204" pitchFamily="34" charset="0"/>
                <a:cs typeface="Arial" panose="020B0604020202020204" pitchFamily="34" charset="0"/>
              </a:rPr>
              <a:t> tekstova:</a:t>
            </a:r>
          </a:p>
          <a:p>
            <a:endParaRPr lang="hr-HR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hr-HR" dirty="0">
                <a:latin typeface="Arial" panose="020B0604020202020204" pitchFamily="34" charset="0"/>
                <a:cs typeface="Arial" panose="020B0604020202020204" pitchFamily="34" charset="0"/>
              </a:rPr>
              <a:t>a) Što je tekst po vrsti i po ideji? – teorijski, žanrovski, stilski i metodološki koncept</a:t>
            </a:r>
          </a:p>
          <a:p>
            <a:pPr lvl="2"/>
            <a:r>
              <a:rPr lang="hr-HR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 znanstveno-stručni, kritički, esejistički, kronike, recenzije, pregledi, ogledi </a:t>
            </a:r>
            <a:endParaRPr lang="hr-H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hr-HR" dirty="0">
                <a:latin typeface="Arial" panose="020B0604020202020204" pitchFamily="34" charset="0"/>
                <a:cs typeface="Arial" panose="020B0604020202020204" pitchFamily="34" charset="0"/>
              </a:rPr>
              <a:t>b) objektivnost = / ≠ subjektivnost</a:t>
            </a:r>
          </a:p>
          <a:p>
            <a:pPr lvl="1"/>
            <a:r>
              <a:rPr lang="hr-HR" dirty="0">
                <a:latin typeface="Arial" panose="020B0604020202020204" pitchFamily="34" charset="0"/>
                <a:cs typeface="Arial" panose="020B0604020202020204" pitchFamily="34" charset="0"/>
              </a:rPr>
              <a:t>c) Andrićevi kritički u (su)odnosu s Andrićevim književno-umjetničkim tekstovima </a:t>
            </a:r>
          </a:p>
          <a:p>
            <a:endParaRPr lang="hr-HR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1270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01727B49-BAF3-448F-A0CD-2592222EF2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r-HR" sz="4400" dirty="0">
                <a:latin typeface="Arial" panose="020B0604020202020204" pitchFamily="34" charset="0"/>
                <a:cs typeface="Arial" panose="020B0604020202020204" pitchFamily="34" charset="0"/>
              </a:rPr>
              <a:t>Futurizam s negativnim predznakom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F58C948B-2BF8-4F4A-A396-839B7744C6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sz="3200" cap="small" dirty="0" err="1">
                <a:latin typeface="Arial" panose="020B0604020202020204" pitchFamily="34" charset="0"/>
                <a:cs typeface="Arial" panose="020B0604020202020204" pitchFamily="34" charset="0"/>
              </a:rPr>
              <a:t>Pozorište</a:t>
            </a:r>
            <a:r>
              <a:rPr lang="hr-HR" sz="3200" cap="small" dirty="0">
                <a:latin typeface="Arial" panose="020B0604020202020204" pitchFamily="34" charset="0"/>
                <a:cs typeface="Arial" panose="020B0604020202020204" pitchFamily="34" charset="0"/>
              </a:rPr>
              <a:t> iznenađenja </a:t>
            </a:r>
          </a:p>
          <a:p>
            <a:r>
              <a:rPr lang="hr-HR" sz="3200" dirty="0">
                <a:latin typeface="Arial" panose="020B0604020202020204" pitchFamily="34" charset="0"/>
                <a:cs typeface="Arial" panose="020B0604020202020204" pitchFamily="34" charset="0"/>
              </a:rPr>
              <a:t>Referenca na </a:t>
            </a:r>
            <a:r>
              <a:rPr lang="hr-HR" sz="3200" dirty="0" err="1">
                <a:latin typeface="Arial" panose="020B0604020202020204" pitchFamily="34" charset="0"/>
                <a:cs typeface="Arial" panose="020B0604020202020204" pitchFamily="34" charset="0"/>
              </a:rPr>
              <a:t>Marinettijev</a:t>
            </a:r>
            <a:r>
              <a:rPr lang="hr-HR" sz="3200" dirty="0">
                <a:latin typeface="Arial" panose="020B0604020202020204" pitchFamily="34" charset="0"/>
                <a:cs typeface="Arial" panose="020B0604020202020204" pitchFamily="34" charset="0"/>
              </a:rPr>
              <a:t> futuristički teatar </a:t>
            </a:r>
          </a:p>
          <a:p>
            <a:r>
              <a:rPr lang="hr-HR" sz="3200" dirty="0">
                <a:latin typeface="Arial" panose="020B0604020202020204" pitchFamily="34" charset="0"/>
                <a:cs typeface="Arial" panose="020B0604020202020204" pitchFamily="34" charset="0"/>
              </a:rPr>
              <a:t>Kritika </a:t>
            </a:r>
            <a:r>
              <a:rPr lang="hr-HR" sz="3200" i="1" dirty="0">
                <a:latin typeface="Arial" panose="020B0604020202020204" pitchFamily="34" charset="0"/>
                <a:cs typeface="Arial" panose="020B0604020202020204" pitchFamily="34" charset="0"/>
              </a:rPr>
              <a:t>totalnog teatra</a:t>
            </a:r>
          </a:p>
          <a:p>
            <a:r>
              <a:rPr lang="hr-HR" sz="3200" dirty="0">
                <a:latin typeface="Arial" panose="020B0604020202020204" pitchFamily="34" charset="0"/>
                <a:cs typeface="Arial" panose="020B0604020202020204" pitchFamily="34" charset="0"/>
              </a:rPr>
              <a:t>Futurizam kao negativnost, rušilačka atmosfera </a:t>
            </a:r>
            <a:r>
              <a:rPr lang="hr-HR" sz="3200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 </a:t>
            </a:r>
            <a:r>
              <a:rPr lang="hr-HR" sz="3200" dirty="0">
                <a:latin typeface="Arial" panose="020B0604020202020204" pitchFamily="34" charset="0"/>
                <a:cs typeface="Arial" panose="020B0604020202020204" pitchFamily="34" charset="0"/>
              </a:rPr>
              <a:t> distanciranje od </a:t>
            </a:r>
            <a:r>
              <a:rPr lang="hr-HR" sz="3200" dirty="0" err="1">
                <a:latin typeface="Arial" panose="020B0604020202020204" pitchFamily="34" charset="0"/>
                <a:cs typeface="Arial" panose="020B0604020202020204" pitchFamily="34" charset="0"/>
              </a:rPr>
              <a:t>mimetičke</a:t>
            </a:r>
            <a:r>
              <a:rPr lang="hr-HR" sz="3200" dirty="0">
                <a:latin typeface="Arial" panose="020B0604020202020204" pitchFamily="34" charset="0"/>
                <a:cs typeface="Arial" panose="020B0604020202020204" pitchFamily="34" charset="0"/>
              </a:rPr>
              <a:t> uloge teksta </a:t>
            </a:r>
          </a:p>
        </p:txBody>
      </p:sp>
    </p:spTree>
    <p:extLst>
      <p:ext uri="{BB962C8B-B14F-4D97-AF65-F5344CB8AC3E}">
        <p14:creationId xmlns:p14="http://schemas.microsoft.com/office/powerpoint/2010/main" val="8075251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75FF6820-E8C4-4910-A2BF-D9BC0B7B3F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r-HR" dirty="0">
                <a:latin typeface="Arial" panose="020B0604020202020204" pitchFamily="34" charset="0"/>
                <a:cs typeface="Arial" panose="020B0604020202020204" pitchFamily="34" charset="0"/>
              </a:rPr>
              <a:t>Ekspresionizam kao paradigma kritike avangarde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E41DC5C8-5A63-402B-ADE1-B71FAB62D5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sz="3200" dirty="0" err="1">
                <a:latin typeface="Arial" panose="020B0604020202020204" pitchFamily="34" charset="0"/>
                <a:cs typeface="Arial" panose="020B0604020202020204" pitchFamily="34" charset="0"/>
              </a:rPr>
              <a:t>Ulderiko</a:t>
            </a:r>
            <a:r>
              <a:rPr lang="hr-H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r-HR" sz="3200" dirty="0" err="1">
                <a:latin typeface="Arial" panose="020B0604020202020204" pitchFamily="34" charset="0"/>
                <a:cs typeface="Arial" panose="020B0604020202020204" pitchFamily="34" charset="0"/>
              </a:rPr>
              <a:t>Donadini</a:t>
            </a:r>
            <a:r>
              <a:rPr lang="hr-HR" sz="32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hr-HR" sz="3200" cap="small" dirty="0">
                <a:latin typeface="Arial" panose="020B0604020202020204" pitchFamily="34" charset="0"/>
                <a:cs typeface="Arial" panose="020B0604020202020204" pitchFamily="34" charset="0"/>
              </a:rPr>
              <a:t>Kamena s ramena </a:t>
            </a:r>
          </a:p>
          <a:p>
            <a:r>
              <a:rPr lang="hr-HR" sz="3200" dirty="0">
                <a:latin typeface="Arial" panose="020B0604020202020204" pitchFamily="34" charset="0"/>
                <a:cs typeface="Arial" panose="020B0604020202020204" pitchFamily="34" charset="0"/>
              </a:rPr>
              <a:t>Negativnost, „bučnost”, mračna atmosfera </a:t>
            </a:r>
          </a:p>
          <a:p>
            <a:r>
              <a:rPr lang="hr-HR" sz="3200" dirty="0">
                <a:latin typeface="Arial" panose="020B0604020202020204" pitchFamily="34" charset="0"/>
                <a:cs typeface="Arial" panose="020B0604020202020204" pitchFamily="34" charset="0"/>
              </a:rPr>
              <a:t>Kritika svih segmenata ekspresionističkog teksta – semantičkog, kompozicijskog, stilskog, idejnog</a:t>
            </a:r>
          </a:p>
          <a:p>
            <a:r>
              <a:rPr lang="hr-HR" sz="3200" dirty="0" err="1">
                <a:latin typeface="Arial" panose="020B0604020202020204" pitchFamily="34" charset="0"/>
                <a:cs typeface="Arial" panose="020B0604020202020204" pitchFamily="34" charset="0"/>
              </a:rPr>
              <a:t>Donadiniju</a:t>
            </a:r>
            <a:r>
              <a:rPr lang="hr-HR" sz="3200" dirty="0">
                <a:latin typeface="Arial" panose="020B0604020202020204" pitchFamily="34" charset="0"/>
                <a:cs typeface="Arial" panose="020B0604020202020204" pitchFamily="34" charset="0"/>
              </a:rPr>
              <a:t> i ekspresionizmu „nedostaje </a:t>
            </a:r>
            <a:r>
              <a:rPr lang="hr-HR" sz="3200" dirty="0" err="1">
                <a:latin typeface="Arial" panose="020B0604020202020204" pitchFamily="34" charset="0"/>
                <a:cs typeface="Arial" panose="020B0604020202020204" pitchFamily="34" charset="0"/>
              </a:rPr>
              <a:t>osećanje</a:t>
            </a:r>
            <a:r>
              <a:rPr lang="hr-H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r-HR" sz="3200" dirty="0" err="1">
                <a:latin typeface="Arial" panose="020B0604020202020204" pitchFamily="34" charset="0"/>
                <a:cs typeface="Arial" panose="020B0604020202020204" pitchFamily="34" charset="0"/>
              </a:rPr>
              <a:t>mere</a:t>
            </a:r>
            <a:r>
              <a:rPr lang="hr-HR" sz="3200" dirty="0">
                <a:latin typeface="Arial" panose="020B0604020202020204" pitchFamily="34" charset="0"/>
                <a:cs typeface="Arial" panose="020B0604020202020204" pitchFamily="34" charset="0"/>
              </a:rPr>
              <a:t>” (Andrić)  </a:t>
            </a:r>
            <a:endParaRPr lang="en-150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4837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F4C95DF3-BED7-4419-A704-E505ECE169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r-HR" dirty="0">
                <a:latin typeface="Arial" panose="020B0604020202020204" pitchFamily="34" charset="0"/>
                <a:cs typeface="Arial" panose="020B0604020202020204" pitchFamily="34" charset="0"/>
              </a:rPr>
              <a:t>Zavrzlame ekspresionizma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1871D94B-DE39-4F35-9119-06D989B823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sz="3200" dirty="0">
                <a:latin typeface="Arial" panose="020B0604020202020204" pitchFamily="34" charset="0"/>
                <a:cs typeface="Arial" panose="020B0604020202020204" pitchFamily="34" charset="0"/>
              </a:rPr>
              <a:t>Josip Kosor: </a:t>
            </a:r>
            <a:r>
              <a:rPr lang="hr-HR" sz="3200" cap="small" dirty="0">
                <a:latin typeface="Arial" panose="020B0604020202020204" pitchFamily="34" charset="0"/>
                <a:cs typeface="Arial" panose="020B0604020202020204" pitchFamily="34" charset="0"/>
              </a:rPr>
              <a:t>Mime</a:t>
            </a:r>
          </a:p>
          <a:p>
            <a:r>
              <a:rPr lang="hr-HR" sz="3200" dirty="0">
                <a:latin typeface="Arial" panose="020B0604020202020204" pitchFamily="34" charset="0"/>
                <a:cs typeface="Arial" panose="020B0604020202020204" pitchFamily="34" charset="0"/>
              </a:rPr>
              <a:t>Rastko Petrović: </a:t>
            </a:r>
            <a:r>
              <a:rPr lang="hr-HR" sz="3200" cap="small" dirty="0">
                <a:latin typeface="Arial" panose="020B0604020202020204" pitchFamily="34" charset="0"/>
                <a:cs typeface="Arial" panose="020B0604020202020204" pitchFamily="34" charset="0"/>
              </a:rPr>
              <a:t>Burleska gospodina Peruna boga groma</a:t>
            </a:r>
          </a:p>
          <a:p>
            <a:r>
              <a:rPr lang="hr-HR" sz="3200" dirty="0">
                <a:latin typeface="Arial" panose="020B0604020202020204" pitchFamily="34" charset="0"/>
                <a:cs typeface="Arial" panose="020B0604020202020204" pitchFamily="34" charset="0"/>
              </a:rPr>
              <a:t>Kritizira inzistiranje na „forsiranju” i „patetici”, „hladnoći” i „</a:t>
            </a:r>
            <a:r>
              <a:rPr lang="hr-HR" sz="3200" dirty="0" err="1">
                <a:latin typeface="Arial" panose="020B0604020202020204" pitchFamily="34" charset="0"/>
                <a:cs typeface="Arial" panose="020B0604020202020204" pitchFamily="34" charset="0"/>
              </a:rPr>
              <a:t>izveštačenosti</a:t>
            </a:r>
            <a:r>
              <a:rPr lang="hr-HR" sz="3200" dirty="0">
                <a:latin typeface="Arial" panose="020B0604020202020204" pitchFamily="34" charset="0"/>
                <a:cs typeface="Arial" panose="020B0604020202020204" pitchFamily="34" charset="0"/>
              </a:rPr>
              <a:t>” </a:t>
            </a:r>
          </a:p>
          <a:p>
            <a:r>
              <a:rPr lang="hr-HR" sz="3200" dirty="0">
                <a:latin typeface="Arial" panose="020B0604020202020204" pitchFamily="34" charset="0"/>
                <a:cs typeface="Arial" panose="020B0604020202020204" pitchFamily="34" charset="0"/>
              </a:rPr>
              <a:t>Nemogućnost iščitavanja, </a:t>
            </a:r>
            <a:r>
              <a:rPr lang="hr-HR" sz="3200" dirty="0" err="1">
                <a:latin typeface="Arial" panose="020B0604020202020204" pitchFamily="34" charset="0"/>
                <a:cs typeface="Arial" panose="020B0604020202020204" pitchFamily="34" charset="0"/>
              </a:rPr>
              <a:t>zakamufliranost</a:t>
            </a:r>
            <a:r>
              <a:rPr lang="hr-HR" sz="3200" dirty="0">
                <a:latin typeface="Arial" panose="020B0604020202020204" pitchFamily="34" charset="0"/>
                <a:cs typeface="Arial" panose="020B0604020202020204" pitchFamily="34" charset="0"/>
              </a:rPr>
              <a:t> značenja, slobodan izraz i stil </a:t>
            </a:r>
          </a:p>
          <a:p>
            <a:r>
              <a:rPr lang="hr-HR" sz="3200" dirty="0">
                <a:latin typeface="Arial" panose="020B0604020202020204" pitchFamily="34" charset="0"/>
                <a:cs typeface="Arial" panose="020B0604020202020204" pitchFamily="34" charset="0"/>
              </a:rPr>
              <a:t>Pozitivno vidi u njihovoj svježini, snazi, srčanosti </a:t>
            </a:r>
          </a:p>
          <a:p>
            <a:endParaRPr lang="en-150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18020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9A2EE8CF-B896-448B-80AD-AF30874410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r-HR" dirty="0">
                <a:latin typeface="Arial" panose="020B0604020202020204" pitchFamily="34" charset="0"/>
                <a:cs typeface="Arial" panose="020B0604020202020204" pitchFamily="34" charset="0"/>
              </a:rPr>
              <a:t>Ratna knjiga i društveno-povijesni i političko-ideološki odraz stvarnosti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D07A8A53-6CB1-49EF-AB96-F40A83DE0A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sz="3200" dirty="0">
                <a:latin typeface="Arial" panose="020B0604020202020204" pitchFamily="34" charset="0"/>
                <a:cs typeface="Arial" panose="020B0604020202020204" pitchFamily="34" charset="0"/>
              </a:rPr>
              <a:t>Gabriele </a:t>
            </a:r>
            <a:r>
              <a:rPr lang="hr-HR" sz="3200" dirty="0" err="1">
                <a:latin typeface="Arial" panose="020B0604020202020204" pitchFamily="34" charset="0"/>
                <a:cs typeface="Arial" panose="020B0604020202020204" pitchFamily="34" charset="0"/>
              </a:rPr>
              <a:t>D’Annunzio</a:t>
            </a:r>
            <a:r>
              <a:rPr lang="hr-HR" sz="32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hr-HR" sz="3200" cap="small" dirty="0">
                <a:latin typeface="Arial" panose="020B0604020202020204" pitchFamily="34" charset="0"/>
                <a:cs typeface="Arial" panose="020B0604020202020204" pitchFamily="34" charset="0"/>
              </a:rPr>
              <a:t>Jedna ratna knjiga </a:t>
            </a:r>
          </a:p>
          <a:p>
            <a:r>
              <a:rPr lang="hr-HR" sz="3200" dirty="0">
                <a:latin typeface="Arial" panose="020B0604020202020204" pitchFamily="34" charset="0"/>
                <a:cs typeface="Arial" panose="020B0604020202020204" pitchFamily="34" charset="0"/>
              </a:rPr>
              <a:t>Ogledi o fašizmu i stanju u Italiji</a:t>
            </a:r>
          </a:p>
          <a:p>
            <a:r>
              <a:rPr lang="hr-HR" sz="3200" dirty="0">
                <a:latin typeface="Arial" panose="020B0604020202020204" pitchFamily="34" charset="0"/>
                <a:cs typeface="Arial" panose="020B0604020202020204" pitchFamily="34" charset="0"/>
              </a:rPr>
              <a:t>Društveno-povijesna i politička kronika vremena</a:t>
            </a:r>
          </a:p>
          <a:p>
            <a:r>
              <a:rPr lang="hr-HR" sz="3200" dirty="0">
                <a:latin typeface="Arial" panose="020B0604020202020204" pitchFamily="34" charset="0"/>
                <a:cs typeface="Arial" panose="020B0604020202020204" pitchFamily="34" charset="0"/>
              </a:rPr>
              <a:t>Esejistički i kroničarski zapisi </a:t>
            </a:r>
          </a:p>
          <a:p>
            <a:r>
              <a:rPr lang="hr-HR" sz="3200" dirty="0">
                <a:latin typeface="Arial" panose="020B0604020202020204" pitchFamily="34" charset="0"/>
                <a:cs typeface="Arial" panose="020B0604020202020204" pitchFamily="34" charset="0"/>
              </a:rPr>
              <a:t>Što je rat i kako ga prikazati?</a:t>
            </a:r>
          </a:p>
        </p:txBody>
      </p:sp>
    </p:spTree>
    <p:extLst>
      <p:ext uri="{BB962C8B-B14F-4D97-AF65-F5344CB8AC3E}">
        <p14:creationId xmlns:p14="http://schemas.microsoft.com/office/powerpoint/2010/main" val="33041861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522E35D5-05E3-4DF5-BD72-8C38F11671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r-HR" sz="4400" dirty="0">
                <a:latin typeface="Arial" panose="020B0604020202020204" pitchFamily="34" charset="0"/>
                <a:cs typeface="Arial" panose="020B0604020202020204" pitchFamily="34" charset="0"/>
              </a:rPr>
              <a:t>Andrić kao kritičar</a:t>
            </a:r>
            <a:r>
              <a:rPr lang="hr-H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1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733B0C3D-5E3B-4CEF-9EEE-81986F68F8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sz="3200" dirty="0">
                <a:latin typeface="Arial" panose="020B0604020202020204" pitchFamily="34" charset="0"/>
                <a:cs typeface="Arial" panose="020B0604020202020204" pitchFamily="34" charset="0"/>
              </a:rPr>
              <a:t>Hibridnost kritičkih i publicističkih tekstova </a:t>
            </a:r>
          </a:p>
          <a:p>
            <a:r>
              <a:rPr lang="hr-HR" sz="3200" dirty="0">
                <a:latin typeface="Arial" panose="020B0604020202020204" pitchFamily="34" charset="0"/>
                <a:cs typeface="Arial" panose="020B0604020202020204" pitchFamily="34" charset="0"/>
              </a:rPr>
              <a:t>Isprepletenost razina interpretacija </a:t>
            </a:r>
          </a:p>
          <a:p>
            <a:r>
              <a:rPr lang="hr-HR" sz="3200" dirty="0">
                <a:latin typeface="Arial" panose="020B0604020202020204" pitchFamily="34" charset="0"/>
                <a:cs typeface="Arial" panose="020B0604020202020204" pitchFamily="34" charset="0"/>
              </a:rPr>
              <a:t>Subjektivno vs. objektivno </a:t>
            </a:r>
            <a:r>
              <a:rPr lang="hr-HR" sz="3200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 </a:t>
            </a:r>
          </a:p>
          <a:p>
            <a:r>
              <a:rPr lang="hr-HR" sz="3200" dirty="0">
                <a:latin typeface="Arial" panose="020B0604020202020204" pitchFamily="34" charset="0"/>
                <a:cs typeface="Arial" panose="020B0604020202020204" pitchFamily="34" charset="0"/>
              </a:rPr>
              <a:t>Andrić kao kritičar vs. Andrić kao pisac </a:t>
            </a:r>
          </a:p>
          <a:p>
            <a:r>
              <a:rPr lang="hr-HR" sz="3200" dirty="0">
                <a:latin typeface="Arial" panose="020B0604020202020204" pitchFamily="34" charset="0"/>
                <a:cs typeface="Arial" panose="020B0604020202020204" pitchFamily="34" charset="0"/>
              </a:rPr>
              <a:t>Poslije svega – Naracija </a:t>
            </a:r>
            <a:endParaRPr lang="en-150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59346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47150739-19F9-42BF-9EC3-BBAE0BC3FF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8877" y="2766218"/>
            <a:ext cx="10515600" cy="1325563"/>
          </a:xfrm>
        </p:spPr>
        <p:txBody>
          <a:bodyPr/>
          <a:lstStyle/>
          <a:p>
            <a:pPr algn="ctr"/>
            <a:r>
              <a:rPr lang="hr-HR" dirty="0">
                <a:latin typeface="Arial" panose="020B0604020202020204" pitchFamily="34" charset="0"/>
                <a:cs typeface="Arial" panose="020B0604020202020204" pitchFamily="34" charset="0"/>
              </a:rPr>
              <a:t>HVALA NA POZORNOSTI!</a:t>
            </a:r>
            <a:endParaRPr lang="en-1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602989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98</TotalTime>
  <Words>329</Words>
  <Application>Microsoft Office PowerPoint</Application>
  <PresentationFormat>Široki zaslon</PresentationFormat>
  <Paragraphs>51</Paragraphs>
  <Slides>9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3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Tema sustava Office</vt:lpstr>
      <vt:lpstr>Jurica Vuco (Osijek)  jurica.vuco@gmail.com</vt:lpstr>
      <vt:lpstr>Sadržaj prezentacije:</vt:lpstr>
      <vt:lpstr>Genologija Andrićevih kritičkih tekstova</vt:lpstr>
      <vt:lpstr>Futurizam s negativnim predznakom</vt:lpstr>
      <vt:lpstr>Ekspresionizam kao paradigma kritike avangarde</vt:lpstr>
      <vt:lpstr>Zavrzlame ekspresionizma</vt:lpstr>
      <vt:lpstr>Ratna knjiga i društveno-povijesni i političko-ideološki odraz stvarnosti</vt:lpstr>
      <vt:lpstr>Andrić kao kritičar </vt:lpstr>
      <vt:lpstr>HVALA NA POZORNOSTI!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Jurica Vuco (Osijek)  jurica.vuco@gmail.com</dc:title>
  <dc:creator>Jurica Vuco</dc:creator>
  <cp:lastModifiedBy>Jurica Vuco</cp:lastModifiedBy>
  <cp:revision>12</cp:revision>
  <dcterms:created xsi:type="dcterms:W3CDTF">2021-10-11T19:14:38Z</dcterms:created>
  <dcterms:modified xsi:type="dcterms:W3CDTF">2023-10-11T18:27:06Z</dcterms:modified>
</cp:coreProperties>
</file>