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3"/>
  </p:notesMasterIdLst>
  <p:handoutMasterIdLst>
    <p:handoutMasterId r:id="rId64"/>
  </p:handoutMasterIdLst>
  <p:sldIdLst>
    <p:sldId id="256" r:id="rId2"/>
    <p:sldId id="623" r:id="rId3"/>
    <p:sldId id="688" r:id="rId4"/>
    <p:sldId id="624" r:id="rId5"/>
    <p:sldId id="658" r:id="rId6"/>
    <p:sldId id="659" r:id="rId7"/>
    <p:sldId id="689" r:id="rId8"/>
    <p:sldId id="626" r:id="rId9"/>
    <p:sldId id="665" r:id="rId10"/>
    <p:sldId id="664" r:id="rId11"/>
    <p:sldId id="666" r:id="rId12"/>
    <p:sldId id="690" r:id="rId13"/>
    <p:sldId id="691" r:id="rId14"/>
    <p:sldId id="667" r:id="rId15"/>
    <p:sldId id="668" r:id="rId16"/>
    <p:sldId id="669" r:id="rId17"/>
    <p:sldId id="670" r:id="rId18"/>
    <p:sldId id="627" r:id="rId19"/>
    <p:sldId id="671" r:id="rId20"/>
    <p:sldId id="672" r:id="rId21"/>
    <p:sldId id="629" r:id="rId22"/>
    <p:sldId id="692" r:id="rId23"/>
    <p:sldId id="620" r:id="rId24"/>
    <p:sldId id="673" r:id="rId25"/>
    <p:sldId id="633" r:id="rId26"/>
    <p:sldId id="660" r:id="rId27"/>
    <p:sldId id="674" r:id="rId28"/>
    <p:sldId id="661" r:id="rId29"/>
    <p:sldId id="429" r:id="rId30"/>
    <p:sldId id="675" r:id="rId31"/>
    <p:sldId id="431" r:id="rId32"/>
    <p:sldId id="676" r:id="rId33"/>
    <p:sldId id="662" r:id="rId34"/>
    <p:sldId id="678" r:id="rId35"/>
    <p:sldId id="679" r:id="rId36"/>
    <p:sldId id="680" r:id="rId37"/>
    <p:sldId id="683" r:id="rId38"/>
    <p:sldId id="677" r:id="rId39"/>
    <p:sldId id="693" r:id="rId40"/>
    <p:sldId id="663" r:id="rId41"/>
    <p:sldId id="426" r:id="rId42"/>
    <p:sldId id="684" r:id="rId43"/>
    <p:sldId id="427" r:id="rId44"/>
    <p:sldId id="685" r:id="rId45"/>
    <p:sldId id="428" r:id="rId46"/>
    <p:sldId id="694" r:id="rId47"/>
    <p:sldId id="686" r:id="rId48"/>
    <p:sldId id="687" r:id="rId49"/>
    <p:sldId id="638" r:id="rId50"/>
    <p:sldId id="639" r:id="rId51"/>
    <p:sldId id="640" r:id="rId52"/>
    <p:sldId id="644" r:id="rId53"/>
    <p:sldId id="645" r:id="rId54"/>
    <p:sldId id="646" r:id="rId55"/>
    <p:sldId id="652" r:id="rId56"/>
    <p:sldId id="649" r:id="rId57"/>
    <p:sldId id="650" r:id="rId58"/>
    <p:sldId id="651" r:id="rId59"/>
    <p:sldId id="653" r:id="rId60"/>
    <p:sldId id="654" r:id="rId61"/>
    <p:sldId id="657" r:id="rId62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u="sng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u="sng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u="sng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u="sng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  <a:srgbClr val="6699FF"/>
    <a:srgbClr val="800000"/>
    <a:srgbClr val="FFFFCC"/>
    <a:srgbClr val="CC9900"/>
    <a:srgbClr val="FFFF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25" autoAdjust="0"/>
    <p:restoredTop sz="94167" autoAdjust="0"/>
  </p:normalViewPr>
  <p:slideViewPr>
    <p:cSldViewPr>
      <p:cViewPr varScale="1">
        <p:scale>
          <a:sx n="50" d="100"/>
          <a:sy n="50" d="100"/>
        </p:scale>
        <p:origin x="71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notesMaster" Target="notesMasters/notesMaster1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4565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>
            <a:lvl1pPr>
              <a:defRPr sz="1200" u="none"/>
            </a:lvl1pPr>
          </a:lstStyle>
          <a:p>
            <a:endParaRPr lang="en-US" altLang="sr-Latn-RS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6" y="1"/>
            <a:ext cx="294565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>
            <a:lvl1pPr algn="r">
              <a:defRPr sz="1200" u="none"/>
            </a:lvl1pPr>
          </a:lstStyle>
          <a:p>
            <a:endParaRPr lang="en-US" altLang="sr-Latn-RS"/>
          </a:p>
        </p:txBody>
      </p:sp>
      <p:sp>
        <p:nvSpPr>
          <p:cNvPr id="686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28584"/>
            <a:ext cx="294565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4" rIns="91430" bIns="45714" numCol="1" anchor="b" anchorCtr="0" compatLnSpc="1">
            <a:prstTxWarp prst="textNoShape">
              <a:avLst/>
            </a:prstTxWarp>
          </a:bodyPr>
          <a:lstStyle>
            <a:lvl1pPr>
              <a:defRPr sz="1200" u="none"/>
            </a:lvl1pPr>
          </a:lstStyle>
          <a:p>
            <a:r>
              <a:rPr lang="en-US" altLang="sr-Latn-RS"/>
              <a:t>Branko Tošović</a:t>
            </a:r>
          </a:p>
        </p:txBody>
      </p:sp>
      <p:sp>
        <p:nvSpPr>
          <p:cNvPr id="686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6" y="9428584"/>
            <a:ext cx="294565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4" rIns="91430" bIns="45714" numCol="1" anchor="b" anchorCtr="0" compatLnSpc="1">
            <a:prstTxWarp prst="textNoShape">
              <a:avLst/>
            </a:prstTxWarp>
          </a:bodyPr>
          <a:lstStyle>
            <a:lvl1pPr algn="r">
              <a:defRPr sz="1200" u="none"/>
            </a:lvl1pPr>
          </a:lstStyle>
          <a:p>
            <a:fld id="{E21F047F-DD23-4999-BA19-4C60928E8EB5}" type="slidenum">
              <a:rPr lang="en-US" altLang="sr-Latn-RS"/>
              <a:pPr/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40467155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4565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>
            <a:lvl1pPr>
              <a:defRPr sz="1200" u="none"/>
            </a:lvl1pPr>
          </a:lstStyle>
          <a:p>
            <a:endParaRPr lang="en-US" altLang="sr-Latn-R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6" y="1"/>
            <a:ext cx="294565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>
            <a:lvl1pPr algn="r">
              <a:defRPr sz="1200" u="none"/>
            </a:lvl1pPr>
          </a:lstStyle>
          <a:p>
            <a:endParaRPr lang="en-US" altLang="sr-Latn-R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/>
              <a:t>Click to edit Master text styles</a:t>
            </a:r>
          </a:p>
          <a:p>
            <a:pPr lvl="1"/>
            <a:r>
              <a:rPr lang="en-US" altLang="sr-Latn-RS"/>
              <a:t>Second level</a:t>
            </a:r>
          </a:p>
          <a:p>
            <a:pPr lvl="2"/>
            <a:r>
              <a:rPr lang="en-US" altLang="sr-Latn-RS"/>
              <a:t>Third level</a:t>
            </a:r>
          </a:p>
          <a:p>
            <a:pPr lvl="3"/>
            <a:r>
              <a:rPr lang="en-US" altLang="sr-Latn-RS"/>
              <a:t>Fourth level</a:t>
            </a:r>
          </a:p>
          <a:p>
            <a:pPr lvl="4"/>
            <a:r>
              <a:rPr lang="en-US" altLang="sr-Latn-RS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28584"/>
            <a:ext cx="294565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4" rIns="91430" bIns="45714" numCol="1" anchor="b" anchorCtr="0" compatLnSpc="1">
            <a:prstTxWarp prst="textNoShape">
              <a:avLst/>
            </a:prstTxWarp>
          </a:bodyPr>
          <a:lstStyle>
            <a:lvl1pPr>
              <a:defRPr sz="1200" u="none"/>
            </a:lvl1pPr>
          </a:lstStyle>
          <a:p>
            <a:r>
              <a:rPr lang="en-US" altLang="sr-Latn-RS"/>
              <a:t>Branko Tošović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6" y="9428584"/>
            <a:ext cx="294565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4" rIns="91430" bIns="45714" numCol="1" anchor="b" anchorCtr="0" compatLnSpc="1">
            <a:prstTxWarp prst="textNoShape">
              <a:avLst/>
            </a:prstTxWarp>
          </a:bodyPr>
          <a:lstStyle>
            <a:lvl1pPr algn="r">
              <a:defRPr sz="1200" u="none"/>
            </a:lvl1pPr>
          </a:lstStyle>
          <a:p>
            <a:fld id="{1944808B-EE94-4BEF-84AC-15E12179F940}" type="slidenum">
              <a:rPr lang="en-US" altLang="sr-Latn-RS"/>
              <a:pPr/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477856445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sr-Latn-RS"/>
              <a:t>Branko Tošović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54704A-47C0-47AF-BFF0-A3CC1371CAEB}" type="slidenum">
              <a:rPr lang="en-US" altLang="sr-Latn-RS"/>
              <a:pPr/>
              <a:t>1</a:t>
            </a:fld>
            <a:endParaRPr lang="en-US" altLang="sr-Latn-RS"/>
          </a:p>
        </p:txBody>
      </p:sp>
      <p:sp>
        <p:nvSpPr>
          <p:cNvPr id="147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sr-Latn-R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sr-Latn-C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sr-Latn-C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91CD948-4B08-4B87-8B69-1E22BB7F2D77}" type="datetime1">
              <a:rPr lang="sr-Latn-CS" altLang="sr-Latn-RS" smtClean="0"/>
              <a:t>18.10.2023.</a:t>
            </a:fld>
            <a:endParaRPr lang="en-US" altLang="sr-Latn-R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AD2447-B4B5-4F5E-845D-F900A8CF5BD4}" type="slidenum">
              <a:rPr lang="en-US" altLang="sr-Latn-RS"/>
              <a:pPr/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4012937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sr-Latn-C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sr-Latn-C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11A427-0A77-4105-AF3E-F9380A287FBE}" type="datetime1">
              <a:rPr lang="sr-Latn-CS" altLang="sr-Latn-RS" smtClean="0"/>
              <a:t>18.10.2023.</a:t>
            </a:fld>
            <a:endParaRPr lang="en-US" altLang="sr-Latn-R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4CFD65-1E44-4F3B-BF14-C449AB8C73D8}" type="slidenum">
              <a:rPr lang="en-US" altLang="sr-Latn-RS"/>
              <a:pPr/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498192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sr-Latn-C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sr-Latn-C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958C472-12FF-4991-BD38-97148147CB1C}" type="datetime1">
              <a:rPr lang="sr-Latn-CS" altLang="sr-Latn-RS" smtClean="0"/>
              <a:t>18.10.2023.</a:t>
            </a:fld>
            <a:endParaRPr lang="en-US" altLang="sr-Latn-R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9176A6-C9A2-44A6-8ED0-8B44FD5AB844}" type="slidenum">
              <a:rPr lang="en-US" altLang="sr-Latn-RS"/>
              <a:pPr/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645613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sr-Latn-C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7F5824D-1FC0-4462-A171-B32E9A75835F}" type="datetime1">
              <a:rPr lang="sr-Latn-CS" altLang="sr-Latn-RS" smtClean="0"/>
              <a:t>18.10.2023.</a:t>
            </a:fld>
            <a:endParaRPr lang="en-US" altLang="sr-Latn-R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6F0C99-933E-4B99-A91F-3FE4F526293A}" type="slidenum">
              <a:rPr lang="en-US" altLang="sr-Latn-RS"/>
              <a:pPr/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202777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sr-Latn-C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8F8B51-2A91-40F4-B00B-AEE51386C283}" type="datetime1">
              <a:rPr lang="sr-Latn-CS" altLang="sr-Latn-RS" smtClean="0"/>
              <a:t>18.10.2023.</a:t>
            </a:fld>
            <a:endParaRPr lang="en-US" altLang="sr-Latn-R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49A4CD-0054-4EAE-94AE-C4A45C2B36FA}" type="slidenum">
              <a:rPr lang="en-US" altLang="sr-Latn-RS"/>
              <a:pPr/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119257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sr-Latn-C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sr-Latn-C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E9B814C-0B64-40FF-9226-18FE4080A83E}" type="datetime1">
              <a:rPr lang="sr-Latn-CS" altLang="sr-Latn-RS" smtClean="0"/>
              <a:t>18.10.2023.</a:t>
            </a:fld>
            <a:endParaRPr lang="en-US" altLang="sr-Latn-R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82C4B4-5E01-429D-AD9F-BC57FABE4721}" type="slidenum">
              <a:rPr lang="en-US" altLang="sr-Latn-RS"/>
              <a:pPr/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949713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sr-Latn-C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sr-Latn-C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sr-Latn-C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A77B0F0-C098-414A-A37A-8E2D52A6EB75}" type="datetime1">
              <a:rPr lang="sr-Latn-CS" altLang="sr-Latn-RS" smtClean="0"/>
              <a:t>18.10.2023.</a:t>
            </a:fld>
            <a:endParaRPr lang="en-US" altLang="sr-Latn-R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687490-92E0-4134-8715-8A6B91510B5D}" type="slidenum">
              <a:rPr lang="en-US" altLang="sr-Latn-RS"/>
              <a:pPr/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050032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sr-Latn-C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54E13D7-FFC3-414B-8583-BAB97571E119}" type="datetime1">
              <a:rPr lang="sr-Latn-CS" altLang="sr-Latn-RS" smtClean="0"/>
              <a:t>18.10.2023.</a:t>
            </a:fld>
            <a:endParaRPr lang="en-US" altLang="sr-Latn-R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A0D383-AC2E-4463-9A66-F167D499B0CC}" type="slidenum">
              <a:rPr lang="en-US" altLang="sr-Latn-RS"/>
              <a:pPr/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958349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A4754EE-42D0-47F1-8C00-09AB9A653155}" type="datetime1">
              <a:rPr lang="sr-Latn-CS" altLang="sr-Latn-RS" smtClean="0"/>
              <a:t>18.10.2023.</a:t>
            </a:fld>
            <a:endParaRPr lang="en-US" altLang="sr-Latn-R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E146B4-9E24-469E-9CD1-F523A6E8A52D}" type="slidenum">
              <a:rPr lang="en-US" altLang="sr-Latn-RS"/>
              <a:pPr/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306441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sr-Latn-C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2871E3D-38EB-48B3-9D3C-8013160F4394}" type="datetime1">
              <a:rPr lang="sr-Latn-CS" altLang="sr-Latn-RS" smtClean="0"/>
              <a:t>18.10.2023.</a:t>
            </a:fld>
            <a:endParaRPr lang="en-US" altLang="sr-Latn-R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1F3AF3-7938-4A69-8EAC-A9486B24862F}" type="slidenum">
              <a:rPr lang="en-US" altLang="sr-Latn-RS"/>
              <a:pPr/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773370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sr-Latn-C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C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D86DDA-99FF-4A24-A484-6869B124E007}" type="datetime1">
              <a:rPr lang="sr-Latn-CS" altLang="sr-Latn-RS" smtClean="0"/>
              <a:t>18.10.2023.</a:t>
            </a:fld>
            <a:endParaRPr lang="en-US" altLang="sr-Latn-R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4ABC5B-FD94-406A-8E83-397F02E3996B}" type="slidenum">
              <a:rPr lang="en-US" altLang="sr-Latn-RS"/>
              <a:pPr/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655743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99FF"/>
            </a:gs>
            <a:gs pos="50000">
              <a:srgbClr val="FFFFD9"/>
            </a:gs>
            <a:gs pos="100000">
              <a:srgbClr val="6699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/>
              <a:t>Click to edit Master text styles</a:t>
            </a:r>
          </a:p>
          <a:p>
            <a:pPr lvl="1"/>
            <a:r>
              <a:rPr lang="en-US" altLang="sr-Latn-RS"/>
              <a:t>Second level</a:t>
            </a:r>
          </a:p>
          <a:p>
            <a:pPr lvl="2"/>
            <a:r>
              <a:rPr lang="en-US" altLang="sr-Latn-RS"/>
              <a:t>Third level</a:t>
            </a:r>
          </a:p>
          <a:p>
            <a:pPr lvl="3"/>
            <a:r>
              <a:rPr lang="en-US" altLang="sr-Latn-RS"/>
              <a:t>Fourth level</a:t>
            </a:r>
          </a:p>
          <a:p>
            <a:pPr lvl="4"/>
            <a:r>
              <a:rPr lang="en-US" altLang="sr-Latn-R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u="none"/>
            </a:lvl1pPr>
          </a:lstStyle>
          <a:p>
            <a:fld id="{281967DD-288E-4ECC-8739-0BB18E587DE0}" type="datetime1">
              <a:rPr lang="sr-Latn-CS" altLang="sr-Latn-RS" smtClean="0"/>
              <a:t>18.10.2023.</a:t>
            </a:fld>
            <a:endParaRPr lang="en-US" altLang="sr-Latn-R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u="none"/>
            </a:lvl1pPr>
          </a:lstStyle>
          <a:p>
            <a:endParaRPr lang="en-US" altLang="sr-Latn-R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u="none"/>
            </a:lvl1pPr>
          </a:lstStyle>
          <a:p>
            <a:fld id="{B6E1E9AD-A573-4CC2-9123-433837555A27}" type="slidenum">
              <a:rPr lang="en-US" altLang="sr-Latn-RS"/>
              <a:pPr/>
              <a:t>‹Nr.›</a:t>
            </a:fld>
            <a:endParaRPr lang="en-US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Grp="1" noChangeAspect="1" noChangeArrowheads="1"/>
          </p:cNvSpPr>
          <p:nvPr>
            <p:ph type="ctrTitle"/>
          </p:nvPr>
        </p:nvSpPr>
        <p:spPr>
          <a:xfrm>
            <a:off x="125831" y="4290466"/>
            <a:ext cx="8728521" cy="290662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de-DE" sz="6000" b="1" dirty="0" err="1">
                <a:solidFill>
                  <a:srgbClr val="FF0000"/>
                </a:solidFill>
                <a:ea typeface="宋体" pitchFamily="2" charset="-122"/>
              </a:rPr>
              <a:t>Andrić</a:t>
            </a:r>
            <a:r>
              <a:rPr lang="sr-Latn-RS" sz="6000" b="1" dirty="0">
                <a:solidFill>
                  <a:srgbClr val="FF0000"/>
                </a:solidFill>
                <a:ea typeface="宋体" pitchFamily="2" charset="-122"/>
              </a:rPr>
              <a:t>eva </a:t>
            </a:r>
            <a:br>
              <a:rPr lang="sr-Latn-RS" sz="6000" b="1" dirty="0">
                <a:solidFill>
                  <a:srgbClr val="FF0000"/>
                </a:solidFill>
                <a:ea typeface="宋体" pitchFamily="2" charset="-122"/>
              </a:rPr>
            </a:br>
            <a:r>
              <a:rPr lang="sr-Latn-RS" sz="6000" b="1" dirty="0">
                <a:solidFill>
                  <a:srgbClr val="FF0000"/>
                </a:solidFill>
                <a:ea typeface="宋体" pitchFamily="2" charset="-122"/>
              </a:rPr>
              <a:t>p</a:t>
            </a:r>
            <a:r>
              <a:rPr lang="de-AT" sz="6000" b="1" dirty="0" err="1">
                <a:solidFill>
                  <a:srgbClr val="FF0000"/>
                </a:solidFill>
                <a:ea typeface="宋体" pitchFamily="2" charset="-122"/>
              </a:rPr>
              <a:t>ublicistika</a:t>
            </a:r>
            <a:br>
              <a:rPr lang="sr-Latn-RS" sz="4000" b="1" dirty="0">
                <a:solidFill>
                  <a:srgbClr val="FF0000"/>
                </a:solidFill>
                <a:ea typeface="宋体" pitchFamily="2" charset="-122"/>
              </a:rPr>
            </a:br>
            <a:br>
              <a:rPr lang="de-DE" sz="6600" b="1" dirty="0">
                <a:solidFill>
                  <a:srgbClr val="FF0000"/>
                </a:solidFill>
                <a:ea typeface="宋体" pitchFamily="2" charset="-122"/>
              </a:rPr>
            </a:br>
            <a:endParaRPr lang="en-US" altLang="sr-Latn-RS" sz="6600" b="1" dirty="0">
              <a:solidFill>
                <a:srgbClr val="FF0000"/>
              </a:solidFill>
              <a:ea typeface="宋体" pitchFamily="2" charset="-122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27584" y="4725144"/>
            <a:ext cx="6400800" cy="10795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de-AT" altLang="sr-Latn-RS" sz="1800" b="1" dirty="0" err="1"/>
              <a:t>Jubilarni</a:t>
            </a:r>
            <a:r>
              <a:rPr lang="de-AT" altLang="sr-Latn-RS" sz="1800" b="1" dirty="0"/>
              <a:t>, 15. </a:t>
            </a:r>
            <a:r>
              <a:rPr lang="sr-Latn-CS" altLang="sr-Latn-RS" sz="1800" b="1" dirty="0"/>
              <a:t>simpozijum</a:t>
            </a:r>
            <a:endParaRPr lang="bg-BG" altLang="sr-Latn-RS" sz="1800" b="1" dirty="0"/>
          </a:p>
          <a:p>
            <a:pPr>
              <a:lnSpc>
                <a:spcPct val="80000"/>
              </a:lnSpc>
            </a:pPr>
            <a:r>
              <a:rPr lang="de-DE" sz="2400" b="1" dirty="0" err="1"/>
              <a:t>Andrić</a:t>
            </a:r>
            <a:r>
              <a:rPr lang="sr-Latn-RS" sz="2400" b="1" dirty="0"/>
              <a:t>ev</a:t>
            </a:r>
            <a:r>
              <a:rPr lang="de-DE" sz="2400" b="1" dirty="0"/>
              <a:t>a </a:t>
            </a:r>
            <a:r>
              <a:rPr lang="sr-Latn-RS" sz="2400" b="1" dirty="0"/>
              <a:t> p</a:t>
            </a:r>
            <a:r>
              <a:rPr lang="de-AT" sz="2400" b="1" dirty="0" err="1"/>
              <a:t>ublicistika</a:t>
            </a:r>
            <a:endParaRPr lang="de-AT" altLang="sr-Latn-RS" sz="2400" b="1" dirty="0"/>
          </a:p>
          <a:p>
            <a:pPr>
              <a:lnSpc>
                <a:spcPct val="80000"/>
              </a:lnSpc>
            </a:pPr>
            <a:r>
              <a:rPr lang="hr-HR" altLang="sr-Latn-RS" sz="1800" b="1" dirty="0"/>
              <a:t> </a:t>
            </a:r>
            <a:r>
              <a:rPr lang="de-AT" altLang="sr-Latn-RS" sz="1800" dirty="0"/>
              <a:t>Ljubljana</a:t>
            </a:r>
          </a:p>
          <a:p>
            <a:pPr>
              <a:lnSpc>
                <a:spcPct val="80000"/>
              </a:lnSpc>
            </a:pPr>
            <a:r>
              <a:rPr lang="hr-HR" altLang="sr-Latn-RS" sz="1800" dirty="0"/>
              <a:t>1</a:t>
            </a:r>
            <a:r>
              <a:rPr lang="de-AT" altLang="sr-Latn-RS" sz="1800" dirty="0"/>
              <a:t>9</a:t>
            </a:r>
            <a:r>
              <a:rPr lang="hr-HR" altLang="sr-Latn-RS" sz="1800" dirty="0"/>
              <a:t>. oktobar 202</a:t>
            </a:r>
            <a:r>
              <a:rPr lang="de-AT" altLang="sr-Latn-RS" sz="1800" dirty="0"/>
              <a:t>3</a:t>
            </a:r>
          </a:p>
          <a:p>
            <a:pPr>
              <a:lnSpc>
                <a:spcPct val="80000"/>
              </a:lnSpc>
            </a:pPr>
            <a:r>
              <a:rPr lang="sr-Latn-RS" altLang="sr-Latn-RS" sz="1400" dirty="0"/>
              <a:t>https://www-gewi.uni-graz.at/gralis/projektarium/Andric/Symposium15.html</a:t>
            </a:r>
          </a:p>
          <a:p>
            <a:pPr>
              <a:lnSpc>
                <a:spcPct val="80000"/>
              </a:lnSpc>
            </a:pPr>
            <a:endParaRPr lang="de-AT" altLang="sr-Latn-RS" sz="1800" b="1" dirty="0"/>
          </a:p>
          <a:p>
            <a:pPr>
              <a:lnSpc>
                <a:spcPct val="80000"/>
              </a:lnSpc>
            </a:pPr>
            <a:endParaRPr lang="de-AT" altLang="sr-Latn-RS" sz="1800" dirty="0"/>
          </a:p>
          <a:p>
            <a:pPr>
              <a:lnSpc>
                <a:spcPct val="80000"/>
              </a:lnSpc>
            </a:pPr>
            <a:endParaRPr lang="sr-Latn-CS" altLang="sr-Latn-RS" sz="5400" b="1" cap="small" dirty="0">
              <a:solidFill>
                <a:srgbClr val="FF0000"/>
              </a:solidFill>
              <a:latin typeface="+mj-lt"/>
              <a:ea typeface="宋体" pitchFamily="2" charset="-122"/>
              <a:cs typeface="+mj-cs"/>
            </a:endParaRPr>
          </a:p>
        </p:txBody>
      </p:sp>
      <p:sp>
        <p:nvSpPr>
          <p:cNvPr id="2056" name="AutoShape 2"/>
          <p:cNvSpPr>
            <a:spLocks noChangeAspect="1" noChangeArrowheads="1"/>
          </p:cNvSpPr>
          <p:nvPr/>
        </p:nvSpPr>
        <p:spPr bwMode="auto">
          <a:xfrm>
            <a:off x="-36512" y="160337"/>
            <a:ext cx="5904656" cy="1874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sr-Latn-RS" altLang="de-DE" sz="2400" b="1" u="none" dirty="0"/>
              <a:t>E</a:t>
            </a:r>
            <a:r>
              <a:rPr lang="de-DE" altLang="de-DE" sz="2400" b="1" u="none" dirty="0"/>
              <a:t>m. O. Univ.-Prof. Dr.</a:t>
            </a:r>
            <a:r>
              <a:rPr lang="sr-Latn-RS" altLang="de-DE" sz="2400" b="1" u="none" dirty="0"/>
              <a:t> </a:t>
            </a:r>
            <a:r>
              <a:rPr lang="de-DE" altLang="sr-Latn-RS" sz="2400" b="1" u="none" dirty="0"/>
              <a:t>Branko </a:t>
            </a:r>
            <a:r>
              <a:rPr lang="de-DE" altLang="sr-Latn-RS" sz="2400" b="1" u="none" dirty="0" err="1"/>
              <a:t>Tošović</a:t>
            </a:r>
            <a:endParaRPr lang="sr-Latn-RS" altLang="sr-Latn-RS" sz="2400" b="1" u="none" dirty="0"/>
          </a:p>
          <a:p>
            <a:r>
              <a:rPr lang="de-DE" altLang="sr-Latn-RS" sz="1400" b="1" u="none" dirty="0"/>
              <a:t>I</a:t>
            </a:r>
            <a:r>
              <a:rPr lang="pl-PL" altLang="sr-Latn-RS" sz="1400" b="1" u="none" dirty="0"/>
              <a:t>nstitut für Slawistik </a:t>
            </a:r>
            <a:br>
              <a:rPr lang="pl-PL" altLang="sr-Latn-RS" sz="1400" b="1" u="none" dirty="0"/>
            </a:br>
            <a:r>
              <a:rPr lang="pl-PL" altLang="sr-Latn-RS" sz="1400" b="1" u="none" dirty="0"/>
              <a:t>der </a:t>
            </a:r>
            <a:r>
              <a:rPr lang="de-AT" altLang="sr-Latn-RS" sz="1400" b="1" u="none" dirty="0"/>
              <a:t>Karl-Franzens </a:t>
            </a:r>
            <a:r>
              <a:rPr lang="pl-PL" altLang="sr-Latn-RS" sz="1400" b="1" u="none" dirty="0" err="1"/>
              <a:t>Universität</a:t>
            </a:r>
            <a:r>
              <a:rPr lang="pl-PL" altLang="sr-Latn-RS" sz="1400" b="1" u="none" dirty="0"/>
              <a:t> Graz</a:t>
            </a:r>
            <a:br>
              <a:rPr lang="de-AT" altLang="sr-Latn-RS" sz="1400" b="1" u="none" dirty="0"/>
            </a:br>
            <a:r>
              <a:rPr lang="pl-PL" altLang="sr-Latn-RS" sz="1400" b="1" u="none" dirty="0"/>
              <a:t>http://www-gewi.kfunigraz.ac.at/gralis</a:t>
            </a:r>
            <a:br>
              <a:rPr lang="de-AT" altLang="sr-Latn-RS" sz="1400" b="1" u="none" dirty="0"/>
            </a:br>
            <a:r>
              <a:rPr lang="de-DE" altLang="sr-Latn-RS" sz="1400" b="1" u="none" dirty="0"/>
              <a:t>branko.tosovic@uni-graz.at</a:t>
            </a:r>
            <a:br>
              <a:rPr lang="pl-PL" altLang="sr-Latn-RS" sz="1400" b="1" u="none" dirty="0"/>
            </a:br>
            <a:endParaRPr lang="en-US" altLang="sr-Latn-RS" sz="1400" b="1" u="none" dirty="0">
              <a:solidFill>
                <a:srgbClr val="FF0000"/>
              </a:solidFill>
            </a:endParaRPr>
          </a:p>
        </p:txBody>
      </p:sp>
      <p:sp>
        <p:nvSpPr>
          <p:cNvPr id="2" name="AutoShape 13" descr="https://encrypted-tbn2.gstatic.com/images?q=tbn:ANd9GcRsf8EVospN1jfTPoKqYBVHuMi_m31-ze_KcQM6h8fwInoSPzP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r-Latn-CS"/>
          </a:p>
        </p:txBody>
      </p:sp>
      <p:sp>
        <p:nvSpPr>
          <p:cNvPr id="4" name="AutoShape 2" descr="data:image/jpeg;base64,/9j/4AAQSkZJRgABAQAAAQABAAD/2wCEAAkGBxQSEhAUEhIUFBUUFhUYFBUVFBcXFRUXFRgXFxYXGBgYHCggGBolHBgVITEiJSkrLi8vFx8zRDMtNyktLisBCgoKDg0OFxAQGjcmICQsLDcwLS03NTIsNC8tLzQ3Ny03LDQvLCwsLi0tLSwsLCwyLSwsLCwsLCwsLCwsLCwsLP/AABEIARIAuAMBIgACEQEDEQH/xAAcAAEAAgMBAQEAAAAAAAAAAAAAAQYEBQcCAwj/xABNEAACAQMCAwMGDAIFCwMFAAABAgMABBESIQUGMQdBURMiYXF0sRQWIzI0NVSBkZSz0lKhQnKCkpMIFSQlQ2JjssHR8DPC4URTg6LD/8QAGAEBAQEBAQAAAAAAAAAAAAAAAAEDAgT/xAAvEQACAgEDAgMHAwUAAAAAAAAAAQIRAwQSITFBE3GBMlFhkbHB0SKh8BQjM0JS/9oADAMBAAIRAxEAPwC8dnfLto/DLBntbd2aCMszQozEkbkkjc1YvivZfYrX/Aj/AG1gdmn1Vw72eP3VZqA1HxXsvsVr+Xj/AG0+K9l9itfy8f7a29RQGp+K1l9itfy8f7afFey+xWv5eP8AbW3pQGo+K9l9itf8CP8AbT4rWX2K1/Lx/trb0oDT/Fay+xWv+BH+2p+K1l9itf8AAj/bW3pQGo+K9l9itfy8f7afFey+xWv5eP8AbW3pQGo+K9l9itf8CP8AbT4r2X2K1/Lx/trb0oDU/Fey+xWv5eP9tR8WLL7Fa/l4v21t6wuLcOS4iaOTVpbG6O8bAg5BDIQRv6aAxfixZfYrX8vH+2o+LFl9itvy8f7a5f2KRPctdPNPPIY8oNc8jgo4GRhmIHrG/prC4rw42XHIIJZ7g2k+loQ08pCFtsbtvpcY3zs60JZ134sWX2K1/Lx/tqfixZfYrX8vH+2qlzjwVbjiFnGhkDaGe4ZZXAcZVIldVYA5xK3T/Zkd9V/mPjE17xVeFxSulvAAJdLaWmcBSdTLjzBqUYGOjeIwFnS15asT0s7X/Ai/bXo8r2X2K1/Lx/tqh878nLY2r3lhJJbz22HYo2EkQEawyDzTsSRkHpirf2f8yf5ws4piAsnzZVHQOuxx6D1FBZ8OaOW7RLK8ZLS3UrbzEFYIwQRGxBBC7GlbTm/6BfezT/ptShTA7NPqrh3s8fuqzVWezT6q4d7PH7qs1AKUpQClKUApSlAKUpQClKUApSlAK8ueteqxOJ2InjaNmdQw6xuyMPUykEfjQHJ/8n3pf/1xW57c+BGaxW5jHyto2sEdRG2A+/oOlv7NbzlnkKCwk8pbvKuRh0LsUf1qTjO2x61Z760WaOSOQakkVkceKsCGH4E0IUfszu2vfKXsi4Z1RR6BGugfifKN/wDkqoLAbLmhjKNKXTFomPzW8oq9/oZWX8PEV1vl7gsdnCkMQOhNlzucdAM9+2K8cxcuW99GI7mIOAco24dG/iRhup9VAaPtZ4gkPCr3WQDInkkHezSEKAPHG59QNa7sT4W8Fh54IMjlsHuzk+4j8K2A7PrbUjTSTTeT+Z5eVpNP9XWxx6wM1b7eFUUKoAUDAA7hQprObvoN97NP+m1TUc3fQb72af8ATapoDX9mn1Vw72eP3VZqrPZp9VcO9nj91WagFKUoBSlKAUpSgFY3Eb5II5JZWCRxqWdj0AHU7Vk1Q+1gPPBFYxH5S6Zj/YhAbf0GQxL6mNAXaC4V0V1IZWUMrDoVIyCPurUWXN9lNKIY7qJpSSBGG8/I3Iwe/Y7VUewvjvlrE2758pasUweoQ7rt3Y3X+zWl7SuUXvOJSm1Oi4jtraVMebrYSXIO/c/mJhv92gOu316kKNJI2lF+c2Ccd3dWlj53sWieYXUZiUhS/naSxzgKcecdjsM9Kr/Zhz58NU2115l7DlXVvNMoTYsB3MOjL9/Q1lcgWyfBLlQo82W5Tcf0VkkGPVtQGRF2l8PcEpNI6jYsltOyA+lhHgVvuCcdgvI/KW0ySpnBKHOk9cMOqn0GuVf5O0atDd5AOJBjIzjzEqeaZBwvj9rLbgIl4qieNdlfLFGOBtnOhvWD4mhDoPEuerKCUwyyssvdH5GYs3XdQE84bHcZG1euBc72d5I0MM3yozmKRHjk264WQAn7q5x2vTqnF+FOQSBHk6VLHGtuiqCT17ga13FLscU41BLw9GVbYRh5NOhmZGY/MOGA30bgdDn0inV+YOd7SxcJdNJGT80+QlZG78K6qVY+gHNbLh/GopofLqxWPBJMimMqF6lg+Co798bVzj/KA+j8P8fhH/8ANs1i9tHEWj4ZYwodK3DfKY71jUNg+tip/s0B9+buY7O9mtJQ1xJb2ruxMds7RtICPlNRxqVQpxgEZOe6uj8t8cgvYEntn1xtkAkEMCpwQwO4NYnJXCkgs7dUUDKLnbuxt/Ks7hHA4bYzGBdAlfWyj5oc/OKjuz4DagPlzf8AQb72af8ATapqObvoN97NP+m1TQGv7NPqrh3s8fuqzVWezX6q4d7PH7qs1AKUpQCoqaUBAqaUoDzK4UEkgADJJ2AA6k+iuWsLXjHFJh5cMtvGqQ+TlKswHnySIVYFlLOq5/4VdTIrFTh0YbUI1DfxY3/GgOG8C4hBwnjsqxzq1nMCrya9SxsRnDv4q4YHPcwq7JzLatxzK3MLK9rDGrCRSrSiW4+TDA4Leeu3XcVe5uGROctEjHxKg15bhEJxmJNum3T1UBz/ALUORHlYcQ4flLyIhmCbGXSNiP8AiAbf7w2PdXns15hVeGTXFywTVLMWwrfPkeRiAoBPUnaunAV8Y7NF16UUazl8DAY+JoDhnYhzBBZLdJdM0RYqylo3w2wBGQDgjT09NZt3E/GeMQzxxyJbW6qsZkUoXwSxfSdwuT3+A8a7J/m+L/7Sf3RX1ht1QYVVX1AD3UBxLtTvEbi3D3TWyW66ZmWN2VCHbIJC4PpxX05qD8P4pa8Ts0aS3ulBlEasQchRJsBtldLjPeGrtMlsjHLIpPiVBP8AOnwdcadC6f4dIx49KA49208US7gsRbLLLiXyhKwylQpQgZOnGrf5vUVvObuXhxfhMHwY/Kw4aIMChLAFHjIYAqT6e8DurogtE/gT+6P+1e44lX5qgeoAUBz7lvn+GKzjju47iK5hQJJD8HlLMy7ZQhSGBx47Zrb9n/ME96lxJPEYh5U+SQjDLHgBVbxbYkn/AHqtElsjfORT61B99e0QAYAAHgBigNVzd9BvvZp/02qajm/6Df8As0/6bVNAa/s0+quHezx+6rNVZ7NPqrh3s8fuqzUApSlAKUpQClKUApSlAKUpQClKUApSlAKUpQClKUApSlAajm/6DfezT/ptU1HN30G+9mn/AE2qaA1/Zp9VcO9nj91Waqz2afVXDvZ4/dVmoBSlKAUpSgFKUoBSlKAUpSgFKUoBSlKAUpSgFKUoBSlKA1HN30G+9mn/AE2qajm76DfezT/ptU0Br+zT6q4d7PH7qs1Vns0+quHezx+6rNQClKUApUYqaAUpSgFKUoBSlKAUpSgFKUoBSlKAUpSgFKUoDUc3fQb72af9Nqmo5u+g33s0/wCm1TQGu7NT/qrh3s8fuqy5ql8peU/zHZ+Sz5Q2qBMdQSMA/dnP3V8uIXl7DbNNLcImANKiMamJ2Ubg7mtceJ5KSfLdGWTLsu0XnNM1RuX7q8ubWV2nKMN43CJvgfNI04K/zqeRea3mYwXLfKHdGIALDqVONs46eIrR6SdTad7etGa1Ubimq3dC8ZpmqrxxZ1u7dYrh1SXUShC6QUKbZ05wc9KyOeuINBaOUYrIxVFI2IJOWI9ShjWccLlKMU/aO3l2xlJroWImmqtTy/ffCbWNySGZcMV2IboceBqnWl9Ot7NC93J5OHUSz4xpUajqwN9q6hp5S3q+YnMtQo7XXtHR80zVK5fjuXkaZriQQoSQshySu+zbDJxufAn0VicOup+JTSkTPDCnzQjFTjuJx1Y/gKv9P1e7hdX9h4/RVy+h0DVQmqZw7iUlvdGyuJGkVx8lKT5/nZwCfuIz6K1TGeLiK27XM2glTGWdjkHcZ387cEb+FdLSS557X5o4eqSrjvXkzpGqmaqHELSRr5EjnmUaQ8g8oxUE6ui5wBhenTetVZLKOItALibQhyuqRm2ChsEE4PXvrmODcm76Kzp52pJNdXR0UVNQtTXnPSKUpQClKUApSlAajm76DfezT/ptU1HN30G+9mn/AE2qaA13Zt9VcO9nj91VjnW9a7u47WPdIyNWO+Q4z+AOPvNbvk2WROCWbRJrkFqmhRjc4261XOU45bZ2lltZ5XOSCAPnHqSWPr/GvdpEoxll7rhL4vv6Hi1VylGHZ9fwdFs7FYYBGvcpz6Tjc1QbzgZezt7uDImhUFtPVlUdfWvuyK2vCuKXTSXcstvLpK+ZEANguwwWIB6knHj37VsuRpW+DiGSN0eMYOtcBhsMqe8VISnge5O+VfxLNRzLa1XBreHceF23D32DqzrIPAkJuPQcZr3zxdr5WGN1dkCOzhBk5fzB3/wiT8axJ+W2tuIRSwoTC7ZIXpG2d1PgD3fh4Vs+EvK17LJNbyIGGEJwwXSAMEjb+I+HnVpPw4z34+lX8ee3ocQ8SUNk+t/T8mv7Lr3zZ4T1UhgD6dj/ADqt8wiT4bemPqraiMZ81QpO3eB1xW8iguIeIS3C2smhydSrgncDJyNuu9eOHw3Av3uZLWQJISCAM4BXT4b9B/OvVHLCGWeVVzFcX34tHmeOUscMdPh9fmWLh1+txw6QxDS3knUqOquFOf8Avn01q+yveKb+svurG5etLi0upcW0nweRiCg87QM7EEbHHTburNtuHTcOmmaGIzwS7hVOGjPhjvH/AMV5prGo5McX1pr8eZvFzcoZJLpaf5Ndz4xF/a6fnBUP/wC7YrL7Rrco1pdL1RtLf8y/+4ffXrhnB5rq8+FXCaFXGlTnYL81RnrvuTVl5o4abi2ljABYjKZ/iU5H/npqLURhPEuyVP16h4JShkfdu16Gv5Zk8vLPcdzkBfUAF/8AZn+1Wlsz/rmX1n9MVZOU+HmC1RWXDbkg+PQD8BVctbC6W/a5a3yrMchWzgadORnGfHpWcJQvLzxVL5o0yRl/a478l/FTUKamvEe0UpSgFKUoBSlKA1HN30G+9mn/AE2qajm76DfezT/ptU0Bruzb6q4d7PH7qstVTkFGbg9gEcoxto8OACVOOuGGDWh4Rxq/uHnjW4QNFr/2SYbQSPA9cVtiwPJFyTSr3/ExyZlBpNdTpNM1S+Dc7BrOWaYASRYBC7By2y4z0ycVj8JPELtGnW58jv5iBEKf1d1Jx3ZJrt6WcW97qnXqcrUxlW3niy+Uqs8scea8iljc+SuI8q+nGx6a1DZHXuOdxVa4ZfX1xLcRLeMph14OiLDaCRuNHeaLSSuSk6r7keqjUWld3+x0ulU/lTjkt9BIjSGOZMfKIF3HccMCvoIxWp5fv727klT4WyGMncRxYODjpoo9JJb9zS29QtTF7aXtdDo1RVT4et4JJ4JJy2UDxT6E2wVyB5uk9/UHGa0fLLXV3JOjXkqmMncHrg46DAqLT3GUtypV+4eopxW3r9jpNTiqny9xqVbh7O6YNIv/AKcmMeUXGRkDvxVtrLJjeN0zXHkWRWiMUxU0rg0FKVrePcbgs4XmuJBHGvedySeiqBuzHwFAbGma4FzT24Tu5WwRYoxnz5VDSN6dOdKj15qpz9qXFW3N649CxxKP5JUsln6pzU1+Tm7SOJn/AOum+7QPctfSHtN4ovS+k+9Ym/5kNLFn6tpX5t4V218RiK+V8lcL3hkEbH1NHgA/2T6q7FyR2h2vE8rEWjmUZaGTAbHeVI2cD0dNsgVSm55u+g33s0/6bVNRzcf9BvvZp/02pQGv7Nvqrh3s8fuqlcJknS54h8GjEj6pRgnGAXPnDxI8NquXZ7Jp4Rw84LYtozhRknC9B6arfKszR308kkUirM8mCVyF1MSNRB2+6vbpZbceR+XD8zx6iNzh6/Q03EOCS21gWkBXXKgIPXAVtz9+K6Zyhj4HBj+H/qa+3H+Ei6t5IWONQ2P8LA5U/jVW4TxmWxhNvNbyNIhIjK4Mbg9DqJ2rvJleow8+0pN/P8HEMawZenFL9jA5abTxe5C9C8oP4k++tVb3U8UvEng05DTayRkqvlDkjfqKs3JXBpIzNdTIS76mVQPOYscnGcekDPjWt5ZjZLu4M0EgjuDIpOMhfKEnDY/Dbxr1ePDdkfDpRXnXU8/gy2wXS3L0s3PZrw9VgaUNqL7Efw6eoPpqvcqGf4Rdi20atUmdY2A1nfqK2HLJn4fJPE8Erxk+YVAO4OAdzjBGKxOWZJraeeRrWZhIWwFA21Nnv2rObp5mmndVf87HUefCtNVdlu5KL/BgJPnKSpHhgAVX+zr6Te/1n/5zWTZ8VuZLp5Pg0iqsZ0x7Atjc5Y4GSdP92tVy2bq1lnkNpI4l1bDIwS2rrjcVlGH6MqbVuu6+RrKX68bp0r7GTzM2OLW5XriLP95v+ldGqhcD4NPPdm6uU0AEFV37hhVGe4bHNX2vPqZp7Ir/AFSRvpotKUn3dilKV5j0mp5h4qYI/k08pM+VhjzpDMFLnU39FQFJJ9GOpFfnLmW3v7m5LX/lXIVn0aXCR5Z1SJVVW0ElNO2c/wARIr9KyyB5THozpQMXI83zyV0jxOAc7948axIuEB0UTKCVJPXUXyGXz205ONb4oD8yWPKVw6LMsWYtSBZUOoLqGpWYDOwypJPTp37aS7s5TmQqzKxdtYXY6SDIdhtgsM9wJxX65vuCRm3kgSKNUfOUA0odTamzpHec1y3mTs9vVtJIIPJvBEWa3jXPlcszM2dW2507ZwMnYGoQ4RU5qxcT5Lu4ComiCal1Al1xjGTk+jIz6xVddcbVCEVl8P4jJAyvC5jkVwyuvzgVBAwfvPrzWJRlIxkY7/u8aoO8ctdqQv7O9troKlz8Fn0MuyTYjbIA/ov6O/u8KVwdGIOQcHxGxpVOj9cdmv1Vw32eP3VZsVU+z9WPCOHhG0sbZNLEasHTscd/qrScO49xCaaeBZIdURcZMWAdBI/i2zW2LA8ik01x1sxyZlBpNdTpFQRVBtOapp7OeRSkc9uGaQadSuqjO2T5tbPk3iVzdRO8jpg5ClVwVYd+O8b9/hXU9NOEXKXZ0cw1EZtKPdWWumKos3Eb3ReDWGaN1jUhMEecDrOO7TnP/wA1g8W4/wARt2gWRoQZQSPk8kYx187011DSym6Ul/FZJ6lRVtM6RTFVLgN1eC7Md0VIaJWXSuF2LdP97x9Qr58V5kaLiUMIPyZUK47tTnIPrA0/3q4WnlKTjHni+Dp54qKlLjmi44qagVNYG4pSlAKUr5SZyuMYz52fDB6ffigPpipqBU0AqDU14lfAJ93WgOSdrnE5LfU0I0rsh1BiGLaC2jA0/NUZz0++uAsd67r29TOnk2R8Bo8PHsTuw0vjO2BqXIG+oiuEE1CMZr1c3DOdTszHAGWJJwOgye6vFRQHmoqaiqU/XnZt9VcN9nj91U3h88sV/fmCLyr65MLnHVm39OPCrh2dvp4Tw87nFtGcAZOy52A6mqvy9d6OJTyukiJK7aSyEY1E/O/h7q9ukdQy8Xwvqjx6lXPH5sngnBZYbLiMkqlS1vKMEYJOkknHhW/7MT/oh/rn3CrJxO18tDNGdvKRumf6ykf9aovKvFjw9ZLe5ikVw2V0rqVvUeld+JLPhn/1uTr4HGxYcsfdVFl4F9J4gP8AiL/yL/3qv9pg+WsT/X96VYOVY3JnmddPlm1AfyA9OBpGe8g1V+f5JJZ4QsEuIdWWwMPqK7rg9PN78VNL/n9H9C6i/B9V9ToceNKn0D3VyDmG8WRpJQWEnl2ZfNOCmSqHV0+asX866NfcVPwPykUcjMyaQAACjYxlsnbB8M1pUgU8MdBBIX0lSukB1I+YTkjIGF6b1NHNYpbmu9fkaqPiR2r3WWzg12JoYpB/SUH7++s6qd2e3DrF5CWN0ZSSpZTpZT3A+Iq415s0FDJKK956sMt0E2KUpWRoKUqM0BNKjVUFh40B6qDQmtDzRzhaWC6riZVO2I186Vs+CDfHp6UBzH/KC4WCkFzpk16jGSSugIMkbA5679D17q4fLGRjIIyMjI6jxFdm5v7aopojHbWpLFtnuVVlAB6iME5JHiRiuR8U4lJcyF5CCx2AVQoAyTgDw3NQhg0rKSxYp5QjSm+GbIDEf0U/iPq6d+KxDVANKilCn697NR/qrh3s8fuqx6B4VXOzX6q4d7PH7qstANNeWiB6gH1jNe6UBAFNNTSgPOmpxU0oCAKmlKAUpSgFc3595ytWAgt+IyxXKS/NtIjPKxUMDFp+adz49Vro0gyMVyPsu5RXhvFL+CTDuIY3tZCoyYSzByPBgSitj3GgOXX3O/Eo53Pw24EiF4/PVVdVDZCsuCAc9R6Mb1a+Uu2CYSQLxFtcSuzGVIxrPmMqqyrgFQxByBnzR1rxzNyGsvEeKiR5YiCs8RSESo6TtgMQp1KA4cE4wMZJHf8ALhfZ3DI9nhLvQ9zEjPMios0fyjSMIx50S4j0qSxJ1ZxUIWjnjtohETR8P1SSOGUyspRYht5wDDLnrjpjFc9k4hbvZPM0cSSCQqmoC4uJ5FRDmV5snyYDZJGkdAFODVh7eeF2Vq9nHa28cMrB2k8moUFNgmVG2cht/Qa0/Ypy7De3zi4jEiRRFwjbqW1Kq6h/SAyTj1UBQZ8HBXO4y2wAB78Ad1eIX0sDgHBBwwyD6CO8V3btP5Qk1S3cVrYqVbznZnyyYwZGib5LIznJB+b6K5byzyobsXErzJDb2+80zHYk5KpGP6TNjYerxFAaG7vnlbVIxY4wM4AAHQKBso9AwKxyten26eA/HG/868aqoPNKkmlCn687Nfqrh3s8fuqzVWezX6q4d7PH7qs1AKUpQClKUApSlAKUpQClKUAqv80cHeQw3FsVW6tiTFq2WRG2kgc9yuAN+4hT3VYKUBQJeY7eaZJPLfAbqFHSZbkKuhHKZRlZgJMsAUdcr5r+Ne+X+LRXN1HDHdfDHhZri4nRQIQSjQRxIASF+fqwCfmHck1buLcIguUKXEMcq/wuoYfdnoaxLM2ln/o8SxQ4jaXycagYRSoZ20jbdhueu/hQHA+3y0dOKa2csskMZjz/AEAuVKD0Zyf7Rqu9nXwgcQtvgciRzEnSZWIjYYJKPjcg9MDJ3FWLtw5ogvbuJLdg62yujOOjMxBIXxA09ehzVB4RxJ7aaKeIgPEwdMjIyviO8d331CHaeduGXbStO3BXmcgE/wCnNNahgNORAoUnbuOAfDrXG+KXM4MsM2pPlWkeHGhVkbGTo6DbAHgK/R/EuaTdcHN3BmNnjBCDBYlTiVB0OBvuN8DNfma+unkctI5dthqO5ONhQGMag1NQRVKRSlKA/XvZr9VcO9nj91Waqz2afVXDvZ4/dVlzQE0pSgFKUoBSlKAUpSgFKUoBSlKAg1RuzuV55+L3MoOTdtbx56CK281QOnezffV5NVHjl7O9/bWlrOtvhHuJyYVk8oisihMEjAJZsnIPm0Bjc9ciQcSuLbyyuumKfMseFbIaHQGYg5G8mBjx9NcL525G+ATyR/CIyoyULAqxGnUAcZ87dR6z4V3a9tuLIZGHEbHzhhEktWRFx1KnypbPr1VxztG5Ski8pdXHE7SeZ21PGuFcnAHmqu3RR3DpUIaD/Ppt7ZIIpAxDFmGzxNqUg5DAYI1HGN8k77CtYnAbiS2kvEjLwI5WR1IPk280+cucgecN8Y3rVk11Lh/E7ZOV7iNSpmefEqEkMGdxpYeICKvo2NAcrNDUmoIFUp5pSlAfr3s1P+quHezx+6six4mpuLrMymILAUOpSoL+UyAR44FYfZ5GG4RYKejWyA+orivunKq7fKvlREFOldjCGVDjG/muQf8ApXcdtOzOe61RtTxaAHT5aLOM41rnGxzjPgR+Ir5LxuIyFAw2jEmrI0lSSOueuxrEl5ZjYSDJGoQgYCjQYCChUYx1HTpXp+XVOSJHUlNDFAq588uDsNjknp1zVrGS8nuNva3CyKGRgynoQcg91fWsPhVgII9CksNTtk4z57FyNh4k1mVw6vg0V1yKUpUKKUpQClKUApStbxvj1vZpruZo4l7tbYJ9Cr1Y+gUBsq0fGOHqs8N6qkyQI6MFO7wyEFh6dJAcD0EdTXMuau3NVythBr2/9abKqD6IxufvI9Vcn5g5vvb0n4TcyOp/2YOmMf2FwPxzUsln6P5v5HTiM1tOZijQBwqmNJomD46xyZXu8N9vAVRb7sJhUZF+yk5OXiTTgDLbBhjbetVyJ2ym1t1gu4Xn8nhYpEK6tAwArhupHcc77D018+0PtIv0kEAga0YR4ZpEUyuJME6CMqF6rkZz6DsKDnfNPBRZ3EsAlWXQxGpe/GNyM+b1rUE/+f8Anqr3NKzlmYlmJySTkknvNeCKgIoaVBqlIpSlAdA4bzBdRwQKl1cIqooCrNIqgY6ABsAVljma9+23X5iT91KUA+M179tuvzEn7qfGa9+2XX5iT91KUA+M179tuvzEn7qfGa9+23X5iT91KUA+M179tuvzEn7qfGa9+23X5iT91KUA+M179tuvzEn7qfGa9+23X5iT91KUA+M179tuvzEn7qfGa9+23X5iT91KUB5k5mvcN/pt10+0SfuqgXl/LOxeaWSV8fOkdnb8WJNKUB8KE0pUITEd19Y94qy84cQlmWEzSySlS4UyOz6QcZA1E4pSqUrFKUoQg1FKUKKUpQH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r-Latn-CS"/>
          </a:p>
        </p:txBody>
      </p:sp>
      <p:pic>
        <p:nvPicPr>
          <p:cNvPr id="1026" name="Picture 2" descr="Ivo Andrić █  Иво Андрић">
            <a:extLst>
              <a:ext uri="{FF2B5EF4-FFF2-40B4-BE49-F238E27FC236}">
                <a16:creationId xmlns:a16="http://schemas.microsoft.com/office/drawing/2014/main" id="{9B833A4D-DF46-9296-D0BC-371E1C9EC7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76672"/>
            <a:ext cx="1368152" cy="1817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8FB4810-8C33-45C5-943A-E00BD6FA69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de-AT" dirty="0"/>
              <a:t>a) </a:t>
            </a:r>
            <a:r>
              <a:rPr lang="sr-Latn-BA" dirty="0"/>
              <a:t>Književne pojave</a:t>
            </a:r>
          </a:p>
          <a:p>
            <a:r>
              <a:rPr lang="sr-Latn-CS" sz="280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Stari </a:t>
            </a:r>
            <a:r>
              <a:rPr lang="sr-Latn-CS" sz="2800" dirty="0" err="1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pjesnici</a:t>
            </a:r>
            <a:endParaRPr lang="sr-Latn-CS" sz="2800" dirty="0">
              <a:effectLst/>
              <a:latin typeface="Arial" panose="020B060402020202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sr-Latn-CS" sz="280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Književnost i rat</a:t>
            </a:r>
          </a:p>
          <a:p>
            <a:r>
              <a:rPr lang="sr-Latn-CS" sz="280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Petparačka literatura</a:t>
            </a:r>
            <a:endParaRPr lang="de-AT" sz="2800" dirty="0">
              <a:effectLst/>
              <a:latin typeface="Bg knjiga" panose="020406040505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16F99B1-4DD6-4595-BBC6-947287F25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10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1891744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BC960F-4566-BC21-8257-2D3BC265E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7904788-EFA7-498E-3176-3DF2F5A3DC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de-AT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b) </a:t>
            </a:r>
            <a:r>
              <a:rPr lang="sr-Latn-CS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Književne </a:t>
            </a:r>
            <a:r>
              <a:rPr lang="sr-Latn-CS" dirty="0" err="1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mikroteme</a:t>
            </a:r>
            <a:r>
              <a:rPr lang="sr-Latn-CS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r>
              <a:rPr lang="sr-Latn-CS" sz="280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Priča i </a:t>
            </a:r>
            <a:r>
              <a:rPr lang="sr-Latn-CS" sz="2800" dirty="0" err="1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pripovijedanje</a:t>
            </a:r>
            <a:r>
              <a:rPr lang="sr-Latn-CS" sz="280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r>
              <a:rPr lang="sr-Latn-CS" sz="280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Mostovi </a:t>
            </a:r>
          </a:p>
          <a:p>
            <a:r>
              <a:rPr lang="sr-Latn-CS" sz="280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Staze</a:t>
            </a:r>
            <a:r>
              <a:rPr lang="sr-Latn-CS" sz="2800" dirty="0"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sr-Latn-CS" sz="2800" dirty="0" err="1"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predjeli</a:t>
            </a:r>
            <a:r>
              <a:rPr lang="sr-Latn-CS" sz="2800" dirty="0"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endParaRPr lang="sr-Latn-CS" sz="2800" dirty="0">
              <a:effectLst/>
              <a:latin typeface="Arial" panose="020B060402020202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sr-Latn-CS" sz="280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Vino</a:t>
            </a:r>
          </a:p>
          <a:p>
            <a:r>
              <a:rPr lang="sr-Latn-CS" sz="280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Prvi školski čas</a:t>
            </a:r>
          </a:p>
          <a:p>
            <a:r>
              <a:rPr lang="sr-Latn-CS" sz="280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Šetnja</a:t>
            </a:r>
          </a:p>
          <a:p>
            <a:r>
              <a:rPr lang="sr-Latn-CS" sz="280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Let iznad mora</a:t>
            </a:r>
          </a:p>
          <a:p>
            <a:r>
              <a:rPr lang="sr-Latn-CS" sz="280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Ulazak u </a:t>
            </a:r>
            <a:r>
              <a:rPr lang="sr-Latn-CS" sz="2800" dirty="0" err="1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svijet</a:t>
            </a:r>
            <a:r>
              <a:rPr lang="sr-Latn-CS" sz="280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književnosti</a:t>
            </a:r>
          </a:p>
          <a:p>
            <a:r>
              <a:rPr lang="sr-Latn-CS" sz="2800" dirty="0"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L</a:t>
            </a:r>
            <a:r>
              <a:rPr lang="sr-Latn-CS" sz="280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ikovi</a:t>
            </a:r>
            <a:endParaRPr lang="de-AT" sz="2800" dirty="0">
              <a:effectLst/>
              <a:latin typeface="Bg knjiga" panose="020406040505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804B2AD-0A1C-C727-F370-EAA47E029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11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0637491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9F9A46-6990-1248-207B-7F205BEC2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0E21ED5-E8DA-F9A8-F5DF-416E3D7CA3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CS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c) </a:t>
            </a:r>
            <a:r>
              <a:rPr lang="sr-Latn-CS" dirty="0" err="1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Književnopublicistički</a:t>
            </a:r>
            <a:r>
              <a:rPr lang="sr-Latn-CS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žanr</a:t>
            </a:r>
            <a:r>
              <a:rPr lang="de-AT" dirty="0" err="1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ovi</a:t>
            </a:r>
            <a:r>
              <a:rPr lang="sr-Latn-CS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:</a:t>
            </a:r>
            <a:endParaRPr lang="de-AT" dirty="0">
              <a:effectLst/>
              <a:latin typeface="Arial" panose="020B060402020202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sr-Latn-CS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sr-Latn-CS" sz="3000" cap="small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Almanah Prosvete za 1918</a:t>
            </a:r>
            <a:endParaRPr lang="de-AT" dirty="0">
              <a:effectLst/>
              <a:latin typeface="Arial" panose="020B060402020202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sr-Latn-CS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partizanski dnevnici</a:t>
            </a:r>
            <a:endParaRPr lang="de-DE" dirty="0">
              <a:effectLst/>
              <a:latin typeface="Bg knjiga" panose="020406040505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AACE52C-A620-E0F4-377B-A4E741266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12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0817372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0E3F6C-8CBE-1ABC-3658-A810E5AE1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79C6347-DD8C-4347-4882-BF29082C04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CS" dirty="0"/>
              <a:t>d) </a:t>
            </a:r>
            <a:r>
              <a:rPr lang="sr-Latn-CS" dirty="0" err="1"/>
              <a:t>Književnopublicističke</a:t>
            </a:r>
            <a:r>
              <a:rPr lang="sr-Latn-CS" dirty="0"/>
              <a:t> teme</a:t>
            </a:r>
            <a:endParaRPr lang="de-AT" dirty="0"/>
          </a:p>
          <a:p>
            <a:r>
              <a:rPr lang="de-AT" dirty="0"/>
              <a:t>D</a:t>
            </a:r>
            <a:r>
              <a:rPr lang="sr-Latn-CS" dirty="0" err="1"/>
              <a:t>oprinos</a:t>
            </a:r>
            <a:r>
              <a:rPr lang="sr-Latn-CS" dirty="0"/>
              <a:t> štampe i radija književnosti</a:t>
            </a:r>
            <a:endParaRPr lang="de-AT" dirty="0"/>
          </a:p>
          <a:p>
            <a:r>
              <a:rPr lang="sr-Latn-CS" dirty="0"/>
              <a:t> </a:t>
            </a:r>
            <a:r>
              <a:rPr lang="de-AT" dirty="0"/>
              <a:t>N</a:t>
            </a:r>
            <a:r>
              <a:rPr lang="sr-Latn-CS" dirty="0" err="1"/>
              <a:t>ovinari</a:t>
            </a:r>
            <a:endParaRPr lang="de-AT" dirty="0"/>
          </a:p>
          <a:p>
            <a:r>
              <a:rPr lang="de-AT" dirty="0"/>
              <a:t>S</a:t>
            </a:r>
            <a:r>
              <a:rPr lang="sr-Latn-CS" dirty="0" err="1"/>
              <a:t>pikeri</a:t>
            </a:r>
            <a:endParaRPr lang="de-DE" dirty="0"/>
          </a:p>
          <a:p>
            <a:endParaRPr lang="ru-RU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AE62609-8162-E61B-5033-E38C661EB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13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8869101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6DB7A0-2B7D-43E3-FBE6-C6F7103C5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28FD9F1-51E6-EE5B-30B9-33D8DBB08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de-AT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Andri</a:t>
            </a:r>
            <a:r>
              <a:rPr lang="sr-Latn-ME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ć</a:t>
            </a:r>
            <a:r>
              <a:rPr lang="de-AT" dirty="0" err="1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eva</a:t>
            </a:r>
            <a:r>
              <a:rPr lang="de-AT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 p</a:t>
            </a:r>
            <a:r>
              <a:rPr lang="sr-Latn-CS" dirty="0" err="1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ublicistika</a:t>
            </a:r>
            <a:r>
              <a:rPr lang="sr-Latn-CS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 u kontekstu književnih pravaca i literarnih strujanja </a:t>
            </a:r>
          </a:p>
          <a:p>
            <a:r>
              <a:rPr lang="sr-Latn-CS" sz="2800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Ekspresionizam</a:t>
            </a:r>
          </a:p>
          <a:p>
            <a:r>
              <a:rPr lang="sr-Latn-CS" sz="2800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Moderna</a:t>
            </a:r>
          </a:p>
          <a:p>
            <a:r>
              <a:rPr lang="sr-Latn-CS" sz="2800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Nadrealizam </a:t>
            </a:r>
          </a:p>
          <a:p>
            <a:r>
              <a:rPr lang="sr-Latn-CS" sz="2800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Realizam </a:t>
            </a:r>
          </a:p>
          <a:p>
            <a:r>
              <a:rPr lang="sr-Latn-CS" sz="2800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Socijalistički realizam </a:t>
            </a:r>
          </a:p>
          <a:p>
            <a:r>
              <a:rPr lang="sr-Latn-CS" sz="2800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(Post)Modernizam </a:t>
            </a:r>
          </a:p>
          <a:p>
            <a:r>
              <a:rPr lang="sr-Latn-CS" sz="2800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Drugo</a:t>
            </a:r>
            <a:endParaRPr lang="ru-RU" sz="2800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A6CB67A-6F68-C2D8-7B82-BFC85017C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14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2969625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E4EC7D-6527-7642-5723-C73D977CC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B1223F7-C642-FFA2-E13E-2BA20B3713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CS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Saradnja sa književnim časopisima</a:t>
            </a:r>
          </a:p>
          <a:p>
            <a:pPr marL="0" indent="0">
              <a:buNone/>
            </a:pPr>
            <a:r>
              <a:rPr lang="sr-Latn-CS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 </a:t>
            </a:r>
            <a:endParaRPr lang="ru-RU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4E7B201-C9C9-90D8-2150-99256480A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15</a:t>
            </a:fld>
            <a:endParaRPr lang="en-US" altLang="sr-Latn-RS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7FFEA24E-68ED-F2D1-3FE0-B8E619C059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2732034"/>
            <a:ext cx="7272808" cy="2065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62536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7267F9-B026-F21D-2893-C03A987B8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2992BEB-0CB7-A3ED-274C-B94240DC9E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Saradnja sa listovima</a:t>
            </a:r>
          </a:p>
          <a:p>
            <a:endParaRPr lang="ru-RU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CE9FC05-DC1B-0829-8A8C-C58D28882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16</a:t>
            </a:fld>
            <a:endParaRPr lang="en-US" altLang="sr-Latn-RS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34B14441-17FF-73C6-3A4F-D18D86C674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432" y="2741144"/>
            <a:ext cx="3282786" cy="1479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64040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9D6FB5-6FBE-2AF0-5469-2F8124080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09E32BA-CAB3-219F-3142-BFDA892D36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BA" dirty="0"/>
              <a:t>Strukovna pitanja</a:t>
            </a:r>
          </a:p>
          <a:p>
            <a:r>
              <a:rPr lang="sr-Latn-CS" sz="2800" cap="small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Statut Saveza književnika</a:t>
            </a:r>
            <a:endParaRPr lang="de-AT" sz="2800" dirty="0">
              <a:effectLst/>
              <a:latin typeface="Bg knjiga" panose="020406040505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97F5101-4FAD-7B87-E569-02B9A4F40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17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371454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B7B1030-4B59-423B-8790-55E792FCB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18</a:t>
            </a:fld>
            <a:endParaRPr lang="en-US" altLang="sr-Latn-RS"/>
          </a:p>
        </p:txBody>
      </p:sp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E81DB60B-6E04-060B-560D-A1B52A5115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sr-Latn-BA" sz="3200" b="1" dirty="0"/>
              <a:t>2. </a:t>
            </a:r>
            <a:r>
              <a:rPr lang="sr-Latn-BA" sz="3200" b="1" dirty="0" err="1"/>
              <a:t>Kulturnoumjetnička</a:t>
            </a:r>
            <a:r>
              <a:rPr lang="sr-Latn-BA" sz="3200" b="1" dirty="0"/>
              <a:t> publicistika</a:t>
            </a:r>
          </a:p>
          <a:p>
            <a:endParaRPr lang="ru-RU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8E35CBAF-4D32-E07A-6F4E-F55D94A7D6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599" y="2708920"/>
            <a:ext cx="7352199" cy="1584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9980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DF1C9D-909F-E881-0250-A655F35EE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07A39CD-EEB3-1CA1-36C7-82D6E9F70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19</a:t>
            </a:fld>
            <a:endParaRPr lang="en-US" altLang="sr-Latn-RS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1CFDEEF8-B523-E956-8F04-0B62C635A7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1072" y="2708920"/>
            <a:ext cx="7493336" cy="1944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4242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B4AD23-2FF6-46E7-B95B-8E9A42CF1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Sadr</a:t>
            </a:r>
            <a:r>
              <a:rPr lang="sr-Latn-BA" dirty="0"/>
              <a:t>ž</a:t>
            </a:r>
            <a:r>
              <a:rPr lang="de-DE" dirty="0" err="1"/>
              <a:t>aj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DF2E10D-9D16-4617-9C28-F98AC8DCD8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sr-Latn-BA" dirty="0"/>
              <a:t>Vrsta publicistike</a:t>
            </a:r>
          </a:p>
          <a:p>
            <a:pPr marL="514350" indent="-514350">
              <a:buFont typeface="+mj-lt"/>
              <a:buAutoNum type="arabicPeriod"/>
            </a:pPr>
            <a:r>
              <a:rPr lang="sr-Latn-BA" dirty="0"/>
              <a:t>Publicistička poetika </a:t>
            </a:r>
          </a:p>
          <a:p>
            <a:pPr marL="514350" indent="-514350">
              <a:buFont typeface="+mj-lt"/>
              <a:buAutoNum type="arabicPeriod"/>
            </a:pPr>
            <a:r>
              <a:rPr lang="sr-Latn-BA" dirty="0"/>
              <a:t>Razvojne faze</a:t>
            </a:r>
          </a:p>
          <a:p>
            <a:pPr marL="514350" indent="-514350">
              <a:buFont typeface="+mj-lt"/>
              <a:buAutoNum type="arabicPeriod"/>
            </a:pPr>
            <a:r>
              <a:rPr lang="sr-Latn-BA" dirty="0"/>
              <a:t>Publicistika i </a:t>
            </a:r>
            <a:r>
              <a:rPr lang="sr-Latn-BA" dirty="0" err="1"/>
              <a:t>publicističnost</a:t>
            </a:r>
            <a:endParaRPr lang="sr-Latn-BA" dirty="0"/>
          </a:p>
          <a:p>
            <a:pPr marL="514350" indent="-514350">
              <a:buFont typeface="+mj-lt"/>
              <a:buAutoNum type="arabicPeriod"/>
            </a:pPr>
            <a:r>
              <a:rPr lang="sr-Latn-BA" dirty="0"/>
              <a:t>Publicistički stil</a:t>
            </a:r>
          </a:p>
          <a:p>
            <a:pPr marL="514350" indent="-514350">
              <a:buFont typeface="+mj-lt"/>
              <a:buAutoNum type="arabicPeriod"/>
            </a:pPr>
            <a:endParaRPr lang="de-DE" sz="2800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89B5BD0-0C60-4459-9135-B5AE64ADC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2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8146332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E22A5F-11D9-617F-9E5D-2CAC0CD73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FDED43B-DA75-0B73-60FE-7C5AADA66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20</a:t>
            </a:fld>
            <a:endParaRPr lang="en-US" altLang="sr-Latn-RS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089E74B1-907C-FC10-FD02-DDF5C6BB98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2708920"/>
            <a:ext cx="4176464" cy="2282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00625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2DCDE9D-672C-4432-92E0-856DDA49C3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sr-Latn-BA" sz="3200" b="1" dirty="0"/>
              <a:t>3. Politička publicistika</a:t>
            </a:r>
          </a:p>
          <a:p>
            <a:endParaRPr lang="sr-Latn-BA" dirty="0"/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1A1AC60-C804-4260-A530-E380F6C4E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21</a:t>
            </a:fld>
            <a:endParaRPr lang="en-US" altLang="sr-Latn-RS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74D15E64-38F5-63F3-9198-1C112E1D3B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1" y="2708920"/>
            <a:ext cx="6552728" cy="1425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66357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733BF0F2-6955-64E2-FC56-505B835645B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43608" y="1916832"/>
            <a:ext cx="7707138" cy="792088"/>
          </a:xfrm>
        </p:spPr>
      </p:pic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C7A288F-7251-7686-17C3-866C2A274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22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41212660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BD7C40-2391-4D82-87A5-89C36FEF3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E24E75B-E322-4167-AE7C-8587C918CB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sr-Latn-BA" sz="2800" b="1" dirty="0"/>
              <a:t>4. Istorijska publicistika</a:t>
            </a:r>
          </a:p>
          <a:p>
            <a:endParaRPr lang="de-DE" sz="2800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76626F3-988E-4D5B-A0CC-2CC27D64D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23</a:t>
            </a:fld>
            <a:endParaRPr lang="en-US" altLang="sr-Latn-RS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6C1D8929-8A45-FCEF-D1D2-A1FF090B9C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2713351"/>
            <a:ext cx="7128792" cy="2083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0244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6CEBB3-00DA-BA5B-FD71-32B8BF3B6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25ABA8C-25A5-5F53-342D-F8214E688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24</a:t>
            </a:fld>
            <a:endParaRPr lang="en-US" altLang="sr-Latn-RS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7497E9DB-BAD0-CAE2-7858-C336F1C5D9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2698905"/>
            <a:ext cx="7142402" cy="1378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2684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8E4BD49-80D1-4C7C-84E8-ECA57BB5E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25</a:t>
            </a:fld>
            <a:endParaRPr lang="en-US" altLang="sr-Latn-R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E35C149-BE49-1A8A-2B6A-D8C243301E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sr-Latn-BA" sz="3200" b="1" dirty="0"/>
              <a:t>5. Memoarska publicistika</a:t>
            </a:r>
          </a:p>
          <a:p>
            <a:endParaRPr lang="ru-RU" dirty="0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10A87CAF-EF21-64B0-7BB8-9263E27D48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2708920"/>
            <a:ext cx="4703849" cy="845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7796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A89BBA-54B9-EDD4-351D-57EE7F899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FDE6A9D-1D29-7A1F-EE59-0157937E7A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sr-Latn-BA" sz="3200" b="1" dirty="0"/>
              <a:t>6. Putopisna publicistika</a:t>
            </a:r>
          </a:p>
          <a:p>
            <a:endParaRPr lang="ru-RU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7D1882B-EAAD-209D-BEC4-8D04B4C2C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26</a:t>
            </a:fld>
            <a:endParaRPr lang="en-US" altLang="sr-Latn-RS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F30E6BFE-7FF9-81FA-E6A8-07F87FC96A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2708920"/>
            <a:ext cx="6408712" cy="122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1135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C3C2E6-E4C3-1651-1BD9-878B386F8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E1F27FF-525F-C872-9F1F-5961F0664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27</a:t>
            </a:fld>
            <a:endParaRPr lang="en-US" altLang="sr-Latn-RS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0AB8DA3D-4B3D-6E72-A5D9-7562B09DB4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599" y="1988840"/>
            <a:ext cx="7202755" cy="1489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674759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08C318-DFD5-18D4-7CCF-6A4E6B332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3CBCA5F-82CD-713E-4CF6-5914E8BA3E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sr-Latn-BA" sz="3200" b="1" dirty="0"/>
              <a:t>7. Prigodna publicistika</a:t>
            </a:r>
          </a:p>
          <a:p>
            <a:endParaRPr lang="ru-RU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88398B9-A071-838C-0FF4-D802A75C2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28</a:t>
            </a:fld>
            <a:endParaRPr lang="en-US" altLang="sr-Latn-RS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0C08C7A7-2C37-3D73-77A2-3D54F5470B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2708919"/>
            <a:ext cx="7705261" cy="1554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5160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887F47-A933-4440-9C06-15C9357FA2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78CC345-23A4-41E8-8893-CECA44912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29</a:t>
            </a:fld>
            <a:endParaRPr lang="en-US" altLang="sr-Latn-RS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2530BD0A-4179-BAEB-40A9-31D97EC2E2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sr-Latn-BA" sz="3200" b="1" dirty="0"/>
              <a:t>8. Žanrovska publicistika</a:t>
            </a:r>
          </a:p>
          <a:p>
            <a:endParaRPr lang="ru-RU" dirty="0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9440028F-E4C8-FC8B-8ADD-291022EBE6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2433397"/>
            <a:ext cx="8352928" cy="831032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3D57A296-72D9-F779-36F8-2177910ADA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2863" y="3611834"/>
            <a:ext cx="7249537" cy="1400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3621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10F8E9-3975-15DE-17C2-F39E7973B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5DD0A7F-0080-FCF4-1098-390E773CF5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252095" algn="just">
              <a:spcAft>
                <a:spcPts val="300"/>
              </a:spcAft>
            </a:pPr>
            <a:r>
              <a:rPr lang="de-AT" dirty="0"/>
              <a:t>20 </a:t>
            </a:r>
            <a:r>
              <a:rPr lang="de-AT" dirty="0" err="1"/>
              <a:t>tomova</a:t>
            </a:r>
            <a:r>
              <a:rPr lang="de-AT" dirty="0"/>
              <a:t>  </a:t>
            </a:r>
            <a:r>
              <a:rPr lang="de-AT" sz="3000" cap="small" dirty="0" err="1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Sabranih</a:t>
            </a:r>
            <a:r>
              <a:rPr lang="de-AT" sz="3000" cap="small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de-AT" sz="3000" cap="small" dirty="0" err="1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dela</a:t>
            </a:r>
            <a:r>
              <a:rPr lang="de-AT" sz="3000" cap="small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pPr indent="252095" algn="just">
              <a:spcAft>
                <a:spcPts val="300"/>
              </a:spcAft>
            </a:pPr>
            <a:r>
              <a:rPr lang="sr-Latn-CS" dirty="0"/>
              <a:t>386 tekstova</a:t>
            </a:r>
            <a:endParaRPr lang="de-AT" dirty="0"/>
          </a:p>
          <a:p>
            <a:pPr indent="252095" algn="just">
              <a:spcAft>
                <a:spcPts val="300"/>
              </a:spcAft>
            </a:pPr>
            <a:r>
              <a:rPr lang="sr-Latn-CS" dirty="0"/>
              <a:t>najviše publicističkih (137 ili 35,05%)</a:t>
            </a:r>
            <a:endParaRPr lang="de-AT" dirty="0"/>
          </a:p>
          <a:p>
            <a:pPr marL="812800" indent="-457200" algn="just">
              <a:spcAft>
                <a:spcPts val="300"/>
              </a:spcAft>
            </a:pPr>
            <a:r>
              <a:rPr lang="sr-Latn-CS" dirty="0"/>
              <a:t>nešto manje </a:t>
            </a:r>
            <a:r>
              <a:rPr lang="sr-Latn-CS" dirty="0" err="1"/>
              <a:t>pripovijedaka</a:t>
            </a:r>
            <a:r>
              <a:rPr lang="sr-Latn-CS" dirty="0"/>
              <a:t> (130 ili 33,51%)</a:t>
            </a:r>
            <a:endParaRPr lang="de-DE" dirty="0"/>
          </a:p>
          <a:p>
            <a:pPr indent="252095" algn="just">
              <a:spcAft>
                <a:spcPts val="300"/>
              </a:spcAft>
            </a:pPr>
            <a:r>
              <a:rPr lang="sr-Latn-CS" dirty="0"/>
              <a:t>znatno manje </a:t>
            </a:r>
            <a:r>
              <a:rPr lang="sr-Latn-CS" dirty="0" err="1"/>
              <a:t>pjesama</a:t>
            </a:r>
            <a:r>
              <a:rPr lang="sr-Latn-CS" dirty="0"/>
              <a:t> (113 ili 29,12%), </a:t>
            </a:r>
            <a:endParaRPr lang="de-DE" dirty="0"/>
          </a:p>
          <a:p>
            <a:pPr marL="812800" indent="-457200" algn="just">
              <a:spcAft>
                <a:spcPts val="300"/>
              </a:spcAft>
            </a:pPr>
            <a:r>
              <a:rPr lang="sr-Latn-CS" dirty="0"/>
              <a:t>najmanje romana (</a:t>
            </a:r>
            <a:r>
              <a:rPr lang="de-AT" dirty="0"/>
              <a:t>6</a:t>
            </a:r>
            <a:r>
              <a:rPr lang="sr-Latn-CS" dirty="0"/>
              <a:t> ili 1,55%, od toga </a:t>
            </a:r>
            <a:r>
              <a:rPr lang="de-AT" dirty="0"/>
              <a:t>2</a:t>
            </a:r>
            <a:r>
              <a:rPr lang="sr-Latn-CS" dirty="0"/>
              <a:t> nezavršena)</a:t>
            </a:r>
            <a:endParaRPr lang="de-DE" dirty="0"/>
          </a:p>
          <a:p>
            <a:endParaRPr lang="ru-RU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0DBFC47-E472-F982-1366-8E49F59F6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3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22074093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347EF3-46EA-2222-EC6C-07EBD0D0B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8B87FBA-530A-4AB5-B61A-2686B8DFC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30</a:t>
            </a:fld>
            <a:endParaRPr lang="en-US" altLang="sr-Latn-RS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C4ED6576-70C0-B720-47CA-4EF66BFB8C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3037" y="1916832"/>
            <a:ext cx="7373379" cy="762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78667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150FFFE-F1C5-4613-A46B-545D2BD07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31</a:t>
            </a:fld>
            <a:endParaRPr lang="en-US" altLang="sr-Latn-RS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BA7DD01A-FDDD-F628-851F-E79A0671A3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2150" y="1268760"/>
            <a:ext cx="7516274" cy="4086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66791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B5B4D4-4F86-68B7-29B6-564416218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36FB101-6D91-43B0-1FC9-988AE4895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32</a:t>
            </a:fld>
            <a:endParaRPr lang="en-US" altLang="sr-Latn-RS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E7EA6151-5F4E-1317-CBD3-A95EAB3D84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0941" y="2224665"/>
            <a:ext cx="8002117" cy="1028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913108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CDD5F9-4A62-DF44-089D-A97FB465E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E24E5A0-B472-794E-E4C5-07B78207FF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sr-Latn-BA" sz="3200" b="1" dirty="0"/>
              <a:t>9. Angažovana publicistika</a:t>
            </a:r>
          </a:p>
          <a:p>
            <a:endParaRPr lang="sr-Latn-BA" b="1" dirty="0"/>
          </a:p>
          <a:p>
            <a:r>
              <a:rPr lang="sr-Latn-CS" sz="280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Tekstovi u službi </a:t>
            </a:r>
            <a:r>
              <a:rPr lang="sr-Latn-CS" sz="2800" dirty="0" err="1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poslijeratne</a:t>
            </a:r>
            <a:r>
              <a:rPr lang="sr-Latn-CS" sz="280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obnove i izgradnje zemlje</a:t>
            </a:r>
            <a:endParaRPr lang="de-AT" sz="2800" dirty="0">
              <a:effectLst/>
              <a:latin typeface="Bg knjiga" panose="020406040505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endParaRPr lang="sr-Latn-BA" b="1" dirty="0"/>
          </a:p>
          <a:p>
            <a:pPr marL="0" indent="0" algn="ctr">
              <a:buNone/>
            </a:pPr>
            <a:endParaRPr lang="sr-Latn-BA" sz="3200" b="1" dirty="0"/>
          </a:p>
          <a:p>
            <a:endParaRPr lang="ru-RU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712EC78-1568-BF1B-3524-D6F4B6A48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33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420418265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27D78BC-4228-46AE-930B-9395B8B1E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34</a:t>
            </a:fld>
            <a:endParaRPr lang="en-US" altLang="sr-Latn-RS"/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3F1CF8AD-21C9-8D06-7044-4FCFEBC55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2492896"/>
            <a:ext cx="8229600" cy="1143000"/>
          </a:xfrm>
        </p:spPr>
        <p:txBody>
          <a:bodyPr/>
          <a:lstStyle/>
          <a:p>
            <a:r>
              <a:rPr lang="sr-Latn-BA" b="1" dirty="0">
                <a:solidFill>
                  <a:srgbClr val="FF0000"/>
                </a:solidFill>
              </a:rPr>
              <a:t>Poetika </a:t>
            </a:r>
            <a:br>
              <a:rPr lang="sr-Latn-BA" b="1" dirty="0">
                <a:solidFill>
                  <a:srgbClr val="FF0000"/>
                </a:solidFill>
              </a:rPr>
            </a:br>
            <a:r>
              <a:rPr lang="sr-Latn-BA" b="1" dirty="0">
                <a:solidFill>
                  <a:srgbClr val="FF0000"/>
                </a:solidFill>
              </a:rPr>
              <a:t>Andrićeve</a:t>
            </a:r>
            <a:br>
              <a:rPr lang="sr-Latn-BA" b="1" dirty="0">
                <a:solidFill>
                  <a:srgbClr val="FF0000"/>
                </a:solidFill>
              </a:rPr>
            </a:br>
            <a:r>
              <a:rPr lang="sr-Latn-BA" b="1" dirty="0">
                <a:solidFill>
                  <a:srgbClr val="FF0000"/>
                </a:solidFill>
              </a:rPr>
              <a:t>publicistike</a:t>
            </a:r>
            <a:endParaRPr lang="de-DE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455448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CC85D6-513A-3521-E83A-D55C2B9BB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55E9468-E8ED-8188-6F78-AD1FA0B98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35</a:t>
            </a:fld>
            <a:endParaRPr lang="en-US" altLang="sr-Latn-RS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FB8BF3F2-6599-3B08-DE7A-1B6A0BA0AC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1988840"/>
            <a:ext cx="7113048" cy="288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480366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68723B-9F20-21BD-7EB4-FE64A3F99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92E2996-B1DF-BFE1-4FE2-E4218DA97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36</a:t>
            </a:fld>
            <a:endParaRPr lang="en-US" altLang="sr-Latn-RS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091A73EE-B31E-22EF-A16E-1CDA4C93BB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5912" y="2022748"/>
            <a:ext cx="7350504" cy="2846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4945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EF1F12-F6D4-BF9A-BA51-68894B652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FB890F1-22E7-7868-9BA8-EEC4C7A62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37</a:t>
            </a:fld>
            <a:endParaRPr lang="en-US" altLang="sr-Latn-RS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EDCA932D-3A42-DEDC-D856-763C8EB354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1700808"/>
            <a:ext cx="3991532" cy="2448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739306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9775F6-1EF8-A4CD-8E81-D3F69DA3E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F8B104A-0FA7-4BA1-1E26-33181A01D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38</a:t>
            </a:fld>
            <a:endParaRPr lang="en-US" altLang="sr-Latn-RS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64D81F82-69B3-9FE0-64A7-44A89AFDE6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72" y="2328709"/>
            <a:ext cx="8992855" cy="2200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739987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3B93AC-D01E-D181-ECC0-2D7DED3B8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19E82CFA-0FD4-5934-147D-F7B082DB3F4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772816"/>
            <a:ext cx="8229600" cy="3102394"/>
          </a:xfrm>
        </p:spPr>
      </p:pic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119FCB4-AB52-F779-3B46-ED902590C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39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480820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27D78BC-4228-46AE-930B-9395B8B1E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4</a:t>
            </a:fld>
            <a:endParaRPr lang="en-US" altLang="sr-Latn-RS"/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3F1CF8AD-21C9-8D06-7044-4FCFEBC55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2718048"/>
            <a:ext cx="8229600" cy="1143000"/>
          </a:xfrm>
        </p:spPr>
        <p:txBody>
          <a:bodyPr/>
          <a:lstStyle/>
          <a:p>
            <a:r>
              <a:rPr lang="sr-Latn-BA" b="1" dirty="0">
                <a:solidFill>
                  <a:srgbClr val="FF0000"/>
                </a:solidFill>
              </a:rPr>
              <a:t>Vrste </a:t>
            </a:r>
            <a:br>
              <a:rPr lang="sr-Latn-BA" b="1" dirty="0">
                <a:solidFill>
                  <a:srgbClr val="FF0000"/>
                </a:solidFill>
              </a:rPr>
            </a:br>
            <a:r>
              <a:rPr lang="sr-Latn-BA" b="1" dirty="0">
                <a:solidFill>
                  <a:srgbClr val="FF0000"/>
                </a:solidFill>
              </a:rPr>
              <a:t>publicistike</a:t>
            </a:r>
            <a:endParaRPr lang="de-DE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878839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27D78BC-4228-46AE-930B-9395B8B1E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40</a:t>
            </a:fld>
            <a:endParaRPr lang="en-US" altLang="sr-Latn-RS"/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3F1CF8AD-21C9-8D06-7044-4FCFEBC55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2718048"/>
            <a:ext cx="8229600" cy="1143000"/>
          </a:xfrm>
        </p:spPr>
        <p:txBody>
          <a:bodyPr/>
          <a:lstStyle/>
          <a:p>
            <a:r>
              <a:rPr lang="sr-Latn-BA" b="1" dirty="0">
                <a:solidFill>
                  <a:srgbClr val="FF0000"/>
                </a:solidFill>
              </a:rPr>
              <a:t>Razvojne </a:t>
            </a:r>
            <a:br>
              <a:rPr lang="sr-Latn-BA" b="1" dirty="0">
                <a:solidFill>
                  <a:srgbClr val="FF0000"/>
                </a:solidFill>
              </a:rPr>
            </a:br>
            <a:r>
              <a:rPr lang="sr-Latn-BA" b="1" dirty="0">
                <a:solidFill>
                  <a:srgbClr val="FF0000"/>
                </a:solidFill>
              </a:rPr>
              <a:t>faze</a:t>
            </a:r>
            <a:endParaRPr lang="de-DE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710466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2A382B-22FB-49AD-B2BB-559EAA3A3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62238B4-F807-4003-B82C-E420006D6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41</a:t>
            </a:fld>
            <a:endParaRPr lang="en-US" altLang="sr-Latn-RS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5DF419EA-1812-EB4F-4B81-B4777C2BFA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 algn="just">
              <a:spcAft>
                <a:spcPts val="300"/>
              </a:spcAft>
              <a:buNone/>
            </a:pPr>
            <a:r>
              <a:rPr lang="sr-Latn-CS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1) Mladalačka publicistika (1914–1920)</a:t>
            </a:r>
            <a:endParaRPr lang="de-AT" dirty="0">
              <a:effectLst/>
              <a:latin typeface="Bg knjiga" panose="020406040505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indent="0" algn="just">
              <a:spcAft>
                <a:spcPts val="300"/>
              </a:spcAft>
              <a:buNone/>
            </a:pPr>
            <a:r>
              <a:rPr lang="sr-Latn-CS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2) „</a:t>
            </a:r>
            <a:r>
              <a:rPr lang="sr-Latn-CS" dirty="0" err="1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Ukorijenjena</a:t>
            </a:r>
            <a:r>
              <a:rPr lang="sr-Latn-CS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“ publicistika (1921–1940)</a:t>
            </a:r>
            <a:endParaRPr lang="de-AT" dirty="0">
              <a:effectLst/>
              <a:latin typeface="Bg knjiga" panose="020406040505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indent="0" algn="just">
              <a:spcAft>
                <a:spcPts val="300"/>
              </a:spcAft>
              <a:buNone/>
            </a:pPr>
            <a:r>
              <a:rPr lang="sr-Latn-CS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3) „</a:t>
            </a:r>
            <a:r>
              <a:rPr lang="sr-Latn-CS" dirty="0" err="1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Zamrznuta</a:t>
            </a:r>
            <a:r>
              <a:rPr lang="sr-Latn-CS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“ publicistika (1941–1944)</a:t>
            </a:r>
            <a:endParaRPr lang="de-AT" dirty="0">
              <a:effectLst/>
              <a:latin typeface="Bg knjiga" panose="020406040505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indent="0" algn="just">
              <a:spcAft>
                <a:spcPts val="300"/>
              </a:spcAft>
              <a:buNone/>
            </a:pPr>
            <a:r>
              <a:rPr lang="sr-Latn-CS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4) „</a:t>
            </a:r>
            <a:r>
              <a:rPr lang="sr-Latn-CS" dirty="0" err="1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Odmznuta</a:t>
            </a:r>
            <a:r>
              <a:rPr lang="sr-Latn-CS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“ publicistika (1945–1954)</a:t>
            </a:r>
            <a:endParaRPr lang="de-AT" dirty="0">
              <a:effectLst/>
              <a:latin typeface="Bg knjiga" panose="020406040505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indent="0" algn="just">
              <a:spcAft>
                <a:spcPts val="300"/>
              </a:spcAft>
              <a:buNone/>
            </a:pPr>
            <a:r>
              <a:rPr lang="sr-Latn-CS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5) Zrela publicistika (1955–1975)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571963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27D78BC-4228-46AE-930B-9395B8B1E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42</a:t>
            </a:fld>
            <a:endParaRPr lang="en-US" altLang="sr-Latn-RS"/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3F1CF8AD-21C9-8D06-7044-4FCFEBC55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2718048"/>
            <a:ext cx="8229600" cy="1143000"/>
          </a:xfrm>
        </p:spPr>
        <p:txBody>
          <a:bodyPr/>
          <a:lstStyle/>
          <a:p>
            <a:r>
              <a:rPr lang="sr-Latn-BA" b="1" dirty="0">
                <a:solidFill>
                  <a:srgbClr val="FF0000"/>
                </a:solidFill>
              </a:rPr>
              <a:t>Publicistika i </a:t>
            </a:r>
            <a:br>
              <a:rPr lang="sr-Latn-BA" b="1" dirty="0">
                <a:solidFill>
                  <a:srgbClr val="FF0000"/>
                </a:solidFill>
              </a:rPr>
            </a:br>
            <a:r>
              <a:rPr lang="sr-Latn-BA" b="1" dirty="0" err="1">
                <a:solidFill>
                  <a:srgbClr val="FF0000"/>
                </a:solidFill>
              </a:rPr>
              <a:t>publicističnost</a:t>
            </a:r>
            <a:endParaRPr lang="de-DE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641950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40ED77-DA8F-4067-A258-3D0108F64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7357253-5C6F-48BC-B421-CDAA48FFF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43</a:t>
            </a:fld>
            <a:endParaRPr lang="en-US" altLang="sr-Latn-RS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C34A4FFE-3C51-155C-C6CE-0086AF1E84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1268760"/>
            <a:ext cx="7200800" cy="3993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461970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27D78BC-4228-46AE-930B-9395B8B1E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44</a:t>
            </a:fld>
            <a:endParaRPr lang="en-US" altLang="sr-Latn-RS"/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3F1CF8AD-21C9-8D06-7044-4FCFEBC55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3006080"/>
            <a:ext cx="8229600" cy="1143000"/>
          </a:xfrm>
        </p:spPr>
        <p:txBody>
          <a:bodyPr/>
          <a:lstStyle/>
          <a:p>
            <a:r>
              <a:rPr lang="sr-Latn-BA" b="1" dirty="0">
                <a:solidFill>
                  <a:srgbClr val="FF0000"/>
                </a:solidFill>
              </a:rPr>
              <a:t>Publicistički </a:t>
            </a:r>
            <a:br>
              <a:rPr lang="sr-Latn-BA" b="1" dirty="0">
                <a:solidFill>
                  <a:srgbClr val="FF0000"/>
                </a:solidFill>
              </a:rPr>
            </a:br>
            <a:r>
              <a:rPr lang="sr-Latn-BA" b="1" dirty="0">
                <a:solidFill>
                  <a:srgbClr val="FF0000"/>
                </a:solidFill>
              </a:rPr>
              <a:t>stil </a:t>
            </a:r>
            <a:br>
              <a:rPr lang="sr-Latn-BA" b="1" dirty="0">
                <a:solidFill>
                  <a:srgbClr val="FF0000"/>
                </a:solidFill>
              </a:rPr>
            </a:br>
            <a:endParaRPr lang="de-DE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138365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5EAB31-EEA5-407B-95E9-84B60BD93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67B205D-EFD4-45CE-95B9-8598B07C3D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525963"/>
          </a:xfrm>
        </p:spPr>
        <p:txBody>
          <a:bodyPr/>
          <a:lstStyle/>
          <a:p>
            <a:endParaRPr lang="de-DE" dirty="0"/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02ED01B-F910-45FA-AF7C-95F5A2080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45</a:t>
            </a:fld>
            <a:endParaRPr lang="en-US" altLang="sr-Latn-RS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FC31F9E8-7F1D-C00D-A65D-BD55F676A7A0}"/>
              </a:ext>
            </a:extLst>
          </p:cNvPr>
          <p:cNvSpPr txBox="1"/>
          <p:nvPr/>
        </p:nvSpPr>
        <p:spPr>
          <a:xfrm>
            <a:off x="457200" y="1484958"/>
            <a:ext cx="82296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sr-Latn-CS" sz="2800" u="none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Tematski blok Stilističke komisije Međunarodnog komiteta slavista</a:t>
            </a:r>
            <a:endParaRPr lang="de-DE" sz="2800" u="none" dirty="0">
              <a:effectLst/>
              <a:latin typeface="Bg knjiga" panose="020406040505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A8D9BAC4-3803-65A1-6E60-2350DD11DF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4885" y="2910548"/>
            <a:ext cx="6735115" cy="1905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860373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5EAB31-EEA5-407B-95E9-84B60BD93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67B205D-EFD4-45CE-95B9-8598B07C3D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525963"/>
          </a:xfrm>
        </p:spPr>
        <p:txBody>
          <a:bodyPr/>
          <a:lstStyle/>
          <a:p>
            <a:endParaRPr lang="de-DE" dirty="0"/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02ED01B-F910-45FA-AF7C-95F5A2080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46</a:t>
            </a:fld>
            <a:endParaRPr lang="en-US" altLang="sr-Latn-RS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2861D448-E7E5-1855-7E62-AEB1A1CB1A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2060848"/>
            <a:ext cx="7158054" cy="2254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179519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56D838-0EC9-F5A0-E152-1E4D8C994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E95C8E4-B261-26C3-D514-EA9165FE2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47</a:t>
            </a:fld>
            <a:endParaRPr lang="en-US" altLang="sr-Latn-RS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A64DBB72-7106-0A9F-0D04-1274B41106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161" y="1988840"/>
            <a:ext cx="7339906" cy="936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097630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CF7E41-5DBE-6269-E2B1-ED6054DEE2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0186402-E8C9-2D2D-5BAF-2EDCF2FCA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48</a:t>
            </a:fld>
            <a:endParaRPr lang="en-US" altLang="sr-Latn-RS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00A84971-933A-C69E-7A3B-D252B7B129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1412776"/>
            <a:ext cx="7213940" cy="4392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46920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AF2DEE-AC85-4F00-8037-1F5C431EA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FCAE93C-DC57-4494-A362-C41CC1DCF3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91D3D60-1424-4431-934A-BAD8C5433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49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3798028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DF2E10D-9D16-4617-9C28-F98AC8DCD8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sr-Latn-BA" sz="2800" dirty="0"/>
              <a:t>Književna publicistika</a:t>
            </a:r>
          </a:p>
          <a:p>
            <a:pPr marL="514350" indent="-514350">
              <a:buFont typeface="+mj-lt"/>
              <a:buAutoNum type="arabicPeriod"/>
            </a:pPr>
            <a:r>
              <a:rPr lang="sr-Latn-BA" sz="2800" dirty="0" err="1"/>
              <a:t>Kulturnoumjetnička</a:t>
            </a:r>
            <a:r>
              <a:rPr lang="sr-Latn-BA" sz="2800" dirty="0"/>
              <a:t> publicistika</a:t>
            </a:r>
          </a:p>
          <a:p>
            <a:pPr marL="514350" indent="-514350">
              <a:buFont typeface="+mj-lt"/>
              <a:buAutoNum type="arabicPeriod"/>
            </a:pPr>
            <a:r>
              <a:rPr lang="sr-Latn-BA" sz="2800" dirty="0"/>
              <a:t>Politička publicistika</a:t>
            </a:r>
          </a:p>
          <a:p>
            <a:pPr marL="514350" indent="-514350">
              <a:buFont typeface="+mj-lt"/>
              <a:buAutoNum type="arabicPeriod"/>
            </a:pPr>
            <a:r>
              <a:rPr lang="sr-Latn-BA" sz="2800" dirty="0"/>
              <a:t>Istorijska publicistika</a:t>
            </a:r>
          </a:p>
          <a:p>
            <a:pPr marL="514350" indent="-514350">
              <a:buFont typeface="+mj-lt"/>
              <a:buAutoNum type="arabicPeriod"/>
            </a:pPr>
            <a:r>
              <a:rPr lang="sr-Latn-BA" sz="2800" dirty="0"/>
              <a:t>Memoarska publicistika</a:t>
            </a:r>
          </a:p>
          <a:p>
            <a:pPr marL="514350" indent="-514350">
              <a:buFont typeface="+mj-lt"/>
              <a:buAutoNum type="arabicPeriod"/>
            </a:pPr>
            <a:r>
              <a:rPr lang="sr-Latn-BA" sz="2800" dirty="0"/>
              <a:t>Putopisna publicistika</a:t>
            </a:r>
          </a:p>
          <a:p>
            <a:pPr marL="514350" indent="-514350">
              <a:buFont typeface="+mj-lt"/>
              <a:buAutoNum type="arabicPeriod"/>
            </a:pPr>
            <a:r>
              <a:rPr lang="sr-Latn-BA" sz="2800" dirty="0"/>
              <a:t>Prigodna publicistika</a:t>
            </a:r>
          </a:p>
          <a:p>
            <a:pPr marL="514350" indent="-514350">
              <a:buFont typeface="+mj-lt"/>
              <a:buAutoNum type="arabicPeriod"/>
            </a:pPr>
            <a:r>
              <a:rPr lang="sr-Latn-BA" sz="2800" dirty="0"/>
              <a:t>Žanrovska publicistika</a:t>
            </a:r>
          </a:p>
          <a:p>
            <a:pPr marL="514350" indent="-514350">
              <a:buFont typeface="+mj-lt"/>
              <a:buAutoNum type="arabicPeriod"/>
            </a:pPr>
            <a:r>
              <a:rPr lang="sr-Latn-BA" sz="2800" dirty="0"/>
              <a:t>Angažovana publicistika</a:t>
            </a:r>
          </a:p>
          <a:p>
            <a:pPr marL="514350" indent="-514350">
              <a:buFont typeface="+mj-lt"/>
              <a:buAutoNum type="arabicPeriod"/>
            </a:pPr>
            <a:endParaRPr lang="sr-Latn-BA" sz="2800" dirty="0"/>
          </a:p>
          <a:p>
            <a:pPr marL="514350" indent="-514350">
              <a:buFont typeface="+mj-lt"/>
              <a:buAutoNum type="arabicPeriod"/>
            </a:pPr>
            <a:endParaRPr lang="de-DE" sz="2800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89B5BD0-0C60-4459-9135-B5AE64ADC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5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19092717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5112F0-620F-4BD8-A14E-33F306DE5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F6DEBD6-E4D4-4111-BF2E-839F111B69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FC7F3B0-2A45-4E11-8273-622AC113A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50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52846873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EDA85B5-A570-4D01-B15D-16074CB7D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51</a:t>
            </a:fld>
            <a:endParaRPr lang="en-US" altLang="sr-Latn-RS"/>
          </a:p>
        </p:txBody>
      </p:sp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55330ADC-F992-D479-5E69-9594B3CE5C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867134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F6A6AD-F8E7-46B1-8FCC-31928C8B0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9894DBC-3A7B-45E3-A9E5-284D73016B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sz="2800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A87D46A-E91C-4B18-B4B6-C7C09C179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52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62027409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8EE0C0-2C24-4F22-930C-D01C106822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0191CD1-7CF3-4F40-A7FC-B0CBC87496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A2C5338-2286-4E4E-90A0-9988C5FC1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53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2085645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8BE29B5-10AC-494E-ABE2-CABFCD8E4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54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7679096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19850E-769D-4B8E-B924-79268502F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980C0E6-5BD0-40DC-8F19-4C43C9345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55</a:t>
            </a:fld>
            <a:endParaRPr lang="en-US" altLang="sr-Latn-RS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F35D0362-A2A8-23FA-6FA2-477F7705CB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873227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294CED4-3D6B-4C95-9DDC-EF0F944013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EE88B16-9CD1-4099-BD72-AC92EBD1E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56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06796015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B325C35-E3E7-4E7A-A8DD-8DAC55F89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57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32386740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DBE72F7-0C28-499E-8F23-950140215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58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66570835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CD8620-A0C7-4F6F-B3D4-FE2D649375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1B14E6A-1C33-4600-A587-A2310E2608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5376DC8-FB3F-4752-B5CF-F54A5F0B5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59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023778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DF2E10D-9D16-4617-9C28-F98AC8DCD8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23317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sr-Latn-BA" sz="2800" b="1" dirty="0"/>
              <a:t>1. Književna publicistika</a:t>
            </a:r>
          </a:p>
          <a:p>
            <a:endParaRPr lang="sr-Latn-BA" sz="2800" dirty="0"/>
          </a:p>
          <a:p>
            <a:r>
              <a:rPr lang="de-AT" dirty="0"/>
              <a:t>E</a:t>
            </a:r>
            <a:r>
              <a:rPr lang="sr-Latn-CS" dirty="0"/>
              <a:t>seji, putopisi, prikazi, </a:t>
            </a:r>
            <a:r>
              <a:rPr lang="sr-Latn-CS" dirty="0" err="1"/>
              <a:t>re</a:t>
            </a:r>
            <a:r>
              <a:rPr lang="sr-Latn-BA" dirty="0" err="1"/>
              <a:t>cenzije</a:t>
            </a:r>
            <a:r>
              <a:rPr lang="sr-Latn-BA" dirty="0"/>
              <a:t>, predgovori, osvrti i sl. </a:t>
            </a:r>
            <a:endParaRPr lang="de-DE" dirty="0"/>
          </a:p>
          <a:p>
            <a:endParaRPr lang="de-AT" sz="2800" dirty="0"/>
          </a:p>
          <a:p>
            <a:endParaRPr lang="de-AT" sz="2800" dirty="0"/>
          </a:p>
          <a:p>
            <a:pPr marL="514350" indent="-514350">
              <a:buFont typeface="+mj-lt"/>
              <a:buAutoNum type="arabicPeriod"/>
            </a:pPr>
            <a:endParaRPr lang="sr-Latn-BA" sz="2800" dirty="0"/>
          </a:p>
          <a:p>
            <a:pPr marL="514350" indent="-514350">
              <a:buFont typeface="+mj-lt"/>
              <a:buAutoNum type="arabicPeriod"/>
            </a:pPr>
            <a:endParaRPr lang="de-DE" sz="2800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89B5BD0-0C60-4459-9135-B5AE64ADC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6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75375424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6E40D3-40AA-4D75-96F8-3F87BFBEE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2DDE255-EBAB-400B-B892-0F8DABCFA6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304F69F-B776-4F58-BEF5-CC056C5EE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60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06607403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17BBA4-687E-4D21-B6F4-A0D7E5725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9ED99C4-622B-4AAD-8B25-44B5A5931F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Latn-RS" dirty="0"/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18F6061-2D20-412F-B48A-F5C074580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61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4749774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FC23AF-AFE2-247E-7BBB-BA759AFA4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CBFDAC6-9ACD-E30C-F136-069AB00E59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BA" sz="3200" dirty="0"/>
              <a:t>Pisci i njihova djela</a:t>
            </a:r>
          </a:p>
          <a:p>
            <a:endParaRPr lang="ru-RU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FDE6CDE-9FF8-335D-A7F8-73EF191CD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7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2886879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8FB4810-8C33-45C5-943A-E00BD6FA69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sr-Latn-BA" sz="3200" dirty="0"/>
              <a:t>Domaći pisci</a:t>
            </a:r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16F99B1-4DD6-4595-BBC6-947287F25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8</a:t>
            </a:fld>
            <a:endParaRPr lang="en-US" altLang="sr-Latn-RS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9E672823-67EF-A368-AF28-F4DE53A893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599" y="2727974"/>
            <a:ext cx="7198365" cy="2501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87931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8FB4810-8C33-45C5-943A-E00BD6FA69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sr-Latn-BA" sz="3200" dirty="0"/>
              <a:t>Strani pisci</a:t>
            </a:r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16F99B1-4DD6-4595-BBC6-947287F25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0C99-933E-4B99-A91F-3FE4F526293A}" type="slidenum">
              <a:rPr lang="en-US" altLang="sr-Latn-RS" smtClean="0"/>
              <a:pPr/>
              <a:t>9</a:t>
            </a:fld>
            <a:endParaRPr lang="en-US" altLang="sr-Latn-RS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6B18A85A-9B83-1031-52E5-9AFA7D42D7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599" y="2715411"/>
            <a:ext cx="7218991" cy="2225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15709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sr-Latn-RS" sz="2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sr-Latn-RS" sz="2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455</Words>
  <Application>Microsoft Office PowerPoint</Application>
  <PresentationFormat>Bildschirmpräsentation (4:3)</PresentationFormat>
  <Paragraphs>156</Paragraphs>
  <Slides>61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61</vt:i4>
      </vt:variant>
    </vt:vector>
  </HeadingPairs>
  <TitlesOfParts>
    <vt:vector size="64" baseType="lpstr">
      <vt:lpstr>Arial</vt:lpstr>
      <vt:lpstr>Bg knjiga</vt:lpstr>
      <vt:lpstr>Default Design</vt:lpstr>
      <vt:lpstr>Andrićeva  publicistika  </vt:lpstr>
      <vt:lpstr>Sadržaj</vt:lpstr>
      <vt:lpstr>PowerPoint-Präsentation</vt:lpstr>
      <vt:lpstr>Vrste  publicistike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Poetika  Andrićeve publicistike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Razvojne  faze</vt:lpstr>
      <vt:lpstr>PowerPoint-Präsentation</vt:lpstr>
      <vt:lpstr>Publicistika i  publicističnost</vt:lpstr>
      <vt:lpstr>PowerPoint-Präsentation</vt:lpstr>
      <vt:lpstr>Publicistički  stil  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UNI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Branko Tošović Aoristno-imperfektno  emajliranje i čatovanje</dc:title>
  <dc:creator>BT</dc:creator>
  <cp:lastModifiedBy>Branko Tosovic</cp:lastModifiedBy>
  <cp:revision>3048</cp:revision>
  <cp:lastPrinted>2023-10-14T07:02:17Z</cp:lastPrinted>
  <dcterms:created xsi:type="dcterms:W3CDTF">2005-05-16T09:32:41Z</dcterms:created>
  <dcterms:modified xsi:type="dcterms:W3CDTF">2023-10-18T08:33:40Z</dcterms:modified>
</cp:coreProperties>
</file>