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664" r:id="rId3"/>
    <p:sldId id="661" r:id="rId4"/>
    <p:sldId id="660" r:id="rId5"/>
    <p:sldId id="662" r:id="rId6"/>
    <p:sldId id="663" r:id="rId7"/>
    <p:sldId id="665" r:id="rId8"/>
    <p:sldId id="666" r:id="rId9"/>
    <p:sldId id="667" r:id="rId10"/>
    <p:sldId id="668" r:id="rId11"/>
    <p:sldId id="669" r:id="rId12"/>
    <p:sldId id="670" r:id="rId13"/>
    <p:sldId id="671" r:id="rId14"/>
    <p:sldId id="672" r:id="rId15"/>
    <p:sldId id="415" r:id="rId16"/>
    <p:sldId id="674" r:id="rId17"/>
    <p:sldId id="675" r:id="rId18"/>
    <p:sldId id="676" r:id="rId19"/>
    <p:sldId id="677" r:id="rId20"/>
    <p:sldId id="678" r:id="rId21"/>
    <p:sldId id="679" r:id="rId22"/>
    <p:sldId id="691" r:id="rId23"/>
    <p:sldId id="680" r:id="rId24"/>
    <p:sldId id="681" r:id="rId25"/>
    <p:sldId id="682" r:id="rId26"/>
    <p:sldId id="683" r:id="rId27"/>
    <p:sldId id="684" r:id="rId28"/>
    <p:sldId id="685" r:id="rId29"/>
    <p:sldId id="686" r:id="rId30"/>
    <p:sldId id="687" r:id="rId31"/>
    <p:sldId id="653" r:id="rId32"/>
    <p:sldId id="656" r:id="rId33"/>
    <p:sldId id="688" r:id="rId34"/>
    <p:sldId id="689" r:id="rId35"/>
    <p:sldId id="692" r:id="rId36"/>
    <p:sldId id="690" r:id="rId37"/>
  </p:sldIdLst>
  <p:sldSz cx="9144000" cy="6858000" type="screen4x3"/>
  <p:notesSz cx="6858000" cy="9874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u="sng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u="sng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u="sng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u="sng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u="sng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u="sng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u="sng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u="sng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u="sng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00"/>
    <a:srgbClr val="6699FF"/>
    <a:srgbClr val="800000"/>
    <a:srgbClr val="FFFFCC"/>
    <a:srgbClr val="CC9900"/>
    <a:srgbClr val="FFFF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25" autoAdjust="0"/>
    <p:restoredTop sz="94167" autoAdjust="0"/>
  </p:normalViewPr>
  <p:slideViewPr>
    <p:cSldViewPr>
      <p:cViewPr varScale="1">
        <p:scale>
          <a:sx n="50" d="100"/>
          <a:sy n="50" d="100"/>
        </p:scale>
        <p:origin x="175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297179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>
            <a:lvl1pPr>
              <a:defRPr sz="1200" u="none"/>
            </a:lvl1pPr>
          </a:lstStyle>
          <a:p>
            <a:endParaRPr lang="en-US" altLang="sr-Latn-RS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6" y="1"/>
            <a:ext cx="297179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>
            <a:lvl1pPr algn="r">
              <a:defRPr sz="1200" u="none"/>
            </a:lvl1pPr>
          </a:lstStyle>
          <a:p>
            <a:endParaRPr lang="en-US" altLang="sr-Latn-RS"/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9378824"/>
            <a:ext cx="297179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4" rIns="91430" bIns="45714" numCol="1" anchor="b" anchorCtr="0" compatLnSpc="1">
            <a:prstTxWarp prst="textNoShape">
              <a:avLst/>
            </a:prstTxWarp>
          </a:bodyPr>
          <a:lstStyle>
            <a:lvl1pPr>
              <a:defRPr sz="1200" u="none"/>
            </a:lvl1pPr>
          </a:lstStyle>
          <a:p>
            <a:r>
              <a:rPr lang="en-US" altLang="sr-Latn-RS"/>
              <a:t>Branko Tošović</a:t>
            </a:r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6" y="9378824"/>
            <a:ext cx="297179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4" rIns="91430" bIns="45714" numCol="1" anchor="b" anchorCtr="0" compatLnSpc="1">
            <a:prstTxWarp prst="textNoShape">
              <a:avLst/>
            </a:prstTxWarp>
          </a:bodyPr>
          <a:lstStyle>
            <a:lvl1pPr algn="r">
              <a:defRPr sz="1200" u="none"/>
            </a:lvl1pPr>
          </a:lstStyle>
          <a:p>
            <a:fld id="{E21F047F-DD23-4999-BA19-4C60928E8EB5}" type="slidenum">
              <a:rPr lang="en-US" altLang="sr-Latn-RS"/>
              <a:pPr/>
              <a:t>‹Nr.›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40467155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297179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>
            <a:lvl1pPr>
              <a:defRPr sz="1200" u="none"/>
            </a:lvl1pPr>
          </a:lstStyle>
          <a:p>
            <a:endParaRPr lang="en-US" altLang="sr-Latn-R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6" y="1"/>
            <a:ext cx="297179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>
            <a:lvl1pPr algn="r">
              <a:defRPr sz="1200" u="none"/>
            </a:lvl1pPr>
          </a:lstStyle>
          <a:p>
            <a:endParaRPr lang="en-US" altLang="sr-Latn-R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60438" y="741363"/>
            <a:ext cx="4937125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1" y="4690269"/>
            <a:ext cx="5486400" cy="444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text styles</a:t>
            </a:r>
          </a:p>
          <a:p>
            <a:pPr lvl="1"/>
            <a:r>
              <a:rPr lang="en-US" altLang="sr-Latn-RS"/>
              <a:t>Second level</a:t>
            </a:r>
          </a:p>
          <a:p>
            <a:pPr lvl="2"/>
            <a:r>
              <a:rPr lang="en-US" altLang="sr-Latn-RS"/>
              <a:t>Third level</a:t>
            </a:r>
          </a:p>
          <a:p>
            <a:pPr lvl="3"/>
            <a:r>
              <a:rPr lang="en-US" altLang="sr-Latn-RS"/>
              <a:t>Fourth level</a:t>
            </a:r>
          </a:p>
          <a:p>
            <a:pPr lvl="4"/>
            <a:r>
              <a:rPr lang="en-US" altLang="sr-Latn-R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378824"/>
            <a:ext cx="297179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4" rIns="91430" bIns="45714" numCol="1" anchor="b" anchorCtr="0" compatLnSpc="1">
            <a:prstTxWarp prst="textNoShape">
              <a:avLst/>
            </a:prstTxWarp>
          </a:bodyPr>
          <a:lstStyle>
            <a:lvl1pPr>
              <a:defRPr sz="1200" u="none"/>
            </a:lvl1pPr>
          </a:lstStyle>
          <a:p>
            <a:r>
              <a:rPr lang="en-US" altLang="sr-Latn-RS"/>
              <a:t>Branko Tošović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6" y="9378824"/>
            <a:ext cx="297179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4" rIns="91430" bIns="45714" numCol="1" anchor="b" anchorCtr="0" compatLnSpc="1">
            <a:prstTxWarp prst="textNoShape">
              <a:avLst/>
            </a:prstTxWarp>
          </a:bodyPr>
          <a:lstStyle>
            <a:lvl1pPr algn="r">
              <a:defRPr sz="1200" u="none"/>
            </a:lvl1pPr>
          </a:lstStyle>
          <a:p>
            <a:fld id="{1944808B-EE94-4BEF-84AC-15E12179F940}" type="slidenum">
              <a:rPr lang="en-US" altLang="sr-Latn-RS"/>
              <a:pPr/>
              <a:t>‹Nr.›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47785644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sr-Latn-RS"/>
              <a:t>Branko Tošović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54704A-47C0-47AF-BFF0-A3CC1371CAEB}" type="slidenum">
              <a:rPr lang="en-US" altLang="sr-Latn-RS"/>
              <a:pPr/>
              <a:t>1</a:t>
            </a:fld>
            <a:endParaRPr lang="en-US" altLang="sr-Latn-RS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sr-Latn-R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sr-Latn-C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  <a:endParaRPr lang="sr-Latn-C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1CD948-4B08-4B87-8B69-1E22BB7F2D77}" type="datetime1">
              <a:rPr lang="sr-Latn-CS" altLang="sr-Latn-RS" smtClean="0"/>
              <a:t>18.10.2023.</a:t>
            </a:fld>
            <a:endParaRPr lang="en-US" altLang="sr-Latn-R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AD2447-B4B5-4F5E-845D-F900A8CF5BD4}" type="slidenum">
              <a:rPr lang="en-US" altLang="sr-Latn-RS"/>
              <a:pPr/>
              <a:t>‹Nr.›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4012937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sr-Latn-C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sr-Latn-C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11A427-0A77-4105-AF3E-F9380A287FBE}" type="datetime1">
              <a:rPr lang="sr-Latn-CS" altLang="sr-Latn-RS" smtClean="0"/>
              <a:t>18.10.2023.</a:t>
            </a:fld>
            <a:endParaRPr lang="en-US" altLang="sr-Latn-R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4CFD65-1E44-4F3B-BF14-C449AB8C73D8}" type="slidenum">
              <a:rPr lang="en-US" altLang="sr-Latn-RS"/>
              <a:pPr/>
              <a:t>‹Nr.›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498192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sr-Latn-C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sr-Latn-C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58C472-12FF-4991-BD38-97148147CB1C}" type="datetime1">
              <a:rPr lang="sr-Latn-CS" altLang="sr-Latn-RS" smtClean="0"/>
              <a:t>18.10.2023.</a:t>
            </a:fld>
            <a:endParaRPr lang="en-US" altLang="sr-Latn-R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9176A6-C9A2-44A6-8ED0-8B44FD5AB844}" type="slidenum">
              <a:rPr lang="en-US" altLang="sr-Latn-RS"/>
              <a:pPr/>
              <a:t>‹Nr.›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645613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sr-Latn-C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sr-Latn-C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F5824D-1FC0-4462-A171-B32E9A75835F}" type="datetime1">
              <a:rPr lang="sr-Latn-CS" altLang="sr-Latn-RS" smtClean="0"/>
              <a:t>18.10.2023.</a:t>
            </a:fld>
            <a:endParaRPr lang="en-US" altLang="sr-Latn-R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6F0C99-933E-4B99-A91F-3FE4F526293A}" type="slidenum">
              <a:rPr lang="en-US" altLang="sr-Latn-RS"/>
              <a:pPr/>
              <a:t>‹Nr.›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202777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sr-Latn-C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8F8B51-2A91-40F4-B00B-AEE51386C283}" type="datetime1">
              <a:rPr lang="sr-Latn-CS" altLang="sr-Latn-RS" smtClean="0"/>
              <a:t>18.10.2023.</a:t>
            </a:fld>
            <a:endParaRPr lang="en-US" altLang="sr-Latn-R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49A4CD-0054-4EAE-94AE-C4A45C2B36FA}" type="slidenum">
              <a:rPr lang="en-US" altLang="sr-Latn-RS"/>
              <a:pPr/>
              <a:t>‹Nr.›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119257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sr-Latn-C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sr-Latn-C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sr-Latn-C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9B814C-0B64-40FF-9226-18FE4080A83E}" type="datetime1">
              <a:rPr lang="sr-Latn-CS" altLang="sr-Latn-RS" smtClean="0"/>
              <a:t>18.10.2023.</a:t>
            </a:fld>
            <a:endParaRPr lang="en-US" altLang="sr-Latn-R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82C4B4-5E01-429D-AD9F-BC57FABE4721}" type="slidenum">
              <a:rPr lang="en-US" altLang="sr-Latn-RS"/>
              <a:pPr/>
              <a:t>‹Nr.›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949713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sr-Latn-C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sr-Latn-C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sr-Latn-C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77B0F0-C098-414A-A37A-8E2D52A6EB75}" type="datetime1">
              <a:rPr lang="sr-Latn-CS" altLang="sr-Latn-RS" smtClean="0"/>
              <a:t>18.10.2023.</a:t>
            </a:fld>
            <a:endParaRPr lang="en-US" altLang="sr-Latn-R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687490-92E0-4134-8715-8A6B91510B5D}" type="slidenum">
              <a:rPr lang="en-US" altLang="sr-Latn-RS"/>
              <a:pPr/>
              <a:t>‹Nr.›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050032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sr-Latn-C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4E13D7-FFC3-414B-8583-BAB97571E119}" type="datetime1">
              <a:rPr lang="sr-Latn-CS" altLang="sr-Latn-RS" smtClean="0"/>
              <a:t>18.10.2023.</a:t>
            </a:fld>
            <a:endParaRPr lang="en-US" altLang="sr-Latn-R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A0D383-AC2E-4463-9A66-F167D499B0CC}" type="slidenum">
              <a:rPr lang="en-US" altLang="sr-Latn-RS"/>
              <a:pPr/>
              <a:t>‹Nr.›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958349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4754EE-42D0-47F1-8C00-09AB9A653155}" type="datetime1">
              <a:rPr lang="sr-Latn-CS" altLang="sr-Latn-RS" smtClean="0"/>
              <a:t>18.10.2023.</a:t>
            </a:fld>
            <a:endParaRPr lang="en-US" altLang="sr-Latn-R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E146B4-9E24-469E-9CD1-F523A6E8A52D}" type="slidenum">
              <a:rPr lang="en-US" altLang="sr-Latn-RS"/>
              <a:pPr/>
              <a:t>‹Nr.›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306441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sr-Latn-C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sr-Latn-C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871E3D-38EB-48B3-9D3C-8013160F4394}" type="datetime1">
              <a:rPr lang="sr-Latn-CS" altLang="sr-Latn-RS" smtClean="0"/>
              <a:t>18.10.2023.</a:t>
            </a:fld>
            <a:endParaRPr lang="en-US" altLang="sr-Latn-R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1F3AF3-7938-4A69-8EAC-A9486B24862F}" type="slidenum">
              <a:rPr lang="en-US" altLang="sr-Latn-RS"/>
              <a:pPr/>
              <a:t>‹Nr.›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773370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sr-Latn-C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C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D86DDA-99FF-4A24-A484-6869B124E007}" type="datetime1">
              <a:rPr lang="sr-Latn-CS" altLang="sr-Latn-RS" smtClean="0"/>
              <a:t>18.10.2023.</a:t>
            </a:fld>
            <a:endParaRPr lang="en-US" altLang="sr-Latn-R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4ABC5B-FD94-406A-8E83-397F02E3996B}" type="slidenum">
              <a:rPr lang="en-US" altLang="sr-Latn-RS"/>
              <a:pPr/>
              <a:t>‹Nr.›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655743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99FF"/>
            </a:gs>
            <a:gs pos="50000">
              <a:srgbClr val="FFFFD9"/>
            </a:gs>
            <a:gs pos="100000">
              <a:srgbClr val="6699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text styles</a:t>
            </a:r>
          </a:p>
          <a:p>
            <a:pPr lvl="1"/>
            <a:r>
              <a:rPr lang="en-US" altLang="sr-Latn-RS"/>
              <a:t>Second level</a:t>
            </a:r>
          </a:p>
          <a:p>
            <a:pPr lvl="2"/>
            <a:r>
              <a:rPr lang="en-US" altLang="sr-Latn-RS"/>
              <a:t>Third level</a:t>
            </a:r>
          </a:p>
          <a:p>
            <a:pPr lvl="3"/>
            <a:r>
              <a:rPr lang="en-US" altLang="sr-Latn-RS"/>
              <a:t>Fourth level</a:t>
            </a:r>
          </a:p>
          <a:p>
            <a:pPr lvl="4"/>
            <a:r>
              <a:rPr lang="en-US" altLang="sr-Latn-R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u="none"/>
            </a:lvl1pPr>
          </a:lstStyle>
          <a:p>
            <a:fld id="{281967DD-288E-4ECC-8739-0BB18E587DE0}" type="datetime1">
              <a:rPr lang="sr-Latn-CS" altLang="sr-Latn-RS" smtClean="0"/>
              <a:t>18.10.2023.</a:t>
            </a:fld>
            <a:endParaRPr lang="en-US" altLang="sr-Latn-R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u="none"/>
            </a:lvl1pPr>
          </a:lstStyle>
          <a:p>
            <a:endParaRPr lang="en-US" altLang="sr-Latn-R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u="none"/>
            </a:lvl1pPr>
          </a:lstStyle>
          <a:p>
            <a:fld id="{B6E1E9AD-A573-4CC2-9123-433837555A27}" type="slidenum">
              <a:rPr lang="en-US" altLang="sr-Latn-RS"/>
              <a:pPr/>
              <a:t>‹Nr.›</a:t>
            </a:fld>
            <a:endParaRPr lang="en-US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-gewi.uni-graz.at/gralis-alt/php/en/Personalium/Andric/andric.php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-gewi.uni-graz.at/gralis/projektarium/Andric/Symposium13.html#11.+Richtlinien+zum+Verfassen+von+Arbeiten+%28Style+Sheet%29+++%E2%80%A2++Uputstvo+za+pripremu+radova+%E2%80%A2++%D0%A3%D0%BF%D1%83%D1%82%D1%81%D1%82%D0%B2%D0%BE+%D0%B7%D0%B0+%D0%BF%D1%80%D0%B8%D0%BF%D1%80%D0%B5%D0%BC%D1%83+%D1%80%D0%B0%D0%B4%D0%BE%D0%B2%D0%B0++%E2%80%A2++%D0%A2%D1%80%D0%B5%D0%B1%D0%BE%D0%B2%D0%B0%D0%BD%D0%B8%D1%8F+%D0%BA+%D0%BE%D1%84%D0%BE%D1%80%D0%BC%D0%BB%D0%B5%D0%BD%D0%B8%D1%8E+%D1%81%D1%82%D0%B0%D1%82%D0%B5%D0%B9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Grp="1" noChangeAspect="1" noChangeArrowheads="1"/>
          </p:cNvSpPr>
          <p:nvPr>
            <p:ph type="ctrTitle"/>
          </p:nvPr>
        </p:nvSpPr>
        <p:spPr>
          <a:xfrm>
            <a:off x="125831" y="2276872"/>
            <a:ext cx="8728521" cy="288032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de-DE" sz="6000" b="1" dirty="0" err="1">
                <a:solidFill>
                  <a:srgbClr val="FF0000"/>
                </a:solidFill>
                <a:ea typeface="宋体" pitchFamily="2" charset="-122"/>
              </a:rPr>
              <a:t>Andrić</a:t>
            </a:r>
            <a:r>
              <a:rPr lang="sr-Latn-RS" sz="6000" b="1" dirty="0">
                <a:solidFill>
                  <a:srgbClr val="FF0000"/>
                </a:solidFill>
                <a:ea typeface="宋体" pitchFamily="2" charset="-122"/>
              </a:rPr>
              <a:t>eva p</a:t>
            </a:r>
            <a:r>
              <a:rPr lang="de-AT" sz="6000" b="1" dirty="0" err="1">
                <a:solidFill>
                  <a:srgbClr val="FF0000"/>
                </a:solidFill>
                <a:ea typeface="宋体" pitchFamily="2" charset="-122"/>
              </a:rPr>
              <a:t>ublicistika</a:t>
            </a:r>
            <a:br>
              <a:rPr lang="sr-Latn-RS" sz="4000" b="1" dirty="0">
                <a:solidFill>
                  <a:srgbClr val="FF0000"/>
                </a:solidFill>
                <a:ea typeface="宋体" pitchFamily="2" charset="-122"/>
              </a:rPr>
            </a:br>
            <a:r>
              <a:rPr lang="sr-Latn-RS" sz="3200" b="1" cap="small" dirty="0">
                <a:solidFill>
                  <a:srgbClr val="0070C0"/>
                </a:solidFill>
                <a:ea typeface="宋体" pitchFamily="2" charset="-122"/>
              </a:rPr>
              <a:t>Uvodna riječ</a:t>
            </a:r>
            <a:br>
              <a:rPr lang="de-DE" sz="6600" b="1" dirty="0">
                <a:solidFill>
                  <a:srgbClr val="FF0000"/>
                </a:solidFill>
                <a:ea typeface="宋体" pitchFamily="2" charset="-122"/>
              </a:rPr>
            </a:br>
            <a:endParaRPr lang="en-US" altLang="sr-Latn-RS" sz="6600" b="1" dirty="0">
              <a:solidFill>
                <a:srgbClr val="FF0000"/>
              </a:solidFill>
              <a:ea typeface="宋体" pitchFamily="2" charset="-122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47664" y="4725144"/>
            <a:ext cx="6400800" cy="10795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de-AT" altLang="sr-Latn-RS" sz="1800" b="1" dirty="0" err="1"/>
              <a:t>Jubilarni</a:t>
            </a:r>
            <a:r>
              <a:rPr lang="de-AT" altLang="sr-Latn-RS" sz="1800" b="1" dirty="0"/>
              <a:t>, 15. </a:t>
            </a:r>
            <a:r>
              <a:rPr lang="sr-Latn-CS" altLang="sr-Latn-RS" sz="1800" b="1" dirty="0"/>
              <a:t>simpozijum</a:t>
            </a:r>
            <a:endParaRPr lang="bg-BG" altLang="sr-Latn-RS" sz="1800" b="1" dirty="0"/>
          </a:p>
          <a:p>
            <a:pPr>
              <a:lnSpc>
                <a:spcPct val="80000"/>
              </a:lnSpc>
            </a:pPr>
            <a:r>
              <a:rPr lang="de-DE" sz="2400" b="1" dirty="0" err="1"/>
              <a:t>Andrić</a:t>
            </a:r>
            <a:r>
              <a:rPr lang="sr-Latn-RS" sz="2400" b="1" dirty="0"/>
              <a:t>ev</a:t>
            </a:r>
            <a:r>
              <a:rPr lang="de-DE" sz="2400" b="1" dirty="0"/>
              <a:t>a </a:t>
            </a:r>
            <a:r>
              <a:rPr lang="sr-Latn-RS" sz="2400" b="1" dirty="0"/>
              <a:t> p</a:t>
            </a:r>
            <a:r>
              <a:rPr lang="de-AT" sz="2400" b="1" dirty="0" err="1"/>
              <a:t>ublicistika</a:t>
            </a:r>
            <a:endParaRPr lang="de-AT" altLang="sr-Latn-RS" sz="2400" b="1" dirty="0"/>
          </a:p>
          <a:p>
            <a:pPr>
              <a:lnSpc>
                <a:spcPct val="80000"/>
              </a:lnSpc>
            </a:pPr>
            <a:r>
              <a:rPr lang="hr-HR" altLang="sr-Latn-RS" sz="1800" b="1" dirty="0"/>
              <a:t> </a:t>
            </a:r>
            <a:r>
              <a:rPr lang="de-AT" altLang="sr-Latn-RS" sz="1800" dirty="0"/>
              <a:t>Ljubljana </a:t>
            </a:r>
            <a:r>
              <a:rPr lang="sr-Latn-CS" altLang="zh-CN" sz="1800" dirty="0"/>
              <a:t>–</a:t>
            </a:r>
            <a:r>
              <a:rPr lang="de-AT" altLang="zh-CN" sz="1800" dirty="0"/>
              <a:t> Maribor </a:t>
            </a:r>
            <a:r>
              <a:rPr lang="sr-Latn-CS" altLang="zh-CN" sz="1800" dirty="0"/>
              <a:t>–</a:t>
            </a:r>
            <a:r>
              <a:rPr lang="de-AT" altLang="zh-CN" sz="1800" dirty="0"/>
              <a:t> Bled</a:t>
            </a:r>
            <a:endParaRPr lang="de-AT" altLang="sr-Latn-RS" sz="1800" dirty="0"/>
          </a:p>
          <a:p>
            <a:pPr>
              <a:lnSpc>
                <a:spcPct val="80000"/>
              </a:lnSpc>
            </a:pPr>
            <a:r>
              <a:rPr lang="hr-HR" altLang="sr-Latn-RS" sz="1800" dirty="0"/>
              <a:t>1</a:t>
            </a:r>
            <a:r>
              <a:rPr lang="de-AT" altLang="sr-Latn-RS" sz="1800" dirty="0"/>
              <a:t>9</a:t>
            </a:r>
            <a:r>
              <a:rPr lang="sr-Latn-CS" altLang="zh-CN" sz="1800" dirty="0"/>
              <a:t>–</a:t>
            </a:r>
            <a:r>
              <a:rPr lang="de-AT" altLang="zh-CN" sz="1800" dirty="0"/>
              <a:t>2</a:t>
            </a:r>
            <a:r>
              <a:rPr lang="sr-Latn-CS" altLang="zh-CN" sz="1800" dirty="0"/>
              <a:t>1</a:t>
            </a:r>
            <a:r>
              <a:rPr lang="hr-HR" altLang="sr-Latn-RS" sz="1800" dirty="0"/>
              <a:t>. oktobar 202</a:t>
            </a:r>
            <a:r>
              <a:rPr lang="de-AT" altLang="sr-Latn-RS" sz="1800" dirty="0"/>
              <a:t>3</a:t>
            </a:r>
          </a:p>
          <a:p>
            <a:pPr>
              <a:lnSpc>
                <a:spcPct val="80000"/>
              </a:lnSpc>
            </a:pPr>
            <a:r>
              <a:rPr lang="sr-Latn-RS" altLang="sr-Latn-RS" sz="1400" dirty="0"/>
              <a:t>https://www-gewi.uni-graz.at/gralis/projektarium/Andric/Symposium15.html</a:t>
            </a:r>
          </a:p>
          <a:p>
            <a:pPr>
              <a:lnSpc>
                <a:spcPct val="80000"/>
              </a:lnSpc>
            </a:pPr>
            <a:endParaRPr lang="de-AT" altLang="sr-Latn-RS" sz="1800" b="1" dirty="0"/>
          </a:p>
          <a:p>
            <a:pPr>
              <a:lnSpc>
                <a:spcPct val="80000"/>
              </a:lnSpc>
            </a:pPr>
            <a:endParaRPr lang="de-AT" altLang="sr-Latn-RS" sz="1800" dirty="0"/>
          </a:p>
          <a:p>
            <a:pPr>
              <a:lnSpc>
                <a:spcPct val="80000"/>
              </a:lnSpc>
            </a:pPr>
            <a:endParaRPr lang="sr-Latn-CS" altLang="sr-Latn-RS" sz="5400" b="1" cap="small" dirty="0">
              <a:solidFill>
                <a:srgbClr val="FF0000"/>
              </a:solidFill>
              <a:latin typeface="+mj-lt"/>
              <a:ea typeface="宋体" pitchFamily="2" charset="-122"/>
              <a:cs typeface="+mj-cs"/>
            </a:endParaRPr>
          </a:p>
        </p:txBody>
      </p:sp>
      <p:sp>
        <p:nvSpPr>
          <p:cNvPr id="2056" name="AutoShape 2"/>
          <p:cNvSpPr>
            <a:spLocks noChangeAspect="1" noChangeArrowheads="1"/>
          </p:cNvSpPr>
          <p:nvPr/>
        </p:nvSpPr>
        <p:spPr bwMode="auto">
          <a:xfrm>
            <a:off x="-36512" y="160337"/>
            <a:ext cx="5904656" cy="187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sr-Latn-RS" altLang="de-DE" sz="2400" b="1" u="none" dirty="0"/>
              <a:t>E</a:t>
            </a:r>
            <a:r>
              <a:rPr lang="de-DE" altLang="de-DE" sz="2400" b="1" u="none" dirty="0"/>
              <a:t>m. O. Univ.-Prof. Dr.</a:t>
            </a:r>
            <a:r>
              <a:rPr lang="sr-Latn-RS" altLang="de-DE" sz="2400" b="1" u="none" dirty="0"/>
              <a:t> </a:t>
            </a:r>
            <a:r>
              <a:rPr lang="de-DE" altLang="sr-Latn-RS" sz="2400" b="1" u="none" dirty="0"/>
              <a:t>Branko </a:t>
            </a:r>
            <a:r>
              <a:rPr lang="de-DE" altLang="sr-Latn-RS" sz="2400" b="1" u="none" dirty="0" err="1"/>
              <a:t>Tošović</a:t>
            </a:r>
            <a:endParaRPr lang="sr-Latn-RS" altLang="sr-Latn-RS" sz="2400" b="1" u="none" dirty="0"/>
          </a:p>
          <a:p>
            <a:r>
              <a:rPr lang="de-DE" altLang="sr-Latn-RS" sz="1400" b="1" u="none" dirty="0"/>
              <a:t>I</a:t>
            </a:r>
            <a:r>
              <a:rPr lang="pl-PL" altLang="sr-Latn-RS" sz="1400" b="1" u="none" dirty="0"/>
              <a:t>nstitut für Slawistik </a:t>
            </a:r>
            <a:br>
              <a:rPr lang="pl-PL" altLang="sr-Latn-RS" sz="1400" b="1" u="none" dirty="0"/>
            </a:br>
            <a:r>
              <a:rPr lang="pl-PL" altLang="sr-Latn-RS" sz="1400" b="1" u="none" dirty="0"/>
              <a:t>der </a:t>
            </a:r>
            <a:r>
              <a:rPr lang="de-AT" altLang="sr-Latn-RS" sz="1400" b="1" u="none" dirty="0"/>
              <a:t>Karl-Franzens </a:t>
            </a:r>
            <a:r>
              <a:rPr lang="pl-PL" altLang="sr-Latn-RS" sz="1400" b="1" u="none" dirty="0" err="1"/>
              <a:t>Universität</a:t>
            </a:r>
            <a:r>
              <a:rPr lang="pl-PL" altLang="sr-Latn-RS" sz="1400" b="1" u="none" dirty="0"/>
              <a:t> Graz</a:t>
            </a:r>
            <a:br>
              <a:rPr lang="de-AT" altLang="sr-Latn-RS" sz="1400" b="1" u="none" dirty="0"/>
            </a:br>
            <a:r>
              <a:rPr lang="pl-PL" altLang="sr-Latn-RS" sz="1400" b="1" u="none" dirty="0"/>
              <a:t>http://www-gewi.kfunigraz.ac.at/gralis</a:t>
            </a:r>
            <a:br>
              <a:rPr lang="de-AT" altLang="sr-Latn-RS" sz="1400" b="1" u="none" dirty="0"/>
            </a:br>
            <a:r>
              <a:rPr lang="de-DE" altLang="sr-Latn-RS" sz="1400" b="1" u="none" dirty="0"/>
              <a:t>branko.tosovic@uni-graz.at</a:t>
            </a:r>
            <a:br>
              <a:rPr lang="pl-PL" altLang="sr-Latn-RS" sz="1400" b="1" u="none" dirty="0"/>
            </a:br>
            <a:endParaRPr lang="en-US" altLang="sr-Latn-RS" sz="1400" b="1" u="none" dirty="0">
              <a:solidFill>
                <a:srgbClr val="FF0000"/>
              </a:solidFill>
            </a:endParaRPr>
          </a:p>
        </p:txBody>
      </p:sp>
      <p:sp>
        <p:nvSpPr>
          <p:cNvPr id="2" name="AutoShape 13" descr="https://encrypted-tbn2.gstatic.com/images?q=tbn:ANd9GcRsf8EVospN1jfTPoKqYBVHuMi_m31-ze_KcQM6h8fwInoSPzP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CS"/>
          </a:p>
        </p:txBody>
      </p:sp>
      <p:sp>
        <p:nvSpPr>
          <p:cNvPr id="4" name="AutoShape 2" descr="data:image/jpeg;base64,/9j/4AAQSkZJRgABAQAAAQABAAD/2wCEAAkGBxQSEhAUEhIUFBUUFhUYFBUVFBcXFRUXFRgXFxYXGBgYHCggGBolHBgVITEiJSkrLi8vFx8zRDMtNyktLisBCgoKDg0OFxAQGjcmICQsLDcwLS03NTIsNC8tLzQ3Ny03LDQvLCwsLi0tLSwsLCwyLSwsLCwsLCwsLCwsLCwsLP/AABEIARIAuAMBIgACEQEDEQH/xAAcAAEAAgMBAQEAAAAAAAAAAAAAAQYEBQcCAwj/xABNEAACAQMCAwMGDAIFCwMFAAABAgMABBESIQUGMQdBURMiYXF0sRQWIzI0NVSBkZSz0lKhQnKCkpMIFSQlQ2JjssHR8DPC4URTg6LD/8QAGAEBAQEBAQAAAAAAAAAAAAAAAAEDAgT/xAAvEQACAgEDAgMHAwUAAAAAAAAAAQIRAwQSITFBE3GBMlFhkbHB0SKh8BQjM0JS/9oADAMBAAIRAxEAPwC8dnfLto/DLBntbd2aCMszQozEkbkkjc1YvivZfYrX/Aj/AG1gdmn1Vw72eP3VZqA1HxXsvsVr+Xj/AG0+K9l9itfy8f7a29RQGp+K1l9itfy8f7afFey+xWv5eP8AbW3pQGo+K9l9itf8CP8AbT4rWX2K1/Lx/trb0oDT/Fay+xWv+BH+2p+K1l9itf8AAj/bW3pQGo+K9l9itfy8f7afFey+xWv5eP8AbW3pQGo+K9l9itf8CP8AbT4r2X2K1/Lx/trb0oDU/Fey+xWv5eP9tR8WLL7Fa/l4v21t6wuLcOS4iaOTVpbG6O8bAg5BDIQRv6aAxfixZfYrX8vH+2o+LFl9itvy8f7a5f2KRPctdPNPPIY8oNc8jgo4GRhmIHrG/prC4rw42XHIIJZ7g2k+loQ08pCFtsbtvpcY3zs60JZ134sWX2K1/Lx/tqfixZfYrX8vH+2qlzjwVbjiFnGhkDaGe4ZZXAcZVIldVYA5xK3T/Zkd9V/mPjE17xVeFxSulvAAJdLaWmcBSdTLjzBqUYGOjeIwFnS15asT0s7X/Ai/bXo8r2X2K1/Lx/tqh878nLY2r3lhJJbz22HYo2EkQEawyDzTsSRkHpirf2f8yf5ws4piAsnzZVHQOuxx6D1FBZ8OaOW7RLK8ZLS3UrbzEFYIwQRGxBBC7GlbTm/6BfezT/ptShTA7NPqrh3s8fuqzVWezT6q4d7PH7qs1AKUpQClKUApSlAKUpQClKUApSlAK8ueteqxOJ2InjaNmdQw6xuyMPUykEfjQHJ/8n3pf/1xW57c+BGaxW5jHyto2sEdRG2A+/oOlv7NbzlnkKCwk8pbvKuRh0LsUf1qTjO2x61Z760WaOSOQakkVkceKsCGH4E0IUfszu2vfKXsi4Z1RR6BGugfifKN/wDkqoLAbLmhjKNKXTFomPzW8oq9/oZWX8PEV1vl7gsdnCkMQOhNlzucdAM9+2K8cxcuW99GI7mIOAco24dG/iRhup9VAaPtZ4gkPCr3WQDInkkHezSEKAPHG59QNa7sT4W8Fh54IMjlsHuzk+4j8K2A7PrbUjTSTTeT+Z5eVpNP9XWxx6wM1b7eFUUKoAUDAA7hQprObvoN97NP+m1TUc3fQb72af8ATapoDX9mn1Vw72eP3VZqrPZp9VcO9nj91WagFKUoBSlKAUpSgFY3Eb5II5JZWCRxqWdj0AHU7Vk1Q+1gPPBFYxH5S6Zj/YhAbf0GQxL6mNAXaC4V0V1IZWUMrDoVIyCPurUWXN9lNKIY7qJpSSBGG8/I3Iwe/Y7VUewvjvlrE2758pasUweoQ7rt3Y3X+zWl7SuUXvOJSm1Oi4jtraVMebrYSXIO/c/mJhv92gOu316kKNJI2lF+c2Ccd3dWlj53sWieYXUZiUhS/naSxzgKcecdjsM9Kr/Zhz58NU2115l7DlXVvNMoTYsB3MOjL9/Q1lcgWyfBLlQo82W5Tcf0VkkGPVtQGRF2l8PcEpNI6jYsltOyA+lhHgVvuCcdgvI/KW0ySpnBKHOk9cMOqn0GuVf5O0atDd5AOJBjIzjzEqeaZBwvj9rLbgIl4qieNdlfLFGOBtnOhvWD4mhDoPEuerKCUwyyssvdH5GYs3XdQE84bHcZG1euBc72d5I0MM3yozmKRHjk264WQAn7q5x2vTqnF+FOQSBHk6VLHGtuiqCT17ga13FLscU41BLw9GVbYRh5NOhmZGY/MOGA30bgdDn0inV+YOd7SxcJdNJGT80+QlZG78K6qVY+gHNbLh/GopofLqxWPBJMimMqF6lg+Co798bVzj/KA+j8P8fhH/8ANs1i9tHEWj4ZYwodK3DfKY71jUNg+tip/s0B9+buY7O9mtJQ1xJb2ruxMds7RtICPlNRxqVQpxgEZOe6uj8t8cgvYEntn1xtkAkEMCpwQwO4NYnJXCkgs7dUUDKLnbuxt/Ks7hHA4bYzGBdAlfWyj5oc/OKjuz4DagPlzf8AQb72af8ATapqObvoN97NP+m1TQGv7NPqrh3s8fuqzVWezX6q4d7PH7qs1AKUpQCoqaUBAqaUoDzK4UEkgADJJ2AA6k+iuWsLXjHFJh5cMtvGqQ+TlKswHnySIVYFlLOq5/4VdTIrFTh0YbUI1DfxY3/GgOG8C4hBwnjsqxzq1nMCrya9SxsRnDv4q4YHPcwq7JzLatxzK3MLK9rDGrCRSrSiW4+TDA4Leeu3XcVe5uGROctEjHxKg15bhEJxmJNum3T1UBz/ALUORHlYcQ4flLyIhmCbGXSNiP8AiAbf7w2PdXns15hVeGTXFywTVLMWwrfPkeRiAoBPUnaunAV8Y7NF16UUazl8DAY+JoDhnYhzBBZLdJdM0RYqylo3w2wBGQDgjT09NZt3E/GeMQzxxyJbW6qsZkUoXwSxfSdwuT3+A8a7J/m+L/7Sf3RX1ht1QYVVX1AD3UBxLtTvEbi3D3TWyW66ZmWN2VCHbIJC4PpxX05qD8P4pa8Ts0aS3ulBlEasQchRJsBtldLjPeGrtMlsjHLIpPiVBP8AOnwdcadC6f4dIx49KA49208US7gsRbLLLiXyhKwylQpQgZOnGrf5vUVvObuXhxfhMHwY/Kw4aIMChLAFHjIYAqT6e8DurogtE/gT+6P+1e44lX5qgeoAUBz7lvn+GKzjju47iK5hQJJD8HlLMy7ZQhSGBx47Zrb9n/ME96lxJPEYh5U+SQjDLHgBVbxbYkn/AHqtElsjfORT61B99e0QAYAAHgBigNVzd9BvvZp/02qajm/6Df8As0/6bVNAa/s0+quHezx+6rNVZ7NPqrh3s8fuqzUApSlAKUpQClKUApSlAKUpQClKUApSlAKUpQClKUApSlAajm/6DfezT/ptU1HN30G+9mn/AE2qaA1/Zp9VcO9nj91Waqz2afVXDvZ4/dVmoBSlKAUpSgFKUoBSlKAUpSgFKUoBSlKAUpSgFKUoBSlKA1HN30G+9mn/AE2qajm76DfezT/ptU0Br+zT6q4d7PH7qs1Vns0+quHezx+6rNQClKUApUYqaAUpSgFKUoBSlKAUpSgFKUoBSlKAUpSgFKUoDUc3fQb72af9Nqmo5u+g33s0/wCm1TQGu7NT/qrh3s8fuqy5ql8peU/zHZ+Sz5Q2qBMdQSMA/dnP3V8uIXl7DbNNLcImANKiMamJ2Ubg7mtceJ5KSfLdGWTLsu0XnNM1RuX7q8ubWV2nKMN43CJvgfNI04K/zqeRea3mYwXLfKHdGIALDqVONs46eIrR6SdTad7etGa1Ubimq3dC8ZpmqrxxZ1u7dYrh1SXUShC6QUKbZ05wc9KyOeuINBaOUYrIxVFI2IJOWI9ShjWccLlKMU/aO3l2xlJroWImmqtTy/ffCbWNySGZcMV2IboceBqnWl9Ot7NC93J5OHUSz4xpUajqwN9q6hp5S3q+YnMtQo7XXtHR80zVK5fjuXkaZriQQoSQshySu+zbDJxufAn0VicOup+JTSkTPDCnzQjFTjuJx1Y/gKv9P1e7hdX9h4/RVy+h0DVQmqZw7iUlvdGyuJGkVx8lKT5/nZwCfuIz6K1TGeLiK27XM2glTGWdjkHcZ387cEb+FdLSS557X5o4eqSrjvXkzpGqmaqHELSRr5EjnmUaQ8g8oxUE6ui5wBhenTetVZLKOItALibQhyuqRm2ChsEE4PXvrmODcm76Kzp52pJNdXR0UVNQtTXnPSKUpQClKUApSlAajm76DfezT/ptU1HN30G+9mn/AE2qaA13Zt9VcO9nj91VjnW9a7u47WPdIyNWO+Q4z+AOPvNbvk2WROCWbRJrkFqmhRjc4261XOU45bZ2lltZ5XOSCAPnHqSWPr/GvdpEoxll7rhL4vv6Hi1VylGHZ9fwdFs7FYYBGvcpz6Tjc1QbzgZezt7uDImhUFtPVlUdfWvuyK2vCuKXTSXcstvLpK+ZEANguwwWIB6knHj37VsuRpW+DiGSN0eMYOtcBhsMqe8VISnge5O+VfxLNRzLa1XBreHceF23D32DqzrIPAkJuPQcZr3zxdr5WGN1dkCOzhBk5fzB3/wiT8axJ+W2tuIRSwoTC7ZIXpG2d1PgD3fh4Vs+EvK17LJNbyIGGEJwwXSAMEjb+I+HnVpPw4z34+lX8ee3ocQ8SUNk+t/T8mv7Lr3zZ4T1UhgD6dj/ADqt8wiT4bemPqraiMZ81QpO3eB1xW8iguIeIS3C2smhydSrgncDJyNuu9eOHw3Av3uZLWQJISCAM4BXT4b9B/OvVHLCGWeVVzFcX34tHmeOUscMdPh9fmWLh1+txw6QxDS3knUqOquFOf8Avn01q+yveKb+svurG5etLi0upcW0nweRiCg87QM7EEbHHTburNtuHTcOmmaGIzwS7hVOGjPhjvH/AMV5prGo5McX1pr8eZvFzcoZJLpaf5Ndz4xF/a6fnBUP/wC7YrL7Rrco1pdL1RtLf8y/+4ffXrhnB5rq8+FXCaFXGlTnYL81RnrvuTVl5o4abi2ljABYjKZ/iU5H/npqLURhPEuyVP16h4JShkfdu16Gv5Zk8vLPcdzkBfUAF/8AZn+1Wlsz/rmX1n9MVZOU+HmC1RWXDbkg+PQD8BVctbC6W/a5a3yrMchWzgadORnGfHpWcJQvLzxVL5o0yRl/a478l/FTUKamvEe0UpSgFKUoBSlKA1HN30G+9mn/AE2qajm76DfezT/ptU0Bruzb6q4d7PH7qstVTkFGbg9gEcoxto8OACVOOuGGDWh4Rxq/uHnjW4QNFr/2SYbQSPA9cVtiwPJFyTSr3/ExyZlBpNdTpNM1S+Dc7BrOWaYASRYBC7By2y4z0ycVj8JPELtGnW58jv5iBEKf1d1Jx3ZJrt6WcW97qnXqcrUxlW3niy+Uqs8scea8iljc+SuI8q+nGx6a1DZHXuOdxVa4ZfX1xLcRLeMph14OiLDaCRuNHeaLSSuSk6r7keqjUWld3+x0ulU/lTjkt9BIjSGOZMfKIF3HccMCvoIxWp5fv727klT4WyGMncRxYODjpoo9JJb9zS29QtTF7aXtdDo1RVT4et4JJ4JJy2UDxT6E2wVyB5uk9/UHGa0fLLXV3JOjXkqmMncHrg46DAqLT3GUtypV+4eopxW3r9jpNTiqny9xqVbh7O6YNIv/AKcmMeUXGRkDvxVtrLJjeN0zXHkWRWiMUxU0rg0FKVrePcbgs4XmuJBHGvedySeiqBuzHwFAbGma4FzT24Tu5WwRYoxnz5VDSN6dOdKj15qpz9qXFW3N649CxxKP5JUsln6pzU1+Tm7SOJn/AOum+7QPctfSHtN4ovS+k+9Ym/5kNLFn6tpX5t4V218RiK+V8lcL3hkEbH1NHgA/2T6q7FyR2h2vE8rEWjmUZaGTAbHeVI2cD0dNsgVSm55u+g33s0/6bVNRzcf9BvvZp/02pQGv7Nvqrh3s8fuqlcJknS54h8GjEj6pRgnGAXPnDxI8NquXZ7Jp4Rw84LYtozhRknC9B6arfKszR308kkUirM8mCVyF1MSNRB2+6vbpZbceR+XD8zx6iNzh6/Q03EOCS21gWkBXXKgIPXAVtz9+K6Zyhj4HBj+H/qa+3H+Ei6t5IWONQ2P8LA5U/jVW4TxmWxhNvNbyNIhIjK4Mbg9DqJ2rvJleow8+0pN/P8HEMawZenFL9jA5abTxe5C9C8oP4k++tVb3U8UvEng05DTayRkqvlDkjfqKs3JXBpIzNdTIS76mVQPOYscnGcekDPjWt5ZjZLu4M0EgjuDIpOMhfKEnDY/Dbxr1ePDdkfDpRXnXU8/gy2wXS3L0s3PZrw9VgaUNqL7Efw6eoPpqvcqGf4Rdi20atUmdY2A1nfqK2HLJn4fJPE8Erxk+YVAO4OAdzjBGKxOWZJraeeRrWZhIWwFA21Nnv2rObp5mmndVf87HUefCtNVdlu5KL/BgJPnKSpHhgAVX+zr6Te/1n/5zWTZ8VuZLp5Pg0iqsZ0x7Atjc5Y4GSdP92tVy2bq1lnkNpI4l1bDIwS2rrjcVlGH6MqbVuu6+RrKX68bp0r7GTzM2OLW5XriLP95v+ldGqhcD4NPPdm6uU0AEFV37hhVGe4bHNX2vPqZp7Ir/AFSRvpotKUn3dilKV5j0mp5h4qYI/k08pM+VhjzpDMFLnU39FQFJJ9GOpFfnLmW3v7m5LX/lXIVn0aXCR5Z1SJVVW0ElNO2c/wARIr9KyyB5THozpQMXI83zyV0jxOAc7948axIuEB0UTKCVJPXUXyGXz205ONb4oD8yWPKVw6LMsWYtSBZUOoLqGpWYDOwypJPTp37aS7s5TmQqzKxdtYXY6SDIdhtgsM9wJxX65vuCRm3kgSKNUfOUA0odTamzpHec1y3mTs9vVtJIIPJvBEWa3jXPlcszM2dW2507ZwMnYGoQ4RU5qxcT5Lu4ComiCal1Al1xjGTk+jIz6xVddcbVCEVl8P4jJAyvC5jkVwyuvzgVBAwfvPrzWJRlIxkY7/u8aoO8ctdqQv7O9troKlz8Fn0MuyTYjbIA/ov6O/u8KVwdGIOQcHxGxpVOj9cdmv1Vw32eP3VZsVU+z9WPCOHhG0sbZNLEasHTscd/qrScO49xCaaeBZIdURcZMWAdBI/i2zW2LA8ik01x1sxyZlBpNdTpFQRVBtOapp7OeRSkc9uGaQadSuqjO2T5tbPk3iVzdRO8jpg5ClVwVYd+O8b9/hXU9NOEXKXZ0cw1EZtKPdWWumKos3Eb3ReDWGaN1jUhMEecDrOO7TnP/wA1g8W4/wARt2gWRoQZQSPk8kYx187011DSym6Ul/FZJ6lRVtM6RTFVLgN1eC7Md0VIaJWXSuF2LdP97x9Qr58V5kaLiUMIPyZUK47tTnIPrA0/3q4WnlKTjHni+Dp54qKlLjmi44qagVNYG4pSlAKUr5SZyuMYz52fDB6ffigPpipqBU0AqDU14lfAJ93WgOSdrnE5LfU0I0rsh1BiGLaC2jA0/NUZz0++uAsd67r29TOnk2R8Bo8PHsTuw0vjO2BqXIG+oiuEE1CMZr1c3DOdTszHAGWJJwOgye6vFRQHmoqaiqU/XnZt9VcN9nj91U3h88sV/fmCLyr65MLnHVm39OPCrh2dvp4Tw87nFtGcAZOy52A6mqvy9d6OJTyukiJK7aSyEY1E/O/h7q9ukdQy8Xwvqjx6lXPH5sngnBZYbLiMkqlS1vKMEYJOkknHhW/7MT/oh/rn3CrJxO18tDNGdvKRumf6ykf9aovKvFjw9ZLe5ikVw2V0rqVvUeld+JLPhn/1uTr4HGxYcsfdVFl4F9J4gP8AiL/yL/3qv9pg+WsT/X96VYOVY3JnmddPlm1AfyA9OBpGe8g1V+f5JJZ4QsEuIdWWwMPqK7rg9PN78VNL/n9H9C6i/B9V9ToceNKn0D3VyDmG8WRpJQWEnl2ZfNOCmSqHV0+asX866NfcVPwPykUcjMyaQAACjYxlsnbB8M1pUgU8MdBBIX0lSukB1I+YTkjIGF6b1NHNYpbmu9fkaqPiR2r3WWzg12JoYpB/SUH7++s6qd2e3DrF5CWN0ZSSpZTpZT3A+Iq415s0FDJKK956sMt0E2KUpWRoKUqM0BNKjVUFh40B6qDQmtDzRzhaWC6riZVO2I186Vs+CDfHp6UBzH/KC4WCkFzpk16jGSSugIMkbA5679D17q4fLGRjIIyMjI6jxFdm5v7aopojHbWpLFtnuVVlAB6iME5JHiRiuR8U4lJcyF5CCx2AVQoAyTgDw3NQhg0rKSxYp5QjSm+GbIDEf0U/iPq6d+KxDVANKilCn697NR/qrh3s8fuqx6B4VXOzX6q4d7PH7qstANNeWiB6gH1jNe6UBAFNNTSgPOmpxU0oCAKmlKAUpSgFc3595ytWAgt+IyxXKS/NtIjPKxUMDFp+adz49Vro0gyMVyPsu5RXhvFL+CTDuIY3tZCoyYSzByPBgSitj3GgOXX3O/Eo53Pw24EiF4/PVVdVDZCsuCAc9R6Mb1a+Uu2CYSQLxFtcSuzGVIxrPmMqqyrgFQxByBnzR1rxzNyGsvEeKiR5YiCs8RSESo6TtgMQp1KA4cE4wMZJHf8ALhfZ3DI9nhLvQ9zEjPMios0fyjSMIx50S4j0qSxJ1ZxUIWjnjtohETR8P1SSOGUyspRYht5wDDLnrjpjFc9k4hbvZPM0cSSCQqmoC4uJ5FRDmV5snyYDZJGkdAFODVh7eeF2Vq9nHa28cMrB2k8moUFNgmVG2cht/Qa0/Ypy7De3zi4jEiRRFwjbqW1Kq6h/SAyTj1UBQZ8HBXO4y2wAB78Ad1eIX0sDgHBBwwyD6CO8V3btP5Qk1S3cVrYqVbznZnyyYwZGib5LIznJB+b6K5byzyobsXErzJDb2+80zHYk5KpGP6TNjYerxFAaG7vnlbVIxY4wM4AAHQKBso9AwKxyten26eA/HG/868aqoPNKkmlCn687Nfqrh3s8fuqzVWezX6q4d7PH7qs1AKUpQClKUApSlAKUpQClKUAqv80cHeQw3FsVW6tiTFq2WRG2kgc9yuAN+4hT3VYKUBQJeY7eaZJPLfAbqFHSZbkKuhHKZRlZgJMsAUdcr5r+Ne+X+LRXN1HDHdfDHhZri4nRQIQSjQRxIASF+fqwCfmHck1buLcIguUKXEMcq/wuoYfdnoaxLM2ln/o8SxQ4jaXycagYRSoZ20jbdhueu/hQHA+3y0dOKa2csskMZjz/AEAuVKD0Zyf7Rqu9nXwgcQtvgciRzEnSZWIjYYJKPjcg9MDJ3FWLtw5ogvbuJLdg62yujOOjMxBIXxA09ehzVB4RxJ7aaKeIgPEwdMjIyviO8d331CHaeduGXbStO3BXmcgE/wCnNNahgNORAoUnbuOAfDrXG+KXM4MsM2pPlWkeHGhVkbGTo6DbAHgK/R/EuaTdcHN3BmNnjBCDBYlTiVB0OBvuN8DNfma+unkctI5dthqO5ONhQGMag1NQRVKRSlKA/XvZr9VcO9nj91Waqz2afVXDvZ4/dVlzQE0pSgFKUoBSlKAUpSgFKUoBSlKAg1RuzuV55+L3MoOTdtbx56CK281QOnezffV5NVHjl7O9/bWlrOtvhHuJyYVk8oisihMEjAJZsnIPm0Bjc9ciQcSuLbyyuumKfMseFbIaHQGYg5G8mBjx9NcL525G+ATyR/CIyoyULAqxGnUAcZ87dR6z4V3a9tuLIZGHEbHzhhEktWRFx1KnypbPr1VxztG5Ski8pdXHE7SeZ21PGuFcnAHmqu3RR3DpUIaD/Ppt7ZIIpAxDFmGzxNqUg5DAYI1HGN8k77CtYnAbiS2kvEjLwI5WR1IPk280+cucgecN8Y3rVk11Lh/E7ZOV7iNSpmefEqEkMGdxpYeICKvo2NAcrNDUmoIFUp5pSlAfr3s1P+quHezx+6six4mpuLrMymILAUOpSoL+UyAR44FYfZ5GG4RYKejWyA+orivunKq7fKvlREFOldjCGVDjG/muQf8ApXcdtOzOe61RtTxaAHT5aLOM41rnGxzjPgR+Ir5LxuIyFAw2jEmrI0lSSOueuxrEl5ZjYSDJGoQgYCjQYCChUYx1HTpXp+XVOSJHUlNDFAq588uDsNjknp1zVrGS8nuNva3CyKGRgynoQcg91fWsPhVgII9CksNTtk4z57FyNh4k1mVw6vg0V1yKUpUKKUpQClKUApStbxvj1vZpruZo4l7tbYJ9Cr1Y+gUBsq0fGOHqs8N6qkyQI6MFO7wyEFh6dJAcD0EdTXMuau3NVythBr2/9abKqD6IxufvI9Vcn5g5vvb0n4TcyOp/2YOmMf2FwPxzUsln6P5v5HTiM1tOZijQBwqmNJomD46xyZXu8N9vAVRb7sJhUZF+yk5OXiTTgDLbBhjbetVyJ2ym1t1gu4Xn8nhYpEK6tAwArhupHcc77D018+0PtIv0kEAga0YR4ZpEUyuJME6CMqF6rkZz6DsKDnfNPBRZ3EsAlWXQxGpe/GNyM+b1rUE/+f8Anqr3NKzlmYlmJySTkknvNeCKgIoaVBqlIpSlAdA4bzBdRwQKl1cIqooCrNIqgY6ABsAVljma9+23X5iT91KUA+M179tuvzEn7qfGa9+2XX5iT91KUA+M179tuvzEn7qfGa9+23X5iT91KUA+M179tuvzEn7qfGa9+23X5iT91KUA+M179tuvzEn7qfGa9+23X5iT91KUA+M179tuvzEn7qfGa9+23X5iT91KUB5k5mvcN/pt10+0SfuqgXl/LOxeaWSV8fOkdnb8WJNKUB8KE0pUITEd19Y94qy84cQlmWEzSySlS4UyOz6QcZA1E4pSqUrFKUoQg1FKUKKUpQ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CS"/>
          </a:p>
        </p:txBody>
      </p:sp>
      <p:pic>
        <p:nvPicPr>
          <p:cNvPr id="1026" name="Picture 2" descr="Ivo Andrić █  Иво Андрић">
            <a:extLst>
              <a:ext uri="{FF2B5EF4-FFF2-40B4-BE49-F238E27FC236}">
                <a16:creationId xmlns:a16="http://schemas.microsoft.com/office/drawing/2014/main" id="{9B833A4D-DF46-9296-D0BC-371E1C9EC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76672"/>
            <a:ext cx="1368152" cy="181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BBC9B8A-1521-18A1-0222-50704A476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10</a:t>
            </a:fld>
            <a:endParaRPr lang="en-US" altLang="sr-Latn-RS"/>
          </a:p>
        </p:txBody>
      </p:sp>
      <p:pic>
        <p:nvPicPr>
          <p:cNvPr id="5" name="Grafik 4" descr="Ein Bild, das Text, Screenshot, Schrift, Zahl enthält.&#10;&#10;Automatisch generierte Beschreibung">
            <a:extLst>
              <a:ext uri="{FF2B5EF4-FFF2-40B4-BE49-F238E27FC236}">
                <a16:creationId xmlns:a16="http://schemas.microsoft.com/office/drawing/2014/main" id="{51279AC0-8BFA-20B8-98C8-48276399E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194" y="1268760"/>
            <a:ext cx="6856190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076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6FDD0C-B5C8-7866-66FB-F392C5EBC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54F1F75-1870-BDEB-730D-62EFED54D8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18 prispevkov</a:t>
            </a:r>
          </a:p>
          <a:p>
            <a:r>
              <a:rPr lang="de-AT" sz="2800" cap="small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Aktuelni</a:t>
            </a:r>
            <a:r>
              <a:rPr lang="de-AT" sz="2800" cap="small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AT" sz="2800" cap="small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problemi</a:t>
            </a:r>
            <a:r>
              <a:rPr lang="de-AT" sz="2800" cap="small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AT" sz="2800" cap="small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stilistike</a:t>
            </a:r>
            <a:r>
              <a:rPr lang="de-AT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(</a:t>
            </a:r>
            <a:r>
              <a:rPr lang="sl-SI" sz="2800" cap="small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Актуальные</a:t>
            </a:r>
            <a:r>
              <a:rPr lang="sl-SI" sz="2800" cap="small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sl-SI" sz="2800" cap="small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вопросы</a:t>
            </a:r>
            <a:r>
              <a:rPr lang="sl-SI" sz="2800" cap="small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sl-SI" sz="2800" cap="small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стилистики</a:t>
            </a:r>
            <a:r>
              <a:rPr lang="de-AT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)</a:t>
            </a:r>
            <a:endParaRPr lang="ru-RU" sz="28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323F299-91FE-FF7B-A10C-AABC7A32A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11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029246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31ADF11-E304-D7AC-EC58-8E6D2150B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12</a:t>
            </a:fld>
            <a:endParaRPr lang="en-US" altLang="sr-Latn-RS"/>
          </a:p>
        </p:txBody>
      </p:sp>
      <p:pic>
        <p:nvPicPr>
          <p:cNvPr id="5" name="Grafik 4" descr="Ein Bild, das Text, Screenshot, Schrift enthält.&#10;&#10;Automatisch generierte Beschreibung">
            <a:extLst>
              <a:ext uri="{FF2B5EF4-FFF2-40B4-BE49-F238E27FC236}">
                <a16:creationId xmlns:a16="http://schemas.microsoft.com/office/drawing/2014/main" id="{59666153-F32C-9ACF-3FB1-C12948E51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887" y="1268760"/>
            <a:ext cx="6149457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7049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0E25214-FC3C-84C8-57DF-F336FCFB8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13</a:t>
            </a:fld>
            <a:endParaRPr lang="en-US" altLang="sr-Latn-RS"/>
          </a:p>
        </p:txBody>
      </p:sp>
      <p:pic>
        <p:nvPicPr>
          <p:cNvPr id="5" name="Grafik 4" descr="Ein Bild, das Text, Screenshot, Buch, Poster enthält.&#10;&#10;Automatisch generierte Beschreibung">
            <a:extLst>
              <a:ext uri="{FF2B5EF4-FFF2-40B4-BE49-F238E27FC236}">
                <a16:creationId xmlns:a16="http://schemas.microsoft.com/office/drawing/2014/main" id="{AEB1A1CE-5989-043A-4F19-60F99AEE25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548680"/>
            <a:ext cx="3960440" cy="563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2405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01DC32-6773-D575-4CE2-FA284B61E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7BD4C48-6303-F0EA-3350-563E57E1E9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Latn-BA" dirty="0"/>
              <a:t>16. simpozijum</a:t>
            </a:r>
          </a:p>
          <a:p>
            <a:endParaRPr lang="sr-Latn-BA" dirty="0"/>
          </a:p>
          <a:p>
            <a:endParaRPr lang="sr-Latn-BA" dirty="0"/>
          </a:p>
          <a:p>
            <a:endParaRPr lang="sr-Latn-BA" dirty="0"/>
          </a:p>
          <a:p>
            <a:endParaRPr lang="sr-Latn-BA" dirty="0"/>
          </a:p>
          <a:p>
            <a:endParaRPr lang="sr-Latn-BA" dirty="0"/>
          </a:p>
          <a:p>
            <a:endParaRPr lang="sr-Latn-BA" dirty="0"/>
          </a:p>
          <a:p>
            <a:pPr marL="0" indent="0">
              <a:buNone/>
            </a:pPr>
            <a:r>
              <a:rPr lang="sr-Latn-BA" dirty="0"/>
              <a:t>Grac: 16–19. oktobar 2024.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88E0829-600B-1B9E-2EB0-37E333661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14</a:t>
            </a:fld>
            <a:endParaRPr lang="en-US" altLang="sr-Latn-RS"/>
          </a:p>
        </p:txBody>
      </p:sp>
      <p:pic>
        <p:nvPicPr>
          <p:cNvPr id="5" name="Grafik 4" descr="Grazer Schlossberg | Top-Sehenswürdigkeit von Graz I Graz Tourismus">
            <a:extLst>
              <a:ext uri="{FF2B5EF4-FFF2-40B4-BE49-F238E27FC236}">
                <a16:creationId xmlns:a16="http://schemas.microsoft.com/office/drawing/2014/main" id="{08896888-968E-C779-F9F5-9214D7D67E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276872"/>
            <a:ext cx="4874199" cy="32490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99770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E3D696-90DE-4A47-94D3-8C8DCC9CB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16. simpozijum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843A8FA-427F-48CB-A6F7-2C1E413B08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sr-Latn-RS" b="1" dirty="0"/>
              <a:t>1</a:t>
            </a:r>
            <a:r>
              <a:rPr lang="de-AT" b="1" dirty="0"/>
              <a:t>4</a:t>
            </a:r>
            <a:r>
              <a:rPr lang="sr-Latn-RS" b="1" dirty="0"/>
              <a:t>, 1</a:t>
            </a:r>
            <a:r>
              <a:rPr lang="de-AT" b="1" dirty="0"/>
              <a:t>5</a:t>
            </a:r>
            <a:r>
              <a:rPr lang="sr-Latn-RS" b="1" dirty="0"/>
              <a:t>, 1</a:t>
            </a:r>
            <a:r>
              <a:rPr lang="de-AT" b="1" dirty="0"/>
              <a:t>6</a:t>
            </a:r>
            <a:r>
              <a:rPr lang="sr-Latn-RS" b="1" dirty="0"/>
              <a:t>. oktobar 202</a:t>
            </a:r>
            <a:r>
              <a:rPr lang="de-AT" b="1" dirty="0"/>
              <a:t>4</a:t>
            </a:r>
            <a:r>
              <a:rPr lang="sr-Latn-RS" b="1" dirty="0"/>
              <a:t>.</a:t>
            </a:r>
          </a:p>
          <a:p>
            <a:pPr marL="0" indent="0" algn="ctr">
              <a:buNone/>
            </a:pPr>
            <a:r>
              <a:rPr lang="sr-Latn-RS" b="1" dirty="0"/>
              <a:t>–  četvrtak, petak, subota –</a:t>
            </a:r>
          </a:p>
          <a:p>
            <a:pPr marL="0" indent="0" algn="ctr">
              <a:buNone/>
            </a:pPr>
            <a:r>
              <a:rPr lang="sr-Latn-RS" sz="6000" b="1" dirty="0">
                <a:solidFill>
                  <a:srgbClr val="FF0000"/>
                </a:solidFill>
              </a:rPr>
              <a:t>Andrićev</a:t>
            </a:r>
            <a:r>
              <a:rPr lang="de-AT" sz="6000" b="1" dirty="0">
                <a:solidFill>
                  <a:srgbClr val="FF0000"/>
                </a:solidFill>
              </a:rPr>
              <a:t>o</a:t>
            </a:r>
            <a:r>
              <a:rPr lang="sr-Latn-RS" sz="6000" b="1" dirty="0">
                <a:solidFill>
                  <a:srgbClr val="FF0000"/>
                </a:solidFill>
              </a:rPr>
              <a:t> p</a:t>
            </a:r>
            <a:r>
              <a:rPr lang="de-AT" sz="6000" b="1" dirty="0" err="1">
                <a:solidFill>
                  <a:srgbClr val="FF0000"/>
                </a:solidFill>
              </a:rPr>
              <a:t>ismo</a:t>
            </a:r>
            <a:endParaRPr lang="sr-Latn-RS" sz="60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de-AT" sz="4800" b="1" dirty="0" err="1">
                <a:solidFill>
                  <a:srgbClr val="002060"/>
                </a:solidFill>
              </a:rPr>
              <a:t>Grac</a:t>
            </a:r>
            <a:endParaRPr lang="sr-Latn-RS" sz="48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sr-Latn-RS" b="1" dirty="0">
                <a:solidFill>
                  <a:srgbClr val="002060"/>
                </a:solidFill>
              </a:rPr>
              <a:t>(</a:t>
            </a:r>
            <a:r>
              <a:rPr lang="de-AT" b="1" dirty="0" err="1">
                <a:solidFill>
                  <a:srgbClr val="002060"/>
                </a:solidFill>
              </a:rPr>
              <a:t>Austrija</a:t>
            </a:r>
            <a:r>
              <a:rPr lang="sr-Latn-RS" b="1" dirty="0">
                <a:solidFill>
                  <a:srgbClr val="002060"/>
                </a:solidFill>
              </a:rPr>
              <a:t>)</a:t>
            </a:r>
            <a:endParaRPr lang="de-DE" b="1" dirty="0">
              <a:solidFill>
                <a:srgbClr val="002060"/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5B1EF42-4B65-47A1-815C-E96E77733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15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8770158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18BE964-1E20-2D56-6B33-B5C9DAF4A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16</a:t>
            </a:fld>
            <a:endParaRPr lang="en-US" altLang="sr-Latn-RS"/>
          </a:p>
        </p:txBody>
      </p:sp>
      <p:pic>
        <p:nvPicPr>
          <p:cNvPr id="2050" name="Picture 2" descr="Donnerwetter: In Graz blitzt es öfter als in anderen Landeshauptstädten -  Graz">
            <a:extLst>
              <a:ext uri="{FF2B5EF4-FFF2-40B4-BE49-F238E27FC236}">
                <a16:creationId xmlns:a16="http://schemas.microsoft.com/office/drawing/2014/main" id="{4AE097AC-8A11-D6F5-5495-BEDC84966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20" y="1268760"/>
            <a:ext cx="7785712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97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E1E5C2F-3D85-5F8A-6673-69F165C57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17</a:t>
            </a:fld>
            <a:endParaRPr lang="en-US" altLang="sr-Latn-RS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6109ABE-BC71-7EFD-8297-EF0D90956E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548680"/>
            <a:ext cx="7200800" cy="527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7199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6DFAC75-3952-6D59-7D90-327DE5DFA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18</a:t>
            </a:fld>
            <a:endParaRPr lang="en-US" altLang="sr-Latn-RS"/>
          </a:p>
        </p:txBody>
      </p:sp>
      <p:pic>
        <p:nvPicPr>
          <p:cNvPr id="5" name="Grafik 4" descr="Ein Bild, das Text, Person, Menschliches Gesicht, Screenshot enthält.&#10;&#10;Automatisch generierte Beschreibung">
            <a:extLst>
              <a:ext uri="{FF2B5EF4-FFF2-40B4-BE49-F238E27FC236}">
                <a16:creationId xmlns:a16="http://schemas.microsoft.com/office/drawing/2014/main" id="{D4071651-F022-4731-3069-6794BFE3BE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1052736"/>
            <a:ext cx="4680520" cy="5106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3115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C5F1620-C035-66AD-2C24-DB3186BD4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19</a:t>
            </a:fld>
            <a:endParaRPr lang="en-US" altLang="sr-Latn-RS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7CE5C38-4890-6562-2312-34DBB37A18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268760"/>
            <a:ext cx="7443428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052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14A653-A003-C637-0FE6-4CAEC7B2E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4939AB1-30FF-3B9B-0ED8-B6F464956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856" y="1600200"/>
            <a:ext cx="8229600" cy="4525963"/>
          </a:xfrm>
        </p:spPr>
        <p:txBody>
          <a:bodyPr/>
          <a:lstStyle/>
          <a:p>
            <a:r>
              <a:rPr lang="sl-SI" dirty="0"/>
              <a:t>14 simpozijev </a:t>
            </a:r>
          </a:p>
          <a:p>
            <a:pPr indent="252095" algn="just">
              <a:spcAft>
                <a:spcPts val="300"/>
              </a:spcAft>
            </a:pPr>
            <a:r>
              <a:rPr lang="sl-SI" dirty="0"/>
              <a:t>Avstrija (Gradec)</a:t>
            </a:r>
            <a:endParaRPr lang="de-AT" dirty="0"/>
          </a:p>
          <a:p>
            <a:pPr indent="252095" algn="just">
              <a:spcAft>
                <a:spcPts val="300"/>
              </a:spcAft>
            </a:pPr>
            <a:r>
              <a:rPr lang="sl-SI" dirty="0"/>
              <a:t>Bosna in Hercegovina (Višegrad)</a:t>
            </a:r>
            <a:endParaRPr lang="de-AT" dirty="0"/>
          </a:p>
          <a:p>
            <a:pPr indent="252095" algn="just">
              <a:spcAft>
                <a:spcPts val="300"/>
              </a:spcAft>
            </a:pPr>
            <a:r>
              <a:rPr lang="sl-SI" dirty="0"/>
              <a:t>Črna Gora (</a:t>
            </a:r>
            <a:r>
              <a:rPr lang="sl-SI" dirty="0" err="1"/>
              <a:t>Herceg</a:t>
            </a:r>
            <a:r>
              <a:rPr lang="sl-SI" dirty="0"/>
              <a:t>-Novi)</a:t>
            </a:r>
            <a:endParaRPr lang="de-AT" dirty="0"/>
          </a:p>
          <a:p>
            <a:pPr indent="252095" algn="just">
              <a:spcAft>
                <a:spcPts val="300"/>
              </a:spcAft>
            </a:pPr>
            <a:r>
              <a:rPr lang="sl-SI" dirty="0"/>
              <a:t>Romunija (Bukarešt) </a:t>
            </a:r>
            <a:endParaRPr lang="de-AT" dirty="0"/>
          </a:p>
          <a:p>
            <a:pPr indent="252095" algn="just">
              <a:spcAft>
                <a:spcPts val="300"/>
              </a:spcAft>
            </a:pPr>
            <a:r>
              <a:rPr lang="sl-SI" dirty="0"/>
              <a:t>Rusija (Moskva) </a:t>
            </a:r>
          </a:p>
          <a:p>
            <a:pPr indent="252095" algn="just">
              <a:spcAft>
                <a:spcPts val="300"/>
              </a:spcAft>
            </a:pPr>
            <a:r>
              <a:rPr lang="sl-SI" dirty="0"/>
              <a:t>Srbija (Beograd in </a:t>
            </a:r>
            <a:r>
              <a:rPr lang="sl-SI" dirty="0" err="1"/>
              <a:t>Sokobanja</a:t>
            </a:r>
            <a:r>
              <a:rPr lang="sl-SI" dirty="0"/>
              <a:t>)</a:t>
            </a:r>
          </a:p>
          <a:p>
            <a:pPr marL="0" indent="0">
              <a:buNone/>
            </a:pPr>
            <a:endParaRPr lang="ru-RU" sz="28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D0E8AC6-9174-E9BA-78E2-998D3E5F7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2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6446803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354C40-263D-3434-3482-5D95239AD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CD56DB-39F0-6220-99BC-FF393422A8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AT" dirty="0" err="1"/>
              <a:t>Prijave</a:t>
            </a:r>
            <a:r>
              <a:rPr lang="de-AT" dirty="0"/>
              <a:t> </a:t>
            </a:r>
            <a:endParaRPr lang="sr-Latn-BA" dirty="0"/>
          </a:p>
          <a:p>
            <a:r>
              <a:rPr lang="sr-Latn-BA" dirty="0"/>
              <a:t>Do </a:t>
            </a:r>
            <a:r>
              <a:rPr lang="de-AT" dirty="0"/>
              <a:t>31. </a:t>
            </a:r>
            <a:r>
              <a:rPr lang="de-AT" dirty="0" err="1"/>
              <a:t>decembra</a:t>
            </a:r>
            <a:r>
              <a:rPr lang="de-AT" dirty="0"/>
              <a:t> 2023. </a:t>
            </a:r>
            <a:endParaRPr lang="sr-Latn-BA" dirty="0"/>
          </a:p>
          <a:p>
            <a:pPr marL="0" indent="0">
              <a:buNone/>
            </a:pPr>
            <a:endParaRPr lang="sr-Latn-BA" dirty="0"/>
          </a:p>
          <a:p>
            <a:pPr marL="0" indent="0">
              <a:buNone/>
            </a:pPr>
            <a:r>
              <a:rPr lang="sr-Latn-BA" dirty="0"/>
              <a:t>Uključivanje u Projekat</a:t>
            </a:r>
          </a:p>
          <a:p>
            <a:r>
              <a:rPr lang="de-AT" dirty="0"/>
              <a:t>Do 1. </a:t>
            </a:r>
            <a:r>
              <a:rPr lang="de-AT" dirty="0" err="1"/>
              <a:t>decembra</a:t>
            </a:r>
            <a:r>
              <a:rPr lang="de-AT" dirty="0"/>
              <a:t> 2023.</a:t>
            </a:r>
            <a:endParaRPr lang="ru-RU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279647B-73DA-8140-2672-F910A4A85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20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7611024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85581D-331C-1ECD-C334-4E53E92DA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DCE7BA4-905D-1751-4276-6C4DA95BF1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Latn-BA" dirty="0"/>
              <a:t>R</a:t>
            </a:r>
            <a:r>
              <a:rPr lang="de-AT" dirty="0" err="1"/>
              <a:t>azlo</a:t>
            </a:r>
            <a:r>
              <a:rPr lang="sr-Latn-BA" dirty="0" err="1"/>
              <a:t>zi</a:t>
            </a:r>
            <a:r>
              <a:rPr lang="de-AT" dirty="0"/>
              <a:t> </a:t>
            </a:r>
            <a:r>
              <a:rPr lang="de-AT" dirty="0" err="1"/>
              <a:t>za</a:t>
            </a:r>
            <a:r>
              <a:rPr lang="de-AT" dirty="0"/>
              <a:t> </a:t>
            </a:r>
            <a:r>
              <a:rPr lang="de-AT" dirty="0" err="1"/>
              <a:t>izbor</a:t>
            </a:r>
            <a:r>
              <a:rPr lang="de-AT" dirty="0"/>
              <a:t> </a:t>
            </a:r>
            <a:r>
              <a:rPr lang="de-AT" b="1" dirty="0" err="1"/>
              <a:t>pisma</a:t>
            </a:r>
            <a:r>
              <a:rPr lang="de-AT" dirty="0"/>
              <a:t> </a:t>
            </a:r>
            <a:endParaRPr lang="sr-Latn-BA" dirty="0"/>
          </a:p>
          <a:p>
            <a:pPr indent="252095" algn="just">
              <a:spcAft>
                <a:spcPts val="300"/>
              </a:spcAft>
            </a:pPr>
            <a:r>
              <a:rPr lang="sr-Latn-BA" dirty="0"/>
              <a:t>Romani (četiri završena i dva objavljena posthumno kao rekonstrukcija)</a:t>
            </a:r>
          </a:p>
          <a:p>
            <a:pPr indent="252095" algn="just">
              <a:spcAft>
                <a:spcPts val="300"/>
              </a:spcAft>
            </a:pPr>
            <a:r>
              <a:rPr lang="sr-Latn-BA" dirty="0"/>
              <a:t>Misaona proza </a:t>
            </a:r>
            <a:r>
              <a:rPr lang="sr-Latn-BA" sz="3000" cap="small" dirty="0"/>
              <a:t>Znakovi pored puta</a:t>
            </a:r>
            <a:endParaRPr lang="de-AT" sz="3000" cap="small" dirty="0"/>
          </a:p>
          <a:p>
            <a:pPr indent="252095" algn="just">
              <a:spcAft>
                <a:spcPts val="300"/>
              </a:spcAft>
            </a:pPr>
            <a:r>
              <a:rPr lang="sr-Latn-BA" dirty="0"/>
              <a:t>Pripovijetke</a:t>
            </a:r>
            <a:endParaRPr lang="de-AT" dirty="0"/>
          </a:p>
          <a:p>
            <a:pPr indent="252095" algn="just">
              <a:spcAft>
                <a:spcPts val="300"/>
              </a:spcAft>
            </a:pPr>
            <a:r>
              <a:rPr lang="sr-Latn-BA" dirty="0"/>
              <a:t>Poezija</a:t>
            </a:r>
            <a:endParaRPr lang="de-AT" dirty="0"/>
          </a:p>
          <a:p>
            <a:pPr indent="252095" algn="just">
              <a:spcAft>
                <a:spcPts val="300"/>
              </a:spcAft>
            </a:pPr>
            <a:r>
              <a:rPr lang="sr-Latn-BA" dirty="0"/>
              <a:t>Publicistika</a:t>
            </a:r>
            <a:endParaRPr lang="de-AT" dirty="0"/>
          </a:p>
          <a:p>
            <a:endParaRPr lang="ru-RU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B0E793A-D483-8FCA-E7E7-6AA86E046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21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42497451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FF87F4-1D8E-3871-1184-AF280CC1B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EF35269-0871-E56C-5A4D-8AA7A1526F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just">
              <a:spcAft>
                <a:spcPts val="300"/>
              </a:spcAft>
              <a:buFont typeface="+mj-lt"/>
              <a:buAutoNum type="alphaLcParenR"/>
            </a:pPr>
            <a:r>
              <a:rPr lang="sr-Latn-B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privatna</a:t>
            </a:r>
            <a:r>
              <a:rPr lang="sr-Latn-B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pisma</a:t>
            </a:r>
            <a:endParaRPr lang="de-DE" dirty="0">
              <a:effectLst/>
              <a:latin typeface="Bg knjiga" panose="020406040505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300"/>
              </a:spcAft>
              <a:buFont typeface="+mj-lt"/>
              <a:buAutoNum type="alphaLcParenR"/>
            </a:pPr>
            <a:r>
              <a:rPr lang="sr-Latn-B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službena</a:t>
            </a:r>
            <a:r>
              <a:rPr lang="sr-Latn-B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pisma (poslovna, diplomatska i sl.)</a:t>
            </a:r>
            <a:endParaRPr lang="de-DE" dirty="0">
              <a:effectLst/>
              <a:latin typeface="Bg knjiga" panose="020406040505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300"/>
              </a:spcAft>
              <a:buFont typeface="+mj-lt"/>
              <a:buAutoNum type="alphaLcParenR"/>
            </a:pPr>
            <a:r>
              <a:rPr lang="sr-Latn-M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pisma kao </a:t>
            </a:r>
            <a:r>
              <a:rPr lang="sr-Latn-ME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književni žanr</a:t>
            </a:r>
            <a:endParaRPr lang="de-DE" dirty="0">
              <a:effectLst/>
              <a:latin typeface="Bg knjiga" panose="020406040505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300"/>
              </a:spcAft>
              <a:buFont typeface="+mj-lt"/>
              <a:buAutoNum type="alphaLcParenR"/>
            </a:pPr>
            <a:r>
              <a:rPr lang="sr-Latn-M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pisma inkorporirana u </a:t>
            </a:r>
            <a:r>
              <a:rPr lang="sr-Latn-ME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književni tekst</a:t>
            </a:r>
            <a:endParaRPr lang="ru-RU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BBB4FC5-EDE9-7851-E7BC-6B4C8A4A6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22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047386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23CC93-1818-3C9D-DE75-3539BE1FC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EA45FAA-A836-492A-ABFD-AB0EF491CE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Latn-BA" dirty="0"/>
              <a:t>Pripovijetke</a:t>
            </a:r>
            <a:r>
              <a:rPr lang="de-AT" dirty="0"/>
              <a:t> </a:t>
            </a:r>
            <a:r>
              <a:rPr lang="de-AT" dirty="0" err="1"/>
              <a:t>sa</a:t>
            </a:r>
            <a:r>
              <a:rPr lang="de-AT" dirty="0"/>
              <a:t> </a:t>
            </a:r>
            <a:r>
              <a:rPr lang="de-AT" dirty="0" err="1"/>
              <a:t>pismom</a:t>
            </a:r>
            <a:r>
              <a:rPr lang="de-AT" dirty="0"/>
              <a:t> u </a:t>
            </a:r>
            <a:r>
              <a:rPr lang="de-AT" dirty="0" err="1"/>
              <a:t>naslovu</a:t>
            </a:r>
            <a:endParaRPr lang="sr-Latn-BA" dirty="0"/>
          </a:p>
          <a:p>
            <a:pPr indent="0" algn="just">
              <a:spcAft>
                <a:spcPts val="300"/>
              </a:spcAft>
              <a:buNone/>
            </a:pPr>
            <a:r>
              <a:rPr lang="sr-Latn-BA" sz="2800" b="1" cap="small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Pismo</a:t>
            </a:r>
            <a:r>
              <a:rPr lang="sr-Latn-BA" sz="2800" cap="small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iz 1920</a:t>
            </a:r>
            <a:r>
              <a:rPr lang="sr-Latn-BA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(1946)</a:t>
            </a:r>
            <a:endParaRPr lang="de-AT" sz="2800" dirty="0">
              <a:effectLst/>
              <a:latin typeface="Bg knjiga" panose="020406040505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spcAft>
                <a:spcPts val="300"/>
              </a:spcAft>
              <a:buNone/>
            </a:pPr>
            <a:r>
              <a:rPr lang="sr-Latn-BA" sz="2800" cap="small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Prvi dan u radosnom gradu</a:t>
            </a:r>
            <a:r>
              <a:rPr lang="sr-Latn-BA" sz="2800" b="1" dirty="0">
                <a:effectLst/>
                <a:latin typeface="Bg knjiga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sr-Latn-BA" sz="2800" b="1" cap="small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Pismo</a:t>
            </a:r>
            <a:r>
              <a:rPr lang="sr-Latn-BA" sz="2800" cap="small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našeg prijatelja iz Italije</a:t>
            </a:r>
            <a:r>
              <a:rPr lang="sr-Latn-BA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sr-Latn-BA" sz="2800" dirty="0">
                <a:effectLst/>
                <a:latin typeface="Bg knjiga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CS" sz="2800" dirty="0">
                <a:effectLst/>
                <a:latin typeface="Bg knjiga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sr-Latn-BA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1926</a:t>
            </a:r>
            <a:endParaRPr lang="de-AT" sz="2800" dirty="0">
              <a:effectLst/>
              <a:latin typeface="Bg knjiga" panose="020406040505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52095" algn="just">
              <a:spcAft>
                <a:spcPts val="300"/>
              </a:spcAft>
            </a:pPr>
            <a:endParaRPr lang="de-AT" sz="2800" dirty="0">
              <a:effectLst/>
              <a:latin typeface="Bg knjiga" panose="020406040505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7EFE757-D20E-1BE8-BEDB-BB32EE727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23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7051356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8A0D7D-CE08-8BE1-234E-D4F1342CE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70528B9-472B-3C68-32DC-BE04534E5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Aft>
                <a:spcPts val="300"/>
              </a:spcAft>
              <a:buNone/>
            </a:pPr>
            <a:r>
              <a:rPr lang="sr-Latn-BA" dirty="0"/>
              <a:t>Pripovijetke</a:t>
            </a:r>
            <a:r>
              <a:rPr lang="de-AT" dirty="0"/>
              <a:t> </a:t>
            </a:r>
            <a:r>
              <a:rPr lang="de-AT" dirty="0" err="1"/>
              <a:t>sa</a:t>
            </a:r>
            <a:r>
              <a:rPr lang="de-AT" dirty="0"/>
              <a:t> </a:t>
            </a:r>
            <a:r>
              <a:rPr lang="de-AT" dirty="0" err="1"/>
              <a:t>motivom</a:t>
            </a:r>
            <a:r>
              <a:rPr lang="de-AT" dirty="0"/>
              <a:t> </a:t>
            </a:r>
            <a:r>
              <a:rPr lang="de-AT" dirty="0" err="1"/>
              <a:t>pisma</a:t>
            </a:r>
            <a:endParaRPr lang="de-AT" cap="small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spcAft>
                <a:spcPts val="300"/>
              </a:spcAft>
              <a:buNone/>
            </a:pPr>
            <a:r>
              <a:rPr lang="sr-Latn-BA" sz="3000" cap="small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Autobiografija</a:t>
            </a:r>
            <a:r>
              <a:rPr lang="sr-Latn-BA" sz="3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(1951)</a:t>
            </a:r>
            <a:endParaRPr lang="de-AT" sz="3000" dirty="0">
              <a:effectLst/>
              <a:latin typeface="Bg knjiga" panose="020406040505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spcAft>
                <a:spcPts val="300"/>
              </a:spcAft>
              <a:buNone/>
            </a:pPr>
            <a:r>
              <a:rPr lang="sr-Latn-BA" sz="3000" cap="small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dana današnjeg</a:t>
            </a:r>
            <a:r>
              <a:rPr lang="sr-Latn-BA" sz="3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(1961)</a:t>
            </a:r>
            <a:endParaRPr lang="de-AT" sz="3000" dirty="0">
              <a:effectLst/>
              <a:latin typeface="Bg knjiga" panose="020406040505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spcAft>
                <a:spcPts val="300"/>
              </a:spcAft>
              <a:buNone/>
            </a:pPr>
            <a:r>
              <a:rPr lang="sr-Latn-BA" sz="3000" cap="small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Đorđe Đorđević</a:t>
            </a:r>
            <a:r>
              <a:rPr lang="sr-Latn-BA" sz="3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(1960)</a:t>
            </a:r>
            <a:endParaRPr lang="de-AT" sz="3000" dirty="0">
              <a:effectLst/>
              <a:latin typeface="Bg knjiga" panose="020406040505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spcAft>
                <a:spcPts val="300"/>
              </a:spcAft>
              <a:buNone/>
            </a:pPr>
            <a:r>
              <a:rPr lang="sr-Latn-BA" sz="3000" cap="small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Knjiga</a:t>
            </a:r>
            <a:r>
              <a:rPr lang="sr-Latn-BA" sz="3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(1946)</a:t>
            </a:r>
            <a:endParaRPr lang="de-AT" sz="3000" dirty="0">
              <a:effectLst/>
              <a:latin typeface="Bg knjiga" panose="020406040505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spcAft>
                <a:spcPts val="300"/>
              </a:spcAft>
              <a:buNone/>
            </a:pPr>
            <a:r>
              <a:rPr lang="sr-Latn-BA" sz="3000" cap="small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Kod kazana</a:t>
            </a:r>
            <a:r>
              <a:rPr lang="sr-Latn-BA" sz="3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(1930)</a:t>
            </a:r>
            <a:endParaRPr lang="de-AT" sz="3000" dirty="0">
              <a:effectLst/>
              <a:latin typeface="Bg knjiga" panose="020406040505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spcAft>
                <a:spcPts val="300"/>
              </a:spcAft>
              <a:buNone/>
            </a:pPr>
            <a:r>
              <a:rPr lang="sr-Latn-BA" sz="3000" cap="small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Ljubav u kasabi</a:t>
            </a:r>
            <a:r>
              <a:rPr lang="sr-Latn-BA" sz="3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(1923)</a:t>
            </a:r>
            <a:endParaRPr lang="de-AT" sz="3000" dirty="0">
              <a:effectLst/>
              <a:latin typeface="Bg knjiga" panose="020406040505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spcAft>
                <a:spcPts val="300"/>
              </a:spcAft>
              <a:buNone/>
            </a:pPr>
            <a:r>
              <a:rPr lang="sr-Latn-BA" sz="3000" cap="small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Panorama</a:t>
            </a:r>
            <a:r>
              <a:rPr lang="sr-Latn-BA" sz="3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(1958)</a:t>
            </a:r>
            <a:endParaRPr lang="de-AT" sz="3000" dirty="0">
              <a:effectLst/>
              <a:latin typeface="Bg knjiga" panose="020406040505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52D751C-837D-982D-8E9D-5C6F7BB6D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24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2237429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3DD537-6CF3-73C5-7F9B-C73E1EBB8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04746CC-08C6-6401-42BD-871F574B1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just">
              <a:spcAft>
                <a:spcPts val="300"/>
              </a:spcAft>
              <a:buNone/>
            </a:pPr>
            <a:r>
              <a:rPr lang="sr-Latn-BA" sz="3000" cap="small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Priča o vezirovom slonu</a:t>
            </a:r>
            <a:r>
              <a:rPr lang="sr-Cyrl-RS" sz="3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(1947)</a:t>
            </a:r>
            <a:endParaRPr lang="de-AT" sz="3000" dirty="0">
              <a:effectLst/>
              <a:latin typeface="Bg knjiga" panose="020406040505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spcAft>
                <a:spcPts val="300"/>
              </a:spcAft>
              <a:buNone/>
            </a:pPr>
            <a:r>
              <a:rPr lang="sr-Latn-BA" sz="3000" cap="small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Proba</a:t>
            </a:r>
            <a:r>
              <a:rPr lang="sr-Latn-BA" sz="3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(1954)</a:t>
            </a:r>
            <a:endParaRPr lang="de-AT" sz="3000" dirty="0">
              <a:effectLst/>
              <a:latin typeface="Bg knjiga" panose="020406040505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spcAft>
                <a:spcPts val="300"/>
              </a:spcAft>
              <a:buNone/>
            </a:pPr>
            <a:r>
              <a:rPr lang="sr-Latn-BA" sz="3000" cap="small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San</a:t>
            </a:r>
            <a:r>
              <a:rPr lang="sr-Latn-BA" sz="3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(1947)</a:t>
            </a:r>
            <a:endParaRPr lang="de-AT" sz="3000" dirty="0">
              <a:effectLst/>
              <a:latin typeface="Bg knjiga" panose="020406040505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spcAft>
                <a:spcPts val="300"/>
              </a:spcAft>
              <a:buNone/>
            </a:pPr>
            <a:r>
              <a:rPr lang="sr-Latn-BA" sz="3000" cap="small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 musafirhani (</a:t>
            </a:r>
            <a:r>
              <a:rPr lang="sr-Latn-BA" sz="3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1923)</a:t>
            </a:r>
            <a:endParaRPr lang="de-AT" sz="3000" dirty="0">
              <a:effectLst/>
              <a:latin typeface="Bg knjiga" panose="020406040505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spcAft>
                <a:spcPts val="300"/>
              </a:spcAft>
              <a:buNone/>
            </a:pPr>
            <a:r>
              <a:rPr lang="sr-Latn-BA" sz="3000" cap="small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sr-Latn-BA" sz="3000" cap="small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zindanu</a:t>
            </a:r>
            <a:r>
              <a:rPr lang="sr-Latn-BA" sz="3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(1924)</a:t>
            </a:r>
            <a:endParaRPr lang="de-AT" sz="3000" dirty="0">
              <a:effectLst/>
              <a:latin typeface="Bg knjiga" panose="020406040505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spcAft>
                <a:spcPts val="300"/>
              </a:spcAft>
              <a:buNone/>
            </a:pPr>
            <a:r>
              <a:rPr lang="sr-Latn-BA" sz="3000" cap="small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Znakovi</a:t>
            </a:r>
            <a:r>
              <a:rPr lang="sr-Latn-BA" sz="3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(1951)</a:t>
            </a:r>
            <a:endParaRPr lang="de-AT" sz="3000" dirty="0">
              <a:effectLst/>
              <a:latin typeface="Bg knjiga" panose="020406040505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A5CB16E-2ABE-5EAB-8C08-A022AFEEF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25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3199518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7D9C15-5F85-5F34-5CC0-4999B0F39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5578507-42E6-D9E4-F6C0-F277E58B2F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Latn-BA" dirty="0"/>
              <a:t>P</a:t>
            </a:r>
            <a:r>
              <a:rPr lang="de-AT" dirty="0" err="1"/>
              <a:t>jesme</a:t>
            </a:r>
            <a:r>
              <a:rPr lang="de-AT" dirty="0"/>
              <a:t> u </a:t>
            </a:r>
            <a:r>
              <a:rPr lang="de-AT" dirty="0" err="1"/>
              <a:t>stihu</a:t>
            </a:r>
            <a:r>
              <a:rPr lang="de-AT" dirty="0"/>
              <a:t> </a:t>
            </a:r>
            <a:r>
              <a:rPr lang="de-AT" dirty="0" err="1"/>
              <a:t>sa</a:t>
            </a:r>
            <a:r>
              <a:rPr lang="de-AT" dirty="0"/>
              <a:t> </a:t>
            </a:r>
            <a:r>
              <a:rPr lang="de-AT" dirty="0" err="1"/>
              <a:t>pismom</a:t>
            </a:r>
            <a:r>
              <a:rPr lang="de-AT" dirty="0"/>
              <a:t> u </a:t>
            </a:r>
            <a:r>
              <a:rPr lang="de-AT" dirty="0" err="1"/>
              <a:t>naslovu</a:t>
            </a:r>
            <a:endParaRPr lang="sr-Latn-BA" dirty="0"/>
          </a:p>
          <a:p>
            <a:pPr marL="0" indent="266700">
              <a:buNone/>
            </a:pPr>
            <a:r>
              <a:rPr lang="sr-Latn-BA" sz="3000" b="1" cap="small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Pismo</a:t>
            </a:r>
            <a:r>
              <a:rPr lang="sr-Latn-BA" sz="3000" cap="small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nikome</a:t>
            </a:r>
            <a:r>
              <a:rPr lang="sr-Latn-BA" sz="3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(1940)</a:t>
            </a:r>
          </a:p>
          <a:p>
            <a:pPr marL="0" indent="0">
              <a:buNone/>
            </a:pPr>
            <a:endParaRPr lang="de-AT" sz="30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Latn-BA" dirty="0"/>
              <a:t>P</a:t>
            </a:r>
            <a:r>
              <a:rPr lang="de-AT" dirty="0" err="1"/>
              <a:t>jesme</a:t>
            </a:r>
            <a:r>
              <a:rPr lang="de-AT" dirty="0"/>
              <a:t> u </a:t>
            </a:r>
            <a:r>
              <a:rPr lang="de-AT" dirty="0" err="1"/>
              <a:t>prozi</a:t>
            </a:r>
            <a:r>
              <a:rPr lang="de-AT" dirty="0"/>
              <a:t> </a:t>
            </a:r>
            <a:r>
              <a:rPr lang="de-AT" dirty="0" err="1"/>
              <a:t>sa</a:t>
            </a:r>
            <a:r>
              <a:rPr lang="de-AT" dirty="0"/>
              <a:t> </a:t>
            </a:r>
            <a:r>
              <a:rPr lang="sr-Latn-ME" dirty="0"/>
              <a:t>motivom </a:t>
            </a:r>
            <a:r>
              <a:rPr lang="de-AT" dirty="0" err="1"/>
              <a:t>pism</a:t>
            </a:r>
            <a:r>
              <a:rPr lang="sr-Latn-ME" dirty="0"/>
              <a:t>a</a:t>
            </a:r>
            <a:endParaRPr lang="sr-Latn-BA" dirty="0"/>
          </a:p>
          <a:p>
            <a:pPr marL="0" indent="355600">
              <a:buNone/>
            </a:pPr>
            <a:r>
              <a:rPr lang="sr-Latn-BA" sz="3000" cap="small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Priča iz Japana</a:t>
            </a:r>
            <a:r>
              <a:rPr lang="sr-Latn-BA" sz="3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(1919)</a:t>
            </a:r>
            <a:endParaRPr lang="de-AT" sz="3000" dirty="0">
              <a:effectLst/>
              <a:latin typeface="Bg knjiga" panose="020406040505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e-AT" sz="3000" dirty="0">
              <a:effectLst/>
              <a:latin typeface="Bg knjiga" panose="020406040505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E5C2B25-0241-35AC-A491-33849F39A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26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42353163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8A1938-A895-1A57-BF36-9433A120F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3384D99-2D63-9A3F-0994-3A25DCD152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Latn-BA" dirty="0"/>
              <a:t>Publicisti</a:t>
            </a:r>
            <a:r>
              <a:rPr lang="sr-Latn-ME" dirty="0"/>
              <a:t>č</a:t>
            </a:r>
            <a:r>
              <a:rPr lang="de-AT" dirty="0" err="1"/>
              <a:t>ki</a:t>
            </a:r>
            <a:r>
              <a:rPr lang="de-AT" dirty="0"/>
              <a:t> </a:t>
            </a:r>
            <a:r>
              <a:rPr lang="de-AT" dirty="0" err="1"/>
              <a:t>tekstovi</a:t>
            </a:r>
            <a:r>
              <a:rPr lang="de-AT" dirty="0"/>
              <a:t> </a:t>
            </a:r>
            <a:r>
              <a:rPr lang="de-AT" dirty="0" err="1"/>
              <a:t>sa</a:t>
            </a:r>
            <a:r>
              <a:rPr lang="de-AT" dirty="0"/>
              <a:t> </a:t>
            </a:r>
            <a:r>
              <a:rPr lang="de-AT" dirty="0" err="1"/>
              <a:t>pismom</a:t>
            </a:r>
            <a:r>
              <a:rPr lang="de-AT" dirty="0"/>
              <a:t> u </a:t>
            </a:r>
            <a:r>
              <a:rPr lang="de-AT" dirty="0" err="1"/>
              <a:t>naslovu</a:t>
            </a:r>
            <a:endParaRPr lang="sr-Latn-BA" dirty="0"/>
          </a:p>
          <a:p>
            <a:pPr indent="0" algn="just">
              <a:spcAft>
                <a:spcPts val="300"/>
              </a:spcAft>
              <a:buNone/>
            </a:pPr>
            <a:r>
              <a:rPr lang="sr-Latn-BA" sz="3000" cap="small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Hajne u </a:t>
            </a:r>
            <a:r>
              <a:rPr lang="sr-Latn-BA" sz="3000" b="1" cap="small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pismima</a:t>
            </a:r>
            <a:r>
              <a:rPr lang="sr-Latn-BA" sz="3000" cap="small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3000" dirty="0">
                <a:effectLst/>
                <a:latin typeface="Bg knjiga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</a:t>
            </a:r>
            <a:r>
              <a:rPr lang="sr-Latn-BA" sz="3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914)</a:t>
            </a:r>
            <a:endParaRPr lang="de-AT" sz="3000" dirty="0">
              <a:effectLst/>
              <a:latin typeface="Bg knjiga" panose="020406040505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spcAft>
                <a:spcPts val="300"/>
              </a:spcAft>
              <a:buNone/>
            </a:pPr>
            <a:r>
              <a:rPr lang="sr-Latn-BA" sz="3000" b="1" cap="small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Pisma</a:t>
            </a:r>
            <a:r>
              <a:rPr lang="sr-Latn-BA" sz="3000" cap="small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jednog vojnika</a:t>
            </a:r>
            <a:r>
              <a:rPr lang="sr-Latn-BA" sz="3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(1918)</a:t>
            </a:r>
            <a:endParaRPr lang="de-AT" sz="3000" dirty="0">
              <a:effectLst/>
              <a:latin typeface="Bg knjiga" panose="020406040505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Latn-BA" dirty="0"/>
          </a:p>
          <a:p>
            <a:endParaRPr lang="sr-Latn-BA" dirty="0"/>
          </a:p>
          <a:p>
            <a:endParaRPr lang="sr-Latn-BA" dirty="0"/>
          </a:p>
          <a:p>
            <a:endParaRPr lang="ru-RU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DD10245-3452-C949-24F6-4ACAF8332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27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41904859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CF665D-B012-00E9-5103-934ECDADC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80C57F3-1418-FCD9-A347-0ED739EA46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Aft>
                <a:spcPts val="300"/>
              </a:spcAft>
              <a:buNone/>
            </a:pPr>
            <a:r>
              <a:rPr lang="sr-Latn-BA" dirty="0"/>
              <a:t>Publicisti</a:t>
            </a:r>
            <a:r>
              <a:rPr lang="sr-Latn-ME" dirty="0"/>
              <a:t>č</a:t>
            </a:r>
            <a:r>
              <a:rPr lang="de-AT" dirty="0" err="1"/>
              <a:t>ki</a:t>
            </a:r>
            <a:r>
              <a:rPr lang="de-AT" dirty="0"/>
              <a:t> </a:t>
            </a:r>
            <a:r>
              <a:rPr lang="de-AT" dirty="0" err="1"/>
              <a:t>tekstovi</a:t>
            </a:r>
            <a:r>
              <a:rPr lang="de-AT" dirty="0"/>
              <a:t> </a:t>
            </a:r>
            <a:r>
              <a:rPr lang="de-AT" dirty="0" err="1"/>
              <a:t>sa</a:t>
            </a:r>
            <a:r>
              <a:rPr lang="de-AT" dirty="0"/>
              <a:t> </a:t>
            </a:r>
            <a:r>
              <a:rPr lang="sr-Latn-ME" dirty="0"/>
              <a:t>motivom </a:t>
            </a:r>
            <a:r>
              <a:rPr lang="de-AT" dirty="0" err="1"/>
              <a:t>pism</a:t>
            </a:r>
            <a:r>
              <a:rPr lang="sr-Latn-ME" dirty="0"/>
              <a:t>a</a:t>
            </a:r>
            <a:endParaRPr lang="sr-Latn-BA" dirty="0"/>
          </a:p>
          <a:p>
            <a:pPr indent="0" algn="just">
              <a:spcAft>
                <a:spcPts val="300"/>
              </a:spcAft>
              <a:buNone/>
            </a:pPr>
            <a:r>
              <a:rPr lang="sr-Latn-BA" dirty="0"/>
              <a:t>a) Njegoš</a:t>
            </a:r>
            <a:endParaRPr lang="sr-Latn-BA" sz="3000" cap="small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spcAft>
                <a:spcPts val="300"/>
              </a:spcAft>
              <a:buNone/>
            </a:pPr>
            <a:r>
              <a:rPr lang="sr-Latn-BA" sz="3000" cap="small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Ljuba Nenadović o Njegošu u Italiji</a:t>
            </a:r>
            <a:r>
              <a:rPr lang="sr-Latn-BA" sz="3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(1951)</a:t>
            </a:r>
            <a:endParaRPr lang="de-AT" sz="3000" dirty="0">
              <a:effectLst/>
              <a:latin typeface="Bg knjiga" panose="020406040505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spcAft>
                <a:spcPts val="300"/>
              </a:spcAft>
              <a:buNone/>
            </a:pPr>
            <a:r>
              <a:rPr lang="sr-Latn-BA" sz="3000" cap="small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Nad Njegoševom prepiskom</a:t>
            </a:r>
            <a:r>
              <a:rPr lang="sr-Latn-BA" sz="3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(1963)</a:t>
            </a:r>
            <a:endParaRPr lang="de-AT" sz="3000" dirty="0">
              <a:effectLst/>
              <a:latin typeface="Bg knjiga" panose="020406040505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spcAft>
                <a:spcPts val="300"/>
              </a:spcAft>
              <a:buNone/>
            </a:pPr>
            <a:r>
              <a:rPr lang="sr-Latn-BA" sz="3000" cap="small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Njegoš kao tragični junak kosovske misli</a:t>
            </a:r>
            <a:r>
              <a:rPr lang="sr-Latn-BA" sz="3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(1935)</a:t>
            </a:r>
          </a:p>
          <a:p>
            <a:pPr indent="0" algn="just">
              <a:spcAft>
                <a:spcPts val="300"/>
              </a:spcAft>
              <a:buNone/>
            </a:pPr>
            <a:r>
              <a:rPr lang="sr-Latn-BA" sz="3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Vuk Karadžić</a:t>
            </a:r>
          </a:p>
          <a:p>
            <a:pPr indent="0" algn="just">
              <a:spcAft>
                <a:spcPts val="300"/>
              </a:spcAft>
              <a:buNone/>
            </a:pPr>
            <a:r>
              <a:rPr lang="sr-Latn-BA" sz="3000" cap="small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Optimizam Vuka Karadžića</a:t>
            </a:r>
            <a:r>
              <a:rPr lang="sr-Latn-BA" sz="3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(1964)</a:t>
            </a:r>
            <a:endParaRPr lang="de-AT" sz="3000" dirty="0">
              <a:effectLst/>
              <a:latin typeface="Bg knjiga" panose="020406040505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spcAft>
                <a:spcPts val="300"/>
              </a:spcAft>
              <a:buNone/>
            </a:pPr>
            <a:r>
              <a:rPr lang="sr-Latn-BA" sz="3000" cap="small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Vuk i inostranstvo</a:t>
            </a:r>
            <a:r>
              <a:rPr lang="sr-Latn-BA" sz="3000" dirty="0">
                <a:effectLst/>
                <a:latin typeface="Bg knjiga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3000" cap="small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(1947)</a:t>
            </a:r>
            <a:endParaRPr lang="de-AT" sz="3000" dirty="0">
              <a:latin typeface="Bg knjiga" panose="020406040505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041C418-6D97-E3AE-4C8E-2D19B441D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28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41410778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B748BE-6D7B-F965-5DA4-0E48596ED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41BC818-7F66-BB73-E1DB-6CA9970B1E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just">
              <a:spcAft>
                <a:spcPts val="300"/>
              </a:spcAft>
              <a:buNone/>
            </a:pPr>
            <a:r>
              <a:rPr lang="sr-Latn-BA" dirty="0"/>
              <a:t>c) drugi</a:t>
            </a:r>
            <a:endParaRPr lang="sr-Latn-BA" sz="3000" cap="small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spcAft>
                <a:spcPts val="300"/>
              </a:spcAft>
              <a:buNone/>
            </a:pPr>
            <a:r>
              <a:rPr lang="sr-Latn-BA" sz="3000" cap="small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Goja</a:t>
            </a:r>
            <a:r>
              <a:rPr lang="sr-Latn-BA" sz="3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(1929)</a:t>
            </a:r>
            <a:endParaRPr lang="de-AT" sz="3000" dirty="0">
              <a:effectLst/>
              <a:latin typeface="Bg knjiga" panose="020406040505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spcAft>
                <a:spcPts val="300"/>
              </a:spcAft>
              <a:buNone/>
            </a:pPr>
            <a:r>
              <a:rPr lang="sr-Latn-BA" sz="3000" cap="small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Nešto o stilu i jeziku</a:t>
            </a:r>
            <a:r>
              <a:rPr lang="sr-Latn-BA" sz="3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(1949), </a:t>
            </a:r>
            <a:endParaRPr lang="de-AT" sz="3000" dirty="0">
              <a:effectLst/>
              <a:latin typeface="Bg knjiga" panose="020406040505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spcAft>
                <a:spcPts val="300"/>
              </a:spcAft>
              <a:buNone/>
            </a:pPr>
            <a:r>
              <a:rPr lang="sr-Latn-BA" sz="3000" cap="small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partizanskim dnevnicima</a:t>
            </a:r>
            <a:r>
              <a:rPr lang="sr-Latn-BA" sz="3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(1945)</a:t>
            </a:r>
            <a:endParaRPr lang="de-AT" sz="3000" dirty="0">
              <a:effectLst/>
              <a:latin typeface="Bg knjiga" panose="020406040505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spcAft>
                <a:spcPts val="300"/>
              </a:spcAft>
              <a:buNone/>
            </a:pPr>
            <a:r>
              <a:rPr lang="sr-Latn-BA" sz="3000" cap="small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Sever</a:t>
            </a:r>
            <a:r>
              <a:rPr lang="sr-Latn-BA" sz="3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(1965)</a:t>
            </a:r>
            <a:endParaRPr lang="de-AT" sz="3000" dirty="0">
              <a:effectLst/>
              <a:latin typeface="Bg knjiga" panose="020406040505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spcAft>
                <a:spcPts val="300"/>
              </a:spcAft>
              <a:buNone/>
            </a:pPr>
            <a:r>
              <a:rPr lang="sr-Latn-BA" sz="3000" cap="small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Simon </a:t>
            </a:r>
            <a:r>
              <a:rPr lang="sr-Latn-BA" sz="3000" cap="small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Bolivar</a:t>
            </a:r>
            <a:r>
              <a:rPr lang="sr-Latn-BA" sz="3000" cap="small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Oslobodilac</a:t>
            </a:r>
            <a:r>
              <a:rPr lang="sr-Latn-BA" sz="3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(1930).</a:t>
            </a:r>
            <a:endParaRPr lang="de-AT" sz="3000" dirty="0">
              <a:effectLst/>
              <a:latin typeface="Bg knjiga" panose="020406040505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spcAft>
                <a:spcPts val="300"/>
              </a:spcAft>
              <a:buNone/>
            </a:pPr>
            <a:r>
              <a:rPr lang="sr-Latn-BA" sz="3000" cap="small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Utisci iz </a:t>
            </a:r>
            <a:r>
              <a:rPr lang="sr-Latn-BA" sz="3000" cap="small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Staljingrada</a:t>
            </a:r>
            <a:r>
              <a:rPr lang="sr-Latn-BA" sz="3000" dirty="0">
                <a:effectLst/>
                <a:latin typeface="Bg knjiga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3000" cap="small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(1947)</a:t>
            </a:r>
            <a:endParaRPr lang="ru-RU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4D6FCFA-645A-E82A-43F5-8995D1875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29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902955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29FBCC-E526-7BFC-7A33-318C336E9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CDAB4E5-774F-EAF7-7E0D-77AD2B9F28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dirty="0" err="1"/>
              <a:t>Publikacii</a:t>
            </a:r>
            <a:endParaRPr lang="sr-Latn-BA" dirty="0"/>
          </a:p>
          <a:p>
            <a:r>
              <a:rPr lang="sr-Latn-BA" dirty="0"/>
              <a:t>80 </a:t>
            </a:r>
            <a:r>
              <a:rPr lang="sl-SI" dirty="0"/>
              <a:t>udeležencev</a:t>
            </a:r>
            <a:endParaRPr lang="ru-RU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5B198B3-D4F3-3919-DA5A-94DA14AAE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3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8226937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D9F114-AC46-B76B-2140-DB4883A8C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0001DC0-10DF-9715-B018-E3785BCC5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Latn-BA" dirty="0"/>
              <a:t>Romani sa motivom pisma</a:t>
            </a:r>
          </a:p>
          <a:p>
            <a:pPr indent="0" algn="just">
              <a:spcAft>
                <a:spcPts val="300"/>
              </a:spcAft>
              <a:buNone/>
            </a:pPr>
            <a:r>
              <a:rPr lang="sr-Latn-BA" sz="3000" cap="small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 Drini ćuprija</a:t>
            </a:r>
            <a:r>
              <a:rPr lang="sr-Latn-BA" sz="3000" dirty="0">
                <a:effectLst/>
                <a:latin typeface="Bg knjiga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(1945)</a:t>
            </a:r>
            <a:endParaRPr lang="de-AT" sz="3000" dirty="0">
              <a:effectLst/>
              <a:latin typeface="Bg knjiga" panose="020406040505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spcAft>
                <a:spcPts val="300"/>
              </a:spcAft>
              <a:buNone/>
            </a:pPr>
            <a:r>
              <a:rPr lang="sr-Latn-BA" sz="3000" cap="small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Travnička hronika</a:t>
            </a:r>
            <a:r>
              <a:rPr lang="sr-Latn-BA" sz="3000" dirty="0">
                <a:effectLst/>
                <a:latin typeface="Bg knjiga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(1945)</a:t>
            </a:r>
            <a:endParaRPr lang="de-AT" sz="3000" dirty="0">
              <a:effectLst/>
              <a:latin typeface="Bg knjiga" panose="020406040505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spcAft>
                <a:spcPts val="300"/>
              </a:spcAft>
              <a:buNone/>
            </a:pPr>
            <a:r>
              <a:rPr lang="sr-Latn-BA" sz="3000" cap="small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Prokleta avlija</a:t>
            </a:r>
            <a:r>
              <a:rPr lang="sr-Latn-BA" sz="3000" dirty="0">
                <a:effectLst/>
                <a:latin typeface="Bg knjiga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(1954)</a:t>
            </a:r>
            <a:endParaRPr lang="de-AT" sz="3000" dirty="0">
              <a:effectLst/>
              <a:latin typeface="Bg knjiga" panose="020406040505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spcAft>
                <a:spcPts val="300"/>
              </a:spcAft>
              <a:buNone/>
            </a:pPr>
            <a:r>
              <a:rPr lang="sr-Latn-BA" sz="3000" cap="small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Gospođica </a:t>
            </a:r>
            <a:r>
              <a:rPr lang="sr-Latn-BA" sz="3000" dirty="0">
                <a:effectLst/>
                <a:latin typeface="Bg knjiga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(1945)</a:t>
            </a:r>
            <a:endParaRPr lang="de-AT" sz="3000" dirty="0">
              <a:effectLst/>
              <a:latin typeface="Bg knjiga" panose="020406040505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spcAft>
                <a:spcPts val="300"/>
              </a:spcAft>
              <a:buNone/>
            </a:pPr>
            <a:r>
              <a:rPr lang="sr-Latn-BA" sz="3000" cap="small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Omerpaša</a:t>
            </a:r>
            <a:r>
              <a:rPr lang="sr-Latn-BA" sz="3000" i="1" cap="small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3000" cap="small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Latas</a:t>
            </a:r>
            <a:r>
              <a:rPr lang="sr-Latn-BA" sz="3000" dirty="0">
                <a:effectLst/>
                <a:latin typeface="Bg knjiga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(1974)</a:t>
            </a:r>
            <a:endParaRPr lang="de-AT" sz="3000" dirty="0">
              <a:effectLst/>
              <a:latin typeface="Bg knjiga" panose="020406040505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spcAft>
                <a:spcPts val="300"/>
              </a:spcAft>
              <a:buNone/>
            </a:pPr>
            <a:r>
              <a:rPr lang="sr-Latn-BA" sz="3000" cap="small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 Sunčanoj strani</a:t>
            </a:r>
            <a:r>
              <a:rPr lang="sr-Latn-CS" sz="3000" dirty="0">
                <a:effectLst/>
                <a:latin typeface="Bg knjiga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(1994)</a:t>
            </a:r>
            <a:endParaRPr lang="de-AT" sz="3000" dirty="0">
              <a:effectLst/>
              <a:latin typeface="Bg knjiga" panose="020406040505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E5AC63F-5E1E-7130-C7F8-0B1226082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30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42582954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CD8620-A0C7-4F6F-B3D4-FE2D64937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1B14E6A-1C33-4600-A587-A2310E2608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Latn-RS" dirty="0"/>
              <a:t>Do 15. novembra 2023.</a:t>
            </a:r>
          </a:p>
          <a:p>
            <a:r>
              <a:rPr lang="sr-Latn-RS" dirty="0"/>
              <a:t>Teze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5376DC8-FB3F-4752-B5CF-F54A5F0B5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31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0237786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02EC07-E70D-4336-9CE1-812916AE8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E50721-3B39-4964-90E2-E477202B02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sz="2800" dirty="0"/>
              <a:t>Gralis prijave</a:t>
            </a:r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pPr marL="0" indent="0">
              <a:buNone/>
            </a:pPr>
            <a:r>
              <a:rPr lang="hr-HR" sz="18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https://www-gewi.uni-graz.at/gralis-alt/php/en/Personalium/Andric/andric.php</a:t>
            </a:r>
            <a:endParaRPr lang="de-DE" sz="1800" dirty="0">
              <a:effectLst/>
              <a:latin typeface="Bg knjiga" panose="020406040505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D2F0C8D-930B-4117-A61D-F83E2518B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32</a:t>
            </a:fld>
            <a:endParaRPr lang="en-US" altLang="sr-Latn-RS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016BE43-F9DF-4DB1-B452-4D05B56448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2291336"/>
            <a:ext cx="6820852" cy="314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9568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A7506B-F730-77A5-C6F0-53C6C16E1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C0F05C3-2729-EBBF-C51A-58A9D54A63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dirty="0"/>
              <a:t>Referati</a:t>
            </a:r>
          </a:p>
          <a:p>
            <a:endParaRPr lang="sr-Latn-BA" dirty="0"/>
          </a:p>
          <a:p>
            <a:pPr marL="0" indent="0">
              <a:buNone/>
            </a:pPr>
            <a:r>
              <a:rPr lang="sr-Latn-BA" sz="1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11. </a:t>
            </a:r>
            <a:r>
              <a:rPr lang="sr-Latn-BA" sz="1800" u="sng" dirty="0" err="1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Richtlinien</a:t>
            </a:r>
            <a:r>
              <a:rPr lang="sr-Latn-BA" sz="1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sr-Latn-BA" sz="1800" u="sng" dirty="0" err="1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zum</a:t>
            </a:r>
            <a:r>
              <a:rPr lang="sr-Latn-BA" sz="1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sr-Latn-BA" sz="1800" u="sng" dirty="0" err="1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Verfassen</a:t>
            </a:r>
            <a:r>
              <a:rPr lang="sr-Latn-BA" sz="1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sr-Latn-BA" sz="1800" u="sng" dirty="0" err="1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von</a:t>
            </a:r>
            <a:r>
              <a:rPr lang="sr-Latn-BA" sz="1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sr-Latn-BA" sz="1800" u="sng" dirty="0" err="1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Arbeiten</a:t>
            </a:r>
            <a:r>
              <a:rPr lang="sr-Latn-BA" sz="1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(</a:t>
            </a:r>
            <a:r>
              <a:rPr lang="sr-Latn-BA" sz="1800" u="sng" dirty="0" err="1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Style</a:t>
            </a:r>
            <a:r>
              <a:rPr lang="sr-Latn-BA" sz="1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sr-Latn-BA" sz="1800" u="sng" dirty="0" err="1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Sheet</a:t>
            </a:r>
            <a:r>
              <a:rPr lang="sr-Latn-BA" sz="1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) • Uputstvo za pripremu radova • </a:t>
            </a:r>
            <a:r>
              <a:rPr lang="sr-Latn-BA" sz="1800" u="sng" dirty="0" err="1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Упутство</a:t>
            </a:r>
            <a:r>
              <a:rPr lang="sr-Latn-BA" sz="1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sr-Latn-BA" sz="1800" u="sng" dirty="0" err="1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за</a:t>
            </a:r>
            <a:r>
              <a:rPr lang="sr-Latn-BA" sz="1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sr-Latn-BA" sz="1800" u="sng" dirty="0" err="1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припрему</a:t>
            </a:r>
            <a:r>
              <a:rPr lang="sr-Latn-BA" sz="1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sr-Latn-BA" sz="1800" u="sng" dirty="0" err="1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радова</a:t>
            </a:r>
            <a:r>
              <a:rPr lang="sr-Latn-BA" sz="1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• </a:t>
            </a:r>
            <a:r>
              <a:rPr lang="sr-Latn-BA" sz="1800" u="sng" dirty="0" err="1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Требования</a:t>
            </a:r>
            <a:r>
              <a:rPr lang="sr-Latn-BA" sz="1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к </a:t>
            </a:r>
            <a:r>
              <a:rPr lang="sr-Latn-BA" sz="1800" u="sng" dirty="0" err="1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оформлению</a:t>
            </a:r>
            <a:r>
              <a:rPr lang="sr-Latn-BA" sz="1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sr-Latn-BA" sz="1800" u="sng" dirty="0" err="1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статей</a:t>
            </a:r>
            <a:r>
              <a:rPr lang="sr-Latn-BA" sz="1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endParaRPr lang="de-AT" sz="1800" dirty="0">
              <a:effectLst/>
              <a:latin typeface="Bg knjiga" panose="020406040505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Latn-BA" dirty="0"/>
          </a:p>
          <a:p>
            <a:r>
              <a:rPr lang="sr-Latn-BA" dirty="0"/>
              <a:t>30. novembar 2023. </a:t>
            </a:r>
            <a:endParaRPr lang="de-AT" dirty="0"/>
          </a:p>
          <a:p>
            <a:endParaRPr lang="ru-RU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D0D04C3-B7C2-2B44-D7C6-10424DD47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33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1647092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04FAB6-87B7-EFEC-863A-FC4F27903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AFA3220-C0C7-08CD-3765-6C24B835AB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err="1"/>
              <a:t>Svetlozar</a:t>
            </a:r>
            <a:r>
              <a:rPr lang="de-AT" dirty="0"/>
              <a:t> </a:t>
            </a:r>
            <a:r>
              <a:rPr lang="de-AT" dirty="0" err="1"/>
              <a:t>Igov</a:t>
            </a:r>
            <a:r>
              <a:rPr lang="de-AT" dirty="0"/>
              <a:t> (1945–2023)</a:t>
            </a:r>
            <a:endParaRPr lang="sr-Latn-BA" dirty="0"/>
          </a:p>
          <a:p>
            <a:endParaRPr lang="ru-RU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71ED635-980C-D99B-E534-302FF4E4D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34</a:t>
            </a:fld>
            <a:endParaRPr lang="en-US" altLang="sr-Latn-RS"/>
          </a:p>
        </p:txBody>
      </p:sp>
      <p:pic>
        <p:nvPicPr>
          <p:cNvPr id="5" name="Grafik 4" descr="Ein Bild, das Kleidung, Menschliches Gesicht, Person, Blume enthält.&#10;&#10;Automatisch generierte Beschreibung">
            <a:extLst>
              <a:ext uri="{FF2B5EF4-FFF2-40B4-BE49-F238E27FC236}">
                <a16:creationId xmlns:a16="http://schemas.microsoft.com/office/drawing/2014/main" id="{056B6F7E-FFFD-BEE5-4103-02AF8F0834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348879"/>
            <a:ext cx="5034896" cy="37772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50908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DBB3DA7-A76C-ED26-BC0C-4E06F08BC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35</a:t>
            </a:fld>
            <a:endParaRPr lang="en-US" altLang="sr-Latn-RS"/>
          </a:p>
        </p:txBody>
      </p:sp>
      <p:pic>
        <p:nvPicPr>
          <p:cNvPr id="7" name="Grafik 6" descr="Ein Bild, das Person, Kleidung, Wand, Menschliches Gesicht enthält.&#10;&#10;Automatisch generierte Beschreibung">
            <a:extLst>
              <a:ext uri="{FF2B5EF4-FFF2-40B4-BE49-F238E27FC236}">
                <a16:creationId xmlns:a16="http://schemas.microsoft.com/office/drawing/2014/main" id="{4A3D730C-1EF8-0050-C8F1-B21C07C668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24744"/>
            <a:ext cx="6624736" cy="49675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67782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C5BEE9-899A-A9AF-8396-636BAF787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CDF8693-C0E8-EB1F-261C-28A3961E56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sz="3000" cap="small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Ivo Andrić: istorijski pesimizam i transcendentalna sanjarenja</a:t>
            </a:r>
            <a:r>
              <a:rPr lang="sr-Latn-BA" sz="3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AT" sz="3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(2012)</a:t>
            </a:r>
            <a:endParaRPr lang="ru-RU" sz="30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sr-Latn-BA" sz="30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bg-BG" sz="3000" cap="small" dirty="0">
                <a:latin typeface="Arial" panose="020B0604020202020204" pitchFamily="34" charset="0"/>
                <a:ea typeface="Calibri" panose="020F0502020204030204" pitchFamily="34" charset="0"/>
              </a:rPr>
              <a:t>Иво Андрич: исторически песимизъм и трансцендентални блянове </a:t>
            </a:r>
            <a:r>
              <a:rPr lang="ru-RU" sz="3000" dirty="0">
                <a:latin typeface="Arial" panose="020B0604020202020204" pitchFamily="34" charset="0"/>
                <a:ea typeface="Calibri" panose="020F0502020204030204" pitchFamily="34" charset="0"/>
              </a:rPr>
              <a:t>(2012)</a:t>
            </a:r>
            <a:endParaRPr lang="ru-RU" sz="30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2E4C278-7B0B-F9F8-8955-05E5908EE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36</a:t>
            </a:fld>
            <a:endParaRPr lang="en-US" altLang="sr-Latn-RS" dirty="0"/>
          </a:p>
        </p:txBody>
      </p:sp>
    </p:spTree>
    <p:extLst>
      <p:ext uri="{BB962C8B-B14F-4D97-AF65-F5344CB8AC3E}">
        <p14:creationId xmlns:p14="http://schemas.microsoft.com/office/powerpoint/2010/main" val="917410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905D90-4914-6DEA-FE0C-969CC2E7A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F1717D5-5508-DCA2-8D9A-37E20A82B4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Andrićeva publicistika</a:t>
            </a:r>
            <a:endParaRPr lang="ru-RU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7293EBF-8453-8093-5B17-AFCAAAC31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4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527780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83FBF2-3E67-7154-F87B-4074DD69D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6A24285-2579-5177-C906-C2ED8E4F3F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just">
              <a:spcAft>
                <a:spcPts val="300"/>
              </a:spcAft>
              <a:buNone/>
            </a:pPr>
            <a:r>
              <a:rPr lang="sl-SI" dirty="0"/>
              <a:t>Blok </a:t>
            </a:r>
          </a:p>
          <a:p>
            <a:pPr indent="0" algn="just">
              <a:spcAft>
                <a:spcPts val="300"/>
              </a:spcAft>
              <a:buNone/>
            </a:pPr>
            <a:r>
              <a:rPr lang="sl-SI" dirty="0"/>
              <a:t>Komisija za stilistiko pri Mednarodnem slavističnem komiteju </a:t>
            </a:r>
          </a:p>
          <a:p>
            <a:pPr indent="252095" algn="just">
              <a:spcAft>
                <a:spcPts val="300"/>
              </a:spcAft>
            </a:pPr>
            <a:r>
              <a:rPr lang="sl-SI" dirty="0"/>
              <a:t>Slovenski publicistični stil </a:t>
            </a:r>
            <a:endParaRPr lang="de-AT" dirty="0"/>
          </a:p>
          <a:p>
            <a:pPr indent="252095" algn="just">
              <a:spcAft>
                <a:spcPts val="300"/>
              </a:spcAft>
            </a:pPr>
            <a:r>
              <a:rPr lang="sl-SI" dirty="0"/>
              <a:t>Stil Iva Andrića</a:t>
            </a:r>
            <a:endParaRPr lang="de-AT" dirty="0"/>
          </a:p>
          <a:p>
            <a:endParaRPr lang="ru-RU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1D65E7A-7F5D-724A-9F77-172EA9008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5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869449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9E7F35-1DB1-9B8E-18FB-5941B6B63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107B2C0-32CB-B1A2-4C89-F83571942F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/>
              <a:t>Prvi stilistični kolokvij</a:t>
            </a:r>
          </a:p>
          <a:p>
            <a:r>
              <a:rPr lang="sl-SI" dirty="0"/>
              <a:t>Beograd</a:t>
            </a:r>
          </a:p>
          <a:p>
            <a:r>
              <a:rPr lang="sl-SI" dirty="0"/>
              <a:t>8. in 9. 9. 2023</a:t>
            </a:r>
          </a:p>
          <a:p>
            <a:r>
              <a:rPr lang="sl-SI" dirty="0"/>
              <a:t>Inštitut za srbski jezik SANU</a:t>
            </a:r>
            <a:endParaRPr lang="de-AT" dirty="0"/>
          </a:p>
          <a:p>
            <a:endParaRPr lang="de-AT" dirty="0"/>
          </a:p>
          <a:p>
            <a:endParaRPr lang="ru-RU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E48D433-F2FA-4BE1-405F-003D5055B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6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09815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9A19385-92C2-9575-0948-CBCC66881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7</a:t>
            </a:fld>
            <a:endParaRPr lang="en-US" altLang="sr-Latn-RS"/>
          </a:p>
        </p:txBody>
      </p:sp>
      <p:pic>
        <p:nvPicPr>
          <p:cNvPr id="5" name="Grafik 4" descr="Ein Bild, das Text, Screenshot, Schrift, Dokument enthält.&#10;&#10;Automatisch generierte Beschreibung">
            <a:extLst>
              <a:ext uri="{FF2B5EF4-FFF2-40B4-BE49-F238E27FC236}">
                <a16:creationId xmlns:a16="http://schemas.microsoft.com/office/drawing/2014/main" id="{3AA83699-90A1-2D9F-D88D-F4CA65B08C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4" y="836712"/>
            <a:ext cx="3181350" cy="5115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776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A04C64B-D474-AAB0-720E-69FCDDAAC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8</a:t>
            </a:fld>
            <a:endParaRPr lang="en-US" altLang="sr-Latn-RS"/>
          </a:p>
        </p:txBody>
      </p:sp>
      <p:pic>
        <p:nvPicPr>
          <p:cNvPr id="5" name="Grafik 4" descr="Ein Bild, das Text, Screenshot, Schrift, Zahl enthält.&#10;&#10;Automatisch generierte Beschreibung">
            <a:extLst>
              <a:ext uri="{FF2B5EF4-FFF2-40B4-BE49-F238E27FC236}">
                <a16:creationId xmlns:a16="http://schemas.microsoft.com/office/drawing/2014/main" id="{4E0C619A-64F7-14DD-CF03-A948D17B3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1268760"/>
            <a:ext cx="5256584" cy="474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230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D98E9CD-D338-2174-96E6-30AFD4E4C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9</a:t>
            </a:fld>
            <a:endParaRPr lang="en-US" altLang="sr-Latn-RS"/>
          </a:p>
        </p:txBody>
      </p:sp>
      <p:pic>
        <p:nvPicPr>
          <p:cNvPr id="5" name="Grafik 4" descr="Ein Bild, das Text, Screenshot, Schrift, Zahl enthält.&#10;&#10;Automatisch generierte Beschreibung">
            <a:extLst>
              <a:ext uri="{FF2B5EF4-FFF2-40B4-BE49-F238E27FC236}">
                <a16:creationId xmlns:a16="http://schemas.microsoft.com/office/drawing/2014/main" id="{5B445525-FCFB-1EE9-38FA-31A53BD63C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268760"/>
            <a:ext cx="6230059" cy="302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43796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sr-Latn-RS" sz="2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sr-Latn-RS" sz="2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664</Words>
  <Application>Microsoft Office PowerPoint</Application>
  <PresentationFormat>Bildschirmpräsentation (4:3)</PresentationFormat>
  <Paragraphs>163</Paragraphs>
  <Slides>36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36</vt:i4>
      </vt:variant>
    </vt:vector>
  </HeadingPairs>
  <TitlesOfParts>
    <vt:vector size="39" baseType="lpstr">
      <vt:lpstr>Arial</vt:lpstr>
      <vt:lpstr>Bg knjiga</vt:lpstr>
      <vt:lpstr>Default Design</vt:lpstr>
      <vt:lpstr>Andrićeva publicistika Uvodna riječ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16. simpozijum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UNI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Branko Tošović Aoristno-imperfektno  emajliranje i čatovanje</dc:title>
  <dc:creator>BT</dc:creator>
  <cp:lastModifiedBy>Branko Tosovic</cp:lastModifiedBy>
  <cp:revision>3041</cp:revision>
  <cp:lastPrinted>2023-10-16T08:48:52Z</cp:lastPrinted>
  <dcterms:created xsi:type="dcterms:W3CDTF">2005-05-16T09:32:41Z</dcterms:created>
  <dcterms:modified xsi:type="dcterms:W3CDTF">2023-10-18T05:04:40Z</dcterms:modified>
</cp:coreProperties>
</file>