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61" r:id="rId5"/>
    <p:sldId id="262" r:id="rId6"/>
    <p:sldId id="264" r:id="rId7"/>
    <p:sldId id="268" r:id="rId8"/>
    <p:sldId id="269" r:id="rId9"/>
    <p:sldId id="265" r:id="rId10"/>
    <p:sldId id="266" r:id="rId11"/>
    <p:sldId id="267" r:id="rId12"/>
    <p:sldId id="272" r:id="rId13"/>
    <p:sldId id="273" r:id="rId14"/>
    <p:sldId id="277" r:id="rId15"/>
    <p:sldId id="263" r:id="rId16"/>
    <p:sldId id="258" r:id="rId17"/>
    <p:sldId id="279" r:id="rId18"/>
    <p:sldId id="259" r:id="rId19"/>
    <p:sldId id="278" r:id="rId20"/>
  </p:sldIdLst>
  <p:sldSz cx="12192000" cy="6858000"/>
  <p:notesSz cx="6858000" cy="9144000"/>
  <p:defaultTextStyle>
    <a:defPPr>
      <a:defRPr lang="en-M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DEC4A-B9D2-3746-B6E3-3174832731CF}" type="datetimeFigureOut">
              <a:rPr lang="en-ME" smtClean="0"/>
              <a:t>8.10.23.</a:t>
            </a:fld>
            <a:endParaRPr lang="e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F06D8-AAA4-6341-BCE8-1308367C0554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86099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66CD2-B1C2-3170-CC6E-C98E82A29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FD328-B265-4FDD-4FE6-1AAE4EB57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2D11A-A16A-0E60-EBF6-6A2490B0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FC22-003C-A04B-BCDF-F8E34B25F127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908EA-3C02-228C-BF11-C14A589A6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C1E1-C57B-0512-2585-E55F788F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70485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4320F-860F-9E18-8A9F-96436D9EE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64DD5-229D-790E-D2C5-56972C5C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C86BB-FF10-F6A9-0F5C-239CC4C7D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7E9-B885-EE4A-A485-CBECD5CAA91E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6197-BE48-8C7D-2754-1E1A5BE3E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62376-3E37-3E37-DA6A-50CE5B6D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35798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76044-34BC-A0CE-4E42-0B5E0EAA0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979AA-0421-12BF-98E7-F2D51E4B6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581FA-237B-9C86-67C9-45203DEA2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65B0-C6B6-024F-808B-AF666E523112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D2EFC-64D4-0AB3-7ADC-579C028F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A00C9-7810-9B97-6BF6-B19C0BEF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24855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2B83-C16E-2BC5-FBF4-72550A8E5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6AF57-09D5-4B0E-74D9-B7F7DC784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3EB8-B280-107A-BD50-0E70469A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1824-7D48-0E44-883F-D182CC717E3B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A93CD-0844-0E7A-9090-C647FD86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17E25-1D56-9A6A-0E02-ADFE8546F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84444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8AA80-EE9F-1AF1-0A6A-486E30D7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D25E2-A785-20DC-AF62-2FBBB228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FFEA1-A33F-A06B-0BB5-38B4DBA1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A84F-2432-7849-A8B2-C562522CCFA7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3D909-25EF-438A-8486-213ECB01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11BD0-FE15-71D7-44E1-0629E0C7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1691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CA15D-164A-72A7-7143-19B48F256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3CBFB-C5AB-0E90-04CD-11E100A41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C6184-8645-3EB2-B2BF-9A080387E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A990F-00D4-15FB-E12D-2214A9BA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6DAB-29EF-F349-9774-B089B70165F0}" type="datetime1">
              <a:rPr lang="en-US" smtClean="0"/>
              <a:t>10/8/23</a:t>
            </a:fld>
            <a:endParaRPr lang="e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A7CA-0473-B7E0-D622-7A139FCA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24E80-959D-6A44-4FB4-B0DCBB77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13987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8A4A-60D8-475A-F210-3077B757F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B536-37C9-9E80-E327-AD298D52E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FB789-E177-053D-64D1-A9EA5FAB9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0212F-38AD-A6FA-A1C6-176061F93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3FC35-2316-297D-A849-AE3E5FE46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EC323-9CC9-3251-67AE-BE9DE313C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04B-35A2-B842-82D3-F37FEBEEA28B}" type="datetime1">
              <a:rPr lang="en-US" smtClean="0"/>
              <a:t>10/8/23</a:t>
            </a:fld>
            <a:endParaRPr lang="e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5B2A6-9941-847F-3347-AC0736F8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78BD04-E157-440B-F44E-C5CCDB34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2978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AD92-2856-04BF-2D84-00558423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A75F0-EE92-167A-814E-486742233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8F0D-CD13-D146-ADAD-4FE8C25A3B4F}" type="datetime1">
              <a:rPr lang="en-US" smtClean="0"/>
              <a:t>10/8/23</a:t>
            </a:fld>
            <a:endParaRPr lang="e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F1B92-AE54-92DD-08F9-1E157247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54B77-DB78-D441-EE5B-0CB28E63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97216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D78F9-DA04-3D0E-2D3E-FC79F519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DCC-00EC-B149-B48B-9DA5B2024A55}" type="datetime1">
              <a:rPr lang="en-US" smtClean="0"/>
              <a:t>10/8/23</a:t>
            </a:fld>
            <a:endParaRPr lang="e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516E0-1A11-2F22-AAC5-0FE28105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965E2-1B4D-12D2-BA71-13F7119F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93835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FF147-56F8-0423-E0BF-62999374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F813D-F7FB-0F12-326F-A8A3A284E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40C15-FB74-293F-9335-1B98E7D67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73441-115F-5E16-D09E-E950EF36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2C10-D389-D749-869F-9019CB83F3E0}" type="datetime1">
              <a:rPr lang="en-US" smtClean="0"/>
              <a:t>10/8/23</a:t>
            </a:fld>
            <a:endParaRPr lang="e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17EDE-0C5F-CEF1-C473-DB0AFC5A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194BC-5543-ADBA-833A-9B2B8005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2819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2D4A-742C-4DF0-D9F7-49268643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A8EB6-0825-B125-DFF5-EC768E164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A3D70-7516-4FA6-0401-49181C2DF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F574A-AD3B-0DD9-BD48-6953DC837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B94A-3448-C646-A2B4-D7B991D3E136}" type="datetime1">
              <a:rPr lang="en-US" smtClean="0"/>
              <a:t>10/8/23</a:t>
            </a:fld>
            <a:endParaRPr lang="e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82D22-EFC2-CC24-C175-9CAED10D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424C6-16FD-8815-1D9B-D7608D00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58825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4604F3-FE6C-289F-A486-7750165F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96843-4255-FF23-39ED-223533EC9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2A116-CC07-FAC1-FA60-362904FE8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D9C9-8586-EA40-AE93-B3B60E729474}" type="datetime1">
              <a:rPr lang="en-US" smtClean="0"/>
              <a:t>10/8/23</a:t>
            </a:fld>
            <a:endParaRPr lang="e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D9FB2-F893-A365-1D56-EBD38B11D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FC39C-CB36-B752-8D94-A645583F5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E617D-E62B-4B46-B02B-4902C901F888}" type="slidenum">
              <a:rPr lang="en-ME" smtClean="0"/>
              <a:t>‹#›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49464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evena1606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383E9-5735-3606-6FE0-A639645D0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158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ME" sz="4000" b="1" dirty="0">
                <a:latin typeface="Arial" panose="020B0604020202020204" pitchFamily="34" charset="0"/>
                <a:cs typeface="Arial" panose="020B0604020202020204" pitchFamily="34" charset="0"/>
              </a:rPr>
              <a:t>evena Tomić-Brkuljan</a:t>
            </a:r>
            <a:br>
              <a:rPr lang="en-ME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1800" b="1" dirty="0">
                <a:latin typeface="Arial" panose="020B0604020202020204" pitchFamily="34" charset="0"/>
                <a:cs typeface="Arial" panose="020B0604020202020204" pitchFamily="34" charset="0"/>
              </a:rPr>
              <a:t>Filološki fakultet</a:t>
            </a:r>
            <a:br>
              <a:rPr lang="en-ME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1800" b="1" dirty="0">
                <a:latin typeface="Arial" panose="020B0604020202020204" pitchFamily="34" charset="0"/>
                <a:cs typeface="Arial" panose="020B0604020202020204" pitchFamily="34" charset="0"/>
              </a:rPr>
              <a:t>Univerziteta Crne Gore</a:t>
            </a:r>
            <a:br>
              <a:rPr lang="en-M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1600" b="1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nevena1606@gmail.com</a:t>
            </a:r>
            <a:br>
              <a:rPr lang="en-ME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5300" b="1" dirty="0">
                <a:latin typeface="Arial" panose="020B0604020202020204" pitchFamily="34" charset="0"/>
                <a:cs typeface="Arial" panose="020B0604020202020204" pitchFamily="34" charset="0"/>
              </a:rPr>
              <a:t>Imenički predloški izrazi u jeziku Andrićeve publicistike </a:t>
            </a:r>
            <a:br>
              <a:rPr lang="en-ME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2900" b="1" dirty="0">
                <a:latin typeface="Arial" panose="020B0604020202020204" pitchFamily="34" charset="0"/>
                <a:cs typeface="Arial" panose="020B0604020202020204" pitchFamily="34" charset="0"/>
              </a:rPr>
              <a:t>Andrićev simpozijum</a:t>
            </a:r>
            <a:br>
              <a:rPr lang="en-ME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ME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E" sz="2700" b="1" dirty="0">
                <a:latin typeface="Arial" panose="020B0604020202020204" pitchFamily="34" charset="0"/>
                <a:cs typeface="Arial" panose="020B0604020202020204" pitchFamily="34" charset="0"/>
              </a:rPr>
              <a:t>Slovenija, 19 – 22. 10. 2023.</a:t>
            </a:r>
          </a:p>
        </p:txBody>
      </p:sp>
    </p:spTree>
    <p:extLst>
      <p:ext uri="{BB962C8B-B14F-4D97-AF65-F5344CB8AC3E}">
        <p14:creationId xmlns:p14="http://schemas.microsoft.com/office/powerpoint/2010/main" val="1523490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9818B-AB13-7E63-F330-81661B7D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3.3. sa značenjem okolnosti</a:t>
            </a:r>
            <a:b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M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EE6F7-48B2-E12A-8AE9-D5117D73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039"/>
            <a:ext cx="10515600" cy="47519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nastajale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uticajem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knjiga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(47)</a:t>
            </a:r>
          </a:p>
          <a:p>
            <a:pPr algn="just">
              <a:lnSpc>
                <a:spcPct val="150000"/>
              </a:lnSpc>
            </a:pP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Jedan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stvoren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dojmom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njemačke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romantike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dojmom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ženskih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narodnih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pjesama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(143)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mi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ćemo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uzeti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Vukovu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prozu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celinu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obzira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književni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rod (…) (46)</a:t>
            </a:r>
            <a:endParaRPr lang="en-ME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19A66-C002-B319-79ED-2F2FE16B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11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760999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17B8F-22E5-5F3D-67E9-FF9684CB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3.4. sa ostalim značenjima</a:t>
            </a:r>
            <a:endParaRPr lang="en-M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44F9B-E69E-95DD-4538-FFDF0C774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1389413"/>
            <a:ext cx="11424062" cy="478755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Odnos</a:t>
            </a: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zamjene</a:t>
            </a: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Možda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njegov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poziv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govori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ime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koji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umeli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(337).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Sredstvo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On je </a:t>
            </a:r>
            <a:r>
              <a:rPr kumimoji="0" lang="en-US" sz="3200" b="0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</a:t>
            </a:r>
            <a:r>
              <a:rPr kumimoji="0" lang="en-US" sz="3200" b="0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pomoć</a:t>
            </a:r>
            <a:r>
              <a:rPr kumimoji="0" lang="en-US" sz="3200" b="0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Kopitarevu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zainteresovao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Grima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(68)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(…) I da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najveći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najumniji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ljudi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izučavaju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naš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jezik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narodnih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pesama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(…) (71)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BA4A4-A485-B92F-D7E7-FCEF49CE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12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4263519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E139-D9AA-442C-2091-D7E4AD5A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06" y="136524"/>
            <a:ext cx="11827824" cy="68699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600" b="1" dirty="0" err="1">
                <a:latin typeface="Arial" panose="020B0604020202020204" pitchFamily="34" charset="0"/>
                <a:cs typeface="Arial" panose="020B0604020202020204" pitchFamily="34" charset="0"/>
              </a:rPr>
              <a:t>poredbeno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b="1" dirty="0" err="1">
                <a:latin typeface="Arial" panose="020B0604020202020204" pitchFamily="34" charset="0"/>
                <a:cs typeface="Arial" panose="020B0604020202020204" pitchFamily="34" charset="0"/>
              </a:rPr>
              <a:t>značenje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4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Napadi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izlazili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obliku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dopisa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(163)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mi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imamo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naročitu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nježnost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znaku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nježnosti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toga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predraspoloženja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pisan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ovaj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prikaz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(134)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da se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pojave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pred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očima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zadivljenog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čovječanstva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sjaju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najvećih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epopeja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(146)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držane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potpuno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tonu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narodne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pjesme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(143)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sr-Latn-ME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 </a:t>
            </a:r>
            <a:r>
              <a:rPr lang="sr-Latn-ME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poređenju sa </a:t>
            </a:r>
            <a:r>
              <a:rPr lang="sr-Latn-ME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onim koji ga u toj borbi okružuju (...) (62)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Ono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što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danas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vredi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naročito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istaći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jeste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da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</a:t>
            </a:r>
            <a:r>
              <a:rPr lang="en-US" sz="3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razliku</a:t>
            </a:r>
            <a:r>
              <a:rPr lang="en-US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mnogih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naroda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došli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književnog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jezika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(240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72E11-6918-3492-7C5E-5E7ED42E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13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435265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A58DC-439E-155C-899B-ADAA01F55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008" y="296883"/>
            <a:ext cx="11780322" cy="6424592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uslova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uzrok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ta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hijerarhija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isključivo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duhovna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unutarnja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nigde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nije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zavisnosti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položaja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prolaznog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društvenog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(121); (…)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slučaju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M.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Gorkog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</a:t>
            </a:r>
            <a:r>
              <a:rPr lang="en-U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obzirom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sredinu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kojoj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živeo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bile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naročito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oštre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(328). 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usklađenost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Preradovićev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nazor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ženama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ljubavi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potpuno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ostalim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njegovim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naziranjima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(…) (141).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dopusnost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(…)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cenu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velikih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žrtva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izuzetnih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nastoji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područjima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kulturnom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nadoknadi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(…) (335)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socijativnost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(…)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pojanje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pedeset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sveštenika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čelu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mitropolitom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Mihailom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(…) (58). 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36E95-D310-1843-BF34-D94F94FD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14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459945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752A5-BBA2-5A89-1CC0-137292F30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1" y="136525"/>
            <a:ext cx="11519065" cy="658495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sr-Latn-ME" sz="3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spacijalnost: 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okviru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našeg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današnjeg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razgovora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bih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vam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pokazao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nekoliko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primera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(251)</a:t>
            </a:r>
            <a:r>
              <a:rPr lang="en-ME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Htio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mnogo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lijepoga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stvoriti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polju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hrvatske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glazbe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(137)</a:t>
            </a:r>
            <a:endParaRPr lang="en-US" sz="3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3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povoljnost</a:t>
            </a:r>
            <a:r>
              <a:rPr lang="en-US" sz="3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sr-Latn-ME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a ono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što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urađeno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četiri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decenije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austrijske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okupacije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rađeno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mnogo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manje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korist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stanovnika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zemlje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mnogo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više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interesu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srednjoevropskog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kapitala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(173)</a:t>
            </a:r>
            <a:endParaRPr lang="en-ME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3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namjena</a:t>
            </a:r>
            <a:r>
              <a:rPr lang="en-US" sz="3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on je 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slavu</a:t>
            </a:r>
            <a:r>
              <a:rPr lang="en-US" sz="3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velikog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predsednika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spevao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ceo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jedan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ciklus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 (266)</a:t>
            </a:r>
            <a:endParaRPr lang="en-ME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E1E36-8F57-5B2B-A2C9-997D9126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15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665413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047F7-7F28-6942-FAC1-9AB94BD4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ME" sz="3600" b="1" dirty="0">
                <a:latin typeface="Arial" panose="020B0604020202020204" pitchFamily="34" charset="0"/>
                <a:cs typeface="Arial" panose="020B0604020202020204" pitchFamily="34" charset="0"/>
              </a:rPr>
              <a:t>aključak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797A-DD67-1180-D92B-CAE7188F6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58" y="1425039"/>
            <a:ext cx="11045042" cy="5296435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roces konverzije konstrukcije </a:t>
            </a:r>
            <a:r>
              <a:rPr lang="en-ME" sz="3200" i="1" dirty="0">
                <a:latin typeface="Arial" panose="020B0604020202020204" pitchFamily="34" charset="0"/>
                <a:cs typeface="Arial" panose="020B0604020202020204" pitchFamily="34" charset="0"/>
              </a:rPr>
              <a:t>predlog 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ME" sz="3200" i="1" dirty="0">
                <a:latin typeface="Arial" panose="020B0604020202020204" pitchFamily="34" charset="0"/>
                <a:cs typeface="Arial" panose="020B0604020202020204" pitchFamily="34" charset="0"/>
              </a:rPr>
              <a:t> imenica 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u predlog najčešće potpun.</a:t>
            </a:r>
          </a:p>
          <a:p>
            <a:pPr algn="just"/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Temporalni imenički predloški izrazi kod Andrića sinonimni.</a:t>
            </a:r>
          </a:p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Ovim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konstrukcijama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se n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e sužava upotreba pravih predloga. </a:t>
            </a:r>
          </a:p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Snižena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distribucija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obro obilježje stila, ali i rezultat uticaja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poetsko-filozofske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koncepcije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rečenice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M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AD56F-9CCE-BD77-8B11-054925B9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16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182822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8431-F950-2042-696C-649EF7792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-38636"/>
            <a:ext cx="10515600" cy="1325563"/>
          </a:xfrm>
        </p:spPr>
        <p:txBody>
          <a:bodyPr>
            <a:normAutofit/>
          </a:bodyPr>
          <a:lstStyle/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ME" sz="3800" b="1" dirty="0">
                <a:latin typeface="Arial" panose="020B0604020202020204" pitchFamily="34" charset="0"/>
                <a:cs typeface="Arial" panose="020B0604020202020204" pitchFamily="34" charset="0"/>
              </a:rPr>
              <a:t>zvori i literatura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7669D-00BB-B043-1AE8-737BC161A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3" y="760022"/>
            <a:ext cx="11827822" cy="587828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Andrić 1976: 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Andrić, Ivo.</a:t>
            </a: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Eseji i kritike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Ur. Ljubo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Jandrić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Svjetlost. Sarajevo.</a:t>
            </a:r>
          </a:p>
          <a:p>
            <a:pPr algn="just">
              <a:lnSpc>
                <a:spcPct val="150000"/>
              </a:lnSpc>
            </a:pP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Bučar </a:t>
            </a:r>
            <a:r>
              <a:rPr lang="sr-Latn-R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2009: 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Bučar, Mirjana. </a:t>
            </a:r>
            <a:r>
              <a:rPr lang="sr-Latn-R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Gramatikalizacija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sekundarni </a:t>
            </a:r>
            <a:r>
              <a:rPr lang="sr-Latn-R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prijedlozi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glagolskoga i imeničkoga porijekla. In: </a:t>
            </a:r>
            <a:r>
              <a:rPr lang="sr-Latn-RS" sz="3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Jezikoslovlje, 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2. Osijek. 183–216. </a:t>
            </a:r>
            <a:endParaRPr lang="en-ME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Dragićević 2012: 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Dragićević, </a:t>
            </a:r>
            <a:r>
              <a:rPr lang="sr-Latn-R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Rajna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 imenicama u službi predloga. In: J</a:t>
            </a:r>
            <a:r>
              <a:rPr lang="sr-Latn-RS" sz="3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užnoslovenski filolog, LXVIII</a:t>
            </a:r>
            <a:r>
              <a:rPr lang="sr-Latn-RS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Beograd</a:t>
            </a:r>
            <a:r>
              <a:rPr lang="sr-Latn-RS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91–109. </a:t>
            </a:r>
            <a:endParaRPr lang="en-ME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Glušac</a:t>
            </a:r>
            <a:r>
              <a:rPr lang="sr-Latn-R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Latn-RS" sz="3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Rišner</a:t>
            </a:r>
            <a:r>
              <a:rPr lang="sr-Latn-RS" sz="3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2016: </a:t>
            </a:r>
            <a:r>
              <a:rPr lang="sr-Latn-R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Glušac</a:t>
            </a:r>
            <a:r>
              <a:rPr lang="sr-Latn-R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Mirjana,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Rišner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Vlasta. O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uporabi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značenju sekundarnih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prijedloga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nastalih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gramatikalizacijom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imenica. In: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Rasprave, Časopis Instituta za hrvatski jezik i jezikoslovlje, 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42/2</a:t>
            </a:r>
            <a:r>
              <a:rPr lang="sr-Latn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Zagreb.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409–442.  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C80C0-8135-4C3B-7833-39926607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17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4143406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93378-87D9-C5A5-2D42-EB70C4C72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120424"/>
            <a:ext cx="10938164" cy="57375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Kovačević 1986: 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Kovačević, Miloš. Sporni veznik s obzirom da. In: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 jezik XXVII/1-2</a:t>
            </a:r>
            <a:r>
              <a:rPr lang="sr-Latn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Beograd.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23–34.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Matas</a:t>
            </a: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Ivanković 2014: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Matas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Ivanković, Ivana.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Prijedlozi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sredstva prijedložnog tipa. In: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Rasprave: Časopis Instituta za hrvatski jezik i jezikoslovlje 40/1</a:t>
            </a:r>
            <a:r>
              <a:rPr lang="sr-Latn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Zagreb.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202–205.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97D12-2682-64DD-5CF7-1411BEBD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18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028679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F80D-965F-6E2B-5DE3-5CAB2985C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526"/>
            <a:ext cx="12029704" cy="67214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Matovac</a:t>
            </a: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2012: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Matovac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Darko. O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prijedlozima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hrvatskom jeziku. In: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Bosanskohercegovački slavistički kongres. Zbornik radova. Knjiga I. 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Sarajevo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461–476.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Nenezić</a:t>
            </a:r>
            <a:r>
              <a:rPr lang="sr-Latn-R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2014: </a:t>
            </a:r>
            <a:r>
              <a:rPr lang="sr-Latn-R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Nenezić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Sonja. O konstrukcijama sa predloškim izrazom od strane. In: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Naučni sastanak slavista u Vukove dane, 43/1, 12–15. IX 2013</a:t>
            </a:r>
            <a:r>
              <a:rPr lang="sr-Latn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Beograd</a:t>
            </a:r>
            <a:r>
              <a:rPr lang="sr-Latn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125–135.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D5BBE-5762-406C-5CA7-5E12B5415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19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076244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4A80E-0E7A-C8B1-6E79-F042FBCFF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2" y="273132"/>
            <a:ext cx="12029704" cy="64483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Piper i dr. </a:t>
            </a:r>
            <a:r>
              <a:rPr lang="sr-Latn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2005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Piper, P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iper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Antonić, Ivana i dr. 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Sintaksa savremenog srpskog jezika. Prosta rečenica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Beograd.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Popović 1966: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Popović, Lj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ubomir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Predloški izrazi u savremenom srpskohrvatskom jeziku. In: 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 jezik, </a:t>
            </a:r>
            <a:r>
              <a:rPr lang="sr-Latn-R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XV, sv. 3–4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Beograd. 195–220.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Šarić 1999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Šarić, Lj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iljana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Gramatikalizacija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sekundarni </a:t>
            </a:r>
            <a:r>
              <a:rPr lang="sr-Latn-R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prijedlozi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(pomoću, s pomoću, uz pomoć). In: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Riječ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Hrvatsko filološko društvo, 5, sv. 1.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Zagreb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81–95. 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E1CDC-4E21-348E-B89A-6E204CD4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20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05882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E554-7DC8-C996-D385-291E3029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adržaj prezentacije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8CE62-B552-EACB-153F-2055F1D0C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039"/>
            <a:ext cx="10515600" cy="475192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pPr marL="514350" indent="-514350">
              <a:buFont typeface="+mj-lt"/>
              <a:buAutoNum type="arabicPeriod"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Šta su imenički predloški izrazi?</a:t>
            </a:r>
          </a:p>
          <a:p>
            <a:pPr marL="514350" indent="-514350">
              <a:buFont typeface="+mj-lt"/>
              <a:buAutoNum type="arabicPeriod"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Imenički predloški izrazi kod Andrića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3.1. sa temporalnim značenjem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3.2. sa značenjem povezanosti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3.3. sa značenjem okolnosti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3.4. sa ostalim značenjima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4. Zaključak </a:t>
            </a:r>
          </a:p>
          <a:p>
            <a:pPr marL="0" indent="0">
              <a:buNone/>
            </a:pP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5. Izvori i literatura </a:t>
            </a:r>
          </a:p>
          <a:p>
            <a:pPr marL="0" indent="0">
              <a:buNone/>
            </a:pPr>
            <a:endParaRPr lang="en-M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4A6FC-A06C-FE91-8540-CB0E880C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3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28081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FAF7-9587-C5B4-A342-95B2C4AD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vod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83709-C431-F68E-5029-EAB01C7B6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Proširivanje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inventara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predloških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Andrića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vezi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ematskom širinom tekstova i zalaženjem u široki prostor društveno-kulturnih tokova.</a:t>
            </a:r>
          </a:p>
          <a:p>
            <a:pPr algn="just">
              <a:lnSpc>
                <a:spcPct val="150000"/>
              </a:lnSpc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Raznovrsni </a:t>
            </a:r>
            <a:r>
              <a:rPr lang="en-ME" sz="3200" dirty="0">
                <a:latin typeface="Arial" panose="020B0604020202020204" pitchFamily="34" charset="0"/>
                <a:cs typeface="Arial" panose="020B0604020202020204" pitchFamily="34" charset="0"/>
              </a:rPr>
              <a:t>imenički izrazi u predloškoj službi konkretizuju i formulišu specifične odnose u rečenici.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C68FA-6521-901D-4F1B-AB82AC33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4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68315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D3A5-90E4-8DB4-E807-E9FDCA37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ta su imenički predloški izrazi?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91387-947C-7109-F45B-3139C58DF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Popredloženi</a:t>
            </a:r>
            <a:r>
              <a:rPr lang="en-US" sz="3200" dirty="0"/>
              <a:t> </a:t>
            </a:r>
            <a:r>
              <a:rPr lang="en-US" sz="3200" dirty="0" err="1"/>
              <a:t>predloško-padežni</a:t>
            </a:r>
            <a:r>
              <a:rPr lang="en-US" sz="3200" dirty="0"/>
              <a:t> </a:t>
            </a:r>
            <a:r>
              <a:rPr lang="en-US" sz="3200" dirty="0" err="1"/>
              <a:t>spojevi</a:t>
            </a:r>
            <a:endParaRPr lang="en-US" sz="3200" dirty="0"/>
          </a:p>
          <a:p>
            <a:r>
              <a:rPr lang="en-US" sz="3200" dirty="0"/>
              <a:t>S</a:t>
            </a:r>
            <a:r>
              <a:rPr lang="en-ME" sz="3200" dirty="0"/>
              <a:t>trukture: </a:t>
            </a:r>
            <a:r>
              <a:rPr lang="en-ME" sz="3200" i="1" dirty="0"/>
              <a:t>predlog</a:t>
            </a:r>
            <a:r>
              <a:rPr lang="en-ME" sz="3200" dirty="0"/>
              <a:t> + </a:t>
            </a:r>
            <a:r>
              <a:rPr lang="en-ME" sz="3200" i="1" dirty="0"/>
              <a:t>imenica</a:t>
            </a:r>
            <a:r>
              <a:rPr lang="en-ME" sz="3200" dirty="0"/>
              <a:t> / </a:t>
            </a:r>
            <a:r>
              <a:rPr lang="en-ME" sz="3200" i="1" dirty="0"/>
              <a:t>predlog</a:t>
            </a:r>
            <a:r>
              <a:rPr lang="en-ME" sz="3200" dirty="0"/>
              <a:t> + </a:t>
            </a:r>
            <a:r>
              <a:rPr lang="en-ME" sz="3200" i="1" dirty="0"/>
              <a:t>imenica</a:t>
            </a:r>
            <a:r>
              <a:rPr lang="en-ME" sz="3200" dirty="0"/>
              <a:t> + </a:t>
            </a:r>
            <a:r>
              <a:rPr lang="en-ME" sz="3200" i="1" dirty="0"/>
              <a:t>predlog</a:t>
            </a:r>
            <a:r>
              <a:rPr lang="en-ME" sz="3200" dirty="0"/>
              <a:t> (npr. na kraju / u roku od)</a:t>
            </a:r>
          </a:p>
          <a:p>
            <a:r>
              <a:rPr lang="en-US" sz="3200" dirty="0" err="1"/>
              <a:t>Imenički</a:t>
            </a:r>
            <a:r>
              <a:rPr lang="en-US" sz="3200" dirty="0"/>
              <a:t> </a:t>
            </a:r>
            <a:r>
              <a:rPr lang="en-US" sz="3200" dirty="0" err="1"/>
              <a:t>predloški</a:t>
            </a:r>
            <a:r>
              <a:rPr lang="en-US" sz="3200" dirty="0"/>
              <a:t> </a:t>
            </a:r>
            <a:r>
              <a:rPr lang="en-US" sz="3200" dirty="0" err="1"/>
              <a:t>izraz</a:t>
            </a:r>
            <a:r>
              <a:rPr lang="en-US" sz="3200" dirty="0"/>
              <a:t> + </a:t>
            </a:r>
            <a:r>
              <a:rPr lang="en-US" sz="3200" dirty="0" err="1"/>
              <a:t>genitiv</a:t>
            </a:r>
            <a:r>
              <a:rPr lang="en-US" sz="3200" dirty="0"/>
              <a:t> / instrumental / </a:t>
            </a:r>
            <a:r>
              <a:rPr lang="en-US" sz="3200" dirty="0" err="1"/>
              <a:t>akuzativ</a:t>
            </a:r>
            <a:endParaRPr lang="en-US" sz="3200" dirty="0"/>
          </a:p>
          <a:p>
            <a:r>
              <a:rPr lang="en-US" sz="3200" dirty="0"/>
              <a:t>D</a:t>
            </a:r>
            <a:r>
              <a:rPr lang="en-ME" sz="3200" dirty="0"/>
              <a:t>jelimično ili u potpunosti prošli proces konverzije u predloge.</a:t>
            </a:r>
          </a:p>
          <a:p>
            <a:r>
              <a:rPr lang="en-US" sz="3200" dirty="0"/>
              <a:t>F</a:t>
            </a:r>
            <a:r>
              <a:rPr lang="en-ME" sz="3200" dirty="0"/>
              <a:t>unkcija: formulisanje specifičnih značenja i odnosa u rečenici</a:t>
            </a:r>
          </a:p>
          <a:p>
            <a:endParaRPr lang="en-M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A535B-AC2F-010A-EDEA-0CE37A18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5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92170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6A334-DC65-43F8-C61C-227760A4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Imenički predloški izrazi kod Andrića</a:t>
            </a:r>
            <a:endParaRPr lang="en-M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DEC2-CA63-B556-254F-E9C47DA1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1401288"/>
            <a:ext cx="10878787" cy="50915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ME" sz="3500" dirty="0">
                <a:latin typeface="Arial" panose="020B0604020202020204" pitchFamily="34" charset="0"/>
                <a:cs typeface="Arial" panose="020B0604020202020204" pitchFamily="34" charset="0"/>
              </a:rPr>
              <a:t>ajčešći imenički predloški izrazi za iskazivanje kategorije temporalnosti: u toku + G, za vrijeme + G, u vrijeme + G, u doba + G, do kraja + G</a:t>
            </a:r>
          </a:p>
          <a:p>
            <a:pPr algn="just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ME" sz="3500" dirty="0">
                <a:latin typeface="Arial" panose="020B0604020202020204" pitchFamily="34" charset="0"/>
                <a:cs typeface="Arial" panose="020B0604020202020204" pitchFamily="34" charset="0"/>
              </a:rPr>
              <a:t>načenje povezanosti: u vezi sa + I, u pogledu + G</a:t>
            </a:r>
          </a:p>
          <a:p>
            <a:pPr algn="just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ME" sz="3500" dirty="0">
                <a:latin typeface="Arial" panose="020B0604020202020204" pitchFamily="34" charset="0"/>
                <a:cs typeface="Arial" panose="020B0604020202020204" pitchFamily="34" charset="0"/>
              </a:rPr>
              <a:t>načenje okolnosti: pod uticajem + G, pod dojmom + G, bez obzira na + A</a:t>
            </a:r>
          </a:p>
          <a:p>
            <a:pPr algn="just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ME" sz="3500" dirty="0">
                <a:latin typeface="Arial" panose="020B0604020202020204" pitchFamily="34" charset="0"/>
                <a:cs typeface="Arial" panose="020B0604020202020204" pitchFamily="34" charset="0"/>
              </a:rPr>
              <a:t>stala značenja: a) zamjena – u ime + G, b) sredstvo – uz pomoć + G, c) kriterijum – na osnovu + G, d) poređenje – u obliku + G, u sjaju + G, u tonu + G, u poređenju sa + I, za razliku od + G, e) uslov – u zavisnosti od + G, f) usklađenost – u skladu sa + I, g) dopusnosti – po cijenu + G, h) socijativnost – na čelu sa + I, j) spacijalnost – na polju + G, u okviru + G, k) povoljnosti – u korist + G, u interesu + G, l) namjena – u slavu + G. </a:t>
            </a:r>
          </a:p>
          <a:p>
            <a:endParaRPr lang="en-M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AD9D6-ABD8-3B1A-CE1E-0E62562D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6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91449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0C6F0-6C11-169E-6CC0-B71D281A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3.1. sa temporalnim značenjem</a:t>
            </a:r>
            <a:endParaRPr lang="en-M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FB53A-98B5-8775-74ED-D72AFAF72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1" y="1365661"/>
            <a:ext cx="11388437" cy="4096987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za vreme i u vreme</a:t>
            </a:r>
            <a:endParaRPr lang="sr-Latn-ME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(...)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vreme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rata valja početi s obnovom narodnog života (147).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Jasno je, dakle, šta treba misliti o oskudici (...)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vreme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kmetovskih odnosa. (173)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F23EF-823D-6F46-B23A-6200C8C0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7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303042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1166F-63DD-F6A0-BDBA-486FF5E4A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94" y="653143"/>
            <a:ext cx="10676906" cy="593766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ME" sz="3800" b="1" dirty="0">
                <a:latin typeface="Arial" panose="020B0604020202020204" pitchFamily="34" charset="0"/>
                <a:cs typeface="Arial" panose="020B0604020202020204" pitchFamily="34" charset="0"/>
              </a:rPr>
              <a:t> toku </a:t>
            </a:r>
          </a:p>
          <a:p>
            <a:pPr marL="0" indent="0" algn="ctr">
              <a:buNone/>
            </a:pPr>
            <a:endParaRPr lang="en-ME" b="1" dirty="0"/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Magarašević je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borbe označio ovako Vukove glavne protivnike (...) (60); Crna Gora je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redovnih bojeva s Turcima zaista postala (...) (99).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(...) maskirala se i drapirala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stoleća najraznoličnijim i najčudnijim metafizičkim (...) (174); Ta zemlja je postala svetinjom zbog koje je on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stoleća i moljakao (...) (176);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celog tog stoleća sa poljskog prevode (...) (344); A kad je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godina uspeo (...) (327); (...) nego kao osećanja i pomisli koje su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toku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godina pratile pojedine trenutke (...) (232).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34FA5-2A25-2AD6-D8D9-5A065817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8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413068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4BC1-B406-168B-1F53-C4E224C6B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 doba / u trenutku / do kraja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6698D-5226-2AE5-85CB-0DCC0582E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441" y="1445615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Dostojevski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pisao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svome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bratu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A. N.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Majkovu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1865–1869.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najveće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oskudice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(137)</a:t>
            </a:r>
          </a:p>
          <a:p>
            <a:pPr algn="just">
              <a:lnSpc>
                <a:spcPct val="15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prevodi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narodnih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pesama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značili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vrlo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korisno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privlačenje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pažnje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srpski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narod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trenutku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njegove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najdublje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potištenosti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(67)</a:t>
            </a:r>
          </a:p>
          <a:p>
            <a:pPr algn="just">
              <a:lnSpc>
                <a:spcPct val="150000"/>
              </a:lnSpc>
            </a:pP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Odlazi u Englesku, s kojom će ostati vezan </a:t>
            </a: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kraja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života. (EK, 297)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69B92-E0DC-620E-1AE7-D6A81D32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9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123327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FD93-BEB9-7AAC-F915-8773DB94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3.2. sa značenjem povezanosti</a:t>
            </a:r>
            <a:b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M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E0CD-189C-5A5F-D1BD-DA000AD92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ME" sz="3200" b="1" dirty="0">
                <a:latin typeface="Arial" panose="020B0604020202020204" pitchFamily="34" charset="0"/>
                <a:cs typeface="Arial" panose="020B0604020202020204" pitchFamily="34" charset="0"/>
              </a:rPr>
              <a:t> vezi sa / u pogledu</a:t>
            </a:r>
          </a:p>
          <a:p>
            <a:pPr algn="just">
              <a:lnSpc>
                <a:spcPct val="150000"/>
              </a:lnSpc>
            </a:pPr>
            <a:r>
              <a:rPr lang="sr-Latn-ME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vezi sa </a:t>
            </a:r>
            <a:r>
              <a:rPr lang="sr-Latn-M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izborom javlja se treća osobina piščeva (...) (49)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Oni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mogu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pogledu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svoga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književnog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izraza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odlični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(…). (226)</a:t>
            </a:r>
            <a:endParaRPr lang="en-M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BF312-2490-E328-B479-A6EF182E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617D-E62B-4B46-B02B-4902C901F888}" type="slidenum">
              <a:rPr lang="en-ME" smtClean="0"/>
              <a:t>10</a:t>
            </a:fld>
            <a:endParaRPr lang="en-ME"/>
          </a:p>
        </p:txBody>
      </p:sp>
    </p:spTree>
    <p:extLst>
      <p:ext uri="{BB962C8B-B14F-4D97-AF65-F5344CB8AC3E}">
        <p14:creationId xmlns:p14="http://schemas.microsoft.com/office/powerpoint/2010/main" val="276721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1472</Words>
  <Application>Microsoft Macintosh PowerPoint</Application>
  <PresentationFormat>Widescreen</PresentationFormat>
  <Paragraphs>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Office Theme</vt:lpstr>
      <vt:lpstr>Nevena Tomić-Brkuljan  Filološki fakultet Univerziteta Crne Gore    nevena1606@gmail.com  Imenički predloški izrazi u jeziku Andrićeve publicistike   Andrićev simpozijum   Slovenija, 19 – 22. 10. 2023.</vt:lpstr>
      <vt:lpstr>Sadržaj prezentacije </vt:lpstr>
      <vt:lpstr>Uvod </vt:lpstr>
      <vt:lpstr>Šta su imenički predloški izrazi?</vt:lpstr>
      <vt:lpstr>Imenički predloški izrazi kod Andrića</vt:lpstr>
      <vt:lpstr>3.1. sa temporalnim značenjem</vt:lpstr>
      <vt:lpstr>PowerPoint Presentation</vt:lpstr>
      <vt:lpstr>U doba / u trenutku / do kraja</vt:lpstr>
      <vt:lpstr>3.2. sa značenjem povezanosti </vt:lpstr>
      <vt:lpstr>3.3. sa značenjem okolnosti </vt:lpstr>
      <vt:lpstr>3.4. sa ostalim značenjima</vt:lpstr>
      <vt:lpstr>PowerPoint Presentation</vt:lpstr>
      <vt:lpstr>PowerPoint Presentation</vt:lpstr>
      <vt:lpstr>PowerPoint Presentation</vt:lpstr>
      <vt:lpstr>Zaključak </vt:lpstr>
      <vt:lpstr>Izvori i literatura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Nevena Tomić-Brkuljan (Nikšić)  Filološki fakultet Univerziteta Crne Gore    nevena1606@gmail.com  Imenički predloški izrazi u jeziku Andrićeve publicistike   Andrićev simpozijum   Slovenija, 19 – 22. 10. 2023.</dc:title>
  <dc:creator>Snežana Nikčević</dc:creator>
  <cp:lastModifiedBy>Snežana Nikčević</cp:lastModifiedBy>
  <cp:revision>20</cp:revision>
  <dcterms:created xsi:type="dcterms:W3CDTF">2023-10-05T11:07:59Z</dcterms:created>
  <dcterms:modified xsi:type="dcterms:W3CDTF">2023-10-08T21:01:36Z</dcterms:modified>
</cp:coreProperties>
</file>