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7" r:id="rId2"/>
    <p:sldId id="269" r:id="rId3"/>
    <p:sldId id="258" r:id="rId4"/>
    <p:sldId id="259" r:id="rId5"/>
    <p:sldId id="260" r:id="rId6"/>
    <p:sldId id="261" r:id="rId7"/>
    <p:sldId id="262" r:id="rId8"/>
    <p:sldId id="263" r:id="rId9"/>
    <p:sldId id="270"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33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B003D9-B356-4BE5-861B-B8009EAA2A2C}" type="datetimeFigureOut">
              <a:rPr lang="en-US" smtClean="0"/>
              <a:t>10/14/2023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D67A95-D02D-4743-82F2-539814ECE5F4}" type="slidenum">
              <a:rPr lang="en-US" smtClean="0"/>
              <a:t>‹#›</a:t>
            </a:fld>
            <a:endParaRPr lang="en-US"/>
          </a:p>
        </p:txBody>
      </p:sp>
    </p:spTree>
    <p:extLst>
      <p:ext uri="{BB962C8B-B14F-4D97-AF65-F5344CB8AC3E}">
        <p14:creationId xmlns:p14="http://schemas.microsoft.com/office/powerpoint/2010/main" val="75964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5D6BEF5-42EF-4C47-944C-6B05E98B8C9E}" type="datetime1">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086CED-59AB-4146-BB1D-E22C9C5E5257}" type="datetime1">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CC368E-3385-46F5-9EB2-66069ED7E03D}" type="datetime1">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DE930A-4B21-4D44-ACFA-5663FA5C3FE8}" type="datetime1">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1352A-6049-4CEA-9C56-C340F4225F17}" type="datetime1">
              <a:rPr lang="en-US" smtClean="0"/>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EF76AE-8F54-4371-ABB7-DBD949749372}" type="datetime1">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53BEDE8-AA85-4BD9-A808-2F64878E8D25}" type="datetime1">
              <a:rPr lang="en-US" smtClean="0"/>
              <a:t>10/14/2023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37D090-0810-41A8-B2AE-D7B7978C0BAF}" type="datetime1">
              <a:rPr lang="en-US" smtClean="0"/>
              <a:t>10/14/2023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37B1D7-53A3-4A2A-82DA-D9E263180677}" type="datetime1">
              <a:rPr lang="en-US" smtClean="0"/>
              <a:t>10/14/2023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0D70BC-6992-489C-97B8-80852E5C0EB7}" type="datetime1">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27C040-B4E4-4256-AFCF-F5E20EEECF11}" type="datetime1">
              <a:rPr lang="en-US" smtClean="0"/>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F5AA85-3B1F-4D09-8797-F2EA663009E4}" type="datetime1">
              <a:rPr lang="en-US" smtClean="0"/>
              <a:t>10/14/2023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ilica.stojanovic@isj.sanu.ac.r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6BB80B-CEDC-419D-9C2A-53C737EEB6C0}"/>
              </a:ext>
            </a:extLst>
          </p:cNvPr>
          <p:cNvSpPr>
            <a:spLocks noGrp="1"/>
          </p:cNvSpPr>
          <p:nvPr>
            <p:ph type="ctrTitle"/>
          </p:nvPr>
        </p:nvSpPr>
        <p:spPr>
          <a:xfrm>
            <a:off x="1322963" y="680937"/>
            <a:ext cx="6858000" cy="3523203"/>
          </a:xfrm>
        </p:spPr>
        <p:txBody>
          <a:bodyPr>
            <a:normAutofit fontScale="90000"/>
          </a:bodyPr>
          <a:lstStyle/>
          <a:p>
            <a:r>
              <a:rPr lang="sr-Cyrl-RS" sz="3600" b="1" dirty="0">
                <a:latin typeface="Arial" panose="020B0604020202020204" pitchFamily="34" charset="0"/>
                <a:cs typeface="Arial" panose="020B0604020202020204" pitchFamily="34" charset="0"/>
              </a:rPr>
              <a:t>Милица Стојановић </a:t>
            </a:r>
            <a:r>
              <a:rPr lang="sr-Cyrl-RS" sz="3600" dirty="0">
                <a:latin typeface="Arial" panose="020B0604020202020204" pitchFamily="34" charset="0"/>
                <a:cs typeface="Arial" panose="020B0604020202020204" pitchFamily="34" charset="0"/>
              </a:rPr>
              <a:t>(Београд)</a:t>
            </a:r>
            <a:br>
              <a:rPr lang="sr-Cyrl-RS" sz="3600" dirty="0">
                <a:latin typeface="Arial" panose="020B0604020202020204" pitchFamily="34" charset="0"/>
                <a:cs typeface="Arial" panose="020B0604020202020204" pitchFamily="34" charset="0"/>
              </a:rPr>
            </a:br>
            <a:r>
              <a:rPr lang="sr-Cyrl-RS" sz="1600" dirty="0">
                <a:latin typeface="Arial" panose="020B0604020202020204" pitchFamily="34" charset="0"/>
                <a:cs typeface="Arial" panose="020B0604020202020204" pitchFamily="34" charset="0"/>
              </a:rPr>
              <a:t>Институт за српски језик САНУ</a:t>
            </a:r>
            <a:br>
              <a:rPr lang="sr-Cyrl-RS" sz="1600" dirty="0">
                <a:latin typeface="Arial" panose="020B0604020202020204" pitchFamily="34" charset="0"/>
                <a:cs typeface="Arial" panose="020B0604020202020204" pitchFamily="34" charset="0"/>
              </a:rPr>
            </a:br>
            <a:r>
              <a:rPr lang="sr-Latn-RS" sz="1400" dirty="0" err="1">
                <a:latin typeface="Arial" panose="020B0604020202020204" pitchFamily="34" charset="0"/>
                <a:cs typeface="Arial" panose="020B0604020202020204" pitchFamily="34" charset="0"/>
                <a:hlinkClick r:id="rId2"/>
              </a:rPr>
              <a:t>milica</a:t>
            </a:r>
            <a:r>
              <a:rPr lang="sr-Latn-RS" sz="1400" dirty="0">
                <a:latin typeface="Arial" panose="020B0604020202020204" pitchFamily="34" charset="0"/>
                <a:cs typeface="Arial" panose="020B0604020202020204" pitchFamily="34" charset="0"/>
                <a:hlinkClick r:id="rId2"/>
              </a:rPr>
              <a:t>.</a:t>
            </a:r>
            <a:r>
              <a:rPr lang="en-US" sz="1400" dirty="0">
                <a:latin typeface="Arial" panose="020B0604020202020204" pitchFamily="34" charset="0"/>
                <a:cs typeface="Arial" panose="020B0604020202020204" pitchFamily="34" charset="0"/>
                <a:hlinkClick r:id="rId2"/>
              </a:rPr>
              <a:t>s</a:t>
            </a:r>
            <a:r>
              <a:rPr lang="sr-Latn-RS" sz="1400" dirty="0" err="1">
                <a:latin typeface="Arial" panose="020B0604020202020204" pitchFamily="34" charset="0"/>
                <a:cs typeface="Arial" panose="020B0604020202020204" pitchFamily="34" charset="0"/>
                <a:hlinkClick r:id="rId2"/>
              </a:rPr>
              <a:t>tojanovic</a:t>
            </a:r>
            <a:r>
              <a:rPr lang="en-US" sz="1400" dirty="0">
                <a:latin typeface="Arial" panose="020B0604020202020204" pitchFamily="34" charset="0"/>
                <a:cs typeface="Arial" panose="020B0604020202020204" pitchFamily="34" charset="0"/>
                <a:hlinkClick r:id="rId2"/>
              </a:rPr>
              <a:t>@isj.sanu.ac.rs</a:t>
            </a:r>
            <a:br>
              <a:rPr lang="sr-Cyrl-RS" sz="1400" dirty="0">
                <a:latin typeface="Arial" panose="020B0604020202020204" pitchFamily="34" charset="0"/>
                <a:cs typeface="Arial" panose="020B0604020202020204" pitchFamily="34" charset="0"/>
              </a:rPr>
            </a:br>
            <a:br>
              <a:rPr lang="sr-Cyrl-RS" sz="1400" dirty="0">
                <a:latin typeface="Arial" panose="020B0604020202020204" pitchFamily="34" charset="0"/>
                <a:cs typeface="Arial" panose="020B0604020202020204" pitchFamily="34" charset="0"/>
              </a:rPr>
            </a:br>
            <a:br>
              <a:rPr lang="sr-Cyrl-RS" sz="1400" dirty="0">
                <a:latin typeface="Arial" panose="020B0604020202020204" pitchFamily="34" charset="0"/>
                <a:cs typeface="Arial" panose="020B0604020202020204" pitchFamily="34" charset="0"/>
              </a:rPr>
            </a:br>
            <a:br>
              <a:rPr lang="sr-Cyrl-RS" sz="1400" dirty="0">
                <a:latin typeface="Arial" panose="020B0604020202020204" pitchFamily="34" charset="0"/>
                <a:cs typeface="Arial" panose="020B0604020202020204" pitchFamily="34" charset="0"/>
              </a:rPr>
            </a:br>
            <a:br>
              <a:rPr lang="sr-Cyrl-RS" sz="1400" dirty="0">
                <a:latin typeface="Arial" panose="020B0604020202020204" pitchFamily="34" charset="0"/>
                <a:cs typeface="Arial" panose="020B0604020202020204" pitchFamily="34" charset="0"/>
              </a:rPr>
            </a:br>
            <a:r>
              <a:rPr lang="sr-Cyrl-RS" sz="4800" b="1" dirty="0">
                <a:latin typeface="Arial" panose="020B0604020202020204" pitchFamily="34" charset="0"/>
                <a:cs typeface="Arial" panose="020B0604020202020204" pitchFamily="34" charset="0"/>
              </a:rPr>
              <a:t>О употреби глагола у Андрићевим есејима</a:t>
            </a:r>
            <a:br>
              <a:rPr lang="sr-Cyrl-RS" sz="4800" dirty="0">
                <a:latin typeface="Arial" panose="020B0604020202020204" pitchFamily="34" charset="0"/>
                <a:cs typeface="Arial" panose="020B0604020202020204" pitchFamily="34" charset="0"/>
              </a:rPr>
            </a:br>
            <a:br>
              <a:rPr lang="en-US" sz="4800" dirty="0">
                <a:latin typeface="Arial" panose="020B0604020202020204" pitchFamily="34" charset="0"/>
                <a:cs typeface="Arial" panose="020B0604020202020204" pitchFamily="34" charset="0"/>
              </a:rPr>
            </a:br>
            <a:endParaRPr lang="sr-Latn-RS" sz="4800" b="1"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DF6BD11C-719D-428E-9EB0-2093D3A5DF23}"/>
              </a:ext>
            </a:extLst>
          </p:cNvPr>
          <p:cNvSpPr>
            <a:spLocks noGrp="1"/>
          </p:cNvSpPr>
          <p:nvPr>
            <p:ph type="subTitle" idx="1"/>
          </p:nvPr>
        </p:nvSpPr>
        <p:spPr>
          <a:xfrm>
            <a:off x="914400" y="5105400"/>
            <a:ext cx="7696200" cy="940239"/>
          </a:xfrm>
        </p:spPr>
        <p:txBody>
          <a:bodyPr>
            <a:noAutofit/>
          </a:bodyPr>
          <a:lstStyle/>
          <a:p>
            <a:r>
              <a:rPr lang="sr-Cyrl-RS" sz="2400" b="1" cap="small" dirty="0">
                <a:solidFill>
                  <a:schemeClr val="tx1"/>
                </a:solidFill>
                <a:latin typeface="Arial" panose="020B0604020202020204" pitchFamily="34" charset="0"/>
                <a:cs typeface="Arial" panose="020B0604020202020204" pitchFamily="34" charset="0"/>
              </a:rPr>
              <a:t>15. симпозијум „Андрићева публицистика“</a:t>
            </a:r>
            <a:br>
              <a:rPr lang="sr-Cyrl-RS" sz="2400" b="1" cap="small" dirty="0">
                <a:solidFill>
                  <a:schemeClr val="tx1"/>
                </a:solidFill>
                <a:latin typeface="Arial" panose="020B0604020202020204" pitchFamily="34" charset="0"/>
                <a:cs typeface="Arial" panose="020B0604020202020204" pitchFamily="34" charset="0"/>
              </a:rPr>
            </a:br>
            <a:r>
              <a:rPr lang="sr-Cyrl-RS" sz="2400" b="1" cap="small" dirty="0">
                <a:solidFill>
                  <a:schemeClr val="tx1"/>
                </a:solidFill>
                <a:latin typeface="Arial" panose="020B0604020202020204" pitchFamily="34" charset="0"/>
                <a:cs typeface="Arial" panose="020B0604020202020204" pitchFamily="34" charset="0"/>
              </a:rPr>
              <a:t>Љубљана, 29. 10. 2023</a:t>
            </a:r>
            <a:endParaRPr lang="sr-Latn-RS" sz="2400" b="1" dirty="0">
              <a:solidFill>
                <a:schemeClr val="tx1"/>
              </a:solidFill>
            </a:endParaRPr>
          </a:p>
        </p:txBody>
      </p:sp>
    </p:spTree>
    <p:extLst>
      <p:ext uri="{BB962C8B-B14F-4D97-AF65-F5344CB8AC3E}">
        <p14:creationId xmlns:p14="http://schemas.microsoft.com/office/powerpoint/2010/main" val="385968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Фигуративна употреба</a:t>
            </a:r>
            <a:endParaRPr lang="en-US" dirty="0"/>
          </a:p>
        </p:txBody>
      </p:sp>
      <p:sp>
        <p:nvSpPr>
          <p:cNvPr id="3" name="Content Placeholder 2"/>
          <p:cNvSpPr>
            <a:spLocks noGrp="1"/>
          </p:cNvSpPr>
          <p:nvPr>
            <p:ph idx="1"/>
          </p:nvPr>
        </p:nvSpPr>
        <p:spPr>
          <a:xfrm>
            <a:off x="457200" y="1371600"/>
            <a:ext cx="8229600" cy="4754563"/>
          </a:xfrm>
        </p:spPr>
        <p:txBody>
          <a:bodyPr>
            <a:normAutofit fontScale="25000" lnSpcReduction="20000"/>
          </a:bodyPr>
          <a:lstStyle/>
          <a:p>
            <a:r>
              <a:rPr lang="sr-Cyrl-RS" sz="12800" b="1" dirty="0">
                <a:latin typeface="Arial" pitchFamily="34" charset="0"/>
                <a:cs typeface="Arial" pitchFamily="34" charset="0"/>
              </a:rPr>
              <a:t>Иде</a:t>
            </a:r>
            <a:r>
              <a:rPr lang="sr-Cyrl-RS" sz="12800" dirty="0">
                <a:latin typeface="Arial" pitchFamily="34" charset="0"/>
                <a:cs typeface="Arial" pitchFamily="34" charset="0"/>
              </a:rPr>
              <a:t> небом велик, црвен и равнодушан мјесец.</a:t>
            </a:r>
          </a:p>
          <a:p>
            <a:r>
              <a:rPr lang="sr-Cyrl-RS" sz="12800" b="1" dirty="0">
                <a:latin typeface="Arial" pitchFamily="34" charset="0"/>
                <a:cs typeface="Arial" pitchFamily="34" charset="0"/>
              </a:rPr>
              <a:t>Походили су </a:t>
            </a:r>
            <a:r>
              <a:rPr lang="sr-Cyrl-RS" sz="12800" dirty="0">
                <a:latin typeface="Arial" pitchFamily="34" charset="0"/>
                <a:cs typeface="Arial" pitchFamily="34" charset="0"/>
              </a:rPr>
              <a:t>нас болови.</a:t>
            </a:r>
            <a:endParaRPr lang="en-US" sz="12800" dirty="0">
              <a:latin typeface="Arial" pitchFamily="34" charset="0"/>
              <a:cs typeface="Arial" pitchFamily="34" charset="0"/>
            </a:endParaRPr>
          </a:p>
          <a:p>
            <a:r>
              <a:rPr lang="ru-RU" sz="12800" dirty="0">
                <a:latin typeface="Arial" pitchFamily="34" charset="0"/>
                <a:cs typeface="Arial" pitchFamily="34" charset="0"/>
              </a:rPr>
              <a:t>Тако </a:t>
            </a:r>
            <a:r>
              <a:rPr lang="ru-RU" sz="12800" b="1" dirty="0">
                <a:latin typeface="Arial" pitchFamily="34" charset="0"/>
                <a:cs typeface="Arial" pitchFamily="34" charset="0"/>
              </a:rPr>
              <a:t>пролазе</a:t>
            </a:r>
            <a:r>
              <a:rPr lang="ru-RU" sz="12800" dirty="0">
                <a:latin typeface="Arial" pitchFamily="34" charset="0"/>
                <a:cs typeface="Arial" pitchFamily="34" charset="0"/>
              </a:rPr>
              <a:t> испред нас џиновске фигуре … косовских визија.</a:t>
            </a:r>
            <a:endParaRPr lang="en-US" sz="12800" dirty="0">
              <a:latin typeface="Arial" pitchFamily="34" charset="0"/>
              <a:cs typeface="Arial" pitchFamily="34" charset="0"/>
            </a:endParaRPr>
          </a:p>
          <a:p>
            <a:r>
              <a:rPr lang="ru-RU" sz="12800" dirty="0">
                <a:latin typeface="Arial" pitchFamily="34" charset="0"/>
                <a:cs typeface="Arial" pitchFamily="34" charset="0"/>
              </a:rPr>
              <a:t>Сви </a:t>
            </a:r>
            <a:r>
              <a:rPr lang="ru-RU" sz="12800" b="1" dirty="0">
                <a:latin typeface="Arial" pitchFamily="34" charset="0"/>
                <a:cs typeface="Arial" pitchFamily="34" charset="0"/>
              </a:rPr>
              <a:t>смо прошли </a:t>
            </a:r>
            <a:r>
              <a:rPr lang="ru-RU" sz="12800" dirty="0">
                <a:latin typeface="Arial" pitchFamily="34" charset="0"/>
                <a:cs typeface="Arial" pitchFamily="34" charset="0"/>
              </a:rPr>
              <a:t>кроз Змајево дело мислећи (погрешно) да </a:t>
            </a:r>
            <a:r>
              <a:rPr lang="ru-RU" sz="12800" b="1" dirty="0">
                <a:latin typeface="Arial" pitchFamily="34" charset="0"/>
                <a:cs typeface="Arial" pitchFamily="34" charset="0"/>
              </a:rPr>
              <a:t>смо изишли </a:t>
            </a:r>
            <a:r>
              <a:rPr lang="ru-RU" sz="12800" dirty="0">
                <a:latin typeface="Arial" pitchFamily="34" charset="0"/>
                <a:cs typeface="Arial" pitchFamily="34" charset="0"/>
              </a:rPr>
              <a:t>из њега заувек.  </a:t>
            </a:r>
          </a:p>
          <a:p>
            <a:r>
              <a:rPr lang="ru-RU" sz="12800" dirty="0">
                <a:latin typeface="Arial" pitchFamily="34" charset="0"/>
                <a:cs typeface="Arial" pitchFamily="34" charset="0"/>
              </a:rPr>
              <a:t>Риме … која </a:t>
            </a:r>
            <a:r>
              <a:rPr lang="ru-RU" sz="12800" b="1" dirty="0">
                <a:latin typeface="Arial" pitchFamily="34" charset="0"/>
                <a:cs typeface="Arial" pitchFamily="34" charset="0"/>
              </a:rPr>
              <a:t>ће</a:t>
            </a:r>
            <a:r>
              <a:rPr lang="ru-RU" sz="12800" dirty="0">
                <a:latin typeface="Arial" pitchFamily="34" charset="0"/>
                <a:cs typeface="Arial" pitchFamily="34" charset="0"/>
              </a:rPr>
              <a:t> нас … </a:t>
            </a:r>
            <a:r>
              <a:rPr lang="ru-RU" sz="12800" b="1" dirty="0">
                <a:latin typeface="Arial" pitchFamily="34" charset="0"/>
                <a:cs typeface="Arial" pitchFamily="34" charset="0"/>
              </a:rPr>
              <a:t>пратити</a:t>
            </a:r>
            <a:r>
              <a:rPr lang="ru-RU" sz="12800" dirty="0">
                <a:latin typeface="Arial" pitchFamily="34" charset="0"/>
                <a:cs typeface="Arial" pitchFamily="34" charset="0"/>
              </a:rPr>
              <a:t> кроз живот.</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922249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Секундарна значења</a:t>
            </a:r>
            <a:endParaRPr lang="en-US" dirty="0"/>
          </a:p>
        </p:txBody>
      </p:sp>
      <p:sp>
        <p:nvSpPr>
          <p:cNvPr id="3" name="Content Placeholder 2"/>
          <p:cNvSpPr>
            <a:spLocks noGrp="1"/>
          </p:cNvSpPr>
          <p:nvPr>
            <p:ph idx="1"/>
          </p:nvPr>
        </p:nvSpPr>
        <p:spPr/>
        <p:txBody>
          <a:bodyPr/>
          <a:lstStyle/>
          <a:p>
            <a:pPr marL="0" indent="0">
              <a:buNone/>
            </a:pPr>
            <a:r>
              <a:rPr lang="sr-Cyrl-RS" i="1" dirty="0">
                <a:latin typeface="Arial" pitchFamily="34" charset="0"/>
                <a:cs typeface="Arial" pitchFamily="34" charset="0"/>
              </a:rPr>
              <a:t>достићи, пролазити, мимоићи, иступити, доћи, ући, појављивати се, враћати се, излазити, избити, низати се, развијати се, потећи, пратити, водити, пасти, </a:t>
            </a:r>
            <a:r>
              <a:rPr lang="sr-Cyrl-RS" i="1" dirty="0" err="1">
                <a:latin typeface="Arial" pitchFamily="34" charset="0"/>
                <a:cs typeface="Arial" pitchFamily="34" charset="0"/>
              </a:rPr>
              <a:t>врвити</a:t>
            </a:r>
            <a:r>
              <a:rPr lang="sr-Cyrl-RS" i="1" dirty="0">
                <a:latin typeface="Arial" pitchFamily="34" charset="0"/>
                <a:cs typeface="Arial" pitchFamily="34" charset="0"/>
              </a:rPr>
              <a:t>, долазити, проћи, налазити, прећи, наћи</a:t>
            </a:r>
            <a:endParaRPr lang="en-US" dirty="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192803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i="1" dirty="0"/>
              <a:t>ући</a:t>
            </a:r>
            <a:r>
              <a:rPr lang="sr-Cyrl-RS" dirty="0"/>
              <a:t> „ступити у какву заједницу“</a:t>
            </a:r>
          </a:p>
          <a:p>
            <a:r>
              <a:rPr lang="sr-Cyrl-RS" i="1" dirty="0"/>
              <a:t>достизати</a:t>
            </a:r>
            <a:r>
              <a:rPr lang="sr-Cyrl-RS" dirty="0"/>
              <a:t> „остваривати, постизати“</a:t>
            </a:r>
          </a:p>
          <a:p>
            <a:r>
              <a:rPr lang="sr-Cyrl-RS" i="1" dirty="0"/>
              <a:t>враћати се </a:t>
            </a:r>
            <a:r>
              <a:rPr lang="sr-Cyrl-RS" dirty="0"/>
              <a:t>„обновити у машти, мислима“</a:t>
            </a:r>
          </a:p>
          <a:p>
            <a:r>
              <a:rPr lang="sr-Cyrl-RS" i="1" dirty="0"/>
              <a:t>пратити „</a:t>
            </a:r>
            <a:r>
              <a:rPr lang="sr-Cyrl-RS" dirty="0"/>
              <a:t>разумевати, схватати“</a:t>
            </a:r>
          </a:p>
          <a:p>
            <a:r>
              <a:rPr lang="sr-Cyrl-RS" i="1" dirty="0"/>
              <a:t>мимоићи „</a:t>
            </a:r>
            <a:r>
              <a:rPr lang="sr-Cyrl-RS" dirty="0"/>
              <a:t>занемарити, запоставити</a:t>
            </a:r>
          </a:p>
          <a:p>
            <a:r>
              <a:rPr lang="sr-Cyrl-RS" i="1" dirty="0"/>
              <a:t>излазити </a:t>
            </a:r>
            <a:r>
              <a:rPr lang="sr-Cyrl-RS" dirty="0"/>
              <a:t>„појављивати се у штампи“</a:t>
            </a:r>
          </a:p>
          <a:p>
            <a:r>
              <a:rPr lang="sr-Cyrl-RS" i="1" dirty="0"/>
              <a:t>пасти</a:t>
            </a:r>
            <a:r>
              <a:rPr lang="sr-Cyrl-RS" dirty="0"/>
              <a:t> „погинути“</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87207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Cyrl-RS" dirty="0"/>
              <a:t>Извори и литература</a:t>
            </a:r>
            <a:endParaRPr lang="en-US" dirty="0"/>
          </a:p>
        </p:txBody>
      </p:sp>
      <p:sp>
        <p:nvSpPr>
          <p:cNvPr id="3" name="Content Placeholder 2"/>
          <p:cNvSpPr>
            <a:spLocks noGrp="1"/>
          </p:cNvSpPr>
          <p:nvPr>
            <p:ph idx="1"/>
          </p:nvPr>
        </p:nvSpPr>
        <p:spPr/>
        <p:txBody>
          <a:bodyPr>
            <a:normAutofit fontScale="70000" lnSpcReduction="20000"/>
          </a:bodyPr>
          <a:lstStyle/>
          <a:p>
            <a:r>
              <a:rPr lang="ru-RU" dirty="0">
                <a:latin typeface="Arial" pitchFamily="34" charset="0"/>
                <a:cs typeface="Arial" pitchFamily="34" charset="0"/>
              </a:rPr>
              <a:t>Грицкат 1967: Грицкат, Ирена. Стилске фигуре у свету језичких анализа“. In: Стевановић, Михаило (ур.). </a:t>
            </a:r>
            <a:r>
              <a:rPr lang="ru-RU" i="1" dirty="0">
                <a:latin typeface="Arial" pitchFamily="34" charset="0"/>
                <a:cs typeface="Arial" pitchFamily="34" charset="0"/>
              </a:rPr>
              <a:t>Наш језик</a:t>
            </a:r>
            <a:r>
              <a:rPr lang="ru-RU" dirty="0">
                <a:latin typeface="Arial" pitchFamily="34" charset="0"/>
                <a:cs typeface="Arial" pitchFamily="34" charset="0"/>
              </a:rPr>
              <a:t>. Год. 16, бр. 4. Београд. С.</a:t>
            </a:r>
            <a:r>
              <a:rPr lang="sr-Latn-RS" dirty="0">
                <a:latin typeface="Arial" pitchFamily="34" charset="0"/>
                <a:cs typeface="Arial" pitchFamily="34" charset="0"/>
              </a:rPr>
              <a:t> </a:t>
            </a:r>
            <a:r>
              <a:rPr lang="en-US" dirty="0">
                <a:latin typeface="Arial" pitchFamily="34" charset="0"/>
                <a:cs typeface="Arial" pitchFamily="34" charset="0"/>
              </a:rPr>
              <a:t>217–235.</a:t>
            </a:r>
            <a:endParaRPr lang="sr-Latn-RS" dirty="0">
              <a:latin typeface="Arial" pitchFamily="34" charset="0"/>
              <a:cs typeface="Arial" pitchFamily="34" charset="0"/>
            </a:endParaRPr>
          </a:p>
          <a:p>
            <a:r>
              <a:rPr lang="ru-RU" dirty="0">
                <a:latin typeface="Arial" pitchFamily="34" charset="0"/>
                <a:cs typeface="Arial" pitchFamily="34" charset="0"/>
              </a:rPr>
              <a:t>Ковачевић 1987: Ковачевић, Милош. Префиксација и њен утицај на форму</a:t>
            </a:r>
            <a:r>
              <a:rPr lang="sr-Latn-RS" dirty="0">
                <a:latin typeface="Arial" pitchFamily="34" charset="0"/>
                <a:cs typeface="Arial" pitchFamily="34" charset="0"/>
              </a:rPr>
              <a:t> </a:t>
            </a:r>
            <a:r>
              <a:rPr lang="ru-RU" dirty="0">
                <a:latin typeface="Arial" pitchFamily="34" charset="0"/>
                <a:cs typeface="Arial" pitchFamily="34" charset="0"/>
              </a:rPr>
              <a:t>и семантику синтагме, In: Станојчић, Живојин (ур.). </a:t>
            </a:r>
            <a:r>
              <a:rPr lang="ru-RU" i="1" dirty="0">
                <a:latin typeface="Arial" pitchFamily="34" charset="0"/>
                <a:cs typeface="Arial" pitchFamily="34" charset="0"/>
              </a:rPr>
              <a:t>Научни састанак</a:t>
            </a:r>
            <a:r>
              <a:rPr lang="sr-Latn-RS" i="1" dirty="0">
                <a:latin typeface="Arial" pitchFamily="34" charset="0"/>
                <a:cs typeface="Arial" pitchFamily="34" charset="0"/>
              </a:rPr>
              <a:t> </a:t>
            </a:r>
            <a:r>
              <a:rPr lang="ru-RU" i="1" dirty="0">
                <a:latin typeface="Arial" pitchFamily="34" charset="0"/>
                <a:cs typeface="Arial" pitchFamily="34" charset="0"/>
              </a:rPr>
              <a:t>слависта у Вукове дане</a:t>
            </a:r>
            <a:r>
              <a:rPr lang="ru-RU" dirty="0">
                <a:latin typeface="Arial" pitchFamily="34" charset="0"/>
                <a:cs typeface="Arial" pitchFamily="34" charset="0"/>
              </a:rPr>
              <a:t>, 16/1. Београд. С. 119–129.</a:t>
            </a:r>
            <a:endParaRPr lang="sr-Cyrl-RS" dirty="0">
              <a:latin typeface="Arial" pitchFamily="34" charset="0"/>
              <a:cs typeface="Arial" pitchFamily="34" charset="0"/>
            </a:endParaRPr>
          </a:p>
          <a:p>
            <a:r>
              <a:rPr lang="sr-Cyrl-RS" dirty="0">
                <a:latin typeface="Arial" pitchFamily="34" charset="0"/>
                <a:cs typeface="Arial" pitchFamily="34" charset="0"/>
              </a:rPr>
              <a:t>Миланов 2015: Миланов, Наташа. О </a:t>
            </a:r>
            <a:r>
              <a:rPr lang="sr-Cyrl-RS" dirty="0" err="1">
                <a:latin typeface="Arial" pitchFamily="34" charset="0"/>
                <a:cs typeface="Arial" pitchFamily="34" charset="0"/>
              </a:rPr>
              <a:t>глаголима</a:t>
            </a:r>
            <a:r>
              <a:rPr lang="sr-Cyrl-RS" dirty="0">
                <a:latin typeface="Arial" pitchFamily="34" charset="0"/>
                <a:cs typeface="Arial" pitchFamily="34" charset="0"/>
              </a:rPr>
              <a:t> кретања у </a:t>
            </a:r>
            <a:r>
              <a:rPr lang="sr-Cyrl-RS" cap="small" dirty="0">
                <a:latin typeface="Arial" pitchFamily="34" charset="0"/>
                <a:cs typeface="Arial" pitchFamily="34" charset="0"/>
              </a:rPr>
              <a:t>Проклетој авлији</a:t>
            </a:r>
            <a:r>
              <a:rPr lang="sr-Cyrl-RS" dirty="0">
                <a:latin typeface="Arial" pitchFamily="34" charset="0"/>
                <a:cs typeface="Arial" pitchFamily="34" charset="0"/>
              </a:rPr>
              <a:t>. </a:t>
            </a:r>
            <a:r>
              <a:rPr lang="en-US" dirty="0">
                <a:latin typeface="Arial" pitchFamily="34" charset="0"/>
                <a:cs typeface="Arial" pitchFamily="34" charset="0"/>
              </a:rPr>
              <a:t>In: </a:t>
            </a:r>
            <a:r>
              <a:rPr lang="en-US" dirty="0" err="1">
                <a:latin typeface="Arial" pitchFamily="34" charset="0"/>
                <a:cs typeface="Arial" pitchFamily="34" charset="0"/>
              </a:rPr>
              <a:t>Tošović</a:t>
            </a:r>
            <a:r>
              <a:rPr lang="en-US" dirty="0">
                <a:latin typeface="Arial" pitchFamily="34" charset="0"/>
                <a:cs typeface="Arial" pitchFamily="34" charset="0"/>
              </a:rPr>
              <a:t>, </a:t>
            </a:r>
            <a:r>
              <a:rPr lang="en-US" dirty="0" err="1">
                <a:latin typeface="Arial" pitchFamily="34" charset="0"/>
                <a:cs typeface="Arial" pitchFamily="34" charset="0"/>
              </a:rPr>
              <a:t>Branko</a:t>
            </a:r>
            <a:r>
              <a:rPr lang="en-US" dirty="0">
                <a:latin typeface="Arial" pitchFamily="34" charset="0"/>
                <a:cs typeface="Arial" pitchFamily="34" charset="0"/>
              </a:rPr>
              <a:t> (Hg./</a:t>
            </a:r>
            <a:r>
              <a:rPr lang="en-US" dirty="0" err="1">
                <a:latin typeface="Arial" pitchFamily="34" charset="0"/>
                <a:cs typeface="Arial" pitchFamily="34" charset="0"/>
              </a:rPr>
              <a:t>ur</a:t>
            </a:r>
            <a:r>
              <a:rPr lang="en-US" dirty="0">
                <a:latin typeface="Arial" pitchFamily="34" charset="0"/>
                <a:cs typeface="Arial" pitchFamily="34" charset="0"/>
              </a:rPr>
              <a:t>.). </a:t>
            </a:r>
            <a:r>
              <a:rPr lang="sr-Cyrl-RS" dirty="0">
                <a:latin typeface="Arial" pitchFamily="34" charset="0"/>
                <a:cs typeface="Arial" pitchFamily="34" charset="0"/>
              </a:rPr>
              <a:t>А</a:t>
            </a:r>
            <a:r>
              <a:rPr lang="sr-Latn-RS" dirty="0" err="1">
                <a:latin typeface="Arial" pitchFamily="34" charset="0"/>
                <a:cs typeface="Arial" pitchFamily="34" charset="0"/>
              </a:rPr>
              <a:t>ndrićeva</a:t>
            </a:r>
            <a:r>
              <a:rPr lang="sr-Latn-RS" dirty="0">
                <a:latin typeface="Arial" pitchFamily="34" charset="0"/>
                <a:cs typeface="Arial" pitchFamily="34" charset="0"/>
              </a:rPr>
              <a:t> </a:t>
            </a:r>
            <a:r>
              <a:rPr lang="sr-Latn-RS" cap="small" dirty="0">
                <a:latin typeface="Arial" pitchFamily="34" charset="0"/>
                <a:cs typeface="Arial" pitchFamily="34" charset="0"/>
              </a:rPr>
              <a:t>Avlija, </a:t>
            </a:r>
            <a:r>
              <a:rPr lang="ru-RU" dirty="0">
                <a:latin typeface="Arial" pitchFamily="34" charset="0"/>
                <a:cs typeface="Arial" pitchFamily="34" charset="0"/>
              </a:rPr>
              <a:t>С. </a:t>
            </a:r>
            <a:r>
              <a:rPr lang="sr-Latn-RS" cap="small" dirty="0">
                <a:latin typeface="Arial" pitchFamily="34" charset="0"/>
                <a:cs typeface="Arial" pitchFamily="34" charset="0"/>
              </a:rPr>
              <a:t>729–743.</a:t>
            </a:r>
            <a:endParaRPr lang="en-US" cap="small" dirty="0">
              <a:latin typeface="Arial" pitchFamily="34" charset="0"/>
              <a:cs typeface="Arial" pitchFamily="34" charset="0"/>
            </a:endParaRPr>
          </a:p>
          <a:p>
            <a:r>
              <a:rPr lang="sr-Latn-RS" dirty="0">
                <a:latin typeface="Arial" pitchFamily="34" charset="0"/>
                <a:cs typeface="Arial" pitchFamily="34" charset="0"/>
              </a:rPr>
              <a:t>Vujović 2011: </a:t>
            </a:r>
            <a:r>
              <a:rPr lang="en-US" dirty="0" err="1">
                <a:latin typeface="Arial" pitchFamily="34" charset="0"/>
                <a:cs typeface="Arial" pitchFamily="34" charset="0"/>
              </a:rPr>
              <a:t>Vujović</a:t>
            </a:r>
            <a:r>
              <a:rPr lang="en-US" dirty="0">
                <a:latin typeface="Arial" pitchFamily="34" charset="0"/>
                <a:cs typeface="Arial" pitchFamily="34" charset="0"/>
              </a:rPr>
              <a:t>, </a:t>
            </a:r>
            <a:r>
              <a:rPr lang="en-US" dirty="0" err="1">
                <a:latin typeface="Arial" pitchFamily="34" charset="0"/>
                <a:cs typeface="Arial" pitchFamily="34" charset="0"/>
              </a:rPr>
              <a:t>Dušanka</a:t>
            </a:r>
            <a:r>
              <a:rPr lang="en-US" dirty="0">
                <a:latin typeface="Arial" pitchFamily="34" charset="0"/>
                <a:cs typeface="Arial" pitchFamily="34" charset="0"/>
              </a:rPr>
              <a:t>. </a:t>
            </a:r>
            <a:r>
              <a:rPr lang="en-US" dirty="0" err="1">
                <a:latin typeface="Arial" pitchFamily="34" charset="0"/>
                <a:cs typeface="Arial" pitchFamily="34" charset="0"/>
              </a:rPr>
              <a:t>Semantika</a:t>
            </a:r>
            <a:r>
              <a:rPr lang="en-US" dirty="0">
                <a:latin typeface="Arial" pitchFamily="34" charset="0"/>
                <a:cs typeface="Arial" pitchFamily="34" charset="0"/>
              </a:rPr>
              <a:t> </a:t>
            </a:r>
            <a:r>
              <a:rPr lang="en-US" dirty="0" err="1">
                <a:latin typeface="Arial" pitchFamily="34" charset="0"/>
                <a:cs typeface="Arial" pitchFamily="34" charset="0"/>
              </a:rPr>
              <a:t>glagola</a:t>
            </a:r>
            <a:r>
              <a:rPr lang="en-US" dirty="0">
                <a:latin typeface="Arial" pitchFamily="34" charset="0"/>
                <a:cs typeface="Arial" pitchFamily="34" charset="0"/>
              </a:rPr>
              <a:t> </a:t>
            </a:r>
            <a:r>
              <a:rPr lang="en-US" i="1" dirty="0" err="1">
                <a:latin typeface="Arial" pitchFamily="34" charset="0"/>
                <a:cs typeface="Arial" pitchFamily="34" charset="0"/>
              </a:rPr>
              <a:t>ići</a:t>
            </a:r>
            <a:r>
              <a:rPr lang="en-US" i="1" dirty="0">
                <a:latin typeface="Arial" pitchFamily="34" charset="0"/>
                <a:cs typeface="Arial" pitchFamily="34" charset="0"/>
              </a:rPr>
              <a:t> </a:t>
            </a:r>
            <a:r>
              <a:rPr lang="en-US" dirty="0">
                <a:latin typeface="Arial" pitchFamily="34" charset="0"/>
                <a:cs typeface="Arial" pitchFamily="34" charset="0"/>
              </a:rPr>
              <a:t>u </a:t>
            </a:r>
            <a:r>
              <a:rPr lang="en-US" dirty="0" err="1">
                <a:latin typeface="Arial" pitchFamily="34" charset="0"/>
                <a:cs typeface="Arial" pitchFamily="34" charset="0"/>
              </a:rPr>
              <a:t>Andrićevim</a:t>
            </a:r>
            <a:r>
              <a:rPr lang="en-US" dirty="0">
                <a:latin typeface="Arial" pitchFamily="34" charset="0"/>
                <a:cs typeface="Arial" pitchFamily="34" charset="0"/>
              </a:rPr>
              <a:t> </a:t>
            </a:r>
            <a:r>
              <a:rPr lang="en-US" dirty="0" err="1">
                <a:latin typeface="Arial" pitchFamily="34" charset="0"/>
                <a:cs typeface="Arial" pitchFamily="34" charset="0"/>
              </a:rPr>
              <a:t>pripovetkama</a:t>
            </a:r>
            <a:r>
              <a:rPr lang="sr-Cyrl-RS" dirty="0">
                <a:latin typeface="Arial" pitchFamily="34" charset="0"/>
                <a:cs typeface="Arial" pitchFamily="34" charset="0"/>
              </a:rPr>
              <a:t> </a:t>
            </a:r>
            <a:r>
              <a:rPr lang="en-US" dirty="0" err="1">
                <a:latin typeface="Arial" pitchFamily="34" charset="0"/>
                <a:cs typeface="Arial" pitchFamily="34" charset="0"/>
              </a:rPr>
              <a:t>iz</a:t>
            </a:r>
            <a:r>
              <a:rPr lang="en-US" dirty="0">
                <a:latin typeface="Arial" pitchFamily="34" charset="0"/>
                <a:cs typeface="Arial" pitchFamily="34" charset="0"/>
              </a:rPr>
              <a:t> </a:t>
            </a:r>
            <a:r>
              <a:rPr lang="en-US" dirty="0" err="1">
                <a:latin typeface="Arial" pitchFamily="34" charset="0"/>
                <a:cs typeface="Arial" pitchFamily="34" charset="0"/>
              </a:rPr>
              <a:t>austrougarskog</a:t>
            </a:r>
            <a:r>
              <a:rPr lang="en-US" dirty="0">
                <a:latin typeface="Arial" pitchFamily="34" charset="0"/>
                <a:cs typeface="Arial" pitchFamily="34" charset="0"/>
              </a:rPr>
              <a:t> </a:t>
            </a:r>
            <a:r>
              <a:rPr lang="en-US" dirty="0" err="1">
                <a:latin typeface="Arial" pitchFamily="34" charset="0"/>
                <a:cs typeface="Arial" pitchFamily="34" charset="0"/>
              </a:rPr>
              <a:t>perioda</a:t>
            </a:r>
            <a:r>
              <a:rPr lang="en-US" dirty="0">
                <a:latin typeface="Arial" pitchFamily="34" charset="0"/>
                <a:cs typeface="Arial" pitchFamily="34" charset="0"/>
              </a:rPr>
              <a:t>. In: </a:t>
            </a:r>
            <a:r>
              <a:rPr lang="en-US" dirty="0" err="1">
                <a:latin typeface="Arial" pitchFamily="34" charset="0"/>
                <a:cs typeface="Arial" pitchFamily="34" charset="0"/>
              </a:rPr>
              <a:t>Tošović</a:t>
            </a:r>
            <a:r>
              <a:rPr lang="en-US" dirty="0">
                <a:latin typeface="Arial" pitchFamily="34" charset="0"/>
                <a:cs typeface="Arial" pitchFamily="34" charset="0"/>
              </a:rPr>
              <a:t>, </a:t>
            </a:r>
            <a:r>
              <a:rPr lang="en-US" dirty="0" err="1">
                <a:latin typeface="Arial" pitchFamily="34" charset="0"/>
                <a:cs typeface="Arial" pitchFamily="34" charset="0"/>
              </a:rPr>
              <a:t>Branko</a:t>
            </a:r>
            <a:r>
              <a:rPr lang="en-US" dirty="0">
                <a:latin typeface="Arial" pitchFamily="34" charset="0"/>
                <a:cs typeface="Arial" pitchFamily="34" charset="0"/>
              </a:rPr>
              <a:t> (Hg./</a:t>
            </a:r>
            <a:r>
              <a:rPr lang="en-US" dirty="0" err="1">
                <a:latin typeface="Arial" pitchFamily="34" charset="0"/>
                <a:cs typeface="Arial" pitchFamily="34" charset="0"/>
              </a:rPr>
              <a:t>ur</a:t>
            </a:r>
            <a:r>
              <a:rPr lang="en-US" dirty="0">
                <a:latin typeface="Arial" pitchFamily="34" charset="0"/>
                <a:cs typeface="Arial" pitchFamily="34" charset="0"/>
              </a:rPr>
              <a:t>.). </a:t>
            </a:r>
            <a:r>
              <a:rPr lang="sr-Cyrl-RS" i="1" dirty="0" err="1">
                <a:latin typeface="Arial" pitchFamily="34" charset="0"/>
                <a:cs typeface="Arial" pitchFamily="34" charset="0"/>
              </a:rPr>
              <a:t>Аустроу</a:t>
            </a:r>
            <a:r>
              <a:rPr lang="ru-RU" i="1" dirty="0">
                <a:latin typeface="Arial" pitchFamily="34" charset="0"/>
                <a:cs typeface="Arial" pitchFamily="34" charset="0"/>
              </a:rPr>
              <a:t>гарски период живота и стваралаштва Ива Андрића </a:t>
            </a:r>
            <a:r>
              <a:rPr lang="ru-RU" dirty="0">
                <a:latin typeface="Arial" pitchFamily="34" charset="0"/>
                <a:cs typeface="Arial" pitchFamily="34" charset="0"/>
              </a:rPr>
              <a:t>(</a:t>
            </a:r>
            <a:r>
              <a:rPr lang="ru-RU" i="1" dirty="0">
                <a:latin typeface="Arial" pitchFamily="34" charset="0"/>
                <a:cs typeface="Arial" pitchFamily="34" charset="0"/>
              </a:rPr>
              <a:t>1892–1922</a:t>
            </a:r>
            <a:r>
              <a:rPr lang="ru-RU" dirty="0">
                <a:latin typeface="Arial" pitchFamily="34" charset="0"/>
                <a:cs typeface="Arial" pitchFamily="34" charset="0"/>
              </a:rPr>
              <a:t>)</a:t>
            </a:r>
            <a:r>
              <a:rPr lang="sr-Latn-RS" dirty="0">
                <a:latin typeface="Arial" pitchFamily="34" charset="0"/>
                <a:cs typeface="Arial" pitchFamily="34" charset="0"/>
              </a:rPr>
              <a:t>,</a:t>
            </a:r>
            <a:r>
              <a:rPr lang="ru-RU" dirty="0">
                <a:latin typeface="Arial" pitchFamily="34" charset="0"/>
                <a:cs typeface="Arial" pitchFamily="34" charset="0"/>
              </a:rPr>
              <a:t> </a:t>
            </a:r>
            <a:r>
              <a:rPr lang="de-DE" dirty="0">
                <a:latin typeface="Arial" pitchFamily="34" charset="0"/>
                <a:cs typeface="Arial" pitchFamily="34" charset="0"/>
              </a:rPr>
              <a:t>Graz –</a:t>
            </a:r>
            <a:r>
              <a:rPr lang="sr-Cyrl-RS" dirty="0">
                <a:latin typeface="Arial" pitchFamily="34" charset="0"/>
                <a:cs typeface="Arial" pitchFamily="34" charset="0"/>
              </a:rPr>
              <a:t> </a:t>
            </a:r>
            <a:r>
              <a:rPr lang="en-US" dirty="0">
                <a:latin typeface="Arial" pitchFamily="34" charset="0"/>
                <a:cs typeface="Arial" pitchFamily="34" charset="0"/>
              </a:rPr>
              <a:t>Beograd</a:t>
            </a:r>
            <a:r>
              <a:rPr lang="sr-Latn-RS" dirty="0">
                <a:latin typeface="Arial" pitchFamily="34" charset="0"/>
                <a:cs typeface="Arial" pitchFamily="34" charset="0"/>
              </a:rPr>
              <a:t>, </a:t>
            </a:r>
            <a:r>
              <a:rPr lang="en-US" dirty="0">
                <a:latin typeface="Arial" pitchFamily="34" charset="0"/>
                <a:cs typeface="Arial" pitchFamily="34" charset="0"/>
              </a:rPr>
              <a:t>S. 723–730.</a:t>
            </a:r>
            <a:endParaRPr lang="sr-Cyrl-RS" dirty="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69184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6813D-024C-EB6F-16D8-53E23012D5FB}"/>
              </a:ext>
            </a:extLst>
          </p:cNvPr>
          <p:cNvSpPr>
            <a:spLocks noGrp="1"/>
          </p:cNvSpPr>
          <p:nvPr>
            <p:ph type="title"/>
          </p:nvPr>
        </p:nvSpPr>
        <p:spPr/>
        <p:txBody>
          <a:bodyPr/>
          <a:lstStyle/>
          <a:p>
            <a:r>
              <a:rPr lang="sr-Cyrl-RS" dirty="0"/>
              <a:t>Садржај презентације</a:t>
            </a:r>
            <a:endParaRPr lang="en-US" dirty="0"/>
          </a:p>
        </p:txBody>
      </p:sp>
      <p:sp>
        <p:nvSpPr>
          <p:cNvPr id="3" name="Content Placeholder 2">
            <a:extLst>
              <a:ext uri="{FF2B5EF4-FFF2-40B4-BE49-F238E27FC236}">
                <a16:creationId xmlns:a16="http://schemas.microsoft.com/office/drawing/2014/main" id="{337C550B-DCD8-75E4-FC48-A2C5A8C2BE61}"/>
              </a:ext>
            </a:extLst>
          </p:cNvPr>
          <p:cNvSpPr>
            <a:spLocks noGrp="1"/>
          </p:cNvSpPr>
          <p:nvPr>
            <p:ph idx="1"/>
          </p:nvPr>
        </p:nvSpPr>
        <p:spPr/>
        <p:txBody>
          <a:bodyPr/>
          <a:lstStyle/>
          <a:p>
            <a:r>
              <a:rPr lang="sr-Cyrl-RS" dirty="0"/>
              <a:t>Опште напомене </a:t>
            </a:r>
          </a:p>
          <a:p>
            <a:r>
              <a:rPr lang="sr-Cyrl-RS" dirty="0"/>
              <a:t>Предмет и циљеви истраживања</a:t>
            </a:r>
          </a:p>
          <a:p>
            <a:r>
              <a:rPr lang="sr-Cyrl-RS" dirty="0"/>
              <a:t>Анализа грађе</a:t>
            </a:r>
          </a:p>
          <a:p>
            <a:r>
              <a:rPr lang="sr-Cyrl-RS" dirty="0"/>
              <a:t>Закључак</a:t>
            </a:r>
          </a:p>
          <a:p>
            <a:r>
              <a:rPr lang="sr-Cyrl-RS" dirty="0"/>
              <a:t>Литература</a:t>
            </a:r>
          </a:p>
        </p:txBody>
      </p:sp>
      <p:sp>
        <p:nvSpPr>
          <p:cNvPr id="4" name="Slide Number Placeholder 3">
            <a:extLst>
              <a:ext uri="{FF2B5EF4-FFF2-40B4-BE49-F238E27FC236}">
                <a16:creationId xmlns:a16="http://schemas.microsoft.com/office/drawing/2014/main" id="{B5FEA871-8A53-0D89-8B2C-51FC611BE2FF}"/>
              </a:ext>
            </a:extLst>
          </p:cNvPr>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4469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sr-Cyrl-RS" cap="small" dirty="0">
                <a:latin typeface="Arial" pitchFamily="34" charset="0"/>
                <a:cs typeface="Arial" pitchFamily="34" charset="0"/>
              </a:rPr>
              <a:t>О српским писцима </a:t>
            </a:r>
          </a:p>
          <a:p>
            <a:r>
              <a:rPr lang="sr-Cyrl-RS" cap="small" dirty="0">
                <a:latin typeface="Arial" pitchFamily="34" charset="0"/>
                <a:cs typeface="Arial" pitchFamily="34" charset="0"/>
              </a:rPr>
              <a:t>1914–1961</a:t>
            </a:r>
          </a:p>
          <a:p>
            <a:r>
              <a:rPr lang="sr-Cyrl-RS" dirty="0">
                <a:latin typeface="Arial" pitchFamily="34" charset="0"/>
                <a:cs typeface="Arial" pitchFamily="34" charset="0"/>
              </a:rPr>
              <a:t>Растко Петровић, </a:t>
            </a:r>
            <a:r>
              <a:rPr lang="sr-Cyrl-RS" dirty="0" err="1">
                <a:latin typeface="Arial" pitchFamily="34" charset="0"/>
                <a:cs typeface="Arial" pitchFamily="34" charset="0"/>
              </a:rPr>
              <a:t>Зуко</a:t>
            </a:r>
            <a:r>
              <a:rPr lang="sr-Cyrl-RS" dirty="0">
                <a:latin typeface="Arial" pitchFamily="34" charset="0"/>
                <a:cs typeface="Arial" pitchFamily="34" charset="0"/>
              </a:rPr>
              <a:t> </a:t>
            </a:r>
            <a:r>
              <a:rPr lang="sr-Cyrl-RS" dirty="0" err="1">
                <a:latin typeface="Arial" pitchFamily="34" charset="0"/>
                <a:cs typeface="Arial" pitchFamily="34" charset="0"/>
              </a:rPr>
              <a:t>Џумхур</a:t>
            </a:r>
            <a:r>
              <a:rPr lang="sr-Cyrl-RS" dirty="0">
                <a:latin typeface="Arial" pitchFamily="34" charset="0"/>
                <a:cs typeface="Arial" pitchFamily="34" charset="0"/>
              </a:rPr>
              <a:t>, Бора Станковић, Бранко Радичевић, Гавра Вучковић, Симо Матавуљ…</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719194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sr-Cyrl-RS" dirty="0"/>
              <a:t>Предмет и циљ истраживања</a:t>
            </a:r>
            <a:endParaRPr lang="en-US" dirty="0"/>
          </a:p>
        </p:txBody>
      </p:sp>
      <p:sp>
        <p:nvSpPr>
          <p:cNvPr id="3" name="Content Placeholder 2"/>
          <p:cNvSpPr>
            <a:spLocks noGrp="1"/>
          </p:cNvSpPr>
          <p:nvPr>
            <p:ph idx="1"/>
          </p:nvPr>
        </p:nvSpPr>
        <p:spPr/>
        <p:txBody>
          <a:bodyPr/>
          <a:lstStyle/>
          <a:p>
            <a:r>
              <a:rPr lang="sr-Cyrl-RS" dirty="0">
                <a:latin typeface="Arial" pitchFamily="34" charset="0"/>
                <a:cs typeface="Arial" pitchFamily="34" charset="0"/>
              </a:rPr>
              <a:t>Предмет: Лексичко-семантичка анализа глагола кретања у есејима </a:t>
            </a:r>
            <a:r>
              <a:rPr lang="sr-Cyrl-RS" cap="small" dirty="0">
                <a:latin typeface="Arial" pitchFamily="34" charset="0"/>
                <a:cs typeface="Arial" pitchFamily="34" charset="0"/>
              </a:rPr>
              <a:t>О српским писцима</a:t>
            </a:r>
          </a:p>
          <a:p>
            <a:r>
              <a:rPr lang="sr-Cyrl-RS" dirty="0">
                <a:latin typeface="Arial" pitchFamily="34" charset="0"/>
                <a:cs typeface="Arial" pitchFamily="34" charset="0"/>
              </a:rPr>
              <a:t>Циљ:</a:t>
            </a:r>
            <a:r>
              <a:rPr lang="sr-Cyrl-RS" cap="small" dirty="0">
                <a:latin typeface="Arial" pitchFamily="34" charset="0"/>
                <a:cs typeface="Arial" pitchFamily="34" charset="0"/>
              </a:rPr>
              <a:t> </a:t>
            </a:r>
            <a:r>
              <a:rPr lang="sr-Cyrl-RS" dirty="0">
                <a:latin typeface="Arial" pitchFamily="34" charset="0"/>
                <a:cs typeface="Arial" pitchFamily="34" charset="0"/>
              </a:rPr>
              <a:t>Приказати значење и употребу издвојених глагола и осветлити начин на који Андрић употребљава глаголе у својим есејима.</a:t>
            </a:r>
            <a:endParaRPr lang="en-US" cap="small"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206561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latin typeface="Arial" pitchFamily="34" charset="0"/>
                <a:cs typeface="Arial" pitchFamily="34" charset="0"/>
              </a:rPr>
              <a:t>Претходна истраживања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rmAutofit fontScale="92500"/>
          </a:bodyPr>
          <a:lstStyle/>
          <a:p>
            <a:r>
              <a:rPr lang="en-US" dirty="0" err="1">
                <a:latin typeface="Arial" pitchFamily="34" charset="0"/>
                <a:cs typeface="Arial" pitchFamily="34" charset="0"/>
              </a:rPr>
              <a:t>Vujović</a:t>
            </a:r>
            <a:r>
              <a:rPr lang="en-US" dirty="0">
                <a:latin typeface="Arial" pitchFamily="34" charset="0"/>
                <a:cs typeface="Arial" pitchFamily="34" charset="0"/>
              </a:rPr>
              <a:t>, </a:t>
            </a:r>
            <a:r>
              <a:rPr lang="en-US" dirty="0" err="1">
                <a:latin typeface="Arial" pitchFamily="34" charset="0"/>
                <a:cs typeface="Arial" pitchFamily="34" charset="0"/>
              </a:rPr>
              <a:t>Dušanka</a:t>
            </a:r>
            <a:r>
              <a:rPr lang="en-US" dirty="0">
                <a:latin typeface="Arial" pitchFamily="34" charset="0"/>
                <a:cs typeface="Arial" pitchFamily="34" charset="0"/>
              </a:rPr>
              <a:t>. </a:t>
            </a:r>
            <a:r>
              <a:rPr lang="en-US" dirty="0" err="1">
                <a:latin typeface="Arial" pitchFamily="34" charset="0"/>
                <a:cs typeface="Arial" pitchFamily="34" charset="0"/>
              </a:rPr>
              <a:t>Semantika</a:t>
            </a:r>
            <a:r>
              <a:rPr lang="en-US" dirty="0">
                <a:latin typeface="Arial" pitchFamily="34" charset="0"/>
                <a:cs typeface="Arial" pitchFamily="34" charset="0"/>
              </a:rPr>
              <a:t> </a:t>
            </a:r>
            <a:r>
              <a:rPr lang="en-US" dirty="0" err="1">
                <a:latin typeface="Arial" pitchFamily="34" charset="0"/>
                <a:cs typeface="Arial" pitchFamily="34" charset="0"/>
              </a:rPr>
              <a:t>glagola</a:t>
            </a:r>
            <a:r>
              <a:rPr lang="en-US" dirty="0">
                <a:latin typeface="Arial" pitchFamily="34" charset="0"/>
                <a:cs typeface="Arial" pitchFamily="34" charset="0"/>
              </a:rPr>
              <a:t> </a:t>
            </a:r>
            <a:r>
              <a:rPr lang="en-US" i="1" dirty="0" err="1">
                <a:latin typeface="Arial" pitchFamily="34" charset="0"/>
                <a:cs typeface="Arial" pitchFamily="34" charset="0"/>
              </a:rPr>
              <a:t>ići</a:t>
            </a:r>
            <a:r>
              <a:rPr lang="en-US" i="1" dirty="0">
                <a:latin typeface="Arial" pitchFamily="34" charset="0"/>
                <a:cs typeface="Arial" pitchFamily="34" charset="0"/>
              </a:rPr>
              <a:t> </a:t>
            </a:r>
            <a:r>
              <a:rPr lang="en-US" dirty="0">
                <a:latin typeface="Arial" pitchFamily="34" charset="0"/>
                <a:cs typeface="Arial" pitchFamily="34" charset="0"/>
              </a:rPr>
              <a:t>u </a:t>
            </a:r>
            <a:r>
              <a:rPr lang="en-US" dirty="0" err="1">
                <a:latin typeface="Arial" pitchFamily="34" charset="0"/>
                <a:cs typeface="Arial" pitchFamily="34" charset="0"/>
              </a:rPr>
              <a:t>Andrićevim</a:t>
            </a:r>
            <a:r>
              <a:rPr lang="en-US" dirty="0">
                <a:latin typeface="Arial" pitchFamily="34" charset="0"/>
                <a:cs typeface="Arial" pitchFamily="34" charset="0"/>
              </a:rPr>
              <a:t> </a:t>
            </a:r>
            <a:r>
              <a:rPr lang="en-US" dirty="0" err="1">
                <a:latin typeface="Arial" pitchFamily="34" charset="0"/>
                <a:cs typeface="Arial" pitchFamily="34" charset="0"/>
              </a:rPr>
              <a:t>pripovetkama</a:t>
            </a:r>
            <a:r>
              <a:rPr lang="sr-Cyrl-RS" dirty="0">
                <a:latin typeface="Arial" pitchFamily="34" charset="0"/>
                <a:cs typeface="Arial" pitchFamily="34" charset="0"/>
              </a:rPr>
              <a:t> </a:t>
            </a:r>
            <a:r>
              <a:rPr lang="en-US" dirty="0" err="1">
                <a:latin typeface="Arial" pitchFamily="34" charset="0"/>
                <a:cs typeface="Arial" pitchFamily="34" charset="0"/>
              </a:rPr>
              <a:t>iz</a:t>
            </a:r>
            <a:r>
              <a:rPr lang="en-US" dirty="0">
                <a:latin typeface="Arial" pitchFamily="34" charset="0"/>
                <a:cs typeface="Arial" pitchFamily="34" charset="0"/>
              </a:rPr>
              <a:t> </a:t>
            </a:r>
            <a:r>
              <a:rPr lang="en-US" dirty="0" err="1">
                <a:latin typeface="Arial" pitchFamily="34" charset="0"/>
                <a:cs typeface="Arial" pitchFamily="34" charset="0"/>
              </a:rPr>
              <a:t>austrougarskog</a:t>
            </a:r>
            <a:r>
              <a:rPr lang="en-US" dirty="0">
                <a:latin typeface="Arial" pitchFamily="34" charset="0"/>
                <a:cs typeface="Arial" pitchFamily="34" charset="0"/>
              </a:rPr>
              <a:t> </a:t>
            </a:r>
            <a:r>
              <a:rPr lang="en-US" dirty="0" err="1">
                <a:latin typeface="Arial" pitchFamily="34" charset="0"/>
                <a:cs typeface="Arial" pitchFamily="34" charset="0"/>
              </a:rPr>
              <a:t>perioda</a:t>
            </a:r>
            <a:r>
              <a:rPr lang="en-US" dirty="0">
                <a:latin typeface="Arial" pitchFamily="34" charset="0"/>
                <a:cs typeface="Arial" pitchFamily="34" charset="0"/>
              </a:rPr>
              <a:t>. In: </a:t>
            </a:r>
            <a:r>
              <a:rPr lang="en-US" dirty="0" err="1">
                <a:latin typeface="Arial" pitchFamily="34" charset="0"/>
                <a:cs typeface="Arial" pitchFamily="34" charset="0"/>
              </a:rPr>
              <a:t>Tošović</a:t>
            </a:r>
            <a:r>
              <a:rPr lang="en-US" dirty="0">
                <a:latin typeface="Arial" pitchFamily="34" charset="0"/>
                <a:cs typeface="Arial" pitchFamily="34" charset="0"/>
              </a:rPr>
              <a:t>, </a:t>
            </a:r>
            <a:r>
              <a:rPr lang="en-US" dirty="0" err="1">
                <a:latin typeface="Arial" pitchFamily="34" charset="0"/>
                <a:cs typeface="Arial" pitchFamily="34" charset="0"/>
              </a:rPr>
              <a:t>Branko</a:t>
            </a:r>
            <a:r>
              <a:rPr lang="en-US" dirty="0">
                <a:latin typeface="Arial" pitchFamily="34" charset="0"/>
                <a:cs typeface="Arial" pitchFamily="34" charset="0"/>
              </a:rPr>
              <a:t> (Hg./</a:t>
            </a:r>
            <a:r>
              <a:rPr lang="en-US" dirty="0" err="1">
                <a:latin typeface="Arial" pitchFamily="34" charset="0"/>
                <a:cs typeface="Arial" pitchFamily="34" charset="0"/>
              </a:rPr>
              <a:t>ur</a:t>
            </a:r>
            <a:r>
              <a:rPr lang="en-US" dirty="0">
                <a:latin typeface="Arial" pitchFamily="34" charset="0"/>
                <a:cs typeface="Arial" pitchFamily="34" charset="0"/>
              </a:rPr>
              <a:t>.). </a:t>
            </a:r>
            <a:r>
              <a:rPr lang="sr-Cyrl-RS" i="1" dirty="0" err="1">
                <a:latin typeface="Arial" pitchFamily="34" charset="0"/>
                <a:cs typeface="Arial" pitchFamily="34" charset="0"/>
              </a:rPr>
              <a:t>Аустроу</a:t>
            </a:r>
            <a:r>
              <a:rPr lang="ru-RU" i="1" dirty="0">
                <a:latin typeface="Arial" pitchFamily="34" charset="0"/>
                <a:cs typeface="Arial" pitchFamily="34" charset="0"/>
              </a:rPr>
              <a:t>гарски период живота и стваралаштва Ива Андрића </a:t>
            </a:r>
            <a:r>
              <a:rPr lang="ru-RU" dirty="0">
                <a:latin typeface="Arial" pitchFamily="34" charset="0"/>
                <a:cs typeface="Arial" pitchFamily="34" charset="0"/>
              </a:rPr>
              <a:t>(</a:t>
            </a:r>
            <a:r>
              <a:rPr lang="ru-RU" i="1" dirty="0">
                <a:latin typeface="Arial" pitchFamily="34" charset="0"/>
                <a:cs typeface="Arial" pitchFamily="34" charset="0"/>
              </a:rPr>
              <a:t>1892–1922</a:t>
            </a:r>
            <a:r>
              <a:rPr lang="ru-RU" dirty="0">
                <a:latin typeface="Arial" pitchFamily="34" charset="0"/>
                <a:cs typeface="Arial" pitchFamily="34" charset="0"/>
              </a:rPr>
              <a:t>)</a:t>
            </a:r>
            <a:r>
              <a:rPr lang="sr-Latn-RS" dirty="0">
                <a:latin typeface="Arial" pitchFamily="34" charset="0"/>
                <a:cs typeface="Arial" pitchFamily="34" charset="0"/>
              </a:rPr>
              <a:t>,</a:t>
            </a:r>
            <a:r>
              <a:rPr lang="ru-RU" dirty="0">
                <a:latin typeface="Arial" pitchFamily="34" charset="0"/>
                <a:cs typeface="Arial" pitchFamily="34" charset="0"/>
              </a:rPr>
              <a:t> </a:t>
            </a:r>
            <a:r>
              <a:rPr lang="de-DE" dirty="0">
                <a:latin typeface="Arial" pitchFamily="34" charset="0"/>
                <a:cs typeface="Arial" pitchFamily="34" charset="0"/>
              </a:rPr>
              <a:t>Graz –</a:t>
            </a:r>
            <a:r>
              <a:rPr lang="sr-Cyrl-RS" dirty="0">
                <a:latin typeface="Arial" pitchFamily="34" charset="0"/>
                <a:cs typeface="Arial" pitchFamily="34" charset="0"/>
              </a:rPr>
              <a:t> </a:t>
            </a:r>
            <a:r>
              <a:rPr lang="en-US" dirty="0">
                <a:latin typeface="Arial" pitchFamily="34" charset="0"/>
                <a:cs typeface="Arial" pitchFamily="34" charset="0"/>
              </a:rPr>
              <a:t>Beograd</a:t>
            </a:r>
            <a:r>
              <a:rPr lang="sr-Latn-RS" dirty="0">
                <a:latin typeface="Arial" pitchFamily="34" charset="0"/>
                <a:cs typeface="Arial" pitchFamily="34" charset="0"/>
              </a:rPr>
              <a:t>, 2011, </a:t>
            </a:r>
            <a:r>
              <a:rPr lang="en-US" dirty="0">
                <a:latin typeface="Arial" pitchFamily="34" charset="0"/>
                <a:cs typeface="Arial" pitchFamily="34" charset="0"/>
              </a:rPr>
              <a:t> S. 723–730.</a:t>
            </a:r>
            <a:endParaRPr lang="sr-Cyrl-RS" dirty="0">
              <a:latin typeface="Arial" pitchFamily="34" charset="0"/>
              <a:cs typeface="Arial" pitchFamily="34" charset="0"/>
            </a:endParaRPr>
          </a:p>
          <a:p>
            <a:r>
              <a:rPr lang="sr-Cyrl-RS" dirty="0">
                <a:latin typeface="Arial" pitchFamily="34" charset="0"/>
                <a:cs typeface="Arial" pitchFamily="34" charset="0"/>
              </a:rPr>
              <a:t>Миланов, Наташа. О </a:t>
            </a:r>
            <a:r>
              <a:rPr lang="sr-Cyrl-RS" dirty="0" err="1">
                <a:latin typeface="Arial" pitchFamily="34" charset="0"/>
                <a:cs typeface="Arial" pitchFamily="34" charset="0"/>
              </a:rPr>
              <a:t>глаголима</a:t>
            </a:r>
            <a:r>
              <a:rPr lang="sr-Cyrl-RS" dirty="0">
                <a:latin typeface="Arial" pitchFamily="34" charset="0"/>
                <a:cs typeface="Arial" pitchFamily="34" charset="0"/>
              </a:rPr>
              <a:t> кретања у </a:t>
            </a:r>
            <a:r>
              <a:rPr lang="sr-Cyrl-RS" cap="small" dirty="0">
                <a:latin typeface="Arial" pitchFamily="34" charset="0"/>
                <a:cs typeface="Arial" pitchFamily="34" charset="0"/>
              </a:rPr>
              <a:t>Проклетој авлији</a:t>
            </a:r>
            <a:r>
              <a:rPr lang="sr-Cyrl-RS" dirty="0">
                <a:latin typeface="Arial" pitchFamily="34" charset="0"/>
                <a:cs typeface="Arial" pitchFamily="34" charset="0"/>
              </a:rPr>
              <a:t>. </a:t>
            </a:r>
            <a:r>
              <a:rPr lang="en-US" dirty="0">
                <a:latin typeface="Arial" pitchFamily="34" charset="0"/>
                <a:cs typeface="Arial" pitchFamily="34" charset="0"/>
              </a:rPr>
              <a:t>In: </a:t>
            </a:r>
            <a:r>
              <a:rPr lang="en-US" dirty="0" err="1">
                <a:latin typeface="Arial" pitchFamily="34" charset="0"/>
                <a:cs typeface="Arial" pitchFamily="34" charset="0"/>
              </a:rPr>
              <a:t>Tošović</a:t>
            </a:r>
            <a:r>
              <a:rPr lang="en-US" dirty="0">
                <a:latin typeface="Arial" pitchFamily="34" charset="0"/>
                <a:cs typeface="Arial" pitchFamily="34" charset="0"/>
              </a:rPr>
              <a:t>, </a:t>
            </a:r>
            <a:r>
              <a:rPr lang="en-US" dirty="0" err="1">
                <a:latin typeface="Arial" pitchFamily="34" charset="0"/>
                <a:cs typeface="Arial" pitchFamily="34" charset="0"/>
              </a:rPr>
              <a:t>Branko</a:t>
            </a:r>
            <a:r>
              <a:rPr lang="en-US" dirty="0">
                <a:latin typeface="Arial" pitchFamily="34" charset="0"/>
                <a:cs typeface="Arial" pitchFamily="34" charset="0"/>
              </a:rPr>
              <a:t> (Hg./</a:t>
            </a:r>
            <a:r>
              <a:rPr lang="en-US" dirty="0" err="1">
                <a:latin typeface="Arial" pitchFamily="34" charset="0"/>
                <a:cs typeface="Arial" pitchFamily="34" charset="0"/>
              </a:rPr>
              <a:t>ur</a:t>
            </a:r>
            <a:r>
              <a:rPr lang="en-US" dirty="0">
                <a:latin typeface="Arial" pitchFamily="34" charset="0"/>
                <a:cs typeface="Arial" pitchFamily="34" charset="0"/>
              </a:rPr>
              <a:t>.). </a:t>
            </a:r>
            <a:r>
              <a:rPr lang="sr-Cyrl-RS" dirty="0">
                <a:latin typeface="Arial" pitchFamily="34" charset="0"/>
                <a:cs typeface="Arial" pitchFamily="34" charset="0"/>
              </a:rPr>
              <a:t>А</a:t>
            </a:r>
            <a:r>
              <a:rPr lang="sr-Latn-RS" dirty="0" err="1">
                <a:latin typeface="Arial" pitchFamily="34" charset="0"/>
                <a:cs typeface="Arial" pitchFamily="34" charset="0"/>
              </a:rPr>
              <a:t>ndrićeva</a:t>
            </a:r>
            <a:r>
              <a:rPr lang="sr-Latn-RS" dirty="0">
                <a:latin typeface="Arial" pitchFamily="34" charset="0"/>
                <a:cs typeface="Arial" pitchFamily="34" charset="0"/>
              </a:rPr>
              <a:t> </a:t>
            </a:r>
            <a:r>
              <a:rPr lang="sr-Latn-RS" cap="small" dirty="0">
                <a:latin typeface="Arial" pitchFamily="34" charset="0"/>
                <a:cs typeface="Arial" pitchFamily="34" charset="0"/>
              </a:rPr>
              <a:t>Avlija, 2015, 729–743.</a:t>
            </a:r>
            <a:endParaRPr lang="en-US" cap="small"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687865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latin typeface="Arial" pitchFamily="34" charset="0"/>
                <a:cs typeface="Arial" pitchFamily="34" charset="0"/>
              </a:rPr>
              <a:t>Глаголи кретања</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r>
              <a:rPr lang="sr-Cyrl-RS" sz="2800" dirty="0">
                <a:latin typeface="Arial" pitchFamily="34" charset="0"/>
                <a:cs typeface="Arial" pitchFamily="34" charset="0"/>
              </a:rPr>
              <a:t>„глаголи обједињени инваријантном </a:t>
            </a:r>
            <a:r>
              <a:rPr lang="sr-Cyrl-RS" sz="2800" dirty="0" err="1">
                <a:latin typeface="Arial" pitchFamily="34" charset="0"/>
                <a:cs typeface="Arial" pitchFamily="34" charset="0"/>
              </a:rPr>
              <a:t>семемом</a:t>
            </a:r>
            <a:r>
              <a:rPr lang="sr-Cyrl-RS" sz="2800" dirty="0">
                <a:latin typeface="Arial" pitchFamily="34" charset="0"/>
                <a:cs typeface="Arial" pitchFamily="34" charset="0"/>
              </a:rPr>
              <a:t> премјештање кога или чега у простору” (Ковачевић 1987)</a:t>
            </a:r>
          </a:p>
          <a:p>
            <a:endParaRPr lang="sr-Cyrl-RS" sz="2800" dirty="0">
              <a:latin typeface="Arial" pitchFamily="34" charset="0"/>
              <a:cs typeface="Arial" pitchFamily="34" charset="0"/>
            </a:endParaRPr>
          </a:p>
          <a:p>
            <a:r>
              <a:rPr lang="sr-Cyrl-RS" sz="2800" dirty="0">
                <a:latin typeface="Arial" pitchFamily="34" charset="0"/>
                <a:cs typeface="Arial" pitchFamily="34" charset="0"/>
              </a:rPr>
              <a:t>Непрелазни глаголи чијом реализацијом долази до промене положаја субјекта радње у простору (</a:t>
            </a:r>
            <a:r>
              <a:rPr lang="sr-Cyrl-RS" sz="2800" i="1" dirty="0">
                <a:latin typeface="Arial" pitchFamily="34" charset="0"/>
                <a:cs typeface="Arial" pitchFamily="34" charset="0"/>
              </a:rPr>
              <a:t>ићи, корачати, падати</a:t>
            </a:r>
            <a:r>
              <a:rPr lang="sr-Cyrl-RS" sz="2800" dirty="0">
                <a:latin typeface="Arial" pitchFamily="34" charset="0"/>
                <a:cs typeface="Arial" pitchFamily="34" charset="0"/>
              </a:rPr>
              <a:t> и сл.)</a:t>
            </a:r>
          </a:p>
          <a:p>
            <a:r>
              <a:rPr lang="sr-Cyrl-RS" sz="2800" dirty="0">
                <a:latin typeface="Arial" pitchFamily="34" charset="0"/>
                <a:cs typeface="Arial" pitchFamily="34" charset="0"/>
              </a:rPr>
              <a:t>Прелазни глаголи који изричу промену положаја према предмету који се не помера (</a:t>
            </a:r>
            <a:r>
              <a:rPr lang="sr-Cyrl-RS" sz="2800" i="1" dirty="0">
                <a:latin typeface="Arial" pitchFamily="34" charset="0"/>
                <a:cs typeface="Arial" pitchFamily="34" charset="0"/>
              </a:rPr>
              <a:t>обићи, оптрчати </a:t>
            </a:r>
            <a:r>
              <a:rPr lang="sr-Cyrl-RS" sz="2800" dirty="0">
                <a:latin typeface="Arial" pitchFamily="34" charset="0"/>
                <a:cs typeface="Arial" pitchFamily="34" charset="0"/>
              </a:rPr>
              <a:t>и сл.)</a:t>
            </a:r>
            <a:endParaRPr lang="en-US" sz="2800"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4231553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200" dirty="0">
                <a:latin typeface="Arial" pitchFamily="34" charset="0"/>
                <a:cs typeface="Arial" pitchFamily="34" charset="0"/>
              </a:rPr>
              <a:t>Глаголи употребљени у основном значењу</a:t>
            </a:r>
            <a:endParaRPr lang="en-US" sz="3200" dirty="0">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marL="0" indent="0">
              <a:buNone/>
            </a:pPr>
            <a:r>
              <a:rPr lang="sr-Cyrl-RS" i="1" dirty="0">
                <a:latin typeface="Arial" pitchFamily="34" charset="0"/>
                <a:cs typeface="Arial" pitchFamily="34" charset="0"/>
              </a:rPr>
              <a:t>дотрчати</a:t>
            </a:r>
            <a:r>
              <a:rPr lang="sr-Cyrl-RS" dirty="0">
                <a:latin typeface="Arial" pitchFamily="34" charset="0"/>
                <a:cs typeface="Arial" pitchFamily="34" charset="0"/>
              </a:rPr>
              <a:t>, </a:t>
            </a:r>
            <a:r>
              <a:rPr lang="sr-Cyrl-RS" i="1" dirty="0">
                <a:latin typeface="Arial" pitchFamily="34" charset="0"/>
                <a:cs typeface="Arial" pitchFamily="34" charset="0"/>
              </a:rPr>
              <a:t>трчати</a:t>
            </a:r>
            <a:r>
              <a:rPr lang="sr-Cyrl-RS" dirty="0">
                <a:latin typeface="Arial" pitchFamily="34" charset="0"/>
                <a:cs typeface="Arial" pitchFamily="34" charset="0"/>
              </a:rPr>
              <a:t>, </a:t>
            </a:r>
            <a:r>
              <a:rPr lang="sr-Cyrl-RS" i="1" dirty="0">
                <a:latin typeface="Arial" pitchFamily="34" charset="0"/>
                <a:cs typeface="Arial" pitchFamily="34" charset="0"/>
              </a:rPr>
              <a:t>падати, ићи, испети се, доћи, путовати, корачати, срести се, пролазити, пратити, издићи се, искрсавати, устремити се, лебдети, спустити се, пребећи, вратити се, отићи, путовати, прелазити, отпремити, побећи, долазити, одлазити, струјати, вратити се, претходити, оптрчати, пасти, тонути </a:t>
            </a:r>
            <a:r>
              <a:rPr lang="sr-Cyrl-RS" dirty="0">
                <a:latin typeface="Arial" pitchFamily="34" charset="0"/>
                <a:cs typeface="Arial" pitchFamily="34" charset="0"/>
              </a:rPr>
              <a:t>…</a:t>
            </a:r>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64646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334962"/>
          </a:xfrm>
        </p:spPr>
        <p:txBody>
          <a:bodyPr>
            <a:normAutofit fontScale="90000"/>
          </a:bodyPr>
          <a:lstStyle/>
          <a:p>
            <a:endParaRPr lang="en-US" dirty="0"/>
          </a:p>
        </p:txBody>
      </p:sp>
      <p:sp>
        <p:nvSpPr>
          <p:cNvPr id="3" name="Content Placeholder 2"/>
          <p:cNvSpPr>
            <a:spLocks noGrp="1"/>
          </p:cNvSpPr>
          <p:nvPr>
            <p:ph idx="1"/>
          </p:nvPr>
        </p:nvSpPr>
        <p:spPr>
          <a:xfrm>
            <a:off x="457200" y="762000"/>
            <a:ext cx="8382000" cy="5959475"/>
          </a:xfrm>
        </p:spPr>
        <p:txBody>
          <a:bodyPr>
            <a:noAutofit/>
          </a:bodyPr>
          <a:lstStyle/>
          <a:p>
            <a:r>
              <a:rPr lang="sr-Cyrl-RS" dirty="0">
                <a:latin typeface="Arial" pitchFamily="34" charset="0"/>
                <a:cs typeface="Arial" pitchFamily="34" charset="0"/>
              </a:rPr>
              <a:t>Тодор Вучковић </a:t>
            </a:r>
            <a:r>
              <a:rPr lang="sr-Cyrl-RS" b="1" dirty="0">
                <a:latin typeface="Arial" pitchFamily="34" charset="0"/>
                <a:cs typeface="Arial" pitchFamily="34" charset="0"/>
              </a:rPr>
              <a:t>је пребегао</a:t>
            </a:r>
            <a:r>
              <a:rPr lang="sr-Cyrl-RS" dirty="0">
                <a:latin typeface="Arial" pitchFamily="34" charset="0"/>
                <a:cs typeface="Arial" pitchFamily="34" charset="0"/>
              </a:rPr>
              <a:t> са породицом у </a:t>
            </a:r>
            <a:r>
              <a:rPr lang="sr-Cyrl-RS" dirty="0" err="1">
                <a:latin typeface="Arial" pitchFamily="34" charset="0"/>
                <a:cs typeface="Arial" pitchFamily="34" charset="0"/>
              </a:rPr>
              <a:t>Скрадин</a:t>
            </a:r>
            <a:r>
              <a:rPr lang="sr-Cyrl-RS" dirty="0">
                <a:latin typeface="Arial" pitchFamily="34" charset="0"/>
                <a:cs typeface="Arial" pitchFamily="34" charset="0"/>
              </a:rPr>
              <a:t>. </a:t>
            </a:r>
          </a:p>
          <a:p>
            <a:r>
              <a:rPr lang="sr-Cyrl-RS" dirty="0">
                <a:latin typeface="Arial" pitchFamily="34" charset="0"/>
                <a:cs typeface="Arial" pitchFamily="34" charset="0"/>
              </a:rPr>
              <a:t>Из Петровца он </a:t>
            </a:r>
            <a:r>
              <a:rPr lang="sr-Cyrl-RS" b="1" dirty="0">
                <a:latin typeface="Arial" pitchFamily="34" charset="0"/>
                <a:cs typeface="Arial" pitchFamily="34" charset="0"/>
              </a:rPr>
              <a:t>се преселио </a:t>
            </a:r>
            <a:r>
              <a:rPr lang="sr-Cyrl-RS" dirty="0">
                <a:latin typeface="Arial" pitchFamily="34" charset="0"/>
                <a:cs typeface="Arial" pitchFamily="34" charset="0"/>
              </a:rPr>
              <a:t>у Сарајево.</a:t>
            </a:r>
          </a:p>
          <a:p>
            <a:r>
              <a:rPr lang="sr-Cyrl-RS" dirty="0">
                <a:latin typeface="Arial" pitchFamily="34" charset="0"/>
                <a:cs typeface="Arial" pitchFamily="34" charset="0"/>
              </a:rPr>
              <a:t>Ако сврши посао раније, има одмах да </a:t>
            </a:r>
            <a:r>
              <a:rPr lang="sr-Cyrl-RS" b="1" dirty="0">
                <a:latin typeface="Arial" pitchFamily="34" charset="0"/>
                <a:cs typeface="Arial" pitchFamily="34" charset="0"/>
              </a:rPr>
              <a:t>се врати.</a:t>
            </a:r>
            <a:r>
              <a:rPr lang="sr-Cyrl-RS" dirty="0">
                <a:latin typeface="Arial" pitchFamily="34" charset="0"/>
                <a:cs typeface="Arial" pitchFamily="34" charset="0"/>
              </a:rPr>
              <a:t> </a:t>
            </a:r>
          </a:p>
          <a:p>
            <a:r>
              <a:rPr lang="sr-Cyrl-RS" dirty="0">
                <a:latin typeface="Arial" pitchFamily="34" charset="0"/>
                <a:cs typeface="Arial" pitchFamily="34" charset="0"/>
              </a:rPr>
              <a:t>Вучковић </a:t>
            </a:r>
            <a:r>
              <a:rPr lang="sr-Cyrl-RS" b="1" dirty="0">
                <a:latin typeface="Arial" pitchFamily="34" charset="0"/>
                <a:cs typeface="Arial" pitchFamily="34" charset="0"/>
              </a:rPr>
              <a:t>је отишао</a:t>
            </a:r>
            <a:r>
              <a:rPr lang="sr-Cyrl-RS" dirty="0">
                <a:latin typeface="Arial" pitchFamily="34" charset="0"/>
                <a:cs typeface="Arial" pitchFamily="34" charset="0"/>
              </a:rPr>
              <a:t> у Цариград на шест месеци. </a:t>
            </a:r>
          </a:p>
          <a:p>
            <a:r>
              <a:rPr lang="ru-RU" dirty="0">
                <a:latin typeface="Arial" pitchFamily="34" charset="0"/>
                <a:cs typeface="Arial" pitchFamily="34" charset="0"/>
              </a:rPr>
              <a:t>Тако су тешко </a:t>
            </a:r>
            <a:r>
              <a:rPr lang="ru-RU" b="1" dirty="0">
                <a:latin typeface="Arial" pitchFamily="34" charset="0"/>
                <a:cs typeface="Arial" pitchFamily="34" charset="0"/>
              </a:rPr>
              <a:t>кретали</a:t>
            </a:r>
            <a:r>
              <a:rPr lang="ru-RU" dirty="0">
                <a:latin typeface="Arial" pitchFamily="34" charset="0"/>
                <a:cs typeface="Arial" pitchFamily="34" charset="0"/>
              </a:rPr>
              <a:t> на пут и мало </a:t>
            </a:r>
            <a:r>
              <a:rPr lang="ru-RU" b="1" dirty="0">
                <a:latin typeface="Arial" pitchFamily="34" charset="0"/>
                <a:cs typeface="Arial" pitchFamily="34" charset="0"/>
              </a:rPr>
              <a:t>путовали</a:t>
            </a:r>
            <a:r>
              <a:rPr lang="ru-RU" dirty="0">
                <a:latin typeface="Arial" pitchFamily="34" charset="0"/>
                <a:cs typeface="Arial" pitchFamily="34" charset="0"/>
              </a:rPr>
              <a:t> Џумхурови земљаци, некад.</a:t>
            </a:r>
          </a:p>
          <a:p>
            <a:endParaRPr lang="ru-RU"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605719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E9EDA-BE1E-172C-E4C8-8069796F46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6A5C26A-330D-F81E-3065-774B0C24DDFD}"/>
              </a:ext>
            </a:extLst>
          </p:cNvPr>
          <p:cNvSpPr>
            <a:spLocks noGrp="1"/>
          </p:cNvSpPr>
          <p:nvPr>
            <p:ph idx="1"/>
          </p:nvPr>
        </p:nvSpPr>
        <p:spPr/>
        <p:txBody>
          <a:bodyPr>
            <a:normAutofit lnSpcReduction="10000"/>
          </a:bodyPr>
          <a:lstStyle/>
          <a:p>
            <a:r>
              <a:rPr lang="sr-Cyrl-RS" b="1" dirty="0">
                <a:latin typeface="Arial" pitchFamily="34" charset="0"/>
                <a:cs typeface="Arial" pitchFamily="34" charset="0"/>
              </a:rPr>
              <a:t>Пролазе</a:t>
            </a:r>
            <a:r>
              <a:rPr lang="sr-Cyrl-RS" dirty="0">
                <a:latin typeface="Arial" pitchFamily="34" charset="0"/>
                <a:cs typeface="Arial" pitchFamily="34" charset="0"/>
              </a:rPr>
              <a:t> бесконачни </a:t>
            </a:r>
            <a:r>
              <a:rPr lang="sr-Cyrl-RS" dirty="0" err="1">
                <a:latin typeface="Arial" pitchFamily="34" charset="0"/>
                <a:cs typeface="Arial" pitchFamily="34" charset="0"/>
              </a:rPr>
              <a:t>полуосвијетљени</a:t>
            </a:r>
            <a:r>
              <a:rPr lang="sr-Cyrl-RS" dirty="0">
                <a:latin typeface="Arial" pitchFamily="34" charset="0"/>
                <a:cs typeface="Arial" pitchFamily="34" charset="0"/>
              </a:rPr>
              <a:t> возови с </a:t>
            </a:r>
            <a:r>
              <a:rPr lang="sr-Cyrl-RS" dirty="0" err="1">
                <a:latin typeface="Arial" pitchFamily="34" charset="0"/>
                <a:cs typeface="Arial" pitchFamily="34" charset="0"/>
              </a:rPr>
              <a:t>мрцима</a:t>
            </a:r>
            <a:r>
              <a:rPr lang="sr-Cyrl-RS" dirty="0">
                <a:latin typeface="Arial" pitchFamily="34" charset="0"/>
                <a:cs typeface="Arial" pitchFamily="34" charset="0"/>
              </a:rPr>
              <a:t> и рањеницима. </a:t>
            </a:r>
            <a:endParaRPr lang="en-US" dirty="0">
              <a:latin typeface="Arial" pitchFamily="34" charset="0"/>
              <a:cs typeface="Arial" pitchFamily="34" charset="0"/>
            </a:endParaRPr>
          </a:p>
          <a:p>
            <a:r>
              <a:rPr lang="ru-RU" kern="0" dirty="0">
                <a:effectLst/>
                <a:latin typeface="Arial" panose="020B0604020202020204" pitchFamily="34" charset="0"/>
                <a:ea typeface="Calibri" panose="020F0502020204030204" pitchFamily="34" charset="0"/>
                <a:cs typeface="Arial" panose="020B0604020202020204" pitchFamily="34" charset="0"/>
              </a:rPr>
              <a:t>Од тог дана све као да </a:t>
            </a:r>
            <a:r>
              <a:rPr lang="ru-RU" b="1" kern="0" dirty="0">
                <a:effectLst/>
                <a:latin typeface="Arial" panose="020B0604020202020204" pitchFamily="34" charset="0"/>
                <a:ea typeface="Calibri" panose="020F0502020204030204" pitchFamily="34" charset="0"/>
                <a:cs typeface="Arial" panose="020B0604020202020204" pitchFamily="34" charset="0"/>
              </a:rPr>
              <a:t>пође</a:t>
            </a:r>
            <a:r>
              <a:rPr lang="ru-RU" kern="0" dirty="0">
                <a:effectLst/>
                <a:latin typeface="Arial" panose="020B0604020202020204" pitchFamily="34" charset="0"/>
                <a:ea typeface="Calibri" panose="020F0502020204030204" pitchFamily="34" charset="0"/>
                <a:cs typeface="Arial" panose="020B0604020202020204" pitchFamily="34" charset="0"/>
              </a:rPr>
              <a:t> неком стреловитом брзином, као што </a:t>
            </a:r>
            <a:r>
              <a:rPr lang="ru-RU" b="1" kern="0" dirty="0">
                <a:effectLst/>
                <a:latin typeface="Arial" panose="020B0604020202020204" pitchFamily="34" charset="0"/>
                <a:ea typeface="Calibri" panose="020F0502020204030204" pitchFamily="34" charset="0"/>
                <a:cs typeface="Arial" panose="020B0604020202020204" pitchFamily="34" charset="0"/>
              </a:rPr>
              <a:t>иде</a:t>
            </a:r>
            <a:r>
              <a:rPr lang="ru-RU" kern="0" dirty="0">
                <a:effectLst/>
                <a:latin typeface="Arial" panose="020B0604020202020204" pitchFamily="34" charset="0"/>
                <a:ea typeface="Calibri" panose="020F0502020204030204" pitchFamily="34" charset="0"/>
                <a:cs typeface="Arial" panose="020B0604020202020204" pitchFamily="34" charset="0"/>
              </a:rPr>
              <a:t> вода непосредно пре слапа.</a:t>
            </a:r>
          </a:p>
          <a:p>
            <a:r>
              <a:rPr lang="sr-Cyrl-RS" b="1" kern="0" dirty="0">
                <a:effectLst/>
                <a:latin typeface="Arial" panose="020B0604020202020204" pitchFamily="34" charset="0"/>
                <a:ea typeface="Calibri" panose="020F0502020204030204" pitchFamily="34" charset="0"/>
                <a:cs typeface="Arial" panose="020B0604020202020204" pitchFamily="34" charset="0"/>
              </a:rPr>
              <a:t>Трчи се, сагиба </a:t>
            </a:r>
            <a:r>
              <a:rPr lang="sr-Cyrl-RS" kern="0" dirty="0">
                <a:effectLst/>
                <a:latin typeface="Arial" panose="020B0604020202020204" pitchFamily="34" charset="0"/>
                <a:ea typeface="Calibri" panose="020F0502020204030204" pitchFamily="34" charset="0"/>
                <a:cs typeface="Arial" panose="020B0604020202020204" pitchFamily="34" charset="0"/>
              </a:rPr>
              <a:t>и испаљује и опет се </a:t>
            </a:r>
            <a:r>
              <a:rPr lang="sr-Cyrl-RS" b="1" kern="0" dirty="0" err="1">
                <a:effectLst/>
                <a:latin typeface="Arial" panose="020B0604020202020204" pitchFamily="34" charset="0"/>
                <a:ea typeface="Calibri" panose="020F0502020204030204" pitchFamily="34" charset="0"/>
                <a:cs typeface="Arial" panose="020B0604020202020204" pitchFamily="34" charset="0"/>
              </a:rPr>
              <a:t>залијеће</a:t>
            </a:r>
            <a:r>
              <a:rPr lang="sr-Cyrl-RS" b="1" kern="0" dirty="0">
                <a:effectLst/>
                <a:latin typeface="Arial" panose="020B0604020202020204" pitchFamily="34" charset="0"/>
                <a:ea typeface="Calibri" panose="020F0502020204030204" pitchFamily="34" charset="0"/>
                <a:cs typeface="Arial" panose="020B0604020202020204" pitchFamily="34" charset="0"/>
              </a:rPr>
              <a:t> и удара</a:t>
            </a:r>
            <a:r>
              <a:rPr lang="sr-Cyrl-RS" kern="0" dirty="0">
                <a:effectLst/>
                <a:latin typeface="Arial" panose="020B0604020202020204" pitchFamily="34" charset="0"/>
                <a:ea typeface="Calibri" panose="020F0502020204030204" pitchFamily="34" charset="0"/>
                <a:cs typeface="Arial" panose="020B0604020202020204" pitchFamily="34" charset="0"/>
              </a:rPr>
              <a:t> бајонетом првог с ким се сукоби … </a:t>
            </a:r>
            <a:r>
              <a:rPr lang="sr-Cyrl-RS" b="1" kern="0" dirty="0">
                <a:effectLst/>
                <a:latin typeface="Arial" panose="020B0604020202020204" pitchFamily="34" charset="0"/>
                <a:ea typeface="Calibri" panose="020F0502020204030204" pitchFamily="34" charset="0"/>
                <a:cs typeface="Arial" panose="020B0604020202020204" pitchFamily="34" charset="0"/>
              </a:rPr>
              <a:t>пада се</a:t>
            </a:r>
            <a:r>
              <a:rPr lang="sr-Cyrl-RS" kern="0" dirty="0">
                <a:effectLst/>
                <a:latin typeface="Arial" panose="020B0604020202020204" pitchFamily="34" charset="0"/>
                <a:ea typeface="Calibri" panose="020F0502020204030204" pitchFamily="34" charset="0"/>
                <a:cs typeface="Arial" panose="020B0604020202020204" pitchFamily="34" charset="0"/>
              </a:rPr>
              <a:t> задихан у шанац … </a:t>
            </a:r>
            <a:r>
              <a:rPr lang="sr-Cyrl-RS" b="1" kern="0" dirty="0">
                <a:effectLst/>
                <a:latin typeface="Arial" panose="020B0604020202020204" pitchFamily="34" charset="0"/>
                <a:ea typeface="Calibri" panose="020F0502020204030204" pitchFamily="34" charset="0"/>
                <a:cs typeface="Arial" panose="020B0604020202020204" pitchFamily="34" charset="0"/>
              </a:rPr>
              <a:t>иде се</a:t>
            </a:r>
            <a:r>
              <a:rPr lang="sr-Cyrl-RS" kern="0" dirty="0">
                <a:effectLst/>
                <a:latin typeface="Arial" panose="020B0604020202020204" pitchFamily="34" charset="0"/>
                <a:ea typeface="Calibri" panose="020F0502020204030204" pitchFamily="34" charset="0"/>
                <a:cs typeface="Arial" panose="020B0604020202020204" pitchFamily="34" charset="0"/>
              </a:rPr>
              <a:t> у смрт као на свадбу.</a:t>
            </a: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0CD9D58-2253-D0D1-DF3E-225FB7BD28BD}"/>
              </a:ext>
            </a:extLst>
          </p:cNvPr>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4083475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761</Words>
  <Application>Microsoft Office PowerPoint</Application>
  <PresentationFormat>On-screen Show (4:3)</PresentationFormat>
  <Paragraphs>64</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Милица Стојановић (Београд) Институт за српски језик САНУ milica.stojanovic@isj.sanu.ac.rs     О употреби глагола у Андрићевим есејима  </vt:lpstr>
      <vt:lpstr>Садржај презентације</vt:lpstr>
      <vt:lpstr>PowerPoint Presentation</vt:lpstr>
      <vt:lpstr>Предмет и циљ истраживања</vt:lpstr>
      <vt:lpstr>Претходна истраживања</vt:lpstr>
      <vt:lpstr>Глаголи кретања</vt:lpstr>
      <vt:lpstr>Глаголи употребљени у основном значењу</vt:lpstr>
      <vt:lpstr>PowerPoint Presentation</vt:lpstr>
      <vt:lpstr>PowerPoint Presentation</vt:lpstr>
      <vt:lpstr>Фигуративна употреба</vt:lpstr>
      <vt:lpstr>Секундарна значења</vt:lpstr>
      <vt:lpstr>PowerPoint Presentation</vt:lpstr>
      <vt:lpstr>Извори и литература</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Милица Стојановић (Београд) Институт за српски језик САНУ milica.stojanovic@isj.sanu.ac.rs </dc:title>
  <dc:creator>Milica Marjanovic</dc:creator>
  <cp:lastModifiedBy>Dragan Stojanovic</cp:lastModifiedBy>
  <cp:revision>11</cp:revision>
  <dcterms:created xsi:type="dcterms:W3CDTF">2006-08-16T00:00:00Z</dcterms:created>
  <dcterms:modified xsi:type="dcterms:W3CDTF">2023-10-14T19:19:51Z</dcterms:modified>
</cp:coreProperties>
</file>