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91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BFAD3-87EE-8649-BEB2-668E8BEB692B}" type="datetimeFigureOut">
              <a:rPr lang="en-RS" smtClean="0"/>
              <a:t>14.10.23.</a:t>
            </a:fld>
            <a:endParaRPr lang="e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B63BC-ED7B-E64E-B5C3-C4EC3F4CFA45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64602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2E7D-653E-E44D-9141-2DAB8B8664A4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3710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8B6E-FF36-7A44-B1B7-6E8592D4CD9D}" type="datetime1">
              <a:rPr lang="en-US" smtClean="0"/>
              <a:t>10/14/23</a:t>
            </a:fld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99501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F1A0-B6C6-9246-88D3-56314DC2338B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474978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AE79C-DD99-8D4B-86E4-A7F97A582EB3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280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CA47-CD0A-BE44-B2DD-F1FFC1C630C8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193755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7BF4-E8F9-A04D-9601-E028DF60B140}" type="datetime1">
              <a:rPr lang="en-US" smtClean="0"/>
              <a:t>10/14/23</a:t>
            </a:fld>
            <a:endParaRPr lang="e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147457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633-976A-034B-B002-0CEDA7AAE303}" type="datetime1">
              <a:rPr lang="en-US" smtClean="0"/>
              <a:t>10/14/23</a:t>
            </a:fld>
            <a:endParaRPr lang="e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822596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FF9E-3F42-5B43-AC2D-6F365B893E64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216734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7F3-2434-7C44-B1A0-6550F6516E77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4230163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1A4C1-3CCB-A74E-BAFF-849C737759CE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00147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DC554-B808-854B-87E6-49A1B6C209F3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87495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6E2-37A0-1945-839E-245274C884C5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4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1F7B-F7C3-F840-93A2-742C67637096}" type="datetime1">
              <a:rPr lang="en-US" smtClean="0"/>
              <a:t>10/14/23</a:t>
            </a:fld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58159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311C-F390-9B4B-A307-E0B5042D97AE}" type="datetime1">
              <a:rPr lang="en-US" smtClean="0"/>
              <a:t>10/14/23</a:t>
            </a:fld>
            <a:endParaRPr lang="e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67672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7795-D7FB-8041-8ECA-883E3B4A3039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67601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EDFAB-7A02-FB4E-BDE6-FAC8E1E619D5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18769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B7FE-75FB-7845-94D7-C0A295FB7701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45215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6CC3-2EF8-064A-B38F-55F5976E2BEC}" type="datetime1">
              <a:rPr lang="en-US" smtClean="0"/>
              <a:t>10/14/23</a:t>
            </a:fld>
            <a:endParaRPr lang="e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06681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0FE04D2-51FC-5A43-9CEA-34FBA27E6D65}" type="datetime1">
              <a:rPr lang="en-US" smtClean="0"/>
              <a:t>10/14/23</a:t>
            </a:fld>
            <a:endParaRPr lang="e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76295-E857-384E-94F0-849E3A7382DB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6782019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  <p:sldLayoutId id="2147483927" r:id="rId17"/>
    <p:sldLayoutId id="2147483928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odickividici.ff.uns.ac.rs/index.php/MV/article/view/1410/1432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358D3-D611-6F48-B499-A512498F3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697" y="543674"/>
            <a:ext cx="8825658" cy="2735495"/>
          </a:xfrm>
        </p:spPr>
        <p:txBody>
          <a:bodyPr/>
          <a:lstStyle/>
          <a:p>
            <a:pPr algn="ctr"/>
            <a:r>
              <a:rPr lang="sr-Cyrl-RS" sz="4400" dirty="0"/>
              <a:t>Стилске одлике текста </a:t>
            </a:r>
            <a:r>
              <a:rPr lang="sr-Cyrl-RS" sz="4400" i="1" dirty="0"/>
              <a:t>Споменик Бори Станковићу </a:t>
            </a:r>
            <a:r>
              <a:rPr lang="sr-Cyrl-RS" sz="4400" dirty="0"/>
              <a:t>Иве Андрића</a:t>
            </a:r>
            <a:br>
              <a:rPr lang="sr-Cyrl-RS" sz="4400" dirty="0"/>
            </a:br>
            <a:endParaRPr lang="en-R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F4E5FF-857C-B74E-9227-02541C134D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2732926"/>
            <a:ext cx="9920587" cy="3581400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sr-Cyrl-RS" b="1" dirty="0"/>
              <a:t>Милица Божић </a:t>
            </a:r>
            <a:r>
              <a:rPr lang="sr-Cyrl-RS" b="1" dirty="0" err="1"/>
              <a:t>синчук</a:t>
            </a:r>
            <a:r>
              <a:rPr lang="en-US" b="1" dirty="0"/>
              <a:t> </a:t>
            </a:r>
            <a:r>
              <a:rPr lang="sr-Cyrl-RS" b="1" dirty="0"/>
              <a:t>(Београд)</a:t>
            </a:r>
          </a:p>
          <a:p>
            <a:pPr algn="ctr"/>
            <a:r>
              <a:rPr lang="sr-Cyrl-RS" dirty="0">
                <a:latin typeface="+mn-lt"/>
              </a:rPr>
              <a:t>Институт за српски језик </a:t>
            </a:r>
            <a:r>
              <a:rPr lang="sr-Cyrl-RS" dirty="0" err="1">
                <a:latin typeface="+mn-lt"/>
              </a:rPr>
              <a:t>сану</a:t>
            </a:r>
            <a:endParaRPr lang="sr-Cyrl-RS" dirty="0">
              <a:latin typeface="+mn-lt"/>
            </a:endParaRPr>
          </a:p>
          <a:p>
            <a:pPr algn="ctr"/>
            <a:r>
              <a:rPr lang="en-US" dirty="0" err="1">
                <a:latin typeface="+mn-lt"/>
              </a:rPr>
              <a:t>Milica.sincuk@isj.sanu.ac.rs</a:t>
            </a:r>
            <a:endParaRPr lang="sr-Cyrl-RS" dirty="0">
              <a:latin typeface="+mn-lt"/>
            </a:endParaRPr>
          </a:p>
          <a:p>
            <a:pPr algn="ctr"/>
            <a:r>
              <a:rPr lang="sr-Cyrl-RS" dirty="0">
                <a:latin typeface="+mn-lt"/>
              </a:rPr>
              <a:t>15. Симпозијум </a:t>
            </a:r>
            <a:r>
              <a:rPr lang="sr-Cyrl-RS" dirty="0" err="1">
                <a:latin typeface="+mn-lt"/>
              </a:rPr>
              <a:t>андрићева</a:t>
            </a:r>
            <a:r>
              <a:rPr lang="sr-Cyrl-RS" dirty="0">
                <a:latin typeface="+mn-lt"/>
              </a:rPr>
              <a:t> публицистика</a:t>
            </a:r>
          </a:p>
          <a:p>
            <a:pPr algn="ctr"/>
            <a:r>
              <a:rPr lang="sr-Cyrl-RS" dirty="0">
                <a:latin typeface="+mn-lt"/>
              </a:rPr>
              <a:t>Љубљана</a:t>
            </a:r>
            <a:r>
              <a:rPr lang="en-US" dirty="0">
                <a:latin typeface="+mn-lt"/>
              </a:rPr>
              <a:t>, </a:t>
            </a:r>
            <a:r>
              <a:rPr lang="sr-Cyrl-RS" dirty="0">
                <a:latin typeface="+mn-lt"/>
              </a:rPr>
              <a:t>19. Октобар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35FDD-69E8-274A-9019-5AFE28E9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0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36186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01E2A-7762-7C43-881B-C28DC5EC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BE59F-BAC8-B149-83AA-E222ACB2F69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Употреба метафоре</a:t>
            </a:r>
          </a:p>
          <a:p>
            <a:pPr algn="just"/>
            <a:r>
              <a:rPr lang="sr-Cyrl-RS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свом великом </a:t>
            </a:r>
            <a:r>
              <a:rPr lang="sr-Cyrl-RS" i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сину</a:t>
            </a:r>
            <a:r>
              <a:rPr lang="sr-Cyrl-RS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глас овог града и краја пронео не само кроз све југословенске земље него и кроз инострани свет</a:t>
            </a:r>
            <a:r>
              <a:rPr lang="sr-Cyrl-R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R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Устаљене формулације</a:t>
            </a:r>
            <a:endParaRPr lang="sr-Cyrl-RS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Функција: емотивна</a:t>
            </a:r>
            <a:endParaRPr lang="en-R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Cyrl-RS" dirty="0">
                <a:latin typeface="+mn-lt"/>
              </a:rPr>
              <a:t>Стил писца: вуковски стил (Ковачевић 2013; Вучковић 2011)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02CE7-B0F4-CD48-9F7F-DB4C416A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9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77448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AF41-84D1-E141-9BFA-D9DCA869C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ru-RU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Уместо</a:t>
            </a:r>
            <a:r>
              <a:rPr lang="ru-RU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закључка</a:t>
            </a:r>
            <a:endParaRPr lang="en-R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C24E5-9828-EC44-826A-BFC28CBF2F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7411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вострука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референцијалност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пишући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Борисаву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Станковићу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Иво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Андрић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говори о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српској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прошлости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Националне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социјалне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теме и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српско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страдалништво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представљају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доминантне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теме у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Андрићеве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послератне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прозе: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„Нова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послератна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фаза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Андрићевог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стваралачког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рада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разликује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се од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ранијих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поред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осталог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и по томе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што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садржајно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захвата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народни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живот и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историју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као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теме за себе,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што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песничко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мишљење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о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домаћој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трагици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постало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саставни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његовог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епског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причалачког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израза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Вучковић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2011: 298).</a:t>
            </a:r>
            <a:endParaRPr lang="en-RS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04040-3C92-3148-A674-BF975225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10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066924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A699-FF5A-AD42-8DF4-B909939D0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Извори и литература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EA2D7-EB0B-6C42-B01E-9F473862A9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66464"/>
            <a:ext cx="10363826" cy="4424736"/>
          </a:xfrm>
        </p:spPr>
        <p:txBody>
          <a:bodyPr>
            <a:normAutofit fontScale="85000" lnSpcReduction="10000"/>
          </a:bodyPr>
          <a:lstStyle/>
          <a:p>
            <a:r>
              <a:rPr lang="sr-Cyrl-RS" dirty="0"/>
              <a:t>Извор:</a:t>
            </a:r>
          </a:p>
          <a:p>
            <a:r>
              <a:rPr lang="sr-Cyrl-RS" dirty="0"/>
              <a:t>Андрић 1977: Андрић, Иво. Споменик Бори Станковићу, у: Сабрана дела Иве Андрића </a:t>
            </a:r>
            <a:r>
              <a:rPr lang="sr-Cyrl-RS" dirty="0" err="1"/>
              <a:t>књ</a:t>
            </a:r>
            <a:r>
              <a:rPr lang="sr-Cyrl-RS" dirty="0"/>
              <a:t>. 13, Уметник и његово дело, Есеји </a:t>
            </a:r>
            <a:r>
              <a:rPr lang="sr-Latn-RS" dirty="0"/>
              <a:t>II</a:t>
            </a:r>
            <a:r>
              <a:rPr lang="sr-Cyrl-RS" dirty="0"/>
              <a:t>. Београд: Просвета. С. 219–220.</a:t>
            </a:r>
          </a:p>
          <a:p>
            <a:endParaRPr lang="sr-Cyrl-RS" dirty="0"/>
          </a:p>
          <a:p>
            <a:r>
              <a:rPr lang="sr-Cyrl-RS" dirty="0"/>
              <a:t>Литература:</a:t>
            </a:r>
          </a:p>
          <a:p>
            <a:pPr algn="just"/>
            <a:r>
              <a:rPr lang="en-R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Глигорић 1978: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Глигорић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Велибор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Душевна и човечна уметност Боре Станковића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у: </a:t>
            </a:r>
            <a:r>
              <a:rPr lang="en-RS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Дело Боре Станковића у своме и данашњем времену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Београд: М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СЦ</a:t>
            </a:r>
            <a:r>
              <a:rPr lang="sr-Cyrl-R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С. </a:t>
            </a:r>
            <a:r>
              <a:rPr lang="en-R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5–12. </a:t>
            </a:r>
            <a:endParaRPr lang="en-R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Давидовић 2015: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Давидовић, Јована. Борисав Станковић и Иво Андрић у светлу новог наставног проучавања. У: </a:t>
            </a:r>
            <a:r>
              <a:rPr lang="sr-Cyrl-RS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Методички видици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год. 6, бр. 6. Нови Сад: Филозофски факултет. С. 77–94.</a:t>
            </a:r>
            <a:endParaRPr lang="en-R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 </a:t>
            </a:r>
            <a:r>
              <a:rPr lang="sr-Cyrl-RS" sz="20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https://metodickividici.ff.uns.ac.rs/index.php/MV/article/view/1410/1432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R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RS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Делић 2018: 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Делић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Јован</a:t>
            </a:r>
            <a:r>
              <a:rPr lang="sr-Lat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Чудо опстанка и освајање простора слободе, у: </a:t>
            </a:r>
            <a:r>
              <a:rPr lang="en-RS" sz="20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Српска књижевност данас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зборник радова са округлих столова 2014–2017 (ур. Миро Вуксановић), Нови Сад: Огранак САНУ</a:t>
            </a:r>
            <a:r>
              <a:rPr lang="sr-Lat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r-Cyrl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sr-Lat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R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98–108.</a:t>
            </a:r>
          </a:p>
          <a:p>
            <a:endParaRPr lang="e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0244A-2FF1-DB40-B7FE-952D07BD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11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800979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B3552-61E2-C84F-A876-0881DC78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Литература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28DFF-954B-1F46-AA50-05433156D4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84270"/>
            <a:ext cx="10363826" cy="5121012"/>
          </a:xfrm>
        </p:spPr>
        <p:txBody>
          <a:bodyPr>
            <a:normAutofit/>
          </a:bodyPr>
          <a:lstStyle/>
          <a:p>
            <a:pPr algn="just"/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Дучић 1989: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Дучић Јован, Борисав Станковић у: Сабрана дела Јована Дучића </a:t>
            </a:r>
            <a:r>
              <a:rPr lang="sr-Cyrl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књ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4, Моји сапутници. Београд: </a:t>
            </a:r>
            <a:r>
              <a:rPr lang="sr-Cyrl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Бигз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Просвета – Сарајево: Свјетлост. С. </a:t>
            </a:r>
            <a:r>
              <a:rPr lang="en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83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114.</a:t>
            </a:r>
          </a:p>
          <a:p>
            <a:pPr algn="just"/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Катнић </a:t>
            </a:r>
            <a:r>
              <a:rPr lang="sr-Cyrl-RS" sz="1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Бакаршић</a:t>
            </a:r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1999: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Katnić</a:t>
            </a:r>
            <a:r>
              <a:rPr lang="sr-Latn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Bakaršić</a:t>
            </a:r>
            <a:r>
              <a:rPr lang="sr-Latn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Marina. Lingvistička stilistika. [elektronsko izdanje].</a:t>
            </a:r>
            <a:endParaRPr lang="en-R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Ковачевић 2013: 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Ковачевић, Милош. Андрићев језик и стил – врхунац Вуковог стила и језика. У: Ковачевић, Милош,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Српски писци у озрачју стилистике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Београд: Филип Вишњић. С. 11–35.</a:t>
            </a:r>
            <a:endParaRPr lang="en-R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Секулић 1985: 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Секулић, Исидора. Исток у приповеткама Ива Андрића, у: </a:t>
            </a:r>
            <a:r>
              <a:rPr lang="sr-Cyrl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прир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Младен Лесковац, Сабрана дела Исидоре Секулић, </a:t>
            </a:r>
            <a:r>
              <a:rPr lang="sr-Cyrl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књ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4,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Из домаћих књижевности </a:t>
            </a:r>
            <a:r>
              <a:rPr lang="en-U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Београд: </a:t>
            </a:r>
            <a:r>
              <a:rPr lang="sr-Cyrl-RS" sz="18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Југославијапублик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Вук Караџић. С. 143–155.</a:t>
            </a:r>
            <a:endParaRPr lang="en-R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Тошовић 1988: </a:t>
            </a:r>
            <a:r>
              <a:rPr lang="sr-Latn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Tošović, Branko. </a:t>
            </a:r>
            <a:r>
              <a:rPr lang="sr-Latn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Funkcionalni stilovi</a:t>
            </a:r>
            <a:r>
              <a:rPr lang="sr-Latn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Sarajevo: Svjetlost, OOUR Zavod za udžbenike i nastavna sredstva.</a:t>
            </a:r>
            <a:endParaRPr lang="en-R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Ценић 1978: </a:t>
            </a:r>
            <a:r>
              <a:rPr lang="en-R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Ценић, </a:t>
            </a:r>
            <a:r>
              <a:rPr lang="sr-Cyrl-R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Вера. </a:t>
            </a:r>
            <a:r>
              <a:rPr lang="en-R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Субјективност књижевног израза Борисава Станковића, у: </a:t>
            </a:r>
            <a:r>
              <a:rPr lang="en-RS" sz="18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Дело Боре Станковића у своме и данашњем времену</a:t>
            </a:r>
            <a:r>
              <a:rPr lang="en-R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Београд: </a:t>
            </a:r>
            <a:r>
              <a:rPr lang="sr-Cyrl-R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МСЦ. С. </a:t>
            </a:r>
            <a:r>
              <a:rPr lang="en-R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61–74. </a:t>
            </a:r>
            <a:endParaRPr lang="en-R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E068E-CD6F-6A4B-BC0D-48EB90A5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12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4007271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F551-6346-444B-94CA-7E204F99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9F312-93C6-A24D-819C-22456BAAE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000" dirty="0"/>
              <a:t>ХВАЛА НА ПАЖЊИ!</a:t>
            </a:r>
            <a:endParaRPr lang="en-R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D5865-D7AB-E941-A007-2B69414D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13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49868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EE1E2-C357-4D4F-A276-A45538E5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>
                <a:latin typeface="+mn-lt"/>
              </a:rPr>
              <a:t>Задаци истраживања</a:t>
            </a:r>
            <a:endParaRPr lang="en-R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3E65-BF2D-D54C-8C64-E8910970F7A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r-Cyrl-RS" dirty="0">
                <a:latin typeface="+mn-lt"/>
              </a:rPr>
              <a:t>Рад има два дела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+mn-lt"/>
              </a:rPr>
              <a:t>I </a:t>
            </a:r>
            <a:r>
              <a:rPr lang="sr-Cyrl-RS" dirty="0">
                <a:latin typeface="+mn-lt"/>
              </a:rPr>
              <a:t>паралеле у стваралаштву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+mn-lt"/>
              </a:rPr>
              <a:t>II </a:t>
            </a:r>
            <a:r>
              <a:rPr lang="sr-Cyrl-RS" dirty="0">
                <a:latin typeface="+mn-lt"/>
              </a:rPr>
              <a:t>анализа текста кроз призму реторичког/ораторског стила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9739F-844E-2D44-8EAE-E453B3A0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1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350279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47B76-1BD9-6747-841D-933DC5E9E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Борисав Станковић (1876–1927)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3BD66-80C2-DE47-B91E-C415250B6C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„Креативна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самониклост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Борисава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Станковића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била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у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ствари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дубоко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интуитивно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песниково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поимање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да су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узнемирени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мукли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гласови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времена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прошлих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који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су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брујали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из дубине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векова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 простора,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брујали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 у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њему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самом из наше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тамне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тескобне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стварности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балканске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српске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завичајне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врањске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” (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Ценић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1978: 62).</a:t>
            </a:r>
            <a:r>
              <a:rPr lang="en-RS" dirty="0">
                <a:effectLst/>
                <a:latin typeface="+mn-lt"/>
              </a:rPr>
              <a:t> 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436A4-3117-1946-AEFB-A5896F62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2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45843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BE25-746D-FD48-AF36-478143520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Иво Андрић (1892–1975) и Борисав Станковић (1876–1927)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818A9-D408-434F-90F0-76A62AE2FCE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Исток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„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Босански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приповедач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Иво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Андрић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, исто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је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тако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историчар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једног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источњачког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појаса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као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што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је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то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био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и Бора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Станковић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поред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свега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што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су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ова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два писца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рођена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на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сасвим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двема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противним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тачкама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наше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земље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.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Обојица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су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источњаци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по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срединама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које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сликају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. …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Свугде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у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Станковића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и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Андрића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има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нешто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налик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на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источњачки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дерт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”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(</a:t>
            </a:r>
            <a:r>
              <a:rPr lang="sr-Cyrl-RS" dirty="0">
                <a:effectLst/>
                <a:latin typeface="+mn-lt"/>
                <a:ea typeface="Times New Roman" panose="02020603050405020304" pitchFamily="18" charset="0"/>
              </a:rPr>
              <a:t>Дучић 1989: 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92)</a:t>
            </a:r>
            <a:r>
              <a:rPr lang="en-RS" dirty="0">
                <a:effectLst/>
                <a:latin typeface="+mn-lt"/>
              </a:rPr>
              <a:t> 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EF2F7-40F0-194D-9F98-38B2CC54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3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37619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42F8-3E8E-0941-94EE-79B6B0156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Иво Андрић (1892–1975) и Борисав Станковић (1876–1927)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0C747-4B63-2F47-A64C-E9BE646FC5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sr-Cyrl-RS" dirty="0">
                <a:effectLst/>
                <a:latin typeface="+mn-lt"/>
                <a:ea typeface="Times New Roman" panose="02020603050405020304" pitchFamily="18" charset="0"/>
              </a:rPr>
              <a:t>Мотив жене</a:t>
            </a:r>
          </a:p>
          <a:p>
            <a:pPr>
              <a:lnSpc>
                <a:spcPct val="150000"/>
              </a:lnSpc>
            </a:pPr>
            <a:r>
              <a:rPr lang="sr-Cyrl-RS" dirty="0">
                <a:effectLst/>
                <a:latin typeface="+mn-lt"/>
                <a:ea typeface="Times New Roman" panose="02020603050405020304" pitchFamily="18" charset="0"/>
              </a:rPr>
              <a:t>„Јавља се Исток код Андрића још са једним карактеристичним потезом, са слепом, лудом, варварском пожудом за женом, са оним што би </a:t>
            </a:r>
            <a:r>
              <a:rPr lang="sr-Cyrl-RS" dirty="0" err="1">
                <a:effectLst/>
                <a:latin typeface="+mn-lt"/>
                <a:ea typeface="Times New Roman" panose="02020603050405020304" pitchFamily="18" charset="0"/>
              </a:rPr>
              <a:t>Б</a:t>
            </a:r>
            <a:r>
              <a:rPr lang="sr-Cyrl-RS" dirty="0">
                <a:effectLst/>
                <a:latin typeface="+mn-lt"/>
                <a:ea typeface="Times New Roman" panose="02020603050405020304" pitchFamily="18" charset="0"/>
              </a:rPr>
              <a:t>. Станковић звао ‘нечистом крвљу’, а што Иво Андрић зове ‘несрећном крвљу’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”</a:t>
            </a:r>
            <a:r>
              <a:rPr lang="sr-Cyrl-RS" dirty="0">
                <a:effectLst/>
                <a:latin typeface="+mn-lt"/>
                <a:ea typeface="Times New Roman" panose="02020603050405020304" pitchFamily="18" charset="0"/>
              </a:rPr>
              <a:t> (Секулић 1985: 151); </a:t>
            </a:r>
          </a:p>
          <a:p>
            <a:pPr>
              <a:lnSpc>
                <a:spcPct val="150000"/>
              </a:lnSpc>
            </a:pP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„За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коју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десетину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година, и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људи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и жене наших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приповедача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Станковића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и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Андрића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биће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нашем свету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помало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потпуно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неразговетни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и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можда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сасвим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невероватни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, и то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чак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по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најинтересантнијим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њиховим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духовним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случајевима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”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(</a:t>
            </a:r>
            <a:r>
              <a:rPr lang="ru-RU" dirty="0" err="1">
                <a:effectLst/>
                <a:latin typeface="+mn-lt"/>
                <a:ea typeface="Times New Roman" panose="02020603050405020304" pitchFamily="18" charset="0"/>
              </a:rPr>
              <a:t>Дучић</a:t>
            </a:r>
            <a:r>
              <a:rPr lang="ru-RU" dirty="0">
                <a:effectLst/>
                <a:latin typeface="+mn-lt"/>
                <a:ea typeface="Times New Roman" panose="02020603050405020304" pitchFamily="18" charset="0"/>
              </a:rPr>
              <a:t> 1989 : 93).</a:t>
            </a:r>
            <a:r>
              <a:rPr lang="en-RS" dirty="0">
                <a:effectLst/>
                <a:latin typeface="+mn-lt"/>
              </a:rPr>
              <a:t> 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8D055-85D1-5D4B-AA16-077C08C5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4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1314799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82D95-B575-1341-8626-E1BD576AC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Иво Андрић (1892–1975) и Борисав Станковић (1876–1927)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53DDB-365E-7C41-94DF-A6F55AB6E0A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Жанр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кратког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романа</a:t>
            </a:r>
          </a:p>
          <a:p>
            <a:pPr>
              <a:lnSpc>
                <a:spcPct val="200000"/>
              </a:lnSpc>
            </a:pP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„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Ма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колико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се Борислав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Пекић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ругао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sr-Cyrl-RS" dirty="0" err="1">
                <a:effectLst/>
                <a:latin typeface="+mn-lt"/>
                <a:ea typeface="Calibri" panose="020F0502020204030204" pitchFamily="34" charset="0"/>
              </a:rPr>
              <a:t>т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ермину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кратки роман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овај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жанр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обиљежио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двадесети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вијек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.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Почнимо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Бором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Станковићем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(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Нечиста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крв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 и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Газда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Младен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), па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преко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Вељка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Милићевића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(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Беспуће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),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Милоша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Црњанског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(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Дневник о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Чарнојевићу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), Ива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Андрића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(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Проклета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авлија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),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Миодрага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Булатовића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(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Црвени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петао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 лети </a:t>
            </a:r>
            <a:r>
              <a:rPr lang="ru-RU" i="1" dirty="0" err="1">
                <a:effectLst/>
                <a:latin typeface="+mn-lt"/>
                <a:ea typeface="Calibri" panose="020F0502020204030204" pitchFamily="34" charset="0"/>
              </a:rPr>
              <a:t>према</a:t>
            </a:r>
            <a:r>
              <a:rPr lang="ru-RU" i="1" dirty="0">
                <a:effectLst/>
                <a:latin typeface="+mn-lt"/>
                <a:ea typeface="Calibri" panose="020F0502020204030204" pitchFamily="34" charset="0"/>
              </a:rPr>
              <a:t> небу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)...” (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Делић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2018: 105). 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075DB-74BB-0841-82BD-6807566A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5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418975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DDD14-5E1F-0949-A6E6-0DA74077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Иво Андрић (1892–1975) и Борисав Станковић (1876–1927)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C2DA2-94C0-204F-8F00-70E63E2D697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RS" dirty="0"/>
              <a:t>Родни крај као извор мотива за писање књижевних дела</a:t>
            </a:r>
          </a:p>
          <a:p>
            <a:pPr>
              <a:lnSpc>
                <a:spcPct val="150000"/>
              </a:lnSpc>
            </a:pP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„Од места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рођења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створио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чудотворни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извор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поезије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.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Открио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лепоте и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чари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родног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града, богатство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животних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уметничких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мотива на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његовом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тлу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.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Завичајно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Врање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онако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исто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као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Босна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Иви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Андрићу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,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огњиште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је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Бори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Станковићу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за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стварање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велике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поеме о 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човеку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и животу света” (</a:t>
            </a:r>
            <a:r>
              <a:rPr lang="ru-RU" dirty="0" err="1">
                <a:effectLst/>
                <a:latin typeface="+mn-lt"/>
                <a:ea typeface="Calibri" panose="020F0502020204030204" pitchFamily="34" charset="0"/>
              </a:rPr>
              <a:t>Глигорић</a:t>
            </a:r>
            <a:r>
              <a:rPr lang="ru-RU" dirty="0">
                <a:effectLst/>
                <a:latin typeface="+mn-lt"/>
                <a:ea typeface="Calibri" panose="020F0502020204030204" pitchFamily="34" charset="0"/>
              </a:rPr>
              <a:t> 1978: 12).</a:t>
            </a:r>
            <a:r>
              <a:rPr lang="en-RS" dirty="0">
                <a:effectLst/>
                <a:latin typeface="+mn-lt"/>
              </a:rPr>
              <a:t> </a:t>
            </a:r>
            <a:endParaRPr lang="en-R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8B911-3003-AB42-BABC-07877439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6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06715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6990-2122-8C4A-B7F5-33CF2650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237" y="894507"/>
            <a:ext cx="9404723" cy="1400530"/>
          </a:xfrm>
        </p:spPr>
        <p:txBody>
          <a:bodyPr/>
          <a:lstStyle/>
          <a:p>
            <a:r>
              <a:rPr lang="sr-Cyrl-RS" i="1" dirty="0"/>
              <a:t>Споменик Бори Станковићу</a:t>
            </a:r>
            <a:br>
              <a:rPr lang="sr-Cyrl-RS" dirty="0"/>
            </a:b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9971F-DF54-354E-A78A-9ED7CF1394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87703"/>
            <a:ext cx="10363826" cy="4397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dirty="0"/>
          </a:p>
          <a:p>
            <a:r>
              <a:rPr lang="sr-Cyrl-RS" dirty="0"/>
              <a:t>7. септембар 1954. у Врању – откривање споменика</a:t>
            </a:r>
          </a:p>
          <a:p>
            <a:r>
              <a:rPr lang="sr-Cyrl-RS" dirty="0"/>
              <a:t>16. новембар 1954. текст објављен у Књижевним новинама </a:t>
            </a:r>
            <a:r>
              <a:rPr lang="en-US" dirty="0"/>
              <a:t>I</a:t>
            </a:r>
            <a:r>
              <a:rPr lang="sr-Cyrl-RS" dirty="0"/>
              <a:t>/36</a:t>
            </a:r>
          </a:p>
          <a:p>
            <a:r>
              <a:rPr lang="sr-Cyrl-RS" dirty="0"/>
              <a:t>Извор: </a:t>
            </a:r>
            <a:r>
              <a:rPr lang="en-US" dirty="0"/>
              <a:t>XIII</a:t>
            </a:r>
            <a:r>
              <a:rPr lang="sr-Cyrl-RS" dirty="0"/>
              <a:t> књига Сабраних дела Иве Андрића </a:t>
            </a:r>
            <a:r>
              <a:rPr lang="sr-Cyrl-RS" i="1" dirty="0"/>
              <a:t>Уметник и његово дело </a:t>
            </a:r>
            <a:r>
              <a:rPr lang="sr-Cyrl-RS" dirty="0"/>
              <a:t>(стр. 219–220)</a:t>
            </a:r>
            <a:r>
              <a:rPr lang="en-US" dirty="0"/>
              <a:t>, </a:t>
            </a:r>
            <a:r>
              <a:rPr lang="en-US" baseline="30000" dirty="0"/>
              <a:t>2</a:t>
            </a:r>
            <a:r>
              <a:rPr lang="en-US" dirty="0"/>
              <a:t>1977.</a:t>
            </a:r>
            <a:endParaRPr lang="sr-Cyrl-RS" dirty="0"/>
          </a:p>
          <a:p>
            <a:r>
              <a:rPr lang="sr-Cyrl-RS" dirty="0"/>
              <a:t>Жанр: (објављени) говор у специјалним приликама (в. Катнић </a:t>
            </a:r>
            <a:r>
              <a:rPr lang="sr-Cyrl-RS" dirty="0" err="1"/>
              <a:t>Бакаршић</a:t>
            </a:r>
            <a:r>
              <a:rPr lang="sr-Cyrl-RS" dirty="0"/>
              <a:t> 1999: 75)</a:t>
            </a:r>
          </a:p>
          <a:p>
            <a:r>
              <a:rPr lang="sr-Cyrl-RS" dirty="0"/>
              <a:t>Из угла функционалне стилистике</a:t>
            </a:r>
          </a:p>
          <a:p>
            <a:r>
              <a:rPr lang="sr-Cyrl-RS" dirty="0"/>
              <a:t>Реторички стил и ораторски </a:t>
            </a:r>
            <a:r>
              <a:rPr lang="sr-Cyrl-RS" dirty="0" err="1"/>
              <a:t>подстил</a:t>
            </a:r>
            <a:r>
              <a:rPr lang="sr-Cyrl-RS" dirty="0"/>
              <a:t> (Катнић </a:t>
            </a:r>
            <a:r>
              <a:rPr lang="sr-Cyrl-RS" dirty="0" err="1"/>
              <a:t>Бакаршић</a:t>
            </a:r>
            <a:r>
              <a:rPr lang="sr-Cyrl-RS" dirty="0"/>
              <a:t> 1999: </a:t>
            </a:r>
            <a:r>
              <a:rPr lang="en-US" dirty="0"/>
              <a:t>74</a:t>
            </a:r>
            <a:r>
              <a:rPr lang="sr-Cyrl-RS" dirty="0"/>
              <a:t>/75)</a:t>
            </a:r>
          </a:p>
          <a:p>
            <a:r>
              <a:rPr lang="sr-Cyrl-RS" dirty="0"/>
              <a:t>Ораторски стил – </a:t>
            </a:r>
            <a:r>
              <a:rPr lang="sr-Cyrl-RS" dirty="0" err="1"/>
              <a:t>међустил</a:t>
            </a:r>
            <a:r>
              <a:rPr lang="sr-Cyrl-RS" dirty="0"/>
              <a:t> (Тошовић 1988: 81).</a:t>
            </a:r>
            <a:endParaRPr lang="en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A68528-5996-C643-9688-9527A7809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7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673971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EAC07-2DCF-E343-9905-DCBA175B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Композиција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5A34E-393C-5B44-A59E-5C309DE83B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3708" y="2044557"/>
            <a:ext cx="11507056" cy="4360725"/>
          </a:xfrm>
        </p:spPr>
        <p:txBody>
          <a:bodyPr>
            <a:normAutofit/>
          </a:bodyPr>
          <a:lstStyle/>
          <a:p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Обраћање. (1. пасус) –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Дозволите ми да у име својих другова из Удружења књижевника Србије и Савеза књижевника Југославије изразим искрену радост и велико задовољство због данашње свечаности на коју сте нас изволели позвати.</a:t>
            </a:r>
            <a:endParaRPr lang="en-RS" sz="1800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Увод. (2. и 3. пасус) –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Посве је природно да Врање одаје ову пошту свом великом сину који је својим делом глас овог града пронео не само кроз све југословенске земље него и кроз инострани свет у ком се дела Борисава Станковића преводе и цене.</a:t>
            </a:r>
            <a:endParaRPr lang="en-RS" sz="1800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Централни део (пасуси 4–6) –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 чињеница да је писац таквог дара и обима никао из ваше средине, значајна је … Све то утолико више што данас, у социјалистичкој стварности нашег друштвеног живота, постоје релативно повољни услови и отворене могућности за такав рад</a:t>
            </a:r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R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r-Cyrl-R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Закључак (7. пасус) –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 ми смо уверени да ће народ овог нашег града и његово руководство докраја искористити те услове</a:t>
            </a:r>
            <a:r>
              <a:rPr lang="sr-Cyrl-RS" sz="18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… </a:t>
            </a:r>
            <a:r>
              <a:rPr lang="sr-Cyrl-RS" sz="18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Нека им овај споменик великог писца буде непролазан подсетник и путоказ у том правцу.</a:t>
            </a:r>
            <a:endParaRPr lang="en-RS" sz="1800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B0E96-D000-4D49-8F03-580586F7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76295-E857-384E-94F0-849E3A7382DB}" type="slidenum">
              <a:rPr lang="en-RS" smtClean="0"/>
              <a:t>8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125720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{F4930FD4-EAF2-6B45-A0A9-CFD303B50A40}tf10001062</Template>
  <TotalTime>606</TotalTime>
  <Words>1252</Words>
  <Application>Microsoft Macintosh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</vt:lpstr>
      <vt:lpstr>Стилске одлике текста Споменик Бори Станковићу Иве Андрића </vt:lpstr>
      <vt:lpstr>Задаци истраживања</vt:lpstr>
      <vt:lpstr>Борисав Станковић (1876–1927)</vt:lpstr>
      <vt:lpstr>Иво Андрић (1892–1975) и Борисав Станковић (1876–1927)</vt:lpstr>
      <vt:lpstr>Иво Андрић (1892–1975) и Борисав Станковић (1876–1927)</vt:lpstr>
      <vt:lpstr>Иво Андрић (1892–1975) и Борисав Станковић (1876–1927)</vt:lpstr>
      <vt:lpstr>Иво Андрић (1892–1975) и Борисав Станковић (1876–1927)</vt:lpstr>
      <vt:lpstr>Споменик Бори Станковићу </vt:lpstr>
      <vt:lpstr>Композиција</vt:lpstr>
      <vt:lpstr>PowerPoint Presentation</vt:lpstr>
      <vt:lpstr> Уместо закључка</vt:lpstr>
      <vt:lpstr>Извори и литература</vt:lpstr>
      <vt:lpstr>Литература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 Sinchuk</dc:creator>
  <cp:lastModifiedBy>Aleksandr Sinchuk</cp:lastModifiedBy>
  <cp:revision>24</cp:revision>
  <dcterms:created xsi:type="dcterms:W3CDTF">2023-10-13T22:02:16Z</dcterms:created>
  <dcterms:modified xsi:type="dcterms:W3CDTF">2023-10-14T21:31:49Z</dcterms:modified>
</cp:coreProperties>
</file>