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98" r:id="rId3"/>
    <p:sldId id="340" r:id="rId4"/>
    <p:sldId id="341" r:id="rId5"/>
    <p:sldId id="342" r:id="rId6"/>
    <p:sldId id="343" r:id="rId7"/>
    <p:sldId id="344" r:id="rId8"/>
    <p:sldId id="345" r:id="rId9"/>
    <p:sldId id="346" r:id="rId10"/>
    <p:sldId id="347" r:id="rId11"/>
    <p:sldId id="348" r:id="rId12"/>
    <p:sldId id="349" r:id="rId13"/>
    <p:sldId id="318" r:id="rId14"/>
    <p:sldId id="350" r:id="rId15"/>
    <p:sldId id="319" r:id="rId16"/>
    <p:sldId id="351" r:id="rId17"/>
    <p:sldId id="29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E77254-CCF2-4610-AE3E-14F4606083F2}" type="datetimeFigureOut">
              <a:rPr lang="en-US" smtClean="0"/>
              <a:pPr/>
              <a:t>10/4/2023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6F59DB-BDC4-4D9D-821A-5D5BD3666551}" type="slidenum">
              <a:rPr lang="en-US" smtClean="0"/>
              <a:pPr/>
              <a:t>‹#›</a:t>
            </a:fld>
            <a:endParaRPr lang="en-US"/>
          </a:p>
        </p:txBody>
      </p:sp>
    </p:spTree>
    <p:extLst>
      <p:ext uri="{BB962C8B-B14F-4D97-AF65-F5344CB8AC3E}">
        <p14:creationId xmlns:p14="http://schemas.microsoft.com/office/powerpoint/2010/main" val="3473001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6F59DB-BDC4-4D9D-821A-5D5BD366655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A36F59DB-BDC4-4D9D-821A-5D5BD3666551}" type="slidenum">
              <a:rPr lang="en-US" smtClean="0"/>
              <a:pPr/>
              <a:t>2</a:t>
            </a:fld>
            <a:endParaRPr lang="en-US"/>
          </a:p>
        </p:txBody>
      </p:sp>
    </p:spTree>
    <p:extLst>
      <p:ext uri="{BB962C8B-B14F-4D97-AF65-F5344CB8AC3E}">
        <p14:creationId xmlns:p14="http://schemas.microsoft.com/office/powerpoint/2010/main" val="134487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3DB009-1AAD-4668-AE76-80182B0937AF}" type="datetime1">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1ED761-250C-4362-9700-F821A69DC532}" type="datetime1">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517BB4-47B9-4DAB-BC8E-ED5CACD00B3C}" type="datetime1">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25CE4C-FC94-4E17-AF5A-65820518623B}" type="datetime1">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B45D77-432A-4121-B50F-F17FCDCBA3E8}" type="datetime1">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C0514D-51A7-4471-8B80-ED1A14B0EE6C}" type="datetime1">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31797-FAA4-4561-BC17-8C0A661C9A37}" type="datetime1">
              <a:rPr lang="en-US" smtClean="0"/>
              <a:t>10/4/2023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E433EDF-6924-4B12-AA58-4F6F983885C8}" type="datetime1">
              <a:rPr lang="en-US" smtClean="0"/>
              <a:t>10/4/2023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921CB-7FE5-4724-81DA-3DA38D799A04}" type="datetime1">
              <a:rPr lang="en-US" smtClean="0"/>
              <a:t>10/4/2023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C88416-D260-4653-816E-2096FC89ED72}" type="datetime1">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4D2CAA-6A59-4FE5-8993-C6938AFB2BC8}" type="datetime1">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33B883-9F8E-48AE-A1F1-D511E46258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F4483-DE35-40E6-BC3C-60C9C43A77DA}" type="datetime1">
              <a:rPr lang="en-US" smtClean="0"/>
              <a:t>10/4/2023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33B883-9F8E-48AE-A1F1-D511E46258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ilanapoucki@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8001000" cy="6629399"/>
          </a:xfrm>
        </p:spPr>
        <p:txBody>
          <a:bodyPr>
            <a:normAutofit/>
          </a:bodyPr>
          <a:lstStyle/>
          <a:p>
            <a:r>
              <a:rPr lang="sr-Cyrl-CS" sz="3600" b="1" dirty="0">
                <a:latin typeface="Arial" pitchFamily="34" charset="0"/>
                <a:cs typeface="Arial" pitchFamily="34" charset="0"/>
              </a:rPr>
              <a:t>Милана Поучки </a:t>
            </a:r>
            <a:r>
              <a:rPr lang="sr-Cyrl-CS" sz="3600" dirty="0">
                <a:latin typeface="Arial" pitchFamily="34" charset="0"/>
                <a:cs typeface="Arial" pitchFamily="34" charset="0"/>
              </a:rPr>
              <a:t>(Београд)</a:t>
            </a:r>
            <a:br>
              <a:rPr lang="en-US" sz="3600" dirty="0">
                <a:latin typeface="Arial" pitchFamily="34" charset="0"/>
                <a:cs typeface="Arial" pitchFamily="34" charset="0"/>
              </a:rPr>
            </a:br>
            <a:br>
              <a:rPr lang="sr-Latn-CS" sz="1600" b="1" dirty="0">
                <a:latin typeface="Arial" pitchFamily="34" charset="0"/>
                <a:cs typeface="Arial" pitchFamily="34" charset="0"/>
              </a:rPr>
            </a:br>
            <a:r>
              <a:rPr lang="sr-Latn-CS" sz="1400" b="1" dirty="0">
                <a:latin typeface="Arial" pitchFamily="34" charset="0"/>
                <a:cs typeface="Arial" pitchFamily="34" charset="0"/>
                <a:hlinkClick r:id="rId3"/>
              </a:rPr>
              <a:t>milanapoucki</a:t>
            </a:r>
            <a:r>
              <a:rPr lang="en-US" sz="1400" b="1" dirty="0">
                <a:latin typeface="Arial" pitchFamily="34" charset="0"/>
                <a:cs typeface="Arial" pitchFamily="34" charset="0"/>
                <a:hlinkClick r:id="rId3"/>
              </a:rPr>
              <a:t>@gmail.com</a:t>
            </a:r>
            <a:br>
              <a:rPr lang="en-US" sz="1400" b="1" dirty="0">
                <a:latin typeface="Arial" pitchFamily="34" charset="0"/>
                <a:cs typeface="Arial" pitchFamily="34" charset="0"/>
              </a:rPr>
            </a:br>
            <a:br>
              <a:rPr lang="en-US" sz="1400" b="1" dirty="0">
                <a:latin typeface="Arial" pitchFamily="34" charset="0"/>
                <a:cs typeface="Arial" pitchFamily="34" charset="0"/>
              </a:rPr>
            </a:br>
            <a:r>
              <a:rPr lang="ru-RU" sz="4800" b="1" dirty="0">
                <a:latin typeface="Arial" pitchFamily="34" charset="0"/>
                <a:cs typeface="Arial" pitchFamily="34" charset="0"/>
              </a:rPr>
              <a:t>Слагало „данас“ а изневерило „сутра“</a:t>
            </a:r>
            <a:br>
              <a:rPr lang="sr-Cyrl-CS" sz="4800" b="1" dirty="0">
                <a:latin typeface="Arial" pitchFamily="34" charset="0"/>
                <a:cs typeface="Arial" pitchFamily="34" charset="0"/>
              </a:rPr>
            </a:br>
            <a:br>
              <a:rPr lang="sr-Cyrl-CS" sz="4800" b="1" dirty="0">
                <a:latin typeface="Arial" pitchFamily="34" charset="0"/>
                <a:cs typeface="Arial" pitchFamily="34" charset="0"/>
              </a:rPr>
            </a:br>
            <a:r>
              <a:rPr lang="sr-Cyrl-CS" sz="2600" b="1" dirty="0">
                <a:latin typeface="Arial" pitchFamily="34" charset="0"/>
                <a:cs typeface="Arial" pitchFamily="34" charset="0"/>
              </a:rPr>
              <a:t>1</a:t>
            </a:r>
            <a:r>
              <a:rPr lang="sr-Latn-RS" sz="2600" b="1" dirty="0">
                <a:latin typeface="Arial" pitchFamily="34" charset="0"/>
                <a:cs typeface="Arial" pitchFamily="34" charset="0"/>
              </a:rPr>
              <a:t>5</a:t>
            </a:r>
            <a:r>
              <a:rPr lang="sr-Cyrl-CS" sz="2600" b="1" dirty="0">
                <a:latin typeface="Arial" pitchFamily="34" charset="0"/>
                <a:cs typeface="Arial" pitchFamily="34" charset="0"/>
              </a:rPr>
              <a:t>. Симпозијум о Иви Андрићу</a:t>
            </a:r>
            <a:br>
              <a:rPr lang="sr-Cyrl-CS" sz="2400" b="1" dirty="0">
                <a:latin typeface="Arial" pitchFamily="34" charset="0"/>
                <a:cs typeface="Arial" pitchFamily="34" charset="0"/>
              </a:rPr>
            </a:br>
            <a:r>
              <a:rPr lang="sr-Cyrl-RS" sz="2400" b="1" dirty="0">
                <a:latin typeface="Arial" pitchFamily="34" charset="0"/>
                <a:cs typeface="Arial" pitchFamily="34" charset="0"/>
              </a:rPr>
              <a:t>Љубљана</a:t>
            </a:r>
            <a:r>
              <a:rPr lang="sr-Cyrl-CS" sz="2400" b="1" dirty="0">
                <a:latin typeface="Arial" pitchFamily="34" charset="0"/>
                <a:cs typeface="Arial" pitchFamily="34" charset="0"/>
              </a:rPr>
              <a:t>, </a:t>
            </a:r>
            <a:r>
              <a:rPr lang="sr-Cyrl-RS" sz="2400" b="1" dirty="0">
                <a:latin typeface="Arial" pitchFamily="34" charset="0"/>
                <a:cs typeface="Arial" pitchFamily="34" charset="0"/>
              </a:rPr>
              <a:t>19</a:t>
            </a:r>
            <a:r>
              <a:rPr lang="sr-Cyrl-CS" sz="2400" b="1" dirty="0">
                <a:latin typeface="Arial" pitchFamily="34" charset="0"/>
                <a:cs typeface="Arial" pitchFamily="34" charset="0"/>
              </a:rPr>
              <a:t>. 10. 20</a:t>
            </a:r>
            <a:r>
              <a:rPr lang="sr-Cyrl-RS" sz="2400" b="1" dirty="0">
                <a:latin typeface="Arial" pitchFamily="34" charset="0"/>
                <a:cs typeface="Arial" pitchFamily="34" charset="0"/>
              </a:rPr>
              <a:t>23</a:t>
            </a:r>
            <a:r>
              <a:rPr lang="sr-Cyrl-CS" sz="2400" b="1" dirty="0">
                <a:latin typeface="Arial" pitchFamily="34" charset="0"/>
                <a:cs typeface="Arial" pitchFamily="34" charset="0"/>
              </a:rPr>
              <a:t>.</a:t>
            </a:r>
            <a:br>
              <a:rPr lang="en-US" sz="1600" b="1" dirty="0">
                <a:latin typeface="Arial" pitchFamily="34" charset="0"/>
                <a:cs typeface="Arial" pitchFamily="34" charset="0"/>
              </a:rPr>
            </a:br>
            <a:endParaRPr lang="en-US" sz="3600" b="1" dirty="0">
              <a:latin typeface="Arial" pitchFamily="34" charset="0"/>
              <a:cs typeface="Arial" pitchFamily="34" charset="0"/>
            </a:endParaRPr>
          </a:p>
        </p:txBody>
      </p:sp>
      <p:sp>
        <p:nvSpPr>
          <p:cNvPr id="3" name="Subtitle 2"/>
          <p:cNvSpPr>
            <a:spLocks noGrp="1"/>
          </p:cNvSpPr>
          <p:nvPr>
            <p:ph type="subTitle" idx="1"/>
          </p:nvPr>
        </p:nvSpPr>
        <p:spPr>
          <a:xfrm flipV="1">
            <a:off x="1371600" y="6858000"/>
            <a:ext cx="4724400" cy="381000"/>
          </a:xfrm>
        </p:spPr>
        <p:txBody>
          <a:bodyPr>
            <a:normAutofit/>
          </a:bodyPr>
          <a:lstStyle/>
          <a:p>
            <a:endParaRPr lang="en-US" sz="1400" dirty="0"/>
          </a:p>
        </p:txBody>
      </p:sp>
      <p:sp>
        <p:nvSpPr>
          <p:cNvPr id="4" name="Slide Number Placeholder 3"/>
          <p:cNvSpPr>
            <a:spLocks noGrp="1"/>
          </p:cNvSpPr>
          <p:nvPr>
            <p:ph type="sldNum" sz="quarter" idx="12"/>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1E716-2CA5-302D-8D2B-F982C8A42C0B}"/>
              </a:ext>
            </a:extLst>
          </p:cNvPr>
          <p:cNvSpPr>
            <a:spLocks noGrp="1"/>
          </p:cNvSpPr>
          <p:nvPr>
            <p:ph type="title"/>
          </p:nvPr>
        </p:nvSpPr>
        <p:spPr/>
        <p:txBody>
          <a:bodyPr/>
          <a:lstStyle/>
          <a:p>
            <a:r>
              <a:rPr lang="sr-Cyrl-RS" dirty="0">
                <a:latin typeface="Arial" panose="020B0604020202020204" pitchFamily="34" charset="0"/>
                <a:cs typeface="Arial" panose="020B0604020202020204" pitchFamily="34" charset="0"/>
              </a:rPr>
              <a:t>Мешање стилова</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31F7A30-0C83-2791-D63F-6E87C3186381}"/>
              </a:ext>
            </a:extLst>
          </p:cNvPr>
          <p:cNvSpPr>
            <a:spLocks noGrp="1"/>
          </p:cNvSpPr>
          <p:nvPr>
            <p:ph idx="1"/>
          </p:nvPr>
        </p:nvSpPr>
        <p:spPr/>
        <p:txBody>
          <a:bodyPr>
            <a:normAutofit fontScale="92500" lnSpcReduction="10000"/>
          </a:bodyPr>
          <a:lstStyle/>
          <a:p>
            <a:r>
              <a:rPr lang="sr-Cyrl-RS" dirty="0">
                <a:latin typeface="Arial" panose="020B0604020202020204" pitchFamily="34" charset="0"/>
                <a:cs typeface="Arial" panose="020B0604020202020204" pitchFamily="34" charset="0"/>
              </a:rPr>
              <a:t>Публицистички и књижевноуметнички стил</a:t>
            </a:r>
          </a:p>
          <a:p>
            <a:r>
              <a:rPr lang="ru-RU" sz="3500" i="1" dirty="0">
                <a:latin typeface="Arial" panose="020B0604020202020204" pitchFamily="34" charset="0"/>
                <a:cs typeface="Arial" panose="020B0604020202020204" pitchFamily="34" charset="0"/>
              </a:rPr>
              <a:t>Ни данас ни сутра! Ништа од тог унапред замишљеног и уџбеницима и катихизисом гарантованог живота. А стварни живот докопао те тако да си и заборавио да имаш ноге, и да ниси имао где да станеш. Слагало „данас“, а изневерило „сутра“</a:t>
            </a:r>
            <a:r>
              <a:rPr lang="ru-RU" sz="3500" dirty="0">
                <a:latin typeface="Arial" panose="020B0604020202020204" pitchFamily="34" charset="0"/>
                <a:cs typeface="Arial" panose="020B0604020202020204" pitchFamily="34" charset="0"/>
              </a:rPr>
              <a:t> (Андрић 1963а: 233).</a:t>
            </a:r>
            <a:endParaRPr lang="en-US" sz="35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1320A34-7D9B-F630-7234-731FE80FC986}"/>
              </a:ext>
            </a:extLst>
          </p:cNvPr>
          <p:cNvSpPr>
            <a:spLocks noGrp="1"/>
          </p:cNvSpPr>
          <p:nvPr>
            <p:ph type="sldNum" sz="quarter" idx="12"/>
          </p:nvPr>
        </p:nvSpPr>
        <p:spPr/>
        <p:txBody>
          <a:bodyPr/>
          <a:lstStyle/>
          <a:p>
            <a:fld id="{BB33B883-9F8E-48AE-A1F1-D511E46258C3}" type="slidenum">
              <a:rPr lang="en-US" smtClean="0"/>
              <a:pPr/>
              <a:t>10</a:t>
            </a:fld>
            <a:endParaRPr lang="en-US"/>
          </a:p>
        </p:txBody>
      </p:sp>
    </p:spTree>
    <p:extLst>
      <p:ext uri="{BB962C8B-B14F-4D97-AF65-F5344CB8AC3E}">
        <p14:creationId xmlns:p14="http://schemas.microsoft.com/office/powerpoint/2010/main" val="808990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766D0-FEE6-E023-3961-90446028461C}"/>
              </a:ext>
            </a:extLst>
          </p:cNvPr>
          <p:cNvSpPr>
            <a:spLocks noGrp="1"/>
          </p:cNvSpPr>
          <p:nvPr>
            <p:ph type="title"/>
          </p:nvPr>
        </p:nvSpPr>
        <p:spPr/>
        <p:txBody>
          <a:bodyPr/>
          <a:lstStyle/>
          <a:p>
            <a:r>
              <a:rPr lang="sr-Cyrl-RS" cap="small" dirty="0"/>
              <a:t>Суседи</a:t>
            </a:r>
            <a:r>
              <a:rPr lang="sr-Cyrl-RS" dirty="0"/>
              <a:t> и </a:t>
            </a:r>
            <a:r>
              <a:rPr lang="sr-Cyrl-RS" cap="small" dirty="0"/>
              <a:t>Речи</a:t>
            </a:r>
            <a:endParaRPr lang="en-US" cap="small" dirty="0"/>
          </a:p>
        </p:txBody>
      </p:sp>
      <p:sp>
        <p:nvSpPr>
          <p:cNvPr id="3" name="Content Placeholder 2">
            <a:extLst>
              <a:ext uri="{FF2B5EF4-FFF2-40B4-BE49-F238E27FC236}">
                <a16:creationId xmlns:a16="http://schemas.microsoft.com/office/drawing/2014/main" id="{D0C5C715-0EB5-4957-F4DB-40ED9F60A1B3}"/>
              </a:ext>
            </a:extLst>
          </p:cNvPr>
          <p:cNvSpPr>
            <a:spLocks noGrp="1"/>
          </p:cNvSpPr>
          <p:nvPr>
            <p:ph idx="1"/>
          </p:nvPr>
        </p:nvSpPr>
        <p:spPr/>
        <p:txBody>
          <a:bodyPr>
            <a:normAutofit/>
          </a:bodyPr>
          <a:lstStyle/>
          <a:p>
            <a:r>
              <a:rPr lang="en-US" i="1" dirty="0">
                <a:latin typeface="Arial" panose="020B0604020202020204" pitchFamily="34" charset="0"/>
                <a:cs typeface="Arial" panose="020B0604020202020204" pitchFamily="34" charset="0"/>
              </a:rPr>
              <a:t>On je </a:t>
            </a:r>
            <a:r>
              <a:rPr lang="en-US" i="1" dirty="0" err="1">
                <a:latin typeface="Arial" panose="020B0604020202020204" pitchFamily="34" charset="0"/>
                <a:cs typeface="Arial" panose="020B0604020202020204" pitchFamily="34" charset="0"/>
              </a:rPr>
              <a:t>ponavljao</a:t>
            </a:r>
            <a:r>
              <a:rPr lang="en-US" i="1" dirty="0">
                <a:latin typeface="Arial" panose="020B0604020202020204" pitchFamily="34" charset="0"/>
                <a:cs typeface="Arial" panose="020B0604020202020204" pitchFamily="34" charset="0"/>
              </a:rPr>
              <a:t> da je </a:t>
            </a:r>
            <a:r>
              <a:rPr lang="en-US" i="1" dirty="0" err="1">
                <a:latin typeface="Arial" panose="020B0604020202020204" pitchFamily="34" charset="0"/>
                <a:cs typeface="Arial" panose="020B0604020202020204" pitchFamily="34" charset="0"/>
              </a:rPr>
              <a:t>tamno</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i</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strašno</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i</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molio</a:t>
            </a:r>
            <a:r>
              <a:rPr lang="en-US" i="1" dirty="0">
                <a:latin typeface="Arial" panose="020B0604020202020204" pitchFamily="34" charset="0"/>
                <a:cs typeface="Arial" panose="020B0604020202020204" pitchFamily="34" charset="0"/>
              </a:rPr>
              <a:t> me da </a:t>
            </a:r>
            <a:r>
              <a:rPr lang="en-US" i="1" dirty="0" err="1">
                <a:latin typeface="Arial" panose="020B0604020202020204" pitchFamily="34" charset="0"/>
                <a:cs typeface="Arial" panose="020B0604020202020204" pitchFamily="34" charset="0"/>
              </a:rPr>
              <a:t>govorim</a:t>
            </a:r>
            <a:r>
              <a:rPr lang="en-US" i="1" dirty="0">
                <a:latin typeface="Arial" panose="020B0604020202020204" pitchFamily="34" charset="0"/>
                <a:cs typeface="Arial" panose="020B0604020202020204" pitchFamily="34" charset="0"/>
              </a:rPr>
              <a:t>, da mu </a:t>
            </a:r>
            <a:r>
              <a:rPr lang="en-US" i="1" dirty="0" err="1">
                <a:latin typeface="Arial" panose="020B0604020202020204" pitchFamily="34" charset="0"/>
                <a:cs typeface="Arial" panose="020B0604020202020204" pitchFamily="34" charset="0"/>
              </a:rPr>
              <a:t>pričam</a:t>
            </a:r>
            <a:r>
              <a:rPr lang="en-US" i="1" dirty="0">
                <a:latin typeface="Arial" panose="020B0604020202020204" pitchFamily="34" charset="0"/>
                <a:cs typeface="Arial" panose="020B0604020202020204" pitchFamily="34" charset="0"/>
              </a:rPr>
              <a:t>. „Sta da </a:t>
            </a:r>
            <a:r>
              <a:rPr lang="en-US" i="1" dirty="0" err="1">
                <a:latin typeface="Arial" panose="020B0604020202020204" pitchFamily="34" charset="0"/>
                <a:cs typeface="Arial" panose="020B0604020202020204" pitchFamily="34" charset="0"/>
              </a:rPr>
              <a:t>ti</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kažem</a:t>
            </a:r>
            <a:r>
              <a:rPr lang="en-US" i="1" dirty="0">
                <a:latin typeface="Arial" panose="020B0604020202020204" pitchFamily="34" charset="0"/>
                <a:cs typeface="Arial" panose="020B0604020202020204" pitchFamily="34" charset="0"/>
              </a:rPr>
              <a:t>“ – „</a:t>
            </a:r>
            <a:r>
              <a:rPr lang="en-US" i="1" dirty="0" err="1">
                <a:latin typeface="Arial" panose="020B0604020202020204" pitchFamily="34" charset="0"/>
                <a:cs typeface="Arial" panose="020B0604020202020204" pitchFamily="34" charset="0"/>
              </a:rPr>
              <a:t>Reci</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nešto</a:t>
            </a:r>
            <a:r>
              <a:rPr lang="en-US" i="1" dirty="0">
                <a:latin typeface="Arial" panose="020B0604020202020204" pitchFamily="34" charset="0"/>
                <a:cs typeface="Arial" panose="020B0604020202020204" pitchFamily="34" charset="0"/>
              </a:rPr>
              <a:t>, ma </a:t>
            </a:r>
            <a:r>
              <a:rPr lang="en-US" i="1" dirty="0" err="1">
                <a:latin typeface="Arial" panose="020B0604020202020204" pitchFamily="34" charset="0"/>
                <a:cs typeface="Arial" panose="020B0604020202020204" pitchFamily="34" charset="0"/>
              </a:rPr>
              <a:t>šta</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samo</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govori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Andrić</a:t>
            </a:r>
            <a:r>
              <a:rPr lang="en-US" dirty="0">
                <a:latin typeface="Arial" panose="020B0604020202020204" pitchFamily="34" charset="0"/>
                <a:cs typeface="Arial" panose="020B0604020202020204" pitchFamily="34" charset="0"/>
              </a:rPr>
              <a:t> 2017a: 671)!</a:t>
            </a:r>
            <a:endParaRPr lang="sr-Cyrl-RS" dirty="0">
              <a:latin typeface="Arial" panose="020B0604020202020204" pitchFamily="34" charset="0"/>
              <a:cs typeface="Arial" panose="020B0604020202020204" pitchFamily="34" charset="0"/>
            </a:endParaRPr>
          </a:p>
          <a:p>
            <a:r>
              <a:rPr lang="sr-Cyrl-R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Treba</a:t>
            </a:r>
            <a:r>
              <a:rPr lang="en-US" dirty="0">
                <a:latin typeface="Arial" panose="020B0604020202020204" pitchFamily="34" charset="0"/>
                <a:cs typeface="Arial" panose="020B0604020202020204" pitchFamily="34" charset="0"/>
              </a:rPr>
              <a:t> se </a:t>
            </a:r>
            <a:r>
              <a:rPr lang="en-US" dirty="0" err="1">
                <a:latin typeface="Arial" panose="020B0604020202020204" pitchFamily="34" charset="0"/>
                <a:cs typeface="Arial" panose="020B0604020202020204" pitchFamily="34" charset="0"/>
              </a:rPr>
              <a:t>plašiti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verovanja</a:t>
            </a:r>
            <a:r>
              <a:rPr lang="en-US" dirty="0">
                <a:latin typeface="Arial" panose="020B0604020202020204" pitchFamily="34" charset="0"/>
                <a:cs typeface="Arial" panose="020B0604020202020204" pitchFamily="34" charset="0"/>
              </a:rPr>
              <a:t> da se </a:t>
            </a:r>
            <a:r>
              <a:rPr lang="en-US" dirty="0" err="1">
                <a:latin typeface="Arial" panose="020B0604020202020204" pitchFamily="34" charset="0"/>
                <a:cs typeface="Arial" panose="020B0604020202020204" pitchFamily="34" charset="0"/>
              </a:rPr>
              <a:t>rečima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može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sve</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kazati</a:t>
            </a:r>
            <a:r>
              <a:rPr lang="en-US" dirty="0">
                <a:latin typeface="Arial" panose="020B0604020202020204" pitchFamily="34" charset="0"/>
                <a:cs typeface="Arial" panose="020B0604020202020204" pitchFamily="34" charset="0"/>
              </a:rPr>
              <a:t>. Prava </a:t>
            </a:r>
            <a:r>
              <a:rPr lang="en-US" dirty="0" err="1">
                <a:latin typeface="Arial" panose="020B0604020202020204" pitchFamily="34" charset="0"/>
                <a:cs typeface="Arial" panose="020B0604020202020204" pitchFamily="34" charset="0"/>
              </a:rPr>
              <a:t>reč</a:t>
            </a:r>
            <a:r>
              <a:rPr lang="en-US" dirty="0">
                <a:latin typeface="Arial" panose="020B0604020202020204" pitchFamily="34" charset="0"/>
                <a:cs typeface="Arial" panose="020B0604020202020204" pitchFamily="34" charset="0"/>
              </a:rPr>
              <a:t> – to je </a:t>
            </a:r>
            <a:r>
              <a:rPr lang="en-US" dirty="0" err="1">
                <a:latin typeface="Arial" panose="020B0604020202020204" pitchFamily="34" charset="0"/>
                <a:cs typeface="Arial" panose="020B0604020202020204" pitchFamily="34" charset="0"/>
              </a:rPr>
              <a:t>beseda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krvi</a:t>
            </a:r>
            <a:r>
              <a:rPr lang="en-US" dirty="0">
                <a:latin typeface="Arial" panose="020B0604020202020204" pitchFamily="34" charset="0"/>
                <a:cs typeface="Arial" panose="020B0604020202020204" pitchFamily="34" charset="0"/>
              </a:rPr>
              <a:t>!</a:t>
            </a:r>
            <a:r>
              <a:rPr lang="sr-Cyrl-RS"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Jandrić</a:t>
            </a:r>
            <a:r>
              <a:rPr lang="en-US" dirty="0">
                <a:latin typeface="Arial" panose="020B0604020202020204" pitchFamily="34" charset="0"/>
                <a:cs typeface="Arial" panose="020B0604020202020204" pitchFamily="34" charset="0"/>
              </a:rPr>
              <a:t> 1982: 42)</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2BEDB4A-D0A7-06EF-A9D3-5A10931B37E4}"/>
              </a:ext>
            </a:extLst>
          </p:cNvPr>
          <p:cNvSpPr>
            <a:spLocks noGrp="1"/>
          </p:cNvSpPr>
          <p:nvPr>
            <p:ph type="sldNum" sz="quarter" idx="12"/>
          </p:nvPr>
        </p:nvSpPr>
        <p:spPr/>
        <p:txBody>
          <a:bodyPr/>
          <a:lstStyle/>
          <a:p>
            <a:fld id="{BB33B883-9F8E-48AE-A1F1-D511E46258C3}" type="slidenum">
              <a:rPr lang="en-US" smtClean="0"/>
              <a:pPr/>
              <a:t>11</a:t>
            </a:fld>
            <a:endParaRPr lang="en-US"/>
          </a:p>
        </p:txBody>
      </p:sp>
    </p:spTree>
    <p:extLst>
      <p:ext uri="{BB962C8B-B14F-4D97-AF65-F5344CB8AC3E}">
        <p14:creationId xmlns:p14="http://schemas.microsoft.com/office/powerpoint/2010/main" val="1880457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3007-307A-6BC0-EA98-A6498A3F644A}"/>
              </a:ext>
            </a:extLst>
          </p:cNvPr>
          <p:cNvSpPr>
            <a:spLocks noGrp="1"/>
          </p:cNvSpPr>
          <p:nvPr>
            <p:ph type="title"/>
          </p:nvPr>
        </p:nvSpPr>
        <p:spPr/>
        <p:txBody>
          <a:bodyPr/>
          <a:lstStyle/>
          <a:p>
            <a:r>
              <a:rPr lang="sr-Cyrl-RS" dirty="0">
                <a:latin typeface="Arial" panose="020B0604020202020204" pitchFamily="34" charset="0"/>
                <a:cs typeface="Arial" panose="020B0604020202020204" pitchFamily="34" charset="0"/>
              </a:rPr>
              <a:t>Закључак</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4E8705D-80D9-C75C-71A3-BFA0FB08A214}"/>
              </a:ext>
            </a:extLst>
          </p:cNvPr>
          <p:cNvSpPr>
            <a:spLocks noGrp="1"/>
          </p:cNvSpPr>
          <p:nvPr>
            <p:ph idx="1"/>
          </p:nvPr>
        </p:nvSpPr>
        <p:spPr/>
        <p:txBody>
          <a:bodyPr>
            <a:normAutofit/>
          </a:bodyPr>
          <a:lstStyle/>
          <a:p>
            <a:r>
              <a:rPr lang="ru-RU" dirty="0">
                <a:latin typeface="Arial" panose="020B0604020202020204" pitchFamily="34" charset="0"/>
                <a:cs typeface="Arial" panose="020B0604020202020204" pitchFamily="34" charset="0"/>
              </a:rPr>
              <a:t>Сједињавање жанрова и стилова </a:t>
            </a:r>
          </a:p>
          <a:p>
            <a:r>
              <a:rPr lang="ru-RU" dirty="0">
                <a:latin typeface="Arial" panose="020B0604020202020204" pitchFamily="34" charset="0"/>
                <a:cs typeface="Arial" panose="020B0604020202020204" pitchFamily="34" charset="0"/>
              </a:rPr>
              <a:t>Андрић есејем о (не)свакидашњем дану, (не)уобичајеном дешавању и (не)обичној речи тиме проширује могућности анализе и проучавања свог стваралачког опуса</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275FD51-6E22-8135-D73B-2EBD92BEF6F5}"/>
              </a:ext>
            </a:extLst>
          </p:cNvPr>
          <p:cNvSpPr>
            <a:spLocks noGrp="1"/>
          </p:cNvSpPr>
          <p:nvPr>
            <p:ph type="sldNum" sz="quarter" idx="12"/>
          </p:nvPr>
        </p:nvSpPr>
        <p:spPr/>
        <p:txBody>
          <a:bodyPr/>
          <a:lstStyle/>
          <a:p>
            <a:fld id="{BB33B883-9F8E-48AE-A1F1-D511E46258C3}" type="slidenum">
              <a:rPr lang="en-US" smtClean="0"/>
              <a:pPr/>
              <a:t>12</a:t>
            </a:fld>
            <a:endParaRPr lang="en-US"/>
          </a:p>
        </p:txBody>
      </p:sp>
    </p:spTree>
    <p:extLst>
      <p:ext uri="{BB962C8B-B14F-4D97-AF65-F5344CB8AC3E}">
        <p14:creationId xmlns:p14="http://schemas.microsoft.com/office/powerpoint/2010/main" val="306530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latin typeface="Arial" pitchFamily="34" charset="0"/>
                <a:cs typeface="Arial" pitchFamily="34" charset="0"/>
              </a:rPr>
              <a:t>Извори</a:t>
            </a:r>
          </a:p>
        </p:txBody>
      </p:sp>
      <p:sp>
        <p:nvSpPr>
          <p:cNvPr id="3" name="Content Placeholder 2"/>
          <p:cNvSpPr>
            <a:spLocks noGrp="1"/>
          </p:cNvSpPr>
          <p:nvPr>
            <p:ph idx="1"/>
          </p:nvPr>
        </p:nvSpPr>
        <p:spPr/>
        <p:txBody>
          <a:bodyPr>
            <a:normAutofit/>
          </a:bodyPr>
          <a:lstStyle/>
          <a:p>
            <a:pPr marL="255905" indent="-255905" algn="just" fontAlgn="auto">
              <a:spcBef>
                <a:spcPts val="300"/>
              </a:spcBef>
              <a:spcAft>
                <a:spcPts val="30"/>
              </a:spcAft>
            </a:pPr>
            <a:r>
              <a:rPr lang="ru-RU" dirty="0">
                <a:latin typeface="Arial" pitchFamily="34" charset="0"/>
                <a:cs typeface="Arial" pitchFamily="34" charset="0"/>
              </a:rPr>
              <a:t>Андрић 1963а: Андрић, Иво. На стадиону.  In: </a:t>
            </a:r>
            <a:r>
              <a:rPr lang="ru-RU" i="1" dirty="0">
                <a:latin typeface="Arial" pitchFamily="34" charset="0"/>
                <a:cs typeface="Arial" pitchFamily="34" charset="0"/>
              </a:rPr>
              <a:t>Жеђ</a:t>
            </a:r>
            <a:r>
              <a:rPr lang="ru-RU" dirty="0">
                <a:latin typeface="Arial" pitchFamily="34" charset="0"/>
                <a:cs typeface="Arial" pitchFamily="34" charset="0"/>
              </a:rPr>
              <a:t>. Београд: Просвета. С. 229–233.</a:t>
            </a:r>
          </a:p>
          <a:p>
            <a:pPr marL="255905" indent="-255905" algn="just" fontAlgn="auto">
              <a:spcBef>
                <a:spcPts val="300"/>
              </a:spcBef>
              <a:spcAft>
                <a:spcPts val="30"/>
              </a:spcAft>
            </a:pPr>
            <a:r>
              <a:rPr lang="ru-RU" dirty="0">
                <a:latin typeface="Arial" pitchFamily="34" charset="0"/>
                <a:cs typeface="Arial" pitchFamily="34" charset="0"/>
              </a:rPr>
              <a:t>Андрић 1963б: Андрић, Иво. Разговор са Гојом. In: </a:t>
            </a:r>
            <a:r>
              <a:rPr lang="ru-RU" i="1" dirty="0">
                <a:latin typeface="Arial" pitchFamily="34" charset="0"/>
                <a:cs typeface="Arial" pitchFamily="34" charset="0"/>
              </a:rPr>
              <a:t>Стазе, лица, предели</a:t>
            </a:r>
            <a:r>
              <a:rPr lang="ru-RU" dirty="0">
                <a:latin typeface="Arial" pitchFamily="34" charset="0"/>
                <a:cs typeface="Arial" pitchFamily="34" charset="0"/>
              </a:rPr>
              <a:t>. Београд: Просвета. С. 121–147.</a:t>
            </a:r>
          </a:p>
          <a:p>
            <a:pPr marL="255905" indent="-255905" algn="just" fontAlgn="auto">
              <a:spcBef>
                <a:spcPts val="300"/>
              </a:spcBef>
              <a:spcAft>
                <a:spcPts val="30"/>
              </a:spcAft>
            </a:pPr>
            <a:r>
              <a:rPr lang="ru-RU" dirty="0">
                <a:latin typeface="Arial" pitchFamily="34" charset="0"/>
                <a:cs typeface="Arial" pitchFamily="34" charset="0"/>
              </a:rPr>
              <a:t>Андрић 1994а: Андрић, Иво. </a:t>
            </a:r>
            <a:r>
              <a:rPr lang="ru-RU" i="1" dirty="0">
                <a:latin typeface="Arial" pitchFamily="34" charset="0"/>
                <a:cs typeface="Arial" pitchFamily="34" charset="0"/>
              </a:rPr>
              <a:t>На сунчаној страни</a:t>
            </a:r>
            <a:r>
              <a:rPr lang="ru-RU" dirty="0">
                <a:latin typeface="Arial" pitchFamily="34" charset="0"/>
                <a:cs typeface="Arial" pitchFamily="34" charset="0"/>
              </a:rPr>
              <a:t>. Нови Сад: Матица српска.</a:t>
            </a:r>
          </a:p>
          <a:p>
            <a:pPr marL="255905" indent="-255905" algn="just" fontAlgn="auto">
              <a:spcBef>
                <a:spcPts val="300"/>
              </a:spcBef>
              <a:spcAft>
                <a:spcPts val="30"/>
              </a:spcAft>
            </a:pPr>
            <a:endParaRPr lang="ru-RU" dirty="0">
              <a:latin typeface="Arial" pitchFamily="34" charset="0"/>
              <a:cs typeface="Arial" pitchFamily="34" charset="0"/>
            </a:endParaRPr>
          </a:p>
          <a:p>
            <a:pPr marL="255905" indent="-255905" algn="just" fontAlgn="auto">
              <a:spcBef>
                <a:spcPts val="300"/>
              </a:spcBef>
              <a:spcAft>
                <a:spcPts val="30"/>
              </a:spcAft>
            </a:pPr>
            <a:endParaRPr lang="sr-Cyrl-RS" dirty="0"/>
          </a:p>
        </p:txBody>
      </p:sp>
      <p:sp>
        <p:nvSpPr>
          <p:cNvPr id="4" name="Slide Number Placeholder 3"/>
          <p:cNvSpPr>
            <a:spLocks noGrp="1"/>
          </p:cNvSpPr>
          <p:nvPr>
            <p:ph type="sldNum" sz="quarter" idx="12"/>
          </p:nvPr>
        </p:nvSpPr>
        <p:spPr/>
        <p:txBody>
          <a:bodyPr/>
          <a:lstStyle/>
          <a:p>
            <a:fld id="{BB33B883-9F8E-48AE-A1F1-D511E46258C3}" type="slidenum">
              <a:rPr lang="en-US" smtClean="0"/>
              <a:pPr/>
              <a:t>13</a:t>
            </a:fld>
            <a:endParaRPr lang="en-US"/>
          </a:p>
        </p:txBody>
      </p:sp>
    </p:spTree>
    <p:extLst>
      <p:ext uri="{BB962C8B-B14F-4D97-AF65-F5344CB8AC3E}">
        <p14:creationId xmlns:p14="http://schemas.microsoft.com/office/powerpoint/2010/main" val="4151057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60CDA-7E1F-A9D7-B465-AC44E3C679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3938C5B-0006-4D9E-B537-28FAB68680C9}"/>
              </a:ext>
            </a:extLst>
          </p:cNvPr>
          <p:cNvSpPr>
            <a:spLocks noGrp="1"/>
          </p:cNvSpPr>
          <p:nvPr>
            <p:ph idx="1"/>
          </p:nvPr>
        </p:nvSpPr>
        <p:spPr/>
        <p:txBody>
          <a:bodyPr/>
          <a:lstStyle/>
          <a:p>
            <a:r>
              <a:rPr lang="sr-Cyrl-RS" dirty="0">
                <a:latin typeface="Arial" panose="020B0604020202020204" pitchFamily="34" charset="0"/>
                <a:cs typeface="Arial" panose="020B0604020202020204" pitchFamily="34" charset="0"/>
              </a:rPr>
              <a:t>Андрић 2007: Андрић, Иво. </a:t>
            </a:r>
            <a:r>
              <a:rPr lang="sr-Cyrl-RS" i="1" dirty="0">
                <a:latin typeface="Arial" panose="020B0604020202020204" pitchFamily="34" charset="0"/>
                <a:cs typeface="Arial" panose="020B0604020202020204" pitchFamily="34" charset="0"/>
              </a:rPr>
              <a:t>Знакови поред пута</a:t>
            </a:r>
            <a:r>
              <a:rPr lang="sr-Cyrl-RS" dirty="0">
                <a:latin typeface="Arial" panose="020B0604020202020204" pitchFamily="34" charset="0"/>
                <a:cs typeface="Arial" panose="020B0604020202020204" pitchFamily="34" charset="0"/>
              </a:rPr>
              <a:t>. Београд: Просвета.</a:t>
            </a:r>
          </a:p>
          <a:p>
            <a:r>
              <a:rPr lang="en-US" dirty="0" err="1">
                <a:latin typeface="Arial" panose="020B0604020202020204" pitchFamily="34" charset="0"/>
                <a:cs typeface="Arial" panose="020B0604020202020204" pitchFamily="34" charset="0"/>
              </a:rPr>
              <a:t>Andrić</a:t>
            </a:r>
            <a:r>
              <a:rPr lang="en-US" dirty="0">
                <a:latin typeface="Arial" panose="020B0604020202020204" pitchFamily="34" charset="0"/>
                <a:cs typeface="Arial" panose="020B0604020202020204" pitchFamily="34" charset="0"/>
              </a:rPr>
              <a:t> 2017a: </a:t>
            </a:r>
            <a:r>
              <a:rPr lang="en-US" dirty="0" err="1">
                <a:latin typeface="Arial" panose="020B0604020202020204" pitchFamily="34" charset="0"/>
                <a:cs typeface="Arial" panose="020B0604020202020204" pitchFamily="34" charset="0"/>
              </a:rPr>
              <a:t>Andrić</a:t>
            </a:r>
            <a:r>
              <a:rPr lang="en-US" dirty="0">
                <a:latin typeface="Arial" panose="020B0604020202020204" pitchFamily="34" charset="0"/>
                <a:cs typeface="Arial" panose="020B0604020202020204" pitchFamily="34" charset="0"/>
              </a:rPr>
              <a:t>, Ivo. </a:t>
            </a:r>
            <a:r>
              <a:rPr lang="en-US" dirty="0" err="1">
                <a:latin typeface="Arial" panose="020B0604020202020204" pitchFamily="34" charset="0"/>
                <a:cs typeface="Arial" panose="020B0604020202020204" pitchFamily="34" charset="0"/>
              </a:rPr>
              <a:t>Reči</a:t>
            </a:r>
            <a:r>
              <a:rPr lang="en-US" dirty="0">
                <a:latin typeface="Arial" panose="020B0604020202020204" pitchFamily="34" charset="0"/>
                <a:cs typeface="Arial" panose="020B0604020202020204" pitchFamily="34" charset="0"/>
              </a:rPr>
              <a:t>. In: </a:t>
            </a:r>
            <a:r>
              <a:rPr lang="en-US" i="1" dirty="0" err="1">
                <a:latin typeface="Arial" panose="020B0604020202020204" pitchFamily="34" charset="0"/>
                <a:cs typeface="Arial" panose="020B0604020202020204" pitchFamily="34" charset="0"/>
              </a:rPr>
              <a:t>Priče</a:t>
            </a:r>
            <a:r>
              <a:rPr lang="en-US" i="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Beograd: Laguna. S. 669–672.</a:t>
            </a:r>
          </a:p>
          <a:p>
            <a:r>
              <a:rPr lang="en-US" dirty="0" err="1">
                <a:latin typeface="Arial" panose="020B0604020202020204" pitchFamily="34" charset="0"/>
                <a:cs typeface="Arial" panose="020B0604020202020204" pitchFamily="34" charset="0"/>
              </a:rPr>
              <a:t>Andrić</a:t>
            </a:r>
            <a:r>
              <a:rPr lang="en-US" dirty="0">
                <a:latin typeface="Arial" panose="020B0604020202020204" pitchFamily="34" charset="0"/>
                <a:cs typeface="Arial" panose="020B0604020202020204" pitchFamily="34" charset="0"/>
              </a:rPr>
              <a:t> 2017b: </a:t>
            </a:r>
            <a:r>
              <a:rPr lang="en-US" dirty="0" err="1">
                <a:latin typeface="Arial" panose="020B0604020202020204" pitchFamily="34" charset="0"/>
                <a:cs typeface="Arial" panose="020B0604020202020204" pitchFamily="34" charset="0"/>
              </a:rPr>
              <a:t>Andrić</a:t>
            </a:r>
            <a:r>
              <a:rPr lang="en-US" dirty="0">
                <a:latin typeface="Arial" panose="020B0604020202020204" pitchFamily="34" charset="0"/>
                <a:cs typeface="Arial" panose="020B0604020202020204" pitchFamily="34" charset="0"/>
              </a:rPr>
              <a:t>, Ivo. </a:t>
            </a:r>
            <a:r>
              <a:rPr lang="en-US" dirty="0" err="1">
                <a:latin typeface="Arial" panose="020B0604020202020204" pitchFamily="34" charset="0"/>
                <a:cs typeface="Arial" panose="020B0604020202020204" pitchFamily="34" charset="0"/>
              </a:rPr>
              <a:t>Susedi</a:t>
            </a:r>
            <a:r>
              <a:rPr lang="en-US" dirty="0">
                <a:latin typeface="Arial" panose="020B0604020202020204" pitchFamily="34" charset="0"/>
                <a:cs typeface="Arial" panose="020B0604020202020204" pitchFamily="34" charset="0"/>
              </a:rPr>
              <a:t>. In: </a:t>
            </a:r>
            <a:r>
              <a:rPr lang="en-US" i="1" dirty="0" err="1">
                <a:latin typeface="Arial" panose="020B0604020202020204" pitchFamily="34" charset="0"/>
                <a:cs typeface="Arial" panose="020B0604020202020204" pitchFamily="34" charset="0"/>
              </a:rPr>
              <a:t>Priče</a:t>
            </a:r>
            <a:r>
              <a:rPr lang="en-US" i="1" dirty="0">
                <a:latin typeface="Arial" panose="020B0604020202020204" pitchFamily="34" charset="0"/>
                <a:cs typeface="Arial" panose="020B0604020202020204" pitchFamily="34" charset="0"/>
              </a:rPr>
              <a:t> o </a:t>
            </a:r>
            <a:r>
              <a:rPr lang="en-US" i="1" dirty="0" err="1">
                <a:latin typeface="Arial" panose="020B0604020202020204" pitchFamily="34" charset="0"/>
                <a:cs typeface="Arial" panose="020B0604020202020204" pitchFamily="34" charset="0"/>
              </a:rPr>
              <a:t>mitomanima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Priredio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predgovor</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napisao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Džadžić</a:t>
            </a:r>
            <a:r>
              <a:rPr lang="en-US" dirty="0">
                <a:latin typeface="Arial" panose="020B0604020202020204" pitchFamily="34" charset="0"/>
                <a:cs typeface="Arial" panose="020B0604020202020204" pitchFamily="34" charset="0"/>
              </a:rPr>
              <a:t>, Petar. </a:t>
            </a:r>
            <a:r>
              <a:rPr lang="sr-Cyrl-RS" dirty="0">
                <a:latin typeface="Arial" panose="020B0604020202020204" pitchFamily="34" charset="0"/>
                <a:cs typeface="Arial" panose="020B0604020202020204" pitchFamily="34" charset="0"/>
              </a:rPr>
              <a:t>Београд: </a:t>
            </a:r>
            <a:r>
              <a:rPr lang="en-US" dirty="0">
                <a:latin typeface="Arial" panose="020B0604020202020204" pitchFamily="34" charset="0"/>
                <a:cs typeface="Arial" panose="020B0604020202020204" pitchFamily="34" charset="0"/>
              </a:rPr>
              <a:t>Knjiga </a:t>
            </a:r>
            <a:r>
              <a:rPr lang="en-US" dirty="0" err="1">
                <a:latin typeface="Arial" panose="020B0604020202020204" pitchFamily="34" charset="0"/>
                <a:cs typeface="Arial" panose="020B0604020202020204" pitchFamily="34" charset="0"/>
              </a:rPr>
              <a:t>komerc</a:t>
            </a:r>
            <a:r>
              <a:rPr lang="en-US" dirty="0">
                <a:latin typeface="Arial" panose="020B0604020202020204" pitchFamily="34" charset="0"/>
                <a:cs typeface="Arial" panose="020B0604020202020204" pitchFamily="34" charset="0"/>
              </a:rPr>
              <a:t>. S. 85–103.</a:t>
            </a:r>
          </a:p>
          <a:p>
            <a:endParaRPr lang="en-US" dirty="0"/>
          </a:p>
        </p:txBody>
      </p:sp>
      <p:sp>
        <p:nvSpPr>
          <p:cNvPr id="4" name="Slide Number Placeholder 3">
            <a:extLst>
              <a:ext uri="{FF2B5EF4-FFF2-40B4-BE49-F238E27FC236}">
                <a16:creationId xmlns:a16="http://schemas.microsoft.com/office/drawing/2014/main" id="{F9D03738-A582-0BF2-270C-9BD2B5C67D77}"/>
              </a:ext>
            </a:extLst>
          </p:cNvPr>
          <p:cNvSpPr>
            <a:spLocks noGrp="1"/>
          </p:cNvSpPr>
          <p:nvPr>
            <p:ph type="sldNum" sz="quarter" idx="12"/>
          </p:nvPr>
        </p:nvSpPr>
        <p:spPr/>
        <p:txBody>
          <a:bodyPr/>
          <a:lstStyle/>
          <a:p>
            <a:fld id="{BB33B883-9F8E-48AE-A1F1-D511E46258C3}" type="slidenum">
              <a:rPr lang="en-US" smtClean="0"/>
              <a:pPr/>
              <a:t>14</a:t>
            </a:fld>
            <a:endParaRPr lang="en-US"/>
          </a:p>
        </p:txBody>
      </p:sp>
    </p:spTree>
    <p:extLst>
      <p:ext uri="{BB962C8B-B14F-4D97-AF65-F5344CB8AC3E}">
        <p14:creationId xmlns:p14="http://schemas.microsoft.com/office/powerpoint/2010/main" val="2362553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latin typeface="Arial" pitchFamily="34" charset="0"/>
                <a:cs typeface="Arial" pitchFamily="34" charset="0"/>
              </a:rPr>
              <a:t>Литература</a:t>
            </a:r>
          </a:p>
        </p:txBody>
      </p:sp>
      <p:sp>
        <p:nvSpPr>
          <p:cNvPr id="3" name="Content Placeholder 2"/>
          <p:cNvSpPr>
            <a:spLocks noGrp="1"/>
          </p:cNvSpPr>
          <p:nvPr>
            <p:ph idx="1"/>
          </p:nvPr>
        </p:nvSpPr>
        <p:spPr/>
        <p:txBody>
          <a:bodyPr>
            <a:normAutofit/>
          </a:bodyPr>
          <a:lstStyle/>
          <a:p>
            <a:pPr marL="252095" indent="-252095" algn="just">
              <a:spcAft>
                <a:spcPts val="300"/>
              </a:spcAft>
            </a:pPr>
            <a:r>
              <a:rPr lang="sr-Cyrl-CS" kern="50" dirty="0">
                <a:solidFill>
                  <a:srgbClr val="000000"/>
                </a:solidFill>
                <a:latin typeface="Arial" pitchFamily="34" charset="0"/>
                <a:ea typeface="Calibri"/>
                <a:cs typeface="Arial" pitchFamily="34" charset="0"/>
              </a:rPr>
              <a:t>Андрић 1994б: Андрић, Иво. </a:t>
            </a:r>
            <a:r>
              <a:rPr lang="sr-Cyrl-CS" i="1" kern="50" dirty="0">
                <a:solidFill>
                  <a:srgbClr val="000000"/>
                </a:solidFill>
                <a:latin typeface="Arial" pitchFamily="34" charset="0"/>
                <a:ea typeface="Calibri"/>
                <a:cs typeface="Arial" pitchFamily="34" charset="0"/>
              </a:rPr>
              <a:t>Писац говори својим делом</a:t>
            </a:r>
            <a:r>
              <a:rPr lang="sr-Cyrl-CS" kern="50" dirty="0">
                <a:solidFill>
                  <a:srgbClr val="000000"/>
                </a:solidFill>
                <a:latin typeface="Arial" pitchFamily="34" charset="0"/>
                <a:ea typeface="Calibri"/>
                <a:cs typeface="Arial" pitchFamily="34" charset="0"/>
              </a:rPr>
              <a:t>. Приредио: Вучковић, Радован. Београд: БИГЗ, Српска књижевна задруга.</a:t>
            </a:r>
          </a:p>
          <a:p>
            <a:pPr marL="252095" indent="-252095" algn="just">
              <a:spcAft>
                <a:spcPts val="300"/>
              </a:spcAft>
            </a:pPr>
            <a:r>
              <a:rPr lang="sr-Cyrl-CS" kern="50" dirty="0">
                <a:solidFill>
                  <a:srgbClr val="000000"/>
                </a:solidFill>
                <a:latin typeface="Arial" pitchFamily="34" charset="0"/>
                <a:ea typeface="Calibri"/>
                <a:cs typeface="Arial" pitchFamily="34" charset="0"/>
              </a:rPr>
              <a:t>Димитријевић 1981: Димитријевић, Коста, </a:t>
            </a:r>
            <a:r>
              <a:rPr lang="sr-Cyrl-CS" i="1" kern="50" dirty="0">
                <a:solidFill>
                  <a:srgbClr val="000000"/>
                </a:solidFill>
                <a:latin typeface="Arial" pitchFamily="34" charset="0"/>
                <a:ea typeface="Calibri"/>
                <a:cs typeface="Arial" pitchFamily="34" charset="0"/>
              </a:rPr>
              <a:t>Иво Андрић</a:t>
            </a:r>
            <a:r>
              <a:rPr lang="sr-Cyrl-CS" kern="50" dirty="0">
                <a:solidFill>
                  <a:srgbClr val="000000"/>
                </a:solidFill>
                <a:latin typeface="Arial" pitchFamily="34" charset="0"/>
                <a:ea typeface="Calibri"/>
                <a:cs typeface="Arial" pitchFamily="34" charset="0"/>
              </a:rPr>
              <a:t>. Горњи Милановац.</a:t>
            </a:r>
          </a:p>
        </p:txBody>
      </p:sp>
      <p:sp>
        <p:nvSpPr>
          <p:cNvPr id="4" name="Slide Number Placeholder 3"/>
          <p:cNvSpPr>
            <a:spLocks noGrp="1"/>
          </p:cNvSpPr>
          <p:nvPr>
            <p:ph type="sldNum" sz="quarter" idx="12"/>
          </p:nvPr>
        </p:nvSpPr>
        <p:spPr/>
        <p:txBody>
          <a:bodyPr/>
          <a:lstStyle/>
          <a:p>
            <a:fld id="{BB33B883-9F8E-48AE-A1F1-D511E46258C3}" type="slidenum">
              <a:rPr lang="en-US" smtClean="0"/>
              <a:pPr/>
              <a:t>15</a:t>
            </a:fld>
            <a:endParaRPr lang="en-US"/>
          </a:p>
        </p:txBody>
      </p:sp>
    </p:spTree>
    <p:extLst>
      <p:ext uri="{BB962C8B-B14F-4D97-AF65-F5344CB8AC3E}">
        <p14:creationId xmlns:p14="http://schemas.microsoft.com/office/powerpoint/2010/main" val="4154296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21E7-7FDD-8C6B-BB35-B810C80BAC9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CC32318-C67E-B511-991F-62C0DF300B99}"/>
              </a:ext>
            </a:extLst>
          </p:cNvPr>
          <p:cNvSpPr>
            <a:spLocks noGrp="1"/>
          </p:cNvSpPr>
          <p:nvPr>
            <p:ph idx="1"/>
          </p:nvPr>
        </p:nvSpPr>
        <p:spPr/>
        <p:txBody>
          <a:bodyPr/>
          <a:lstStyle/>
          <a:p>
            <a:r>
              <a:rPr lang="en-US" dirty="0" err="1">
                <a:latin typeface="Arial" panose="020B0604020202020204" pitchFamily="34" charset="0"/>
                <a:cs typeface="Arial" panose="020B0604020202020204" pitchFamily="34" charset="0"/>
              </a:rPr>
              <a:t>Đukić</a:t>
            </a:r>
            <a:r>
              <a:rPr lang="en-US" dirty="0">
                <a:latin typeface="Arial" panose="020B0604020202020204" pitchFamily="34" charset="0"/>
                <a:cs typeface="Arial" panose="020B0604020202020204" pitchFamily="34" charset="0"/>
              </a:rPr>
              <a:t> Perišić 2012: </a:t>
            </a:r>
            <a:r>
              <a:rPr lang="en-US" dirty="0" err="1">
                <a:latin typeface="Arial" panose="020B0604020202020204" pitchFamily="34" charset="0"/>
                <a:cs typeface="Arial" panose="020B0604020202020204" pitchFamily="34" charset="0"/>
              </a:rPr>
              <a:t>Đukić</a:t>
            </a:r>
            <a:r>
              <a:rPr lang="en-US" dirty="0">
                <a:latin typeface="Arial" panose="020B0604020202020204" pitchFamily="34" charset="0"/>
                <a:cs typeface="Arial" panose="020B0604020202020204" pitchFamily="34" charset="0"/>
              </a:rPr>
              <a:t> Perišić, </a:t>
            </a:r>
            <a:r>
              <a:rPr lang="en-US" dirty="0" err="1">
                <a:latin typeface="Arial" panose="020B0604020202020204" pitchFamily="34" charset="0"/>
                <a:cs typeface="Arial" panose="020B0604020202020204" pitchFamily="34" charset="0"/>
              </a:rPr>
              <a:t>Žaneta</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Pisac </a:t>
            </a:r>
            <a:r>
              <a:rPr lang="en-US" i="1" dirty="0" err="1">
                <a:latin typeface="Arial" panose="020B0604020202020204" pitchFamily="34" charset="0"/>
                <a:cs typeface="Arial" panose="020B0604020202020204" pitchFamily="34" charset="0"/>
              </a:rPr>
              <a:t>i</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priča</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Stvaralačka</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biografija</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Ive</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Andrića</a:t>
            </a:r>
            <a:r>
              <a:rPr lang="en-US" dirty="0">
                <a:latin typeface="Arial" panose="020B0604020202020204" pitchFamily="34" charset="0"/>
                <a:cs typeface="Arial" panose="020B0604020202020204" pitchFamily="34" charset="0"/>
              </a:rPr>
              <a:t>. Novi Sad: </a:t>
            </a:r>
            <a:r>
              <a:rPr lang="en-US" dirty="0" err="1">
                <a:latin typeface="Arial" panose="020B0604020202020204" pitchFamily="34" charset="0"/>
                <a:cs typeface="Arial" panose="020B0604020202020204" pitchFamily="34" charset="0"/>
              </a:rPr>
              <a:t>Akademska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knjiga</a:t>
            </a:r>
            <a:r>
              <a:rPr lang="en-US" dirty="0">
                <a:latin typeface="Arial" panose="020B0604020202020204" pitchFamily="34" charset="0"/>
                <a:cs typeface="Arial" panose="020B0604020202020204" pitchFamily="34" charset="0"/>
              </a:rPr>
              <a:t>.</a:t>
            </a:r>
          </a:p>
          <a:p>
            <a:r>
              <a:rPr lang="en-US" dirty="0" err="1">
                <a:latin typeface="Arial" panose="020B0604020202020204" pitchFamily="34" charset="0"/>
                <a:cs typeface="Arial" panose="020B0604020202020204" pitchFamily="34" charset="0"/>
              </a:rPr>
              <a:t>Jandrić</a:t>
            </a:r>
            <a:r>
              <a:rPr lang="en-US" dirty="0">
                <a:latin typeface="Arial" panose="020B0604020202020204" pitchFamily="34" charset="0"/>
                <a:cs typeface="Arial" panose="020B0604020202020204" pitchFamily="34" charset="0"/>
              </a:rPr>
              <a:t> 1982: </a:t>
            </a:r>
            <a:r>
              <a:rPr lang="en-US" dirty="0" err="1">
                <a:latin typeface="Arial" panose="020B0604020202020204" pitchFamily="34" charset="0"/>
                <a:cs typeface="Arial" panose="020B0604020202020204" pitchFamily="34" charset="0"/>
              </a:rPr>
              <a:t>Jandrić</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Ljubo</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Sa </a:t>
            </a:r>
            <a:r>
              <a:rPr lang="en-US" i="1" dirty="0" err="1">
                <a:latin typeface="Arial" panose="020B0604020202020204" pitchFamily="34" charset="0"/>
                <a:cs typeface="Arial" panose="020B0604020202020204" pitchFamily="34" charset="0"/>
              </a:rPr>
              <a:t>Ivom</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Andrićem</a:t>
            </a:r>
            <a:r>
              <a:rPr lang="en-US" dirty="0">
                <a:latin typeface="Arial" panose="020B0604020202020204" pitchFamily="34" charset="0"/>
                <a:cs typeface="Arial" panose="020B0604020202020204" pitchFamily="34" charset="0"/>
              </a:rPr>
              <a:t>. Sarajevo: </a:t>
            </a:r>
            <a:r>
              <a:rPr lang="en-US" dirty="0" err="1">
                <a:latin typeface="Arial" panose="020B0604020202020204" pitchFamily="34" charset="0"/>
                <a:cs typeface="Arial" panose="020B0604020202020204" pitchFamily="34" charset="0"/>
              </a:rPr>
              <a:t>Veselin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Masleša</a:t>
            </a:r>
            <a:r>
              <a:rPr lang="en-US" dirty="0">
                <a:latin typeface="Arial" panose="020B0604020202020204" pitchFamily="34" charset="0"/>
                <a:cs typeface="Arial" panose="020B0604020202020204" pitchFamily="34" charset="0"/>
              </a:rPr>
              <a:t>.</a:t>
            </a:r>
          </a:p>
          <a:p>
            <a:endParaRPr lang="en-US" dirty="0"/>
          </a:p>
        </p:txBody>
      </p:sp>
      <p:sp>
        <p:nvSpPr>
          <p:cNvPr id="4" name="Slide Number Placeholder 3">
            <a:extLst>
              <a:ext uri="{FF2B5EF4-FFF2-40B4-BE49-F238E27FC236}">
                <a16:creationId xmlns:a16="http://schemas.microsoft.com/office/drawing/2014/main" id="{BAA3BE60-9C67-4913-8B8C-1196BB23786A}"/>
              </a:ext>
            </a:extLst>
          </p:cNvPr>
          <p:cNvSpPr>
            <a:spLocks noGrp="1"/>
          </p:cNvSpPr>
          <p:nvPr>
            <p:ph type="sldNum" sz="quarter" idx="12"/>
          </p:nvPr>
        </p:nvSpPr>
        <p:spPr/>
        <p:txBody>
          <a:bodyPr/>
          <a:lstStyle/>
          <a:p>
            <a:fld id="{BB33B883-9F8E-48AE-A1F1-D511E46258C3}" type="slidenum">
              <a:rPr lang="en-US" smtClean="0"/>
              <a:pPr/>
              <a:t>16</a:t>
            </a:fld>
            <a:endParaRPr lang="en-US"/>
          </a:p>
        </p:txBody>
      </p:sp>
    </p:spTree>
    <p:extLst>
      <p:ext uri="{BB962C8B-B14F-4D97-AF65-F5344CB8AC3E}">
        <p14:creationId xmlns:p14="http://schemas.microsoft.com/office/powerpoint/2010/main" val="142266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RS" dirty="0">
                <a:latin typeface="Arial" pitchFamily="34" charset="0"/>
                <a:cs typeface="Arial" pitchFamily="34" charset="0"/>
              </a:rPr>
              <a:t>Хвала на пажњи!</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17</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554162"/>
          </a:xfrm>
        </p:spPr>
        <p:txBody>
          <a:bodyPr>
            <a:normAutofit fontScale="90000"/>
          </a:bodyPr>
          <a:lstStyle/>
          <a:p>
            <a:r>
              <a:rPr lang="ru-RU" sz="4900" cap="small" dirty="0">
                <a:latin typeface="Arial" pitchFamily="34" charset="0"/>
                <a:cs typeface="Arial" pitchFamily="34" charset="0"/>
              </a:rPr>
              <a:t>Слагало „данас“</a:t>
            </a:r>
            <a:br>
              <a:rPr lang="ru-RU" sz="4900" cap="small" dirty="0">
                <a:latin typeface="Arial" pitchFamily="34" charset="0"/>
                <a:cs typeface="Arial" pitchFamily="34" charset="0"/>
              </a:rPr>
            </a:br>
            <a:r>
              <a:rPr lang="ru-RU" sz="4900" cap="small" dirty="0">
                <a:latin typeface="Arial" pitchFamily="34" charset="0"/>
                <a:cs typeface="Arial" pitchFamily="34" charset="0"/>
              </a:rPr>
              <a:t>а изневерило „сутра“</a:t>
            </a:r>
            <a:br>
              <a:rPr lang="en-US" dirty="0">
                <a:latin typeface="Arial" pitchFamily="34" charset="0"/>
                <a:cs typeface="Arial" pitchFamily="34" charset="0"/>
              </a:rPr>
            </a:br>
            <a:endParaRPr lang="en-US"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r>
              <a:rPr lang="ru-RU" cap="small" dirty="0">
                <a:latin typeface="Arial" pitchFamily="34" charset="0"/>
                <a:cs typeface="Arial" pitchFamily="34" charset="0"/>
              </a:rPr>
              <a:t>На стадиону </a:t>
            </a:r>
            <a:r>
              <a:rPr lang="ru-RU" dirty="0">
                <a:latin typeface="Arial" pitchFamily="34" charset="0"/>
                <a:cs typeface="Arial" pitchFamily="34" charset="0"/>
              </a:rPr>
              <a:t>(1956), збирка приповедака </a:t>
            </a:r>
            <a:r>
              <a:rPr lang="ru-RU" cap="small" dirty="0">
                <a:latin typeface="Arial" pitchFamily="34" charset="0"/>
                <a:cs typeface="Arial" pitchFamily="34" charset="0"/>
              </a:rPr>
              <a:t>Жеђ</a:t>
            </a:r>
          </a:p>
          <a:p>
            <a:pPr algn="just"/>
            <a:r>
              <a:rPr lang="ru-RU" dirty="0">
                <a:latin typeface="Arial" pitchFamily="34" charset="0"/>
                <a:cs typeface="Arial" pitchFamily="34" charset="0"/>
              </a:rPr>
              <a:t>Извештај, есеј, приповетка</a:t>
            </a:r>
          </a:p>
          <a:p>
            <a:pPr algn="just"/>
            <a:r>
              <a:rPr lang="ru-RU" dirty="0">
                <a:latin typeface="Arial" pitchFamily="34" charset="0"/>
                <a:cs typeface="Arial" pitchFamily="34" charset="0"/>
              </a:rPr>
              <a:t>Публицистички манир</a:t>
            </a:r>
          </a:p>
          <a:p>
            <a:pPr algn="just"/>
            <a:r>
              <a:rPr lang="ru-RU" dirty="0">
                <a:latin typeface="Arial" pitchFamily="34" charset="0"/>
                <a:cs typeface="Arial" pitchFamily="34" charset="0"/>
              </a:rPr>
              <a:t>Контраст</a:t>
            </a:r>
          </a:p>
          <a:p>
            <a:pPr algn="just"/>
            <a:r>
              <a:rPr lang="ru-RU" dirty="0">
                <a:latin typeface="Arial" pitchFamily="34" charset="0"/>
                <a:cs typeface="Arial" pitchFamily="34" charset="0"/>
              </a:rPr>
              <a:t>Кошарка</a:t>
            </a:r>
          </a:p>
          <a:p>
            <a:pPr algn="just"/>
            <a:r>
              <a:rPr lang="ru-RU" dirty="0">
                <a:latin typeface="Arial" pitchFamily="34" charset="0"/>
                <a:cs typeface="Arial" pitchFamily="34" charset="0"/>
              </a:rPr>
              <a:t>Јунак Лазар</a:t>
            </a:r>
          </a:p>
          <a:p>
            <a:endParaRPr lang="sr-Cyrl-R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B33B883-9F8E-48AE-A1F1-D511E46258C3}"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88F58-696F-2CD0-834E-D8A14E7E6B74}"/>
              </a:ext>
            </a:extLst>
          </p:cNvPr>
          <p:cNvSpPr>
            <a:spLocks noGrp="1"/>
          </p:cNvSpPr>
          <p:nvPr>
            <p:ph type="title"/>
          </p:nvPr>
        </p:nvSpPr>
        <p:spPr/>
        <p:txBody>
          <a:bodyPr/>
          <a:lstStyle/>
          <a:p>
            <a:r>
              <a:rPr lang="sr-Cyrl-RS" dirty="0">
                <a:latin typeface="Arial" panose="020B0604020202020204" pitchFamily="34" charset="0"/>
                <a:cs typeface="Arial" panose="020B0604020202020204" pitchFamily="34" charset="0"/>
              </a:rPr>
              <a:t>Страствени љубитељ кошарке</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44BB60D-4ED3-3C96-7BC1-A4D82C4841E4}"/>
              </a:ext>
            </a:extLst>
          </p:cNvPr>
          <p:cNvSpPr>
            <a:spLocks noGrp="1"/>
          </p:cNvSpPr>
          <p:nvPr>
            <p:ph idx="1"/>
          </p:nvPr>
        </p:nvSpPr>
        <p:spPr/>
        <p:txBody>
          <a:bodyPr/>
          <a:lstStyle/>
          <a:p>
            <a:pPr marL="252095" algn="just" hangingPunct="0">
              <a:spcAft>
                <a:spcPts val="300"/>
              </a:spcAft>
            </a:pPr>
            <a:r>
              <a:rPr lang="sr-Cyrl-RS" sz="3200" kern="150" dirty="0">
                <a:effectLst/>
                <a:latin typeface="Arial" panose="020B0604020202020204" pitchFamily="34" charset="0"/>
                <a:ea typeface="Times New Roman" panose="02020603050405020304" pitchFamily="18" charset="0"/>
                <a:cs typeface="Arial" panose="020B0604020202020204" pitchFamily="34" charset="0"/>
              </a:rPr>
              <a:t>„Ја волим спорт. Обично недељом, или кад имам времена, одлазим на утакмице оних малих београдских клубова и посматрам... Какав миље! Мислим да је спорт ухватио у своје мреже душу савременог човека и о томе треба писати“ (Андрић 1994</a:t>
            </a:r>
            <a:r>
              <a:rPr lang="sr-Cyrl-RS" sz="3200" kern="150" baseline="30000" dirty="0">
                <a:effectLst/>
                <a:latin typeface="Arial" panose="020B0604020202020204" pitchFamily="34" charset="0"/>
                <a:ea typeface="Times New Roman" panose="02020603050405020304" pitchFamily="18" charset="0"/>
                <a:cs typeface="Arial" panose="020B0604020202020204" pitchFamily="34" charset="0"/>
              </a:rPr>
              <a:t>б</a:t>
            </a:r>
            <a:r>
              <a:rPr lang="sr-Cyrl-RS" sz="3200" kern="150" dirty="0">
                <a:effectLst/>
                <a:latin typeface="Arial" panose="020B0604020202020204" pitchFamily="34" charset="0"/>
                <a:ea typeface="Times New Roman" panose="02020603050405020304" pitchFamily="18" charset="0"/>
                <a:cs typeface="Arial" panose="020B0604020202020204" pitchFamily="34" charset="0"/>
              </a:rPr>
              <a:t>: 81).</a:t>
            </a:r>
            <a:endParaRPr lang="en-US" sz="4000" kern="15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7DBE9064-D6DE-C6DB-5243-AA4EBC9782E9}"/>
              </a:ext>
            </a:extLst>
          </p:cNvPr>
          <p:cNvSpPr>
            <a:spLocks noGrp="1"/>
          </p:cNvSpPr>
          <p:nvPr>
            <p:ph type="sldNum" sz="quarter" idx="12"/>
          </p:nvPr>
        </p:nvSpPr>
        <p:spPr/>
        <p:txBody>
          <a:bodyPr/>
          <a:lstStyle/>
          <a:p>
            <a:fld id="{BB33B883-9F8E-48AE-A1F1-D511E46258C3}" type="slidenum">
              <a:rPr lang="en-US" smtClean="0"/>
              <a:pPr/>
              <a:t>3</a:t>
            </a:fld>
            <a:endParaRPr lang="en-US"/>
          </a:p>
        </p:txBody>
      </p:sp>
    </p:spTree>
    <p:extLst>
      <p:ext uri="{BB962C8B-B14F-4D97-AF65-F5344CB8AC3E}">
        <p14:creationId xmlns:p14="http://schemas.microsoft.com/office/powerpoint/2010/main" val="2324592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03E21-8E8F-11D6-2442-BE206C24C936}"/>
              </a:ext>
            </a:extLst>
          </p:cNvPr>
          <p:cNvSpPr>
            <a:spLocks noGrp="1"/>
          </p:cNvSpPr>
          <p:nvPr>
            <p:ph type="title"/>
          </p:nvPr>
        </p:nvSpPr>
        <p:spPr/>
        <p:txBody>
          <a:bodyPr/>
          <a:lstStyle/>
          <a:p>
            <a:r>
              <a:rPr lang="sr-Cyrl-RS" dirty="0">
                <a:latin typeface="Arial" panose="020B0604020202020204" pitchFamily="34" charset="0"/>
                <a:cs typeface="Arial" panose="020B0604020202020204" pitchFamily="34" charset="0"/>
              </a:rPr>
              <a:t>Зачудио нас је познатим</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554C529-3BBB-6F33-09B8-F437878CB603}"/>
              </a:ext>
            </a:extLst>
          </p:cNvPr>
          <p:cNvSpPr>
            <a:spLocks noGrp="1"/>
          </p:cNvSpPr>
          <p:nvPr>
            <p:ph idx="1"/>
          </p:nvPr>
        </p:nvSpPr>
        <p:spPr/>
        <p:txBody>
          <a:bodyPr/>
          <a:lstStyle/>
          <a:p>
            <a:r>
              <a:rPr lang="ru-RU" i="1" dirty="0">
                <a:latin typeface="Arial" panose="020B0604020202020204" pitchFamily="34" charset="0"/>
                <a:cs typeface="Arial" panose="020B0604020202020204" pitchFamily="34" charset="0"/>
              </a:rPr>
              <a:t>У страном граду, међу непознатим светом, Лазар је весело и лако наступао кроз тај празнични дан који је добро почео и много обећавао </a:t>
            </a:r>
            <a:r>
              <a:rPr lang="ru-RU" dirty="0">
                <a:latin typeface="Arial" panose="020B0604020202020204" pitchFamily="34" charset="0"/>
                <a:cs typeface="Arial" panose="020B0604020202020204" pitchFamily="34" charset="0"/>
              </a:rPr>
              <a:t>(Андрић 1963а: 229). </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BBB5319-57A3-DC31-9B62-AA00D57DD382}"/>
              </a:ext>
            </a:extLst>
          </p:cNvPr>
          <p:cNvSpPr>
            <a:spLocks noGrp="1"/>
          </p:cNvSpPr>
          <p:nvPr>
            <p:ph type="sldNum" sz="quarter" idx="12"/>
          </p:nvPr>
        </p:nvSpPr>
        <p:spPr/>
        <p:txBody>
          <a:bodyPr/>
          <a:lstStyle/>
          <a:p>
            <a:fld id="{BB33B883-9F8E-48AE-A1F1-D511E46258C3}" type="slidenum">
              <a:rPr lang="en-US" smtClean="0"/>
              <a:pPr/>
              <a:t>4</a:t>
            </a:fld>
            <a:endParaRPr lang="en-US"/>
          </a:p>
        </p:txBody>
      </p:sp>
    </p:spTree>
    <p:extLst>
      <p:ext uri="{BB962C8B-B14F-4D97-AF65-F5344CB8AC3E}">
        <p14:creationId xmlns:p14="http://schemas.microsoft.com/office/powerpoint/2010/main" val="1476412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4961F-00E7-1B0E-C378-D7154E01EBF4}"/>
              </a:ext>
            </a:extLst>
          </p:cNvPr>
          <p:cNvSpPr>
            <a:spLocks noGrp="1"/>
          </p:cNvSpPr>
          <p:nvPr>
            <p:ph type="title"/>
          </p:nvPr>
        </p:nvSpPr>
        <p:spPr/>
        <p:txBody>
          <a:bodyPr/>
          <a:lstStyle/>
          <a:p>
            <a:r>
              <a:rPr lang="sr-Cyrl-RS" dirty="0">
                <a:latin typeface="Arial" panose="020B0604020202020204" pitchFamily="34" charset="0"/>
                <a:cs typeface="Arial" panose="020B0604020202020204" pitchFamily="34" charset="0"/>
              </a:rPr>
              <a:t>Публицистички манир</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84D2303-D120-3FD7-CDAE-51D30048F820}"/>
              </a:ext>
            </a:extLst>
          </p:cNvPr>
          <p:cNvSpPr>
            <a:spLocks noGrp="1"/>
          </p:cNvSpPr>
          <p:nvPr>
            <p:ph idx="1"/>
          </p:nvPr>
        </p:nvSpPr>
        <p:spPr/>
        <p:txBody>
          <a:bodyPr/>
          <a:lstStyle/>
          <a:p>
            <a:r>
              <a:rPr lang="ru-RU" i="1" dirty="0">
                <a:latin typeface="Arial" panose="020B0604020202020204" pitchFamily="34" charset="0"/>
                <a:cs typeface="Arial" panose="020B0604020202020204" pitchFamily="34" charset="0"/>
              </a:rPr>
              <a:t>Недеља после подне у индустријском граду северне Италије </a:t>
            </a:r>
            <a:r>
              <a:rPr lang="ru-RU" dirty="0">
                <a:latin typeface="Arial" panose="020B0604020202020204" pitchFamily="34" charset="0"/>
                <a:cs typeface="Arial" panose="020B0604020202020204" pitchFamily="34" charset="0"/>
              </a:rPr>
              <a:t>(Андрић 1963а: 229).</a:t>
            </a:r>
          </a:p>
          <a:p>
            <a:r>
              <a:rPr lang="ru-RU" dirty="0">
                <a:latin typeface="Arial" panose="020B0604020202020204" pitchFamily="34" charset="0"/>
                <a:cs typeface="Arial" panose="020B0604020202020204" pitchFamily="34" charset="0"/>
              </a:rPr>
              <a:t>Атмосфера</a:t>
            </a:r>
          </a:p>
          <a:p>
            <a:r>
              <a:rPr lang="ru-RU" dirty="0">
                <a:latin typeface="Arial" panose="020B0604020202020204" pitchFamily="34" charset="0"/>
                <a:cs typeface="Arial" panose="020B0604020202020204" pitchFamily="34" charset="0"/>
              </a:rPr>
              <a:t>Карактеристични мотиви</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E497D19-1190-3CA1-97B9-865F6B5403DB}"/>
              </a:ext>
            </a:extLst>
          </p:cNvPr>
          <p:cNvSpPr>
            <a:spLocks noGrp="1"/>
          </p:cNvSpPr>
          <p:nvPr>
            <p:ph type="sldNum" sz="quarter" idx="12"/>
          </p:nvPr>
        </p:nvSpPr>
        <p:spPr/>
        <p:txBody>
          <a:bodyPr/>
          <a:lstStyle/>
          <a:p>
            <a:fld id="{BB33B883-9F8E-48AE-A1F1-D511E46258C3}" type="slidenum">
              <a:rPr lang="en-US" smtClean="0"/>
              <a:pPr/>
              <a:t>5</a:t>
            </a:fld>
            <a:endParaRPr lang="en-US"/>
          </a:p>
        </p:txBody>
      </p:sp>
    </p:spTree>
    <p:extLst>
      <p:ext uri="{BB962C8B-B14F-4D97-AF65-F5344CB8AC3E}">
        <p14:creationId xmlns:p14="http://schemas.microsoft.com/office/powerpoint/2010/main" val="538472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0B52-7C0D-38C5-3A38-A59FA006AFA9}"/>
              </a:ext>
            </a:extLst>
          </p:cNvPr>
          <p:cNvSpPr>
            <a:spLocks noGrp="1"/>
          </p:cNvSpPr>
          <p:nvPr>
            <p:ph type="title"/>
          </p:nvPr>
        </p:nvSpPr>
        <p:spPr/>
        <p:txBody>
          <a:bodyPr/>
          <a:lstStyle/>
          <a:p>
            <a:r>
              <a:rPr lang="sr-Cyrl-RS" dirty="0">
                <a:latin typeface="Arial" panose="020B0604020202020204" pitchFamily="34" charset="0"/>
                <a:cs typeface="Arial" panose="020B0604020202020204" pitchFamily="34" charset="0"/>
              </a:rPr>
              <a:t>Опис људи и дешавања</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2D136C7-BEC5-BA3B-ECC1-276B884EF874}"/>
              </a:ext>
            </a:extLst>
          </p:cNvPr>
          <p:cNvSpPr>
            <a:spLocks noGrp="1"/>
          </p:cNvSpPr>
          <p:nvPr>
            <p:ph idx="1"/>
          </p:nvPr>
        </p:nvSpPr>
        <p:spPr/>
        <p:txBody>
          <a:bodyPr>
            <a:normAutofit/>
          </a:bodyPr>
          <a:lstStyle/>
          <a:p>
            <a:r>
              <a:rPr lang="ru-RU" i="1" dirty="0">
                <a:latin typeface="Arial" panose="020B0604020202020204" pitchFamily="34" charset="0"/>
                <a:cs typeface="Arial" panose="020B0604020202020204" pitchFamily="34" charset="0"/>
              </a:rPr>
              <a:t>Ни људи нема, јер их је тако много око њега да сачињавају једну јединствену живу масу, сливену у калуп овалног стадиона, и јер су сви, као и он сам, за неколико сати извучени из свог живота и пребачени у другу стварност која је сва од игре </a:t>
            </a:r>
            <a:r>
              <a:rPr lang="ru-RU" dirty="0">
                <a:latin typeface="Arial" panose="020B0604020202020204" pitchFamily="34" charset="0"/>
                <a:cs typeface="Arial" panose="020B0604020202020204" pitchFamily="34" charset="0"/>
              </a:rPr>
              <a:t>(Андрић 1963а:  229–230).</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C7EFC6E-CD5D-3F33-B22A-72435DE4B75D}"/>
              </a:ext>
            </a:extLst>
          </p:cNvPr>
          <p:cNvSpPr>
            <a:spLocks noGrp="1"/>
          </p:cNvSpPr>
          <p:nvPr>
            <p:ph type="sldNum" sz="quarter" idx="12"/>
          </p:nvPr>
        </p:nvSpPr>
        <p:spPr/>
        <p:txBody>
          <a:bodyPr/>
          <a:lstStyle/>
          <a:p>
            <a:fld id="{BB33B883-9F8E-48AE-A1F1-D511E46258C3}" type="slidenum">
              <a:rPr lang="en-US" smtClean="0"/>
              <a:pPr/>
              <a:t>6</a:t>
            </a:fld>
            <a:endParaRPr lang="en-US"/>
          </a:p>
        </p:txBody>
      </p:sp>
    </p:spTree>
    <p:extLst>
      <p:ext uri="{BB962C8B-B14F-4D97-AF65-F5344CB8AC3E}">
        <p14:creationId xmlns:p14="http://schemas.microsoft.com/office/powerpoint/2010/main" val="3357678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0C5E8-056F-E863-5E5F-00AE0B0731FE}"/>
              </a:ext>
            </a:extLst>
          </p:cNvPr>
          <p:cNvSpPr>
            <a:spLocks noGrp="1"/>
          </p:cNvSpPr>
          <p:nvPr>
            <p:ph type="title"/>
          </p:nvPr>
        </p:nvSpPr>
        <p:spPr/>
        <p:txBody>
          <a:bodyPr/>
          <a:lstStyle/>
          <a:p>
            <a:r>
              <a:rPr lang="sr-Cyrl-RS" i="1" dirty="0">
                <a:latin typeface="Arial" panose="020B0604020202020204" pitchFamily="34" charset="0"/>
                <a:cs typeface="Arial" panose="020B0604020202020204" pitchFamily="34" charset="0"/>
              </a:rPr>
              <a:t>Сутра... сутра!</a:t>
            </a:r>
            <a:endParaRPr lang="en-US" i="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53B94CE-B98B-4244-F405-58D6437592A9}"/>
              </a:ext>
            </a:extLst>
          </p:cNvPr>
          <p:cNvSpPr>
            <a:spLocks noGrp="1"/>
          </p:cNvSpPr>
          <p:nvPr>
            <p:ph idx="1"/>
          </p:nvPr>
        </p:nvSpPr>
        <p:spPr/>
        <p:txBody>
          <a:bodyPr/>
          <a:lstStyle/>
          <a:p>
            <a:r>
              <a:rPr lang="ru-RU" i="1" dirty="0">
                <a:latin typeface="Arial" panose="020B0604020202020204" pitchFamily="34" charset="0"/>
                <a:cs typeface="Arial" panose="020B0604020202020204" pitchFamily="34" charset="0"/>
              </a:rPr>
              <a:t>Није више могао да прати ни игру доле на терену ни кретање људског мноштва на седиштима. Оборио је главу и посматрао своје руке склопљене у крилу. Свега је нестало око њега. У себи је окретао и претурао ту једну једину, два пута изговорену реч, која може да значи све и ништа </a:t>
            </a:r>
            <a:r>
              <a:rPr lang="ru-RU" dirty="0">
                <a:latin typeface="Arial" panose="020B0604020202020204" pitchFamily="34" charset="0"/>
                <a:cs typeface="Arial" panose="020B0604020202020204" pitchFamily="34" charset="0"/>
              </a:rPr>
              <a:t>(Андрић 1963а: 231).</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CB54AF0-18E7-07A5-AD70-3172B3A2C3D3}"/>
              </a:ext>
            </a:extLst>
          </p:cNvPr>
          <p:cNvSpPr>
            <a:spLocks noGrp="1"/>
          </p:cNvSpPr>
          <p:nvPr>
            <p:ph type="sldNum" sz="quarter" idx="12"/>
          </p:nvPr>
        </p:nvSpPr>
        <p:spPr/>
        <p:txBody>
          <a:bodyPr/>
          <a:lstStyle/>
          <a:p>
            <a:fld id="{BB33B883-9F8E-48AE-A1F1-D511E46258C3}" type="slidenum">
              <a:rPr lang="en-US" smtClean="0"/>
              <a:pPr/>
              <a:t>7</a:t>
            </a:fld>
            <a:endParaRPr lang="en-US"/>
          </a:p>
        </p:txBody>
      </p:sp>
    </p:spTree>
    <p:extLst>
      <p:ext uri="{BB962C8B-B14F-4D97-AF65-F5344CB8AC3E}">
        <p14:creationId xmlns:p14="http://schemas.microsoft.com/office/powerpoint/2010/main" val="61131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6FC5A-279D-9B8F-05AA-45B5B347F447}"/>
              </a:ext>
            </a:extLst>
          </p:cNvPr>
          <p:cNvSpPr>
            <a:spLocks noGrp="1"/>
          </p:cNvSpPr>
          <p:nvPr>
            <p:ph type="title"/>
          </p:nvPr>
        </p:nvSpPr>
        <p:spPr/>
        <p:txBody>
          <a:bodyPr>
            <a:normAutofit fontScale="90000"/>
          </a:bodyPr>
          <a:lstStyle/>
          <a:p>
            <a:r>
              <a:rPr lang="ru-RU" i="1" dirty="0">
                <a:latin typeface="Arial" panose="020B0604020202020204" pitchFamily="34" charset="0"/>
                <a:cs typeface="Arial" panose="020B0604020202020204" pitchFamily="34" charset="0"/>
              </a:rPr>
              <a:t>Време и живот остали су ми дужни </a:t>
            </a:r>
            <a:endParaRPr lang="en-US" dirty="0"/>
          </a:p>
        </p:txBody>
      </p:sp>
      <p:sp>
        <p:nvSpPr>
          <p:cNvPr id="3" name="Content Placeholder 2">
            <a:extLst>
              <a:ext uri="{FF2B5EF4-FFF2-40B4-BE49-F238E27FC236}">
                <a16:creationId xmlns:a16="http://schemas.microsoft.com/office/drawing/2014/main" id="{007B2EE4-E5C1-0E16-4139-E910755560E2}"/>
              </a:ext>
            </a:extLst>
          </p:cNvPr>
          <p:cNvSpPr>
            <a:spLocks noGrp="1"/>
          </p:cNvSpPr>
          <p:nvPr>
            <p:ph idx="1"/>
          </p:nvPr>
        </p:nvSpPr>
        <p:spPr/>
        <p:txBody>
          <a:bodyPr>
            <a:normAutofit lnSpcReduction="10000"/>
          </a:bodyPr>
          <a:lstStyle/>
          <a:p>
            <a:r>
              <a:rPr lang="ru-RU" i="1" dirty="0">
                <a:latin typeface="Arial" panose="020B0604020202020204" pitchFamily="34" charset="0"/>
                <a:cs typeface="Arial" panose="020B0604020202020204" pitchFamily="34" charset="0"/>
              </a:rPr>
              <a:t>„Сутра, сутра!“ Да, од свега је човек покушао да направи оруђе за постизање својих циљева или за своју одбрану; од свега, па и од тајанственог тока времена. На његовим превртљивим таласима (данас-сутра!) он пребацује све, и оно што жели да буде одмах и оно што би хтео да не буде никад </a:t>
            </a:r>
            <a:r>
              <a:rPr lang="ru-RU" dirty="0">
                <a:latin typeface="Arial" panose="020B0604020202020204" pitchFamily="34" charset="0"/>
                <a:cs typeface="Arial" panose="020B0604020202020204" pitchFamily="34" charset="0"/>
              </a:rPr>
              <a:t>(Андрић 1963а: 231).</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3ED5EB0-6FA6-5B0D-3071-D9B920545A0F}"/>
              </a:ext>
            </a:extLst>
          </p:cNvPr>
          <p:cNvSpPr>
            <a:spLocks noGrp="1"/>
          </p:cNvSpPr>
          <p:nvPr>
            <p:ph type="sldNum" sz="quarter" idx="12"/>
          </p:nvPr>
        </p:nvSpPr>
        <p:spPr/>
        <p:txBody>
          <a:bodyPr/>
          <a:lstStyle/>
          <a:p>
            <a:fld id="{BB33B883-9F8E-48AE-A1F1-D511E46258C3}" type="slidenum">
              <a:rPr lang="en-US" smtClean="0"/>
              <a:pPr/>
              <a:t>8</a:t>
            </a:fld>
            <a:endParaRPr lang="en-US"/>
          </a:p>
        </p:txBody>
      </p:sp>
    </p:spTree>
    <p:extLst>
      <p:ext uri="{BB962C8B-B14F-4D97-AF65-F5344CB8AC3E}">
        <p14:creationId xmlns:p14="http://schemas.microsoft.com/office/powerpoint/2010/main" val="1181524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FB183-E4D9-AB29-0FFC-3A9112A13FF6}"/>
              </a:ext>
            </a:extLst>
          </p:cNvPr>
          <p:cNvSpPr>
            <a:spLocks noGrp="1"/>
          </p:cNvSpPr>
          <p:nvPr>
            <p:ph type="title"/>
          </p:nvPr>
        </p:nvSpPr>
        <p:spPr/>
        <p:txBody>
          <a:bodyPr/>
          <a:lstStyle/>
          <a:p>
            <a:r>
              <a:rPr lang="sr-Cyrl-RS" dirty="0">
                <a:latin typeface="Arial" panose="020B0604020202020204" pitchFamily="34" charset="0"/>
                <a:cs typeface="Arial" panose="020B0604020202020204" pitchFamily="34" charset="0"/>
              </a:rPr>
              <a:t>Андрић као дипломата</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2E7A062-0780-24CE-FB5E-67BE49095647}"/>
              </a:ext>
            </a:extLst>
          </p:cNvPr>
          <p:cNvSpPr>
            <a:spLocks noGrp="1"/>
          </p:cNvSpPr>
          <p:nvPr>
            <p:ph idx="1"/>
          </p:nvPr>
        </p:nvSpPr>
        <p:spPr/>
        <p:txBody>
          <a:bodyPr>
            <a:normAutofit fontScale="92500" lnSpcReduction="10000"/>
          </a:bodyPr>
          <a:lstStyle/>
          <a:p>
            <a:r>
              <a:rPr lang="ru-RU" dirty="0">
                <a:latin typeface="Arial" panose="020B0604020202020204" pitchFamily="34" charset="0"/>
                <a:cs typeface="Arial" panose="020B0604020202020204" pitchFamily="34" charset="0"/>
              </a:rPr>
              <a:t>Амерички историчар Хиптнер је у делу </a:t>
            </a:r>
            <a:r>
              <a:rPr lang="ru-RU" cap="small" dirty="0">
                <a:latin typeface="Arial" panose="020B0604020202020204" pitchFamily="34" charset="0"/>
                <a:cs typeface="Arial" panose="020B0604020202020204" pitchFamily="34" charset="0"/>
              </a:rPr>
              <a:t>Југославија у кризи 1934–1941. </a:t>
            </a:r>
            <a:r>
              <a:rPr lang="ru-RU" dirty="0">
                <a:latin typeface="Arial" panose="020B0604020202020204" pitchFamily="34" charset="0"/>
                <a:cs typeface="Arial" panose="020B0604020202020204" pitchFamily="34" charset="0"/>
              </a:rPr>
              <a:t>записао како је Андрић, у жељи да разговара и спречи почетак рата, свакодневно по неколико пута на дан чекао пред вратима немачког Министарства иностраних послова, но та врата су за њега остала затворена до 5. априла, када му је, без да га саслуша, шеф протокола уручио пасош (Димитријевић 1981: 55).</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CE6DB4A-5112-0F38-620D-1F8242B32595}"/>
              </a:ext>
            </a:extLst>
          </p:cNvPr>
          <p:cNvSpPr>
            <a:spLocks noGrp="1"/>
          </p:cNvSpPr>
          <p:nvPr>
            <p:ph type="sldNum" sz="quarter" idx="12"/>
          </p:nvPr>
        </p:nvSpPr>
        <p:spPr/>
        <p:txBody>
          <a:bodyPr/>
          <a:lstStyle/>
          <a:p>
            <a:fld id="{BB33B883-9F8E-48AE-A1F1-D511E46258C3}" type="slidenum">
              <a:rPr lang="en-US" smtClean="0"/>
              <a:pPr/>
              <a:t>9</a:t>
            </a:fld>
            <a:endParaRPr lang="en-US"/>
          </a:p>
        </p:txBody>
      </p:sp>
    </p:spTree>
    <p:extLst>
      <p:ext uri="{BB962C8B-B14F-4D97-AF65-F5344CB8AC3E}">
        <p14:creationId xmlns:p14="http://schemas.microsoft.com/office/powerpoint/2010/main" val="434751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1708</TotalTime>
  <Words>857</Words>
  <Application>Microsoft Office PowerPoint</Application>
  <PresentationFormat>On-screen Show (4:3)</PresentationFormat>
  <Paragraphs>64</Paragraphs>
  <Slides>17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Милана Поучки (Београд)  milanapoucki@gmail.com  Слагало „данас“ а изневерило „сутра“  15. Симпозијум о Иви Андрићу Љубљана, 19. 10. 2023. </vt:lpstr>
      <vt:lpstr>Слагало „данас“ а изневерило „сутра“ </vt:lpstr>
      <vt:lpstr>Страствени љубитељ кошарке</vt:lpstr>
      <vt:lpstr>Зачудио нас је познатим</vt:lpstr>
      <vt:lpstr>Публицистички манир</vt:lpstr>
      <vt:lpstr>Опис људи и дешавања</vt:lpstr>
      <vt:lpstr>Сутра... сутра!</vt:lpstr>
      <vt:lpstr>Време и живот остали су ми дужни </vt:lpstr>
      <vt:lpstr>Андрић као дипломата</vt:lpstr>
      <vt:lpstr>Мешање стилова</vt:lpstr>
      <vt:lpstr>Суседи и Речи</vt:lpstr>
      <vt:lpstr>Закључак</vt:lpstr>
      <vt:lpstr>Извори</vt:lpstr>
      <vt:lpstr>PowerPoint Presentation</vt:lpstr>
      <vt:lpstr>Литература</vt:lpstr>
      <vt:lpstr>PowerPoint Presentation</vt:lpstr>
      <vt:lpstr>PowerPoint Presentation</vt:lpstr>
    </vt:vector>
  </TitlesOfParts>
  <Company>Poucki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Milana</dc:creator>
  <cp:lastModifiedBy>Arhi Knjiga</cp:lastModifiedBy>
  <cp:revision>382</cp:revision>
  <dcterms:created xsi:type="dcterms:W3CDTF">2015-08-24T14:02:58Z</dcterms:created>
  <dcterms:modified xsi:type="dcterms:W3CDTF">2023-10-04T07:06:33Z</dcterms:modified>
</cp:coreProperties>
</file>