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8" r:id="rId1"/>
  </p:sldMasterIdLst>
  <p:notesMasterIdLst>
    <p:notesMasterId r:id="rId41"/>
  </p:notesMasterIdLst>
  <p:sldIdLst>
    <p:sldId id="257" r:id="rId2"/>
    <p:sldId id="274" r:id="rId3"/>
    <p:sldId id="278" r:id="rId4"/>
    <p:sldId id="258" r:id="rId5"/>
    <p:sldId id="260" r:id="rId6"/>
    <p:sldId id="307" r:id="rId7"/>
    <p:sldId id="281" r:id="rId8"/>
    <p:sldId id="308" r:id="rId9"/>
    <p:sldId id="321" r:id="rId10"/>
    <p:sldId id="309" r:id="rId11"/>
    <p:sldId id="311" r:id="rId12"/>
    <p:sldId id="283" r:id="rId13"/>
    <p:sldId id="323" r:id="rId14"/>
    <p:sldId id="310" r:id="rId15"/>
    <p:sldId id="262" r:id="rId16"/>
    <p:sldId id="289" r:id="rId17"/>
    <p:sldId id="290" r:id="rId18"/>
    <p:sldId id="324" r:id="rId19"/>
    <p:sldId id="291" r:id="rId20"/>
    <p:sldId id="292" r:id="rId21"/>
    <p:sldId id="315" r:id="rId22"/>
    <p:sldId id="317" r:id="rId23"/>
    <p:sldId id="320" r:id="rId24"/>
    <p:sldId id="319" r:id="rId25"/>
    <p:sldId id="295" r:id="rId26"/>
    <p:sldId id="312" r:id="rId27"/>
    <p:sldId id="297" r:id="rId28"/>
    <p:sldId id="298" r:id="rId29"/>
    <p:sldId id="313" r:id="rId30"/>
    <p:sldId id="314" r:id="rId31"/>
    <p:sldId id="299" r:id="rId32"/>
    <p:sldId id="300" r:id="rId33"/>
    <p:sldId id="303" r:id="rId34"/>
    <p:sldId id="304" r:id="rId35"/>
    <p:sldId id="306" r:id="rId36"/>
    <p:sldId id="305" r:id="rId37"/>
    <p:sldId id="273" r:id="rId38"/>
    <p:sldId id="275" r:id="rId39"/>
    <p:sldId id="27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a Popović" initials="D.P." lastIdx="1" clrIdx="0">
    <p:extLst>
      <p:ext uri="{19B8F6BF-5375-455C-9EA6-DF929625EA0E}">
        <p15:presenceInfo xmlns:p15="http://schemas.microsoft.com/office/powerpoint/2012/main" userId="Dragana Pop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0624-4F46-4C9A-98BA-8994E195480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A4D4-202C-4C3B-B9EC-E92A5A26E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8772B9-0B1F-41F1-A97E-BFE25E31C3E6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26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FE15-D3B2-4FF1-AE16-026BDE28F592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9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AC83-C5C4-476F-81A8-9C1AFFB2972A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8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7B15-3444-45B2-B094-9AF1176480E9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0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3818-E1B7-4C24-8A79-807D8BB757FB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1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4307-F40C-45E6-8209-0ADF206E6D92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993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46A-D1E1-4F20-A61C-251013C9AD49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8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40E0-7CEB-424D-9BA1-79ECF67F85D6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6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5AFB-CC27-4D28-B821-BA33EF8CD625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28A-B2E3-47E2-94B9-DEB7B816231D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1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3CC4-6D06-419F-B92A-D3E2A2092C81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4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80A3-AAB9-45CD-8175-83774FEBAE18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9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5880-2332-41CC-8A3A-941231A1B02E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6399-67C4-43F9-BDDF-B99ACEF13A74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CF6F-271F-4BF7-A735-CA7FCEC89A31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C10E-A26B-4D9D-9D64-8E5A238CA34C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7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1FD72-14BF-41CD-858A-76F62B8E6F3F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8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283E0-1688-4CAF-9B43-6A17C7F4EE6A}" type="datetime1">
              <a:rPr lang="en-US" smtClean="0"/>
              <a:t>10/14/2023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2393B-EC36-9408-398A-54C96729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7" y="2303938"/>
            <a:ext cx="11117655" cy="1303867"/>
          </a:xfrm>
        </p:spPr>
        <p:txBody>
          <a:bodyPr>
            <a:noAutofit/>
          </a:bodyPr>
          <a:lstStyle/>
          <a:p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Драгана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Поповић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(Нови Сад)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Филозофски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Новом Саду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dragana.popovi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c@ff.uns.ac.rs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Глаголи у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путопису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Утисци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Стаљинграда</a:t>
            </a:r>
            <a:r>
              <a:rPr lang="sr-Cyrl-R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„Впечатления о Сталинграде</a:t>
            </a:r>
            <a:r>
              <a:rPr lang="sr-Cyrl-R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материјалу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српског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руског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језика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sr-Cyrl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симпозијум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sr-Cyrl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Андрићева публицистика</a:t>
            </a:r>
            <a:r>
              <a:rPr lang="sr-Cyrl-R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b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Љубљана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19. 10. 2023.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6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8B28013-E3E6-7AB0-94B2-850E522C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003D3-7BFC-0D0A-710E-2C13318B59CC}"/>
              </a:ext>
            </a:extLst>
          </p:cNvPr>
          <p:cNvSpPr txBox="1"/>
          <p:nvPr/>
        </p:nvSpPr>
        <p:spPr>
          <a:xfrm>
            <a:off x="461727" y="878185"/>
            <a:ext cx="112262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„[...] создается иллюзия, что момент речи автора полностью совпадает с моментом протекания действия. [...] задачи пишущего – включить и читателя в тот же временной план, сделать его очевидцем тех событий, о которых рассказывается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Rahmanova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Suzdal’ceva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1997: 416).   </a:t>
            </a:r>
          </a:p>
        </p:txBody>
      </p:sp>
    </p:spTree>
    <p:extLst>
      <p:ext uri="{BB962C8B-B14F-4D97-AF65-F5344CB8AC3E}">
        <p14:creationId xmlns:p14="http://schemas.microsoft.com/office/powerpoint/2010/main" val="224967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075993-E9BC-4F5F-35F5-399D2E80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D2714-CF51-4F56-DC13-6140956352BA}"/>
              </a:ext>
            </a:extLst>
          </p:cNvPr>
          <p:cNvSpPr txBox="1"/>
          <p:nvPr/>
        </p:nvSpPr>
        <p:spPr>
          <a:xfrm>
            <a:off x="478324" y="851025"/>
            <a:ext cx="11235351" cy="465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Долазећи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авионом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југа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пловите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једно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време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изнад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праве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пустиње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црна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ниска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шикара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бори се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њој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пешчаним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голетима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Али мало-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помало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пешчана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острва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бивају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све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мања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Подлетая на самолете с юга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вы некото­рое время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плывете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над настоящей пусты­ней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поверхности которой черная низко­рослая трава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борется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 песчаными отмеля­ми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Однако постепенно песчаные острова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встречаются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все реже и реже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 </a:t>
            </a:r>
          </a:p>
        </p:txBody>
      </p:sp>
    </p:spTree>
    <p:extLst>
      <p:ext uri="{BB962C8B-B14F-4D97-AF65-F5344CB8AC3E}">
        <p14:creationId xmlns:p14="http://schemas.microsoft.com/office/powerpoint/2010/main" val="131516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029563-FA88-AB07-442B-F31A5251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5BA30-2B3B-45BF-03CA-B8EA8860E819}"/>
              </a:ext>
            </a:extLst>
          </p:cNvPr>
          <p:cNvSpPr txBox="1"/>
          <p:nvPr/>
        </p:nvSpPr>
        <p:spPr>
          <a:xfrm>
            <a:off x="461728" y="823865"/>
            <a:ext cx="11253456" cy="516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висине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од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хиљаду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метара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којој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летимо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сада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 высоты тысячи метров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которой 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сейчас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летим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</a:p>
          <a:p>
            <a:pPr algn="just">
              <a:spcAft>
                <a:spcPts val="1000"/>
              </a:spcAft>
            </a:pPr>
            <a:endParaRPr lang="ru-RU" sz="3200" kern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─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експлицитно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именовање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тренутка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референције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временским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локализаторима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r-Latn-RS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Tanasić 1996: 41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Захваљујући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детерминативним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семантичким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обележјима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ременски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локализатори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имају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способност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да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говорној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ситуацији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локализују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временски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објекат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Piper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1983: 108).</a:t>
            </a:r>
          </a:p>
          <a:p>
            <a:pPr algn="just"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37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78CEA5-C7B6-0CDA-DFCF-8F8D28ED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8A456-AB23-32A0-9566-00635D47732B}"/>
              </a:ext>
            </a:extLst>
          </p:cNvPr>
          <p:cNvSpPr txBox="1"/>
          <p:nvPr/>
        </p:nvSpPr>
        <p:spPr>
          <a:xfrm>
            <a:off x="461727" y="823865"/>
            <a:ext cx="11199136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прекидање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наративног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тока</a:t>
            </a:r>
          </a:p>
          <a:p>
            <a:pPr algn="just"/>
            <a:r>
              <a:rPr lang="sr-Cyrl-R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 </a:t>
            </a:r>
            <a:r>
              <a:rPr lang="sr-Cyrl-R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стојим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sr-Cyrl-R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мислим 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[...].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стою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думаю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Слушајући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те разговоре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сетио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Слушая эту беседу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я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вспо­мнил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2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8B28013-E3E6-7AB0-94B2-850E522C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003D3-7BFC-0D0A-710E-2C13318B59CC}"/>
              </a:ext>
            </a:extLst>
          </p:cNvPr>
          <p:cNvSpPr txBox="1"/>
          <p:nvPr/>
        </p:nvSpPr>
        <p:spPr>
          <a:xfrm>
            <a:off x="476816" y="728260"/>
            <a:ext cx="1123836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─ имперфективни глаголи у форми презента</a:t>
            </a:r>
            <a:endParaRPr lang="ru-RU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Летимо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нешто ниже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опуска­емся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ниже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 </a:t>
            </a:r>
          </a:p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Улазимо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варош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Сретамо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прве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трамваје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въезжаем</a:t>
            </a: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 город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Видим</a:t>
            </a: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первые трамваи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Идемо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кроз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раскрчене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чисте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улице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идем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по расчищенным и убранным улицам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9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7DD996-FCB1-80FD-EE86-43AD04D09A66}"/>
              </a:ext>
            </a:extLst>
          </p:cNvPr>
          <p:cNvSpPr txBox="1"/>
          <p:nvPr/>
        </p:nvSpPr>
        <p:spPr>
          <a:xfrm>
            <a:off x="506995" y="851026"/>
            <a:ext cx="11208190" cy="5529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Пролазимо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поред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зграде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Елеватора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минуем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высокое здание элеватора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Стојимо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тргу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јануара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1905.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площади имени 9 января 1905 года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кроз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центар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града од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једног</a:t>
            </a:r>
            <a:r>
              <a:rPr lang="sr-Latn-R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славног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положаја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центр города от одной славной позиции к другой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B6E9DE-1E6E-EE1B-16CE-CF56B8C1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3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E9ED1-4C50-DA01-E7F0-9AF37747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A167C-BDD7-5516-624E-3EE637DD91E6}"/>
              </a:ext>
            </a:extLst>
          </p:cNvPr>
          <p:cNvSpPr txBox="1"/>
          <p:nvPr/>
        </p:nvSpPr>
        <p:spPr>
          <a:xfrm>
            <a:off x="488887" y="828135"/>
            <a:ext cx="11181030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 algn="just">
              <a:spcAft>
                <a:spcPts val="1000"/>
              </a:spcAft>
              <a:tabLst>
                <a:tab pos="539750" algn="l"/>
              </a:tabLst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─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смењивање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форми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прошлог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садашњег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времена (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приповедачког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перфекта и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историјског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презента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spcAft>
                <a:spcPts val="1000"/>
              </a:spcAft>
            </a:pPr>
            <a:endParaRPr lang="ru-RU" sz="3200" kern="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орме презента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имперфективних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глагола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читаоцу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сугеришу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„да се он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обрео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својеврсној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kern="0" spc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садашњости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r-Latn-R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Tanasić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1996: 149). </a:t>
            </a:r>
          </a:p>
        </p:txBody>
      </p:sp>
    </p:spTree>
    <p:extLst>
      <p:ext uri="{BB962C8B-B14F-4D97-AF65-F5344CB8AC3E}">
        <p14:creationId xmlns:p14="http://schemas.microsoft.com/office/powerpoint/2010/main" val="386717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B12FEB-AE08-31EA-9924-0FD970ED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BC2E5-18F7-EEDA-B71E-3DFC0F4BD651}"/>
              </a:ext>
            </a:extLst>
          </p:cNvPr>
          <p:cNvSpPr txBox="1"/>
          <p:nvPr/>
        </p:nvSpPr>
        <p:spPr>
          <a:xfrm>
            <a:off x="461727" y="841972"/>
            <a:ext cx="11181029" cy="535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Задржали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смо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један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тренутак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 том пустом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крају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Говоримо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површне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ствари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обичним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речима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остановились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ненадолго в этом пус­тынном краю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Обмениваемся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будничными словами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Можно сказать, что глаголы прошедшего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времени как бы описывают те условия, которые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задаются для того, чтобы можно было воспринимать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описание с синхронной позиции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r-Latn-R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Uspenski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1970: 96).</a:t>
            </a: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0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54FEA5-5A92-4766-FA51-F548D531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0768" y="5969000"/>
            <a:ext cx="542697" cy="279400"/>
          </a:xfrm>
        </p:spPr>
        <p:txBody>
          <a:bodyPr/>
          <a:lstStyle/>
          <a:p>
            <a:r>
              <a:rPr lang="sr-Cyrl-RS" dirty="0"/>
              <a:t>17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55EC4-7EE6-A1C5-E71C-F628CA476478}"/>
              </a:ext>
            </a:extLst>
          </p:cNvPr>
          <p:cNvSpPr txBox="1"/>
          <p:nvPr/>
        </p:nvSpPr>
        <p:spPr>
          <a:xfrm>
            <a:off x="488887" y="835936"/>
            <a:ext cx="11162923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„[…]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спој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приповедачког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перфекта 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историјског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презента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појачава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доживљеност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прошле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радње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радње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се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остварује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док се о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њој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говори,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тј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повезује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прошлост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садашњост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r-Latn-R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Piper, Klajn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2013: 397–398). </a:t>
            </a: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6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54FEA5-5A92-4766-FA51-F548D531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0768" y="5969000"/>
            <a:ext cx="542697" cy="279400"/>
          </a:xfrm>
        </p:spPr>
        <p:txBody>
          <a:bodyPr/>
          <a:lstStyle/>
          <a:p>
            <a:r>
              <a:rPr lang="sr-Cyrl-RS" dirty="0"/>
              <a:t>18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55EC4-7EE6-A1C5-E71C-F628CA476478}"/>
              </a:ext>
            </a:extLst>
          </p:cNvPr>
          <p:cNvSpPr txBox="1"/>
          <p:nvPr/>
        </p:nvSpPr>
        <p:spPr>
          <a:xfrm>
            <a:off x="482851" y="824002"/>
            <a:ext cx="11226297" cy="514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Већ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почело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се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смркава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Девојка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клупи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читала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Увече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седимо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хотелу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Интуриста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 нама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домаћин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један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обласни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функционер  и мирно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стало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темнеть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Девушка на скамейке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продолжала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читать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Вечером 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сидим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 гостинице Интури­ста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нами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сидит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из высоких местных руководителей и спокойно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рассказывает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6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DAAD00-0F88-C9FE-471F-79C3B25B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F98B9-19C1-F3AF-0D3C-3A82029030D8}"/>
              </a:ext>
            </a:extLst>
          </p:cNvPr>
          <p:cNvSpPr txBox="1"/>
          <p:nvPr/>
        </p:nvSpPr>
        <p:spPr>
          <a:xfrm>
            <a:off x="3416061" y="1259457"/>
            <a:ext cx="77120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Увод</a:t>
            </a:r>
          </a:p>
          <a:p>
            <a:pPr marL="342900" indent="-342900" algn="just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Закључак</a:t>
            </a:r>
          </a:p>
          <a:p>
            <a:pPr marL="342900" indent="-342900" algn="just">
              <a:buAutoNum type="arabicParenR"/>
            </a:pP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Извори и литература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7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5469F-CC23-1A1F-DAC7-62A66BA3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19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1DF9C-4366-FC33-801C-7A0BCDCE8924}"/>
              </a:ext>
            </a:extLst>
          </p:cNvPr>
          <p:cNvSpPr txBox="1"/>
          <p:nvPr/>
        </p:nvSpPr>
        <p:spPr>
          <a:xfrm>
            <a:off x="461727" y="814812"/>
            <a:ext cx="11226297" cy="397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граматичка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форма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времена и вида: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одступа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ња у тексту превода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одсуство смене временских форми</a:t>
            </a:r>
          </a:p>
          <a:p>
            <a:pPr algn="just"/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Сутрадан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рано ми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напуштали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(перф.)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Стаљинград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Гледам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још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око себе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другой день рано утром мы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покидали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(перф.)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Сталинград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 еще раз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глядел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перф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вокруг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6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5469F-CC23-1A1F-DAC7-62A66BA3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1DF9C-4366-FC33-801C-7A0BCDCE8924}"/>
              </a:ext>
            </a:extLst>
          </p:cNvPr>
          <p:cNvSpPr txBox="1"/>
          <p:nvPr/>
        </p:nvSpPr>
        <p:spPr>
          <a:xfrm>
            <a:off x="461727" y="887240"/>
            <a:ext cx="11199135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одсуство смене временских форми + промена вида глагола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Зашло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перф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СВ)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сунце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Споро и неприметно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гасне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 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пространствима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Заходит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НСВ)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солнце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Медленно и незаметно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угасает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день в степных просторах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1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5469F-CC23-1A1F-DAC7-62A66BA3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1DF9C-4366-FC33-801C-7A0BCDCE8924}"/>
              </a:ext>
            </a:extLst>
          </p:cNvPr>
          <p:cNvSpPr txBox="1"/>
          <p:nvPr/>
        </p:nvSpPr>
        <p:spPr>
          <a:xfrm>
            <a:off x="479835" y="832918"/>
            <a:ext cx="11181028" cy="428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6450" indent="-806450" algn="just">
              <a:spcAft>
                <a:spcPts val="1000"/>
              </a:spcAft>
              <a:tabLst>
                <a:tab pos="806450" algn="l"/>
              </a:tabLs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замена перфективног глагола у форми презента     имперфективним глаголом </a:t>
            </a:r>
          </a:p>
          <a:p>
            <a:pPr algn="just">
              <a:spcAft>
                <a:spcPts val="1000"/>
              </a:spcAft>
            </a:pP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Долазећи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авионом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југа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пловите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једно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време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изнад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праве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пустиње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[…]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одједном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угледате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(СВ)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тамноцрвену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стазицу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Подлетая на самолете с юга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вы некото­рое время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плывете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над настоящей пусты­ней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[…]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вдруг вы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замечаете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(НСВ)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темно-красную тропинку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4649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0FB372-6C48-D55F-49BE-BA0B134D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F0DE7-7D64-24E7-7B6D-FBA425ABAB9E}"/>
              </a:ext>
            </a:extLst>
          </p:cNvPr>
          <p:cNvSpPr txBox="1"/>
          <p:nvPr/>
        </p:nvSpPr>
        <p:spPr>
          <a:xfrm>
            <a:off x="425513" y="796704"/>
            <a:ext cx="11271564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6450" indent="-806450" algn="just">
              <a:spcAft>
                <a:spcPts val="1000"/>
              </a:spcAft>
            </a:pP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4) замена имперфективног глагола у форми презента  перфективним глаголом </a:t>
            </a:r>
          </a:p>
          <a:p>
            <a:pPr algn="just"/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Одмах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ово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земља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која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даје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(НСВ)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лако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орачу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освајачу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сразу видно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это земля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которая легко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 уступит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(СВ)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ни пахарю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ни завоевателю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898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389CAF0-0BDB-94FF-9D8C-B065B67E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8BC50-9D88-1419-1552-7F92F9576444}"/>
              </a:ext>
            </a:extLst>
          </p:cNvPr>
          <p:cNvSpPr txBox="1"/>
          <p:nvPr/>
        </p:nvSpPr>
        <p:spPr>
          <a:xfrm>
            <a:off x="479834" y="896292"/>
            <a:ext cx="11226297" cy="353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избор вида у зависности од лексичког значења глагола</a:t>
            </a:r>
          </a:p>
          <a:p>
            <a:pPr algn="just">
              <a:spcAft>
                <a:spcPts val="1000"/>
              </a:spcAft>
            </a:pP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Свак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свој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начин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преживео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Стаљинград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драму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по-своему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переживал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(НСВ)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Сталин­град и как личную драму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8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42751C-1092-B93A-63A6-449607BC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98D8F-D9A5-A73B-FAA5-F91C10A09A67}"/>
              </a:ext>
            </a:extLst>
          </p:cNvPr>
          <p:cNvSpPr txBox="1"/>
          <p:nvPr/>
        </p:nvSpPr>
        <p:spPr>
          <a:xfrm>
            <a:off x="455691" y="706169"/>
            <a:ext cx="1128061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реченица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придевима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прилозима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руски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писци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 добро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осећали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предвиђали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потребе времена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[…].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Великие русские писатели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прекрасно </a:t>
            </a:r>
            <a:r>
              <a:rPr lang="ru-RU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чувствовавшие</a:t>
            </a: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200" b="1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понимавшие</a:t>
            </a:r>
            <a:r>
              <a:rPr lang="ru-RU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потребности времени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[…].</a:t>
            </a:r>
            <a:r>
              <a:rPr lang="ru-RU" sz="3200" i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88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42751C-1092-B93A-63A6-449607BC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98D8F-D9A5-A73B-FAA5-F91C10A09A67}"/>
              </a:ext>
            </a:extLst>
          </p:cNvPr>
          <p:cNvSpPr txBox="1"/>
          <p:nvPr/>
        </p:nvSpPr>
        <p:spPr>
          <a:xfrm>
            <a:off x="443620" y="896292"/>
            <a:ext cx="11244404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Кад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год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дођем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први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пут у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један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крај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</a:p>
          <a:p>
            <a:pPr algn="just"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Приезжая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куда-нибудь впервые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 </a:t>
            </a: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та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песница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пошто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извршила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свој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историјски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</a:p>
          <a:p>
            <a:pPr algn="just"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этот кулак,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исполнив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историческую миссию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38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F025DB-9669-6FC4-FCB5-D388100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1E5EF-9A66-0995-F337-A5B2F760D16F}"/>
              </a:ext>
            </a:extLst>
          </p:cNvPr>
          <p:cNvSpPr txBox="1"/>
          <p:nvPr/>
        </p:nvSpPr>
        <p:spPr>
          <a:xfrm>
            <a:off x="451164" y="609600"/>
            <a:ext cx="1128967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прилозима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реченице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слушајући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његов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говор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когда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слушаешь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этот рассказ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0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FDC92D-491C-9F59-324B-9998D5EB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17C3F-05D6-B903-B2AA-564B32517018}"/>
              </a:ext>
            </a:extLst>
          </p:cNvPr>
          <p:cNvSpPr txBox="1"/>
          <p:nvPr/>
        </p:nvSpPr>
        <p:spPr>
          <a:xfrm>
            <a:off x="496820" y="835839"/>
            <a:ext cx="1115499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 algn="just">
              <a:spcAft>
                <a:spcPts val="1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додавање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глагола 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именских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предиката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глаголске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маја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оспособљен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водовод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упоредо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првим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болницама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дечјим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домовима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мая восстановлен водопровод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одновременно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открылись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пер­вые больницы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детские дома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Водич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нам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показује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где су биле велике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зграде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хозяин показывает, где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находились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высо­кие здания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FDC92D-491C-9F59-324B-9998D5EB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17C3F-05D6-B903-B2AA-564B32517018}"/>
              </a:ext>
            </a:extLst>
          </p:cNvPr>
          <p:cNvSpPr txBox="1"/>
          <p:nvPr/>
        </p:nvSpPr>
        <p:spPr>
          <a:xfrm>
            <a:off x="479834" y="833523"/>
            <a:ext cx="111991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додавање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глаголских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облика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као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резултат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трансформације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реченица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именским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предикатом у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конструкције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глаголским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придевима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ru-RU" sz="32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 ми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гледамо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како се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оранице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боре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степом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свуда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око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њих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море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наблюдаем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дорога и пашня ве­дут бой со степью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окружающей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их повсю­ду точно море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32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0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EB179D-E957-4A4F-3DCE-4E1FEA45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30CAB-E18F-EC45-6D94-21254AA21BDC}"/>
              </a:ext>
            </a:extLst>
          </p:cNvPr>
          <p:cNvSpPr txBox="1"/>
          <p:nvPr/>
        </p:nvSpPr>
        <p:spPr>
          <a:xfrm>
            <a:off x="795067" y="810884"/>
            <a:ext cx="106018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r-Cyrl-R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sr-Cyrl-R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sr-Cyrl-R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sr-Cyrl-R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Увод</a:t>
            </a:r>
          </a:p>
        </p:txBody>
      </p:sp>
    </p:spTree>
    <p:extLst>
      <p:ext uri="{BB962C8B-B14F-4D97-AF65-F5344CB8AC3E}">
        <p14:creationId xmlns:p14="http://schemas.microsoft.com/office/powerpoint/2010/main" val="278691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FDC92D-491C-9F59-324B-9998D5EB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29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17C3F-05D6-B903-B2AA-564B32517018}"/>
              </a:ext>
            </a:extLst>
          </p:cNvPr>
          <p:cNvSpPr txBox="1"/>
          <p:nvPr/>
        </p:nvSpPr>
        <p:spPr>
          <a:xfrm>
            <a:off x="470780" y="609600"/>
            <a:ext cx="11208190" cy="465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додавање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глаголских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облика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као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резултат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трансформације</a:t>
            </a:r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ППК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конструкције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глаголским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прилозима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глаголским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придевима</a:t>
            </a:r>
            <a:endParaRPr lang="ru-RU" sz="3200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тих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кућица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спуштамо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 у праву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варош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Лишь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мино­вав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эти дома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попадаем в настоящий го­род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мислима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Поглощенные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такими раздумьями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34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91F27B-07D6-9B45-B2E7-4FB4B286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CF669-D1A2-20F9-CCC4-065446CAC748}"/>
              </a:ext>
            </a:extLst>
          </p:cNvPr>
          <p:cNvSpPr txBox="1"/>
          <p:nvPr/>
        </p:nvSpPr>
        <p:spPr>
          <a:xfrm>
            <a:off x="479835" y="609600"/>
            <a:ext cx="11199136" cy="4624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1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безличне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активних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пасивне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они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трагове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Немчевих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метака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них тоже следы немецких пуль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Ту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Немац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успео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прегази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нашу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одбрану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Вот здесь немцу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удалось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прорвать на­шу оборону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Угледали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бетонску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писту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аеродрома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[…].</a:t>
            </a:r>
          </a:p>
          <a:p>
            <a:pPr algn="just"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Видна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бетонная дорожка аэродрома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</a:p>
        </p:txBody>
      </p:sp>
    </p:spTree>
    <p:extLst>
      <p:ext uri="{BB962C8B-B14F-4D97-AF65-F5344CB8AC3E}">
        <p14:creationId xmlns:p14="http://schemas.microsoft.com/office/powerpoint/2010/main" val="2619581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1371F80-448F-CE47-14E5-C8D8589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3FA26-FFE5-DD3E-90FA-E5BDA49ADA9A}"/>
              </a:ext>
            </a:extLst>
          </p:cNvPr>
          <p:cNvSpPr txBox="1"/>
          <p:nvPr/>
        </p:nvSpPr>
        <p:spPr>
          <a:xfrm>
            <a:off x="461727" y="722812"/>
            <a:ext cx="11226296" cy="5011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сажимање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помоћу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глагола</a:t>
            </a: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Надам се и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верујем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смо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 томе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имали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успеха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да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ће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се то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видети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на раду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нашег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друштва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Я надеюсь и верю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что нам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удалось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достигнуть цели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сваком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случају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такво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путовање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било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за нас лично не само велико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културно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искуство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Во всяком случае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это путешествие значительно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обогатило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нас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[…].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8B6DB5-3355-8903-6CD8-F78E83DE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1DE50-09DB-0720-7610-775D8BF976B2}"/>
              </a:ext>
            </a:extLst>
          </p:cNvPr>
          <p:cNvSpPr txBox="1"/>
          <p:nvPr/>
        </p:nvSpPr>
        <p:spPr>
          <a:xfrm>
            <a:off x="470780" y="748938"/>
            <a:ext cx="11208189" cy="428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─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антонимијски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превод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sr-Latn-R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„[…] 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лексико-грамматическая трансформация, при которой замена утвердительной формы в оригинале на отрицательную форму в переводе или, наоборот, отрицательной на утвердительную сопровождается заменой лексической единицы ИЯ на единицу ПЯ с противоположным значением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Komissarov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1990: 246).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40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53697E-5FCC-4201-7E32-F69E7132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38174-ACB6-912B-AF8B-F8C10B89492A}"/>
              </a:ext>
            </a:extLst>
          </p:cNvPr>
          <p:cNvSpPr txBox="1"/>
          <p:nvPr/>
        </p:nvSpPr>
        <p:spPr>
          <a:xfrm>
            <a:off x="479834" y="862641"/>
            <a:ext cx="11190083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Није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прошл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много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десет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година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немногим более десяти лет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4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69B8B3-0A13-4C1D-1639-88790FA8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E8786-5AC9-730E-F1FF-4BE7A72BDFB4}"/>
              </a:ext>
            </a:extLst>
          </p:cNvPr>
          <p:cNvSpPr txBox="1"/>
          <p:nvPr/>
        </p:nvSpPr>
        <p:spPr>
          <a:xfrm>
            <a:off x="836762" y="785005"/>
            <a:ext cx="10567359" cy="2476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Закључак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7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7D9D3D-5285-FAC8-E482-45792A76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CFBB0-F213-3F34-E3ED-96C2F61589D0}"/>
              </a:ext>
            </a:extLst>
          </p:cNvPr>
          <p:cNvSpPr txBox="1"/>
          <p:nvPr/>
        </p:nvSpPr>
        <p:spPr>
          <a:xfrm>
            <a:off x="452673" y="836761"/>
            <a:ext cx="112081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Временска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позиција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приповедања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путопису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cap="sm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Утисци</a:t>
            </a:r>
            <a:r>
              <a:rPr lang="ru-RU" sz="32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</a:t>
            </a:r>
            <a:r>
              <a:rPr lang="ru-RU" sz="3200" cap="sm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Стаљинграда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изграђена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употребом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глаголских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облика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није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нарушена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руском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преводу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обзира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одређена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одступања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Иако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тексту </a:t>
            </a:r>
            <a:r>
              <a:rPr lang="ru-RU" sz="32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Впечатления о Сталинграде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примењиван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поступак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слободног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превођења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њему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сачувани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идеја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смисао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стил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начин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излагања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сво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ј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ствени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оригиналу. </a:t>
            </a:r>
          </a:p>
        </p:txBody>
      </p:sp>
    </p:spTree>
    <p:extLst>
      <p:ext uri="{BB962C8B-B14F-4D97-AF65-F5344CB8AC3E}">
        <p14:creationId xmlns:p14="http://schemas.microsoft.com/office/powerpoint/2010/main" val="23382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E93566-FBFE-2CAF-ADCE-9FBE66D6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D6BEA-A8EC-FB73-5345-4FE42C65E97A}"/>
              </a:ext>
            </a:extLst>
          </p:cNvPr>
          <p:cNvSpPr txBox="1"/>
          <p:nvPr/>
        </p:nvSpPr>
        <p:spPr>
          <a:xfrm>
            <a:off x="497941" y="472460"/>
            <a:ext cx="11181029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Извори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литература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sr-Latn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Andrić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2002:</a:t>
            </a:r>
            <a:r>
              <a:rPr lang="sr-Latn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Андрић,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Предели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стазе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Путописна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проза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sr-Latn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Andrič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1975: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Андрич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Впечатления о Сталинграде.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В: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Иностранная литература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24–25. Москва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Komissarov 1990: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Комиссаров, Вилен.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перевода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лингвистические аспекты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Москва.</a:t>
            </a:r>
            <a:endParaRPr lang="sr-Latn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5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933949-669C-5174-0FC2-2907ADB5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640A1-C0C8-63E3-966E-FAFA58B49CF9}"/>
              </a:ext>
            </a:extLst>
          </p:cNvPr>
          <p:cNvSpPr txBox="1"/>
          <p:nvPr/>
        </p:nvSpPr>
        <p:spPr>
          <a:xfrm>
            <a:off x="452673" y="798600"/>
            <a:ext cx="11199138" cy="365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Peković, Kljakić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2012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Пековић, Ратко, Кљ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кић, Слободан. 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Ангажовани Андрић 1944–1954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Друштвени рад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говори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предавања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чланци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путописи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репортаже...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Београд.</a:t>
            </a:r>
            <a:endParaRPr lang="sr-Latn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sr-Latn-R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Piper 1983: Piper, Predrag. </a:t>
            </a:r>
            <a:r>
              <a:rPr lang="sr-Latn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Zamenički prilozi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Novi Sad. </a:t>
            </a:r>
            <a:endParaRPr lang="sr-Latn-R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Piper, Klajn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2013: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Пипер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Предраг,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Клајн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Иван.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Нормативна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граматика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српског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језика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Нови Сад.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07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966B890-7A00-5729-4506-47A9BC6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0A6F7-B49C-A4D2-B84A-E88E45A4F5D2}"/>
              </a:ext>
            </a:extLst>
          </p:cNvPr>
          <p:cNvSpPr txBox="1"/>
          <p:nvPr/>
        </p:nvSpPr>
        <p:spPr>
          <a:xfrm>
            <a:off x="488888" y="836762"/>
            <a:ext cx="11144815" cy="5071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Rahmanova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Suzdal’ceva 1997: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Рахманова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Людмила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Суздальцева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Вера</a:t>
            </a:r>
            <a:r>
              <a:rPr lang="sr-Latn-R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русский язык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Лексика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Фразеология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осква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Tanasić 1996: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Танасић, С</a:t>
            </a:r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рето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 у савременом српском језику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Београд. </a:t>
            </a:r>
            <a:endParaRPr lang="sr-Latn-R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Tošović 2002: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Тошовић, Б</a:t>
            </a:r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ранко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Cyrl-R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Функционални стилови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Београд.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Uspenski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r-Latn-R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1970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Успенский, Борис.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Поэтика композиции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4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A893A-A99A-7BF4-E544-73DD6448C05F}"/>
              </a:ext>
            </a:extLst>
          </p:cNvPr>
          <p:cNvSpPr txBox="1"/>
          <p:nvPr/>
        </p:nvSpPr>
        <p:spPr>
          <a:xfrm>
            <a:off x="461727" y="805758"/>
            <a:ext cx="11215734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sr-Cyrl-RS" sz="3200" cap="small" dirty="0">
                <a:latin typeface="Times New Roman" panose="02020603050405020304" pitchFamily="18" charset="0"/>
                <a:ea typeface="Calibri" panose="020F0502020204030204" pitchFamily="34" charset="0"/>
              </a:rPr>
              <a:t>Утисци из Стаљинграда</a:t>
            </a:r>
          </a:p>
          <a:p>
            <a:pPr algn="just"/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асопис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„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Југославија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СССР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1947.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 2,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24–25,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октобар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новембар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1947, стр. 19–23)</a:t>
            </a:r>
            <a:endParaRPr lang="sr-Latn-R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Друштво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културну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сарадњу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Југославија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СССР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Свесавезно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удружење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културне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везе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иностранством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(рус. ВОКС –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Всесоюзное общество культурных связей с заграницей)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─ 7.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мај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1946. године (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Peković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Kljakić 2012:</a:t>
            </a:r>
            <a:r>
              <a:rPr lang="sr-Cyrl-R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65, 67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3E4693-ED1B-B554-7662-9CA5ED61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2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FD118-41E5-67FB-3C9F-D2F7EBEB9F7E}"/>
              </a:ext>
            </a:extLst>
          </p:cNvPr>
          <p:cNvSpPr txBox="1"/>
          <p:nvPr/>
        </p:nvSpPr>
        <p:spPr>
          <a:xfrm>
            <a:off x="488887" y="832919"/>
            <a:ext cx="11181030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ru-RU" sz="32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Впечатления о Сталинграде </a:t>
            </a: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«Иностранная литература», 1975. </a:t>
            </a:r>
          </a:p>
          <a:p>
            <a:pPr algn="just"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(№ 11, ноябрь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1975,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250–256)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5252FE-89B5-65E8-50E1-E41049BE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4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15E717-1946-15CE-D25C-C36AB41C6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39" t="10720" r="30826" b="7433"/>
          <a:stretch/>
        </p:blipFill>
        <p:spPr bwMode="auto">
          <a:xfrm>
            <a:off x="6837512" y="2809339"/>
            <a:ext cx="4250164" cy="3159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1E43A-591F-1F72-1C12-71BA13881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15" t="10283" r="31074" b="7000"/>
          <a:stretch/>
        </p:blipFill>
        <p:spPr bwMode="auto">
          <a:xfrm>
            <a:off x="1295403" y="2905425"/>
            <a:ext cx="4284266" cy="3063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210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15B6D4-81B3-461D-C9B3-096D99C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5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7A4F42-2614-04EA-F03A-DEA8BF8DC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15" t="10284" r="30459" b="6562"/>
          <a:stretch/>
        </p:blipFill>
        <p:spPr bwMode="auto">
          <a:xfrm>
            <a:off x="878185" y="819229"/>
            <a:ext cx="5930021" cy="5496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AD6BA-A028-E7FB-1389-23B4B5EBC74A}"/>
              </a:ext>
            </a:extLst>
          </p:cNvPr>
          <p:cNvSpPr txBox="1"/>
          <p:nvPr/>
        </p:nvSpPr>
        <p:spPr>
          <a:xfrm>
            <a:off x="6889687" y="1261219"/>
            <a:ext cx="4581053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Взгляд на Сараево  </a:t>
            </a: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Стачка в ковровой мастерской </a:t>
            </a: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Долиной </a:t>
            </a:r>
            <a:r>
              <a:rPr lang="ru-RU" sz="2400" cap="smal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Радики</a:t>
            </a: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дальше</a:t>
            </a: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из Рима</a:t>
            </a: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Португалия, зеленая страна</a:t>
            </a:r>
            <a:endParaRPr lang="sr-Latn-RS" sz="2400" cap="smal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r-Cyrl-RS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</a:t>
            </a: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 Сталинграде</a:t>
            </a:r>
            <a:endParaRPr lang="sr-Latn-RS" sz="2400" cap="smal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Испанская действительность и первые шаги в ней</a:t>
            </a: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в Китае </a:t>
            </a: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Поездка в Азербайджан</a:t>
            </a:r>
            <a:endParaRPr lang="ru-RU" sz="2400" cap="smal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доме Шопена</a:t>
            </a:r>
          </a:p>
        </p:txBody>
      </p:sp>
    </p:spTree>
    <p:extLst>
      <p:ext uri="{BB962C8B-B14F-4D97-AF65-F5344CB8AC3E}">
        <p14:creationId xmlns:p14="http://schemas.microsoft.com/office/powerpoint/2010/main" val="129232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4FBAD4-87AC-C464-A2B0-71E9A44E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CE9A7-B726-8523-BEBB-9E6325DFB5A7}"/>
              </a:ext>
            </a:extLst>
          </p:cNvPr>
          <p:cNvSpPr txBox="1"/>
          <p:nvPr/>
        </p:nvSpPr>
        <p:spPr>
          <a:xfrm>
            <a:off x="802257" y="802257"/>
            <a:ext cx="105587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r-Cyrl-RS" sz="32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32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32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sr-Cyrl-RS" sz="3200" kern="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sr-Cyrl-RS" sz="3200" kern="0" dirty="0">
                <a:latin typeface="Times New Roman" panose="02020603050405020304" pitchFamily="18" charset="0"/>
                <a:cs typeface="Arial" panose="020B0604020202020204" pitchFamily="34" charset="0"/>
              </a:rPr>
              <a:t>Анализа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976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BFE09A-A772-A619-8B1C-48746680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Cyrl-RS" dirty="0"/>
              <a:t>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BD2D4-285E-A699-B664-9D6F46A91788}"/>
              </a:ext>
            </a:extLst>
          </p:cNvPr>
          <p:cNvSpPr txBox="1"/>
          <p:nvPr/>
        </p:nvSpPr>
        <p:spPr>
          <a:xfrm>
            <a:off x="479834" y="841972"/>
            <a:ext cx="111991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Путопис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cap="smal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Утисци</a:t>
            </a:r>
            <a:r>
              <a:rPr lang="ru-RU" sz="3200" kern="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из </a:t>
            </a:r>
            <a:r>
              <a:rPr lang="ru-RU" sz="3200" kern="0" cap="small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Стаљинграда</a:t>
            </a:r>
            <a:r>
              <a:rPr lang="ru-RU" sz="3200" kern="0" cap="sm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припада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књижевнопублицистичком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подстилу</a:t>
            </a:r>
            <a:r>
              <a:rPr lang="sr-Latn-R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sr-Cyrl-R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једном од пет подстилова који се унутар публицистичког стила издвајају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„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према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начину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обраде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презентирања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материјала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sr-Latn-R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Tošović 2002: 310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algn="just"/>
            <a:endParaRPr lang="ru-RU" sz="3200" kern="0" dirty="0">
              <a:latin typeface="Times New Roman" panose="02020603050405020304" pitchFamily="18" charset="0"/>
            </a:endParaRP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440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BFE09A-A772-A619-8B1C-48746680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BD2D4-285E-A699-B664-9D6F46A91788}"/>
              </a:ext>
            </a:extLst>
          </p:cNvPr>
          <p:cNvSpPr txBox="1"/>
          <p:nvPr/>
        </p:nvSpPr>
        <p:spPr>
          <a:xfrm>
            <a:off x="510012" y="896293"/>
            <a:ext cx="111719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„Во многих случаях средством выражения временной позиции повествования выступает форма грамматического времени</a:t>
            </a:r>
            <a:r>
              <a:rPr lang="sr-Cyrl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Uspenski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1970: 94).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8056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4150</TotalTime>
  <Words>1785</Words>
  <Application>Microsoft Office PowerPoint</Application>
  <PresentationFormat>Широкоэкранный</PresentationFormat>
  <Paragraphs>193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Garamond</vt:lpstr>
      <vt:lpstr>Times New Roman</vt:lpstr>
      <vt:lpstr>Натуральные материалы</vt:lpstr>
      <vt:lpstr>  Драгана Поповић (Нови Сад) Филозофски факултет Универзитет у Новом Саду dragana.popovic@ff.uns.ac.rs Глаголи у путопису „Утисци из Стаљинграда“ / „Впечатления о Сталинграде“  (на материјалу српског и руског језика) 15. симпозијум „Андрићева публицистика“ Љубљана, 19. 10. 2023.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Глаголи у путопису Утисци из Стаљинграда / Впечатления о Сталинграде  (на материјалу руског и српског језика)</dc:title>
  <dc:creator>Dragana Popović</dc:creator>
  <cp:lastModifiedBy>Dragana Popović</cp:lastModifiedBy>
  <cp:revision>29</cp:revision>
  <dcterms:created xsi:type="dcterms:W3CDTF">2023-09-03T08:06:13Z</dcterms:created>
  <dcterms:modified xsi:type="dcterms:W3CDTF">2023-10-14T18:35:07Z</dcterms:modified>
</cp:coreProperties>
</file>