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7" r:id="rId3"/>
    <p:sldId id="258" r:id="rId4"/>
    <p:sldId id="260" r:id="rId5"/>
    <p:sldId id="261" r:id="rId6"/>
    <p:sldId id="270" r:id="rId7"/>
    <p:sldId id="263" r:id="rId8"/>
    <p:sldId id="266" r:id="rId9"/>
    <p:sldId id="269" r:id="rId10"/>
    <p:sldId id="267" r:id="rId11"/>
    <p:sldId id="272" r:id="rId12"/>
    <p:sldId id="273" r:id="rId13"/>
    <p:sldId id="265" r:id="rId14"/>
    <p:sldId id="268" r:id="rId15"/>
    <p:sldId id="271" r:id="rId16"/>
    <p:sldId id="259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19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9EACB-7F09-4BA5-AAE7-C2D201EDBFEA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28685-FFFB-4CFF-A79F-94B2ADDBF8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79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9EACB-7F09-4BA5-AAE7-C2D201EDBFEA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28685-FFFB-4CFF-A79F-94B2ADDBF8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312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9EACB-7F09-4BA5-AAE7-C2D201EDBFEA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28685-FFFB-4CFF-A79F-94B2ADDBF8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420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9EACB-7F09-4BA5-AAE7-C2D201EDBFEA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28685-FFFB-4CFF-A79F-94B2ADDBF8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683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9EACB-7F09-4BA5-AAE7-C2D201EDBFEA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28685-FFFB-4CFF-A79F-94B2ADDBF8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222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9EACB-7F09-4BA5-AAE7-C2D201EDBFEA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28685-FFFB-4CFF-A79F-94B2ADDBF8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6268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9EACB-7F09-4BA5-AAE7-C2D201EDBFEA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28685-FFFB-4CFF-A79F-94B2ADDBF8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944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9EACB-7F09-4BA5-AAE7-C2D201EDBFEA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28685-FFFB-4CFF-A79F-94B2ADDBF8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260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9EACB-7F09-4BA5-AAE7-C2D201EDBFEA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28685-FFFB-4CFF-A79F-94B2ADDBF8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79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9EACB-7F09-4BA5-AAE7-C2D201EDBFEA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28685-FFFB-4CFF-A79F-94B2ADDBF8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797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9EACB-7F09-4BA5-AAE7-C2D201EDBFEA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28685-FFFB-4CFF-A79F-94B2ADDBF8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861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19EACB-7F09-4BA5-AAE7-C2D201EDBFEA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828685-FFFB-4CFF-A79F-94B2ADDBF8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622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Cyrl-RS" sz="3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Наташа Миланов </a:t>
            </a:r>
            <a:r>
              <a:rPr lang="en-US" sz="3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sr-Cyrl-RS" sz="3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Београд</a:t>
            </a:r>
            <a:r>
              <a:rPr lang="en-US" sz="3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sr-Cyrl-RS" sz="3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sr-Cyrl-RS" sz="3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r-Cyrl-RS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Институт за српски језик </a:t>
            </a:r>
            <a:r>
              <a:rPr lang="sr-Cyrl-RS" sz="1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САНУ</a:t>
            </a:r>
            <a:r>
              <a:rPr lang="en-US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r-Latn-RS" sz="1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natasa.milanov@isj.sanu.ac.rs</a:t>
            </a:r>
            <a:endParaRPr lang="en-US" sz="1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ru-RU" sz="4800" b="1" dirty="0" smtClean="0">
              <a:solidFill>
                <a:prstClr val="black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ru-RU" sz="4800" b="1" dirty="0" smtClean="0">
                <a:solidFill>
                  <a:prstClr val="black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О </a:t>
            </a:r>
            <a:r>
              <a:rPr lang="ru-RU" sz="4800" b="1" dirty="0" smtClean="0">
                <a:solidFill>
                  <a:prstClr val="black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придевима </a:t>
            </a:r>
            <a:r>
              <a:rPr lang="ru-RU" sz="4800" b="1" dirty="0">
                <a:solidFill>
                  <a:prstClr val="black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са значењем недостајања нечега у Андрићевим путописима</a:t>
            </a:r>
            <a:r>
              <a:rPr lang="sr-Cyrl-RS" sz="4800" dirty="0">
                <a:solidFill>
                  <a:prstClr val="black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/>
            </a:r>
            <a:br>
              <a:rPr lang="sr-Cyrl-RS" sz="4800" dirty="0">
                <a:solidFill>
                  <a:prstClr val="black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r>
              <a:rPr lang="en-US" sz="4800" dirty="0">
                <a:solidFill>
                  <a:prstClr val="black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/>
            </a:r>
            <a:br>
              <a:rPr lang="en-US" sz="4800" dirty="0">
                <a:solidFill>
                  <a:prstClr val="black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r>
              <a:rPr lang="sr-Cyrl-RS" sz="2600" b="1" dirty="0">
                <a:solidFill>
                  <a:prstClr val="black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15</a:t>
            </a:r>
            <a:r>
              <a:rPr lang="en-US" sz="2600" b="1" dirty="0">
                <a:solidFill>
                  <a:prstClr val="black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.</a:t>
            </a:r>
            <a:r>
              <a:rPr lang="sr-Cyrl-RS" sz="2600" b="1" dirty="0">
                <a:solidFill>
                  <a:prstClr val="black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симпозијум „Андрићева публицистика“</a:t>
            </a:r>
            <a:r>
              <a:rPr lang="sr-Cyrl-RS" sz="2400" dirty="0">
                <a:solidFill>
                  <a:prstClr val="black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/>
            </a:r>
            <a:br>
              <a:rPr lang="sr-Cyrl-RS" sz="2400" dirty="0">
                <a:solidFill>
                  <a:prstClr val="black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/>
            </a:r>
            <a:b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r>
              <a:rPr lang="sr-Cyrl-RS" sz="2400" b="1" dirty="0">
                <a:solidFill>
                  <a:prstClr val="black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Словенија, </a:t>
            </a:r>
            <a:r>
              <a:rPr lang="en-US" sz="2400" b="1" dirty="0">
                <a:solidFill>
                  <a:prstClr val="black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19</a:t>
            </a:r>
            <a:r>
              <a:rPr lang="sr-Cyrl-RS" sz="2400" b="1" dirty="0">
                <a:solidFill>
                  <a:prstClr val="black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–</a:t>
            </a:r>
            <a:r>
              <a:rPr lang="en-US" sz="2400" b="1" dirty="0">
                <a:solidFill>
                  <a:prstClr val="black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22.10. </a:t>
            </a:r>
            <a:r>
              <a:rPr lang="en-US" sz="2400" b="1" dirty="0" smtClean="0">
                <a:solidFill>
                  <a:prstClr val="black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2023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207693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559" y="365125"/>
            <a:ext cx="10741241" cy="700195"/>
          </a:xfrm>
        </p:spPr>
        <p:txBody>
          <a:bodyPr>
            <a:normAutofit/>
          </a:bodyPr>
          <a:lstStyle/>
          <a:p>
            <a:r>
              <a:rPr lang="sr-Cyrl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4.4. Људи, животиње (физичке карактеристике)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5209" y="1207363"/>
            <a:ext cx="11078592" cy="532660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sr-Cyrl-RS" sz="3500" dirty="0" smtClean="0"/>
              <a:t>На њему </a:t>
            </a:r>
            <a:r>
              <a:rPr lang="sr-Cyrl-RS" sz="3500" dirty="0"/>
              <a:t>[друму] је изубијана </a:t>
            </a:r>
            <a:r>
              <a:rPr lang="sr-Cyrl-RS" sz="3500" dirty="0"/>
              <a:t>и </a:t>
            </a:r>
            <a:r>
              <a:rPr lang="sr-Cyrl-RS" sz="3500" i="1" dirty="0"/>
              <a:t>мртва</a:t>
            </a:r>
            <a:r>
              <a:rPr lang="sr-Cyrl-RS" sz="3500" dirty="0"/>
              <a:t>, дугачка змија шарка; </a:t>
            </a:r>
            <a:endParaRPr lang="sr-Cyrl-RS" sz="3500" dirty="0" smtClean="0"/>
          </a:p>
          <a:p>
            <a:pPr algn="just"/>
            <a:r>
              <a:rPr lang="sr-Cyrl-RS" sz="3500" dirty="0"/>
              <a:t>Младићи натоваре бика на кола у која је упрегнут </a:t>
            </a:r>
            <a:r>
              <a:rPr lang="sr-Cyrl-RS" sz="3500" i="1" dirty="0"/>
              <a:t>мршав</a:t>
            </a:r>
            <a:r>
              <a:rPr lang="sr-Cyrl-RS" sz="3500" dirty="0"/>
              <a:t> коњ; </a:t>
            </a:r>
          </a:p>
          <a:p>
            <a:pPr algn="just"/>
            <a:r>
              <a:rPr lang="sr-Cyrl-RS" sz="3500" dirty="0" smtClean="0"/>
              <a:t>На </a:t>
            </a:r>
            <a:r>
              <a:rPr lang="sr-Cyrl-RS" sz="3500" dirty="0"/>
              <a:t>тргу испод терасе, </a:t>
            </a:r>
            <a:r>
              <a:rPr lang="sr-Cyrl-RS" sz="3500" i="1" dirty="0"/>
              <a:t>мршаве</a:t>
            </a:r>
            <a:r>
              <a:rPr lang="sr-Cyrl-RS" sz="3500" dirty="0"/>
              <a:t> девојчице продају неке колаче; </a:t>
            </a:r>
            <a:endParaRPr lang="sr-Cyrl-RS" sz="3500" dirty="0" smtClean="0"/>
          </a:p>
          <a:p>
            <a:pPr algn="just"/>
            <a:r>
              <a:rPr lang="sr-Cyrl-RS" sz="3500" dirty="0" smtClean="0"/>
              <a:t>Изгледа </a:t>
            </a:r>
            <a:r>
              <a:rPr lang="sr-Cyrl-RS" sz="3500" dirty="0"/>
              <a:t>да [човек] никад није ни био млад, </a:t>
            </a:r>
            <a:r>
              <a:rPr lang="sr-Cyrl-RS" sz="3500" i="1" dirty="0"/>
              <a:t>сасушен</a:t>
            </a:r>
            <a:r>
              <a:rPr lang="sr-Cyrl-RS" sz="3500" dirty="0"/>
              <a:t> и искрпљен;</a:t>
            </a:r>
            <a:endParaRPr lang="en-US" sz="3500" dirty="0"/>
          </a:p>
          <a:p>
            <a:pPr algn="just"/>
            <a:r>
              <a:rPr lang="sr-Cyrl-RS" sz="3500" dirty="0"/>
              <a:t>Становници данског острва […] су </a:t>
            </a:r>
            <a:r>
              <a:rPr lang="sr-Cyrl-RS" sz="3500" i="1" dirty="0"/>
              <a:t>слепи</a:t>
            </a:r>
            <a:r>
              <a:rPr lang="sr-Cyrl-RS" sz="3500" dirty="0"/>
              <a:t> за </a:t>
            </a:r>
            <a:r>
              <a:rPr lang="sr-Cyrl-RS" sz="3500" dirty="0" smtClean="0"/>
              <a:t>боје;</a:t>
            </a:r>
          </a:p>
          <a:p>
            <a:pPr algn="just"/>
            <a:r>
              <a:rPr lang="sr-Cyrl-RS" sz="3500" dirty="0" smtClean="0"/>
              <a:t> Жене […] </a:t>
            </a:r>
            <a:r>
              <a:rPr lang="sr-Cyrl-RS" sz="3500" dirty="0"/>
              <a:t>носе свој терет на глави као неки украс, и подржавају га грудима, куковима и </a:t>
            </a:r>
            <a:r>
              <a:rPr lang="sr-Cyrl-RS" sz="3500" i="1" dirty="0"/>
              <a:t>босим</a:t>
            </a:r>
            <a:r>
              <a:rPr lang="sr-Cyrl-RS" sz="3500" dirty="0"/>
              <a:t> препланулим </a:t>
            </a:r>
            <a:r>
              <a:rPr lang="sr-Cyrl-RS" sz="3500" dirty="0" smtClean="0"/>
              <a:t>ногама.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15965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4.5. Материјално стање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sr-Cyrl-RS" sz="3200" dirty="0">
                <a:latin typeface="Arial" panose="020B0604020202020204" pitchFamily="34" charset="0"/>
                <a:cs typeface="Arial" panose="020B0604020202020204" pitchFamily="34" charset="0"/>
              </a:rPr>
              <a:t>Првих дана октобра месеца нађем се, опет сиромах и </a:t>
            </a:r>
            <a:r>
              <a:rPr lang="sr-Cyrl-RS" sz="3200" i="1" dirty="0">
                <a:latin typeface="Arial" panose="020B0604020202020204" pitchFamily="34" charset="0"/>
                <a:cs typeface="Arial" panose="020B0604020202020204" pitchFamily="34" charset="0"/>
              </a:rPr>
              <a:t>празних</a:t>
            </a:r>
            <a:r>
              <a:rPr lang="sr-Cyrl-R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Cyrl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руку; </a:t>
            </a:r>
            <a:endParaRPr lang="sr-Cyrl-R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sr-Cyrl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Децу</a:t>
            </a:r>
            <a:r>
              <a:rPr lang="sr-Cyrl-RS" sz="3200" dirty="0">
                <a:latin typeface="Arial" panose="020B0604020202020204" pitchFamily="34" charset="0"/>
                <a:cs typeface="Arial" panose="020B0604020202020204" pitchFamily="34" charset="0"/>
              </a:rPr>
              <a:t>, добро одевену, богаташку, и </a:t>
            </a:r>
            <a:r>
              <a:rPr lang="sr-Cyrl-RS" sz="3200" i="1" dirty="0">
                <a:latin typeface="Arial" panose="020B0604020202020204" pitchFamily="34" charset="0"/>
                <a:cs typeface="Arial" panose="020B0604020202020204" pitchFamily="34" charset="0"/>
              </a:rPr>
              <a:t>бедну</a:t>
            </a:r>
            <a:r>
              <a:rPr lang="sr-Cyrl-RS" sz="3200" dirty="0">
                <a:latin typeface="Arial" panose="020B0604020202020204" pitchFamily="34" charset="0"/>
                <a:cs typeface="Arial" panose="020B0604020202020204" pitchFamily="34" charset="0"/>
              </a:rPr>
              <a:t>, мршаву и </a:t>
            </a:r>
            <a:r>
              <a:rPr lang="sr-Cyrl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сиротињску;</a:t>
            </a:r>
            <a:endParaRPr lang="en-US" sz="3200" dirty="0"/>
          </a:p>
          <a:p>
            <a:pPr algn="just"/>
            <a:r>
              <a:rPr lang="sr-Cyrl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Уски </a:t>
            </a:r>
            <a:r>
              <a:rPr lang="sr-Cyrl-RS" sz="3200" dirty="0">
                <a:latin typeface="Arial" panose="020B0604020202020204" pitchFamily="34" charset="0"/>
                <a:cs typeface="Arial" panose="020B0604020202020204" pitchFamily="34" charset="0"/>
              </a:rPr>
              <a:t>и мрачни „хаустори“ који вас дочекају задахом мемле и мирисима </a:t>
            </a:r>
            <a:r>
              <a:rPr lang="sr-Cyrl-RS" sz="3200" i="1" dirty="0">
                <a:latin typeface="Arial" panose="020B0604020202020204" pitchFamily="34" charset="0"/>
                <a:cs typeface="Arial" panose="020B0604020202020204" pitchFamily="34" charset="0"/>
              </a:rPr>
              <a:t>танке</a:t>
            </a:r>
            <a:r>
              <a:rPr lang="sr-Cyrl-RS" sz="3200" dirty="0">
                <a:latin typeface="Arial" panose="020B0604020202020204" pitchFamily="34" charset="0"/>
                <a:cs typeface="Arial" panose="020B0604020202020204" pitchFamily="34" charset="0"/>
              </a:rPr>
              <a:t> кухиње и </a:t>
            </a:r>
            <a:r>
              <a:rPr lang="sr-Cyrl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понија. </a:t>
            </a:r>
          </a:p>
        </p:txBody>
      </p:sp>
    </p:spTree>
    <p:extLst>
      <p:ext uri="{BB962C8B-B14F-4D97-AF65-F5344CB8AC3E}">
        <p14:creationId xmlns:p14="http://schemas.microsoft.com/office/powerpoint/2010/main" val="4051785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4.5. Храна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RS" sz="3200" i="1" dirty="0">
                <a:latin typeface="Arial" panose="020B0604020202020204" pitchFamily="34" charset="0"/>
                <a:cs typeface="Arial" panose="020B0604020202020204" pitchFamily="34" charset="0"/>
              </a:rPr>
              <a:t>Слаба</a:t>
            </a:r>
            <a:r>
              <a:rPr lang="sr-Cyrl-RS" sz="3200" dirty="0">
                <a:latin typeface="Arial" panose="020B0604020202020204" pitchFamily="34" charset="0"/>
                <a:cs typeface="Arial" panose="020B0604020202020204" pitchFamily="34" charset="0"/>
              </a:rPr>
              <a:t> кафа, топла минерална вода; </a:t>
            </a:r>
            <a:endParaRPr lang="sr-Cyrl-R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r-Cyrl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Јела </a:t>
            </a:r>
            <a:r>
              <a:rPr lang="sr-Cyrl-RS" sz="3200" dirty="0">
                <a:latin typeface="Arial" panose="020B0604020202020204" pitchFamily="34" charset="0"/>
                <a:cs typeface="Arial" panose="020B0604020202020204" pitchFamily="34" charset="0"/>
              </a:rPr>
              <a:t>су </a:t>
            </a:r>
            <a:r>
              <a:rPr lang="sr-Cyrl-RS" sz="3200" i="1" dirty="0">
                <a:latin typeface="Arial" panose="020B0604020202020204" pitchFamily="34" charset="0"/>
                <a:cs typeface="Arial" panose="020B0604020202020204" pitchFamily="34" charset="0"/>
              </a:rPr>
              <a:t>немасна</a:t>
            </a:r>
            <a:r>
              <a:rPr lang="sr-Cyrl-RS" sz="3200" dirty="0">
                <a:latin typeface="Arial" panose="020B0604020202020204" pitchFamily="34" charset="0"/>
                <a:cs typeface="Arial" panose="020B0604020202020204" pitchFamily="34" charset="0"/>
              </a:rPr>
              <a:t>, без сока и зачина; </a:t>
            </a:r>
            <a:endParaRPr lang="sr-Cyrl-R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r-Cyrl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Продало </a:t>
            </a:r>
            <a:r>
              <a:rPr lang="sr-Cyrl-RS" sz="3200" dirty="0">
                <a:latin typeface="Arial" panose="020B0604020202020204" pitchFamily="34" charset="0"/>
                <a:cs typeface="Arial" panose="020B0604020202020204" pitchFamily="34" charset="0"/>
              </a:rPr>
              <a:t>се све што се продати може и сад се живи од хлеба и </a:t>
            </a:r>
            <a:r>
              <a:rPr lang="sr-Cyrl-RS" sz="3200" i="1" dirty="0">
                <a:latin typeface="Arial" panose="020B0604020202020204" pitchFamily="34" charset="0"/>
                <a:cs typeface="Arial" panose="020B0604020202020204" pitchFamily="34" charset="0"/>
              </a:rPr>
              <a:t>танка</a:t>
            </a:r>
            <a:r>
              <a:rPr lang="sr-Cyrl-R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Cyrl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чаја. 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02965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3783" y="71021"/>
            <a:ext cx="10830017" cy="727969"/>
          </a:xfrm>
        </p:spPr>
        <p:txBody>
          <a:bodyPr>
            <a:normAutofit fontScale="90000"/>
          </a:bodyPr>
          <a:lstStyle/>
          <a:p>
            <a:r>
              <a:rPr lang="sr-Cyrl-RS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sr-Cyrl-RS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r-Cyrl-R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4.6. </a:t>
            </a:r>
            <a:r>
              <a:rPr lang="sr-Cyrl-RS" sz="3600" dirty="0">
                <a:latin typeface="Arial" panose="020B0604020202020204" pitchFamily="34" charset="0"/>
                <a:cs typeface="Arial" panose="020B0604020202020204" pitchFamily="34" charset="0"/>
              </a:rPr>
              <a:t>Димензије</a:t>
            </a:r>
            <a:r>
              <a:rPr lang="sr-Cyrl-RS" dirty="0"/>
              <a:t/>
            </a:r>
            <a:br>
              <a:rPr lang="sr-Cyrl-R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sr-Cyrl-RS" sz="3200" dirty="0">
                <a:latin typeface="Arial" panose="020B0604020202020204" pitchFamily="34" charset="0"/>
                <a:cs typeface="Arial" panose="020B0604020202020204" pitchFamily="34" charset="0"/>
              </a:rPr>
              <a:t>Град од камена, у стрмој, </a:t>
            </a:r>
            <a:r>
              <a:rPr lang="sr-Cyrl-RS" sz="3200" dirty="0" err="1">
                <a:latin typeface="Arial" panose="020B0604020202020204" pitchFamily="34" charset="0"/>
                <a:cs typeface="Arial" panose="020B0604020202020204" pitchFamily="34" charset="0"/>
              </a:rPr>
              <a:t>крчевитој</a:t>
            </a:r>
            <a:r>
              <a:rPr lang="sr-Cyrl-RS" sz="3200" dirty="0"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sr-Cyrl-RS" sz="3200" i="1" dirty="0">
                <a:latin typeface="Arial" panose="020B0604020202020204" pitchFamily="34" charset="0"/>
                <a:cs typeface="Arial" panose="020B0604020202020204" pitchFamily="34" charset="0"/>
              </a:rPr>
              <a:t>тесној</a:t>
            </a:r>
            <a:r>
              <a:rPr lang="sr-Cyrl-RS" sz="3200" dirty="0">
                <a:latin typeface="Arial" panose="020B0604020202020204" pitchFamily="34" charset="0"/>
                <a:cs typeface="Arial" panose="020B0604020202020204" pitchFamily="34" charset="0"/>
              </a:rPr>
              <a:t> долини Неретве; </a:t>
            </a:r>
          </a:p>
          <a:p>
            <a:pPr marL="0" indent="0" algn="just">
              <a:buNone/>
            </a:pPr>
            <a:r>
              <a:rPr lang="sr-Cyrl-RS" sz="3200" dirty="0">
                <a:latin typeface="Arial" panose="020B0604020202020204" pitchFamily="34" charset="0"/>
                <a:cs typeface="Arial" panose="020B0604020202020204" pitchFamily="34" charset="0"/>
              </a:rPr>
              <a:t>Браве на орманима и на вратима још су у реду, али </a:t>
            </a:r>
            <a:r>
              <a:rPr lang="sr-Cyrl-RS" sz="3200" i="1" dirty="0">
                <a:latin typeface="Arial" panose="020B0604020202020204" pitchFamily="34" charset="0"/>
                <a:cs typeface="Arial" panose="020B0604020202020204" pitchFamily="34" charset="0"/>
              </a:rPr>
              <a:t>ослабиле</a:t>
            </a:r>
            <a:r>
              <a:rPr lang="sr-Cyrl-RS" sz="3200" dirty="0"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sr-Cyrl-RS" sz="3200" i="1" dirty="0">
                <a:latin typeface="Arial" panose="020B0604020202020204" pitchFamily="34" charset="0"/>
                <a:cs typeface="Arial" panose="020B0604020202020204" pitchFamily="34" charset="0"/>
              </a:rPr>
              <a:t>истанчале</a:t>
            </a:r>
            <a:r>
              <a:rPr lang="sr-Cyrl-RS" sz="3200" dirty="0">
                <a:latin typeface="Arial" panose="020B0604020202020204" pitchFamily="34" charset="0"/>
                <a:cs typeface="Arial" panose="020B0604020202020204" pitchFamily="34" charset="0"/>
              </a:rPr>
              <a:t>, прозори се затварају али непотпуно, старачки малокрвно.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27510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1336" y="365125"/>
            <a:ext cx="10652464" cy="602541"/>
          </a:xfrm>
        </p:spPr>
        <p:txBody>
          <a:bodyPr>
            <a:normAutofit/>
          </a:bodyPr>
          <a:lstStyle/>
          <a:p>
            <a:r>
              <a:rPr lang="sr-Cyrl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4.7. Апстрактни појмови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0517" y="1402672"/>
            <a:ext cx="10883283" cy="5033639"/>
          </a:xfrm>
        </p:spPr>
        <p:txBody>
          <a:bodyPr>
            <a:normAutofit/>
          </a:bodyPr>
          <a:lstStyle/>
          <a:p>
            <a:pPr algn="just"/>
            <a:r>
              <a:rPr lang="sr-Cyrl-RS" sz="3200" dirty="0"/>
              <a:t>Не </a:t>
            </a:r>
            <a:r>
              <a:rPr lang="sr-Cyrl-RS" sz="3200" dirty="0" err="1"/>
              <a:t>хтједосмо</a:t>
            </a:r>
            <a:r>
              <a:rPr lang="sr-Cyrl-RS" sz="3200" dirty="0"/>
              <a:t> са својима да дијелимо невеселе свечаности ни </a:t>
            </a:r>
            <a:r>
              <a:rPr lang="sr-Cyrl-RS" sz="3200" i="1" dirty="0"/>
              <a:t>неплодне</a:t>
            </a:r>
            <a:r>
              <a:rPr lang="sr-Cyrl-RS" sz="3200" dirty="0"/>
              <a:t> жалости; </a:t>
            </a:r>
            <a:endParaRPr lang="sr-Cyrl-RS" sz="3200" dirty="0" smtClean="0"/>
          </a:p>
          <a:p>
            <a:pPr algn="just"/>
            <a:r>
              <a:rPr lang="sr-Cyrl-RS" sz="3200" dirty="0" smtClean="0"/>
              <a:t>У </a:t>
            </a:r>
            <a:r>
              <a:rPr lang="sr-Cyrl-RS" sz="3200" dirty="0"/>
              <a:t>тој борби преживео је </a:t>
            </a:r>
            <a:r>
              <a:rPr lang="sr-Cyrl-RS" sz="3200" i="1" dirty="0"/>
              <a:t>голи</a:t>
            </a:r>
            <a:r>
              <a:rPr lang="sr-Cyrl-RS" sz="3200" dirty="0"/>
              <a:t> нагон за одбраном живота; </a:t>
            </a:r>
            <a:endParaRPr lang="sr-Cyrl-RS" sz="3200" dirty="0" smtClean="0"/>
          </a:p>
          <a:p>
            <a:pPr algn="just"/>
            <a:r>
              <a:rPr lang="sr-Cyrl-RS" sz="3200" dirty="0" smtClean="0"/>
              <a:t>Цинцари </a:t>
            </a:r>
            <a:r>
              <a:rPr lang="sr-Cyrl-RS" sz="3200" dirty="0"/>
              <a:t>имају, од најранијег детињства, </a:t>
            </a:r>
            <a:r>
              <a:rPr lang="sr-Cyrl-RS" sz="3200" i="1" dirty="0"/>
              <a:t>осакаћену</a:t>
            </a:r>
            <a:r>
              <a:rPr lang="sr-Cyrl-RS" sz="3200" dirty="0"/>
              <a:t> душу; </a:t>
            </a:r>
            <a:endParaRPr lang="sr-Cyrl-RS" sz="3200" dirty="0" smtClean="0"/>
          </a:p>
          <a:p>
            <a:pPr algn="just"/>
            <a:r>
              <a:rPr lang="sr-Cyrl-RS" sz="3200" dirty="0" smtClean="0"/>
              <a:t>Хотелска </a:t>
            </a:r>
            <a:r>
              <a:rPr lang="sr-Cyrl-RS" sz="3200" dirty="0"/>
              <a:t>соба […] са јевтиним намештајем и олињалом простирком, пуна </a:t>
            </a:r>
            <a:r>
              <a:rPr lang="sr-Cyrl-RS" sz="3200" dirty="0" smtClean="0"/>
              <a:t>[је]неког </a:t>
            </a:r>
            <a:r>
              <a:rPr lang="sr-Cyrl-RS" sz="3200" i="1" dirty="0"/>
              <a:t>мртвог</a:t>
            </a:r>
            <a:r>
              <a:rPr lang="sr-Cyrl-RS" sz="3200" dirty="0"/>
              <a:t> времена; </a:t>
            </a:r>
            <a:endParaRPr lang="sr-Cyrl-RS" sz="3200" dirty="0" smtClean="0"/>
          </a:p>
          <a:p>
            <a:pPr algn="just"/>
            <a:r>
              <a:rPr lang="sr-Cyrl-RS" sz="3200" dirty="0" smtClean="0"/>
              <a:t>Окупатор</a:t>
            </a:r>
            <a:r>
              <a:rPr lang="sr-Cyrl-RS" sz="3200" dirty="0"/>
              <a:t>, у својој </a:t>
            </a:r>
            <a:r>
              <a:rPr lang="sr-Cyrl-RS" sz="3200" i="1" dirty="0"/>
              <a:t>безумној</a:t>
            </a:r>
            <a:r>
              <a:rPr lang="sr-Cyrl-RS" sz="3200" dirty="0"/>
              <a:t> тежњи да пороби […] забранио </a:t>
            </a:r>
            <a:r>
              <a:rPr lang="sr-Cyrl-RS" sz="3200" dirty="0" smtClean="0"/>
              <a:t>[је] Пољацима </a:t>
            </a:r>
            <a:r>
              <a:rPr lang="sr-Cyrl-RS" sz="3200" dirty="0"/>
              <a:t>да свирају </a:t>
            </a:r>
            <a:r>
              <a:rPr lang="sr-Cyrl-RS" sz="3200" dirty="0" smtClean="0"/>
              <a:t>Шопена. </a:t>
            </a: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71073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5. Закључак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sr-Cyrl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придеви </a:t>
            </a:r>
            <a:r>
              <a:rPr lang="sr-Cyrl-RS" sz="3200" dirty="0">
                <a:latin typeface="Arial" panose="020B0604020202020204" pitchFamily="34" charset="0"/>
                <a:cs typeface="Arial" panose="020B0604020202020204" pitchFamily="34" charset="0"/>
              </a:rPr>
              <a:t>са конкретним примарним значењем</a:t>
            </a:r>
            <a:endParaRPr lang="sr-Cyrl-R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sr-Cyrl-RS" sz="3200" dirty="0">
                <a:latin typeface="Arial" panose="020B0604020202020204" pitchFamily="34" charset="0"/>
                <a:cs typeface="Arial" panose="020B0604020202020204" pitchFamily="34" charset="0"/>
              </a:rPr>
              <a:t>описују голим оком видљива својства </a:t>
            </a:r>
          </a:p>
          <a:p>
            <a:pPr algn="just"/>
            <a:r>
              <a:rPr lang="sr-Cyrl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описују својства разноврсних, најчешће конкретних денотата</a:t>
            </a:r>
          </a:p>
          <a:p>
            <a:pPr algn="just"/>
            <a:r>
              <a:rPr lang="sr-Cyrl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најфреквентнији </a:t>
            </a:r>
            <a:r>
              <a:rPr lang="sr-Cyrl-RS" sz="3200" dirty="0">
                <a:latin typeface="Arial" panose="020B0604020202020204" pitchFamily="34" charset="0"/>
                <a:cs typeface="Arial" panose="020B0604020202020204" pitchFamily="34" charset="0"/>
              </a:rPr>
              <a:t>придеви: </a:t>
            </a:r>
            <a:r>
              <a:rPr lang="sr-Cyrl-RS" sz="3200" i="1" dirty="0">
                <a:latin typeface="Arial" panose="020B0604020202020204" pitchFamily="34" charset="0"/>
                <a:cs typeface="Arial" panose="020B0604020202020204" pitchFamily="34" charset="0"/>
              </a:rPr>
              <a:t>празан</a:t>
            </a:r>
            <a:r>
              <a:rPr lang="sr-Cyrl-R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RS" sz="3200" i="1" dirty="0">
                <a:latin typeface="Arial" panose="020B0604020202020204" pitchFamily="34" charset="0"/>
                <a:cs typeface="Arial" panose="020B0604020202020204" pitchFamily="34" charset="0"/>
              </a:rPr>
              <a:t>пуст</a:t>
            </a:r>
            <a:r>
              <a:rPr lang="sr-Cyrl-R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RS" sz="3200" i="1" dirty="0">
                <a:latin typeface="Arial" panose="020B0604020202020204" pitchFamily="34" charset="0"/>
                <a:cs typeface="Arial" panose="020B0604020202020204" pitchFamily="34" charset="0"/>
              </a:rPr>
              <a:t>го</a:t>
            </a:r>
            <a:r>
              <a:rPr lang="sr-Cyrl-R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RS" sz="3200" i="1" dirty="0">
                <a:latin typeface="Arial" panose="020B0604020202020204" pitchFamily="34" charset="0"/>
                <a:cs typeface="Arial" panose="020B0604020202020204" pitchFamily="34" charset="0"/>
              </a:rPr>
              <a:t>мртав</a:t>
            </a:r>
            <a:r>
              <a:rPr lang="sr-Cyrl-R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RS" sz="3200" i="1" dirty="0">
                <a:latin typeface="Arial" panose="020B0604020202020204" pitchFamily="34" charset="0"/>
                <a:cs typeface="Arial" panose="020B0604020202020204" pitchFamily="34" charset="0"/>
              </a:rPr>
              <a:t>глув</a:t>
            </a:r>
          </a:p>
          <a:p>
            <a:pPr algn="just"/>
            <a:r>
              <a:rPr lang="sr-Cyrl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стилски ефекат појачава се </a:t>
            </a:r>
            <a:r>
              <a:rPr lang="sr-Cyrl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употребом </a:t>
            </a:r>
            <a:r>
              <a:rPr lang="sr-Cyrl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више каритивних придева у једном опису</a:t>
            </a:r>
          </a:p>
          <a:p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59912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0292" y="223083"/>
            <a:ext cx="10643507" cy="460498"/>
          </a:xfrm>
        </p:spPr>
        <p:txBody>
          <a:bodyPr>
            <a:noAutofit/>
          </a:bodyPr>
          <a:lstStyle/>
          <a:p>
            <a:r>
              <a:rPr lang="sr-Cyrl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6. </a:t>
            </a:r>
            <a:r>
              <a:rPr lang="sr-Cyrl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Литература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9291" y="989859"/>
            <a:ext cx="10794508" cy="5868141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Грицкат 1976: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Грицкат И.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Језик српских путописа из ХVII и с почетка ХVIII века,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у: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В. Ђурић (ур.), </a:t>
            </a:r>
            <a:r>
              <a:rPr lang="ru-RU" i="1" dirty="0">
                <a:latin typeface="Arial" panose="020B0604020202020204" pitchFamily="34" charset="0"/>
                <a:cs typeface="Arial" panose="020B0604020202020204" pitchFamily="34" charset="0"/>
              </a:rPr>
              <a:t>Зборник историје књижевности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 Књ. 10, Стара српска књижевност,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Београд, с. 297–322.</a:t>
            </a:r>
            <a:endParaRPr lang="sr-Latn-R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sr-Cyrl-CS" dirty="0">
                <a:latin typeface="Arial" panose="020B0604020202020204" pitchFamily="34" charset="0"/>
                <a:cs typeface="Arial" panose="020B0604020202020204" pitchFamily="34" charset="0"/>
              </a:rPr>
              <a:t>Драгићевић 2001: Рајна Драгићевић, </a:t>
            </a:r>
            <a:r>
              <a:rPr lang="sr-Cyrl-CS" i="1" dirty="0">
                <a:latin typeface="Arial" panose="020B0604020202020204" pitchFamily="34" charset="0"/>
                <a:cs typeface="Arial" panose="020B0604020202020204" pitchFamily="34" charset="0"/>
              </a:rPr>
              <a:t>Придеви са значењем људских особина (творбена и семантичка анализа)</a:t>
            </a:r>
            <a:r>
              <a:rPr lang="sr-Cyrl-C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CS" dirty="0" smtClean="0">
                <a:latin typeface="Arial" panose="020B0604020202020204" pitchFamily="34" charset="0"/>
                <a:cs typeface="Arial" panose="020B0604020202020204" pitchFamily="34" charset="0"/>
              </a:rPr>
              <a:t>Београд.</a:t>
            </a:r>
            <a:endParaRPr lang="sr-Latn-R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Ђукић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Перишић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2016</a:t>
            </a:r>
            <a:r>
              <a:rPr lang="sr-Latn-RS" dirty="0" smtClean="0">
                <a:latin typeface="Arial" panose="020B0604020202020204" pitchFamily="34" charset="0"/>
                <a:cs typeface="Arial" panose="020B0604020202020204" pitchFamily="34" charset="0"/>
              </a:rPr>
              <a:t>: Žaneta Đukić Perišić, Ivo Andrić: Put, putnik, putopis, In: B. Tošović (Hg.) </a:t>
            </a:r>
            <a:r>
              <a:rPr lang="sr-Latn-RS" i="1" dirty="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de-DE" i="1" dirty="0" smtClean="0">
                <a:latin typeface="Arial" panose="020B0604020202020204" pitchFamily="34" charset="0"/>
                <a:cs typeface="Arial" panose="020B0604020202020204" pitchFamily="34" charset="0"/>
              </a:rPr>
              <a:t>vo</a:t>
            </a:r>
            <a:r>
              <a:rPr lang="sr-Latn-RS" i="1" dirty="0" smtClean="0">
                <a:latin typeface="Arial" panose="020B0604020202020204" pitchFamily="34" charset="0"/>
                <a:cs typeface="Arial" panose="020B0604020202020204" pitchFamily="34" charset="0"/>
              </a:rPr>
              <a:t> A</a:t>
            </a:r>
            <a:r>
              <a:rPr lang="de-DE" i="1" dirty="0" smtClean="0">
                <a:latin typeface="Arial" panose="020B0604020202020204" pitchFamily="34" charset="0"/>
                <a:cs typeface="Arial" panose="020B0604020202020204" pitchFamily="34" charset="0"/>
              </a:rPr>
              <a:t>ndrić:</a:t>
            </a:r>
            <a:r>
              <a:rPr lang="sr-Latn-RS" i="1" dirty="0" smtClean="0">
                <a:latin typeface="Arial" panose="020B0604020202020204" pitchFamily="34" charset="0"/>
                <a:cs typeface="Arial" panose="020B0604020202020204" pitchFamily="34" charset="0"/>
              </a:rPr>
              <a:t> G</a:t>
            </a:r>
            <a:r>
              <a:rPr lang="de-DE" i="1" dirty="0" smtClean="0">
                <a:latin typeface="Arial" panose="020B0604020202020204" pitchFamily="34" charset="0"/>
                <a:cs typeface="Arial" panose="020B0604020202020204" pitchFamily="34" charset="0"/>
              </a:rPr>
              <a:t>raz</a:t>
            </a:r>
            <a:r>
              <a:rPr lang="sr-Latn-RS" i="1" dirty="0" smtClean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de-DE" i="1" dirty="0" smtClean="0">
                <a:latin typeface="Arial" panose="020B0604020202020204" pitchFamily="34" charset="0"/>
                <a:cs typeface="Arial" panose="020B0604020202020204" pitchFamily="34" charset="0"/>
              </a:rPr>
              <a:t>Österreich</a:t>
            </a:r>
            <a:r>
              <a:rPr lang="sr-Latn-RS" i="1" dirty="0" smtClean="0">
                <a:latin typeface="Arial" panose="020B0604020202020204" pitchFamily="34" charset="0"/>
                <a:cs typeface="Arial" panose="020B0604020202020204" pitchFamily="34" charset="0"/>
              </a:rPr>
              <a:t> – E</a:t>
            </a:r>
            <a:r>
              <a:rPr lang="de-DE" i="1" dirty="0" smtClean="0">
                <a:latin typeface="Arial" panose="020B0604020202020204" pitchFamily="34" charset="0"/>
                <a:cs typeface="Arial" panose="020B0604020202020204" pitchFamily="34" charset="0"/>
              </a:rPr>
              <a:t>uropa</a:t>
            </a:r>
            <a:r>
              <a:rPr lang="sr-Latn-RS" dirty="0" smtClean="0">
                <a:latin typeface="Arial" panose="020B0604020202020204" pitchFamily="34" charset="0"/>
                <a:cs typeface="Arial" panose="020B0604020202020204" pitchFamily="34" charset="0"/>
              </a:rPr>
              <a:t>, Graz – Beograd, S. 41–59.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sr-Cyrl-R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Лалевић</a:t>
            </a:r>
            <a:r>
              <a:rPr lang="sr-Cyrl-RS" dirty="0" smtClean="0">
                <a:latin typeface="Arial" panose="020B0604020202020204" pitchFamily="34" charset="0"/>
                <a:cs typeface="Arial" panose="020B0604020202020204" pitchFamily="34" charset="0"/>
              </a:rPr>
              <a:t> 2004: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Lalević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M. </a:t>
            </a:r>
            <a:r>
              <a:rPr lang="en-US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Sinonimi</a:t>
            </a:r>
            <a:r>
              <a:rPr lang="en-US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srodne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reči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srpskohrvatskoga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jezika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Beograd.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Миланов 2019: Миланов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Н.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Прилог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опису семантике придева </a:t>
            </a:r>
            <a:r>
              <a:rPr lang="ru-RU" i="1" dirty="0">
                <a:latin typeface="Arial" panose="020B0604020202020204" pitchFamily="34" charset="0"/>
                <a:cs typeface="Arial" panose="020B0604020202020204" pitchFamily="34" charset="0"/>
              </a:rPr>
              <a:t>празан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i="1" dirty="0">
                <a:latin typeface="Arial" panose="020B0604020202020204" pitchFamily="34" charset="0"/>
                <a:cs typeface="Arial" panose="020B0604020202020204" pitchFamily="34" charset="0"/>
              </a:rPr>
              <a:t>Наш </a:t>
            </a:r>
            <a:r>
              <a:rPr lang="ru-RU" i="1" dirty="0" smtClean="0">
                <a:latin typeface="Arial" panose="020B0604020202020204" pitchFamily="34" charset="0"/>
                <a:cs typeface="Arial" panose="020B0604020202020204" pitchFamily="34" charset="0"/>
              </a:rPr>
              <a:t>језик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/2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с. 447–454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sr-Cyrl-R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sr-Cyrl-RS" dirty="0" smtClean="0">
                <a:latin typeface="Arial" panose="020B0604020202020204" pitchFamily="34" charset="0"/>
                <a:cs typeface="Arial" panose="020B0604020202020204" pitchFamily="34" charset="0"/>
              </a:rPr>
              <a:t>РМС: </a:t>
            </a:r>
            <a:r>
              <a:rPr lang="sr-Cyrl-RS" i="1" dirty="0" smtClean="0">
                <a:latin typeface="Arial" panose="020B0604020202020204" pitchFamily="34" charset="0"/>
                <a:cs typeface="Arial" panose="020B0604020202020204" pitchFamily="34" charset="0"/>
              </a:rPr>
              <a:t>Речник српскохрватскога књижевног језика</a:t>
            </a:r>
            <a:r>
              <a:rPr lang="sr-Cyrl-R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I–VI. </a:t>
            </a:r>
            <a:r>
              <a:rPr lang="sr-Cyrl-RS" dirty="0" smtClean="0">
                <a:latin typeface="Arial" panose="020B0604020202020204" pitchFamily="34" charset="0"/>
                <a:cs typeface="Arial" panose="020B0604020202020204" pitchFamily="34" charset="0"/>
              </a:rPr>
              <a:t>Нови Сад (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I–III </a:t>
            </a:r>
            <a:r>
              <a:rPr lang="sr-Cyrl-RS" dirty="0" smtClean="0">
                <a:latin typeface="Arial" panose="020B0604020202020204" pitchFamily="34" charset="0"/>
                <a:cs typeface="Arial" panose="020B0604020202020204" pitchFamily="34" charset="0"/>
              </a:rPr>
              <a:t>и Загреб): Матица српска (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I–III </a:t>
            </a:r>
            <a:r>
              <a:rPr lang="sr-Cyrl-RS" dirty="0" smtClean="0">
                <a:latin typeface="Arial" panose="020B0604020202020204" pitchFamily="34" charset="0"/>
                <a:cs typeface="Arial" panose="020B0604020202020204" pitchFamily="34" charset="0"/>
              </a:rPr>
              <a:t>и Матица хрватска), 1967–1976.</a:t>
            </a:r>
          </a:p>
          <a:p>
            <a:pPr algn="just"/>
            <a:r>
              <a:rPr lang="sr-Cyrl-RS" dirty="0" smtClean="0">
                <a:latin typeface="Arial" panose="020B0604020202020204" pitchFamily="34" charset="0"/>
                <a:cs typeface="Arial" panose="020B0604020202020204" pitchFamily="34" charset="0"/>
              </a:rPr>
              <a:t>РСАНУ: </a:t>
            </a:r>
            <a:r>
              <a:rPr lang="sr-Cyrl-RS" i="1" dirty="0" smtClean="0">
                <a:latin typeface="Arial" panose="020B0604020202020204" pitchFamily="34" charset="0"/>
                <a:cs typeface="Arial" panose="020B0604020202020204" pitchFamily="34" charset="0"/>
              </a:rPr>
              <a:t>Речник српскохрватског књижевног и народног језика</a:t>
            </a:r>
            <a:r>
              <a:rPr lang="sr-Cyrl-R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I–</a:t>
            </a:r>
            <a:r>
              <a:rPr lang="sr-Cyrl-RS" dirty="0" smtClean="0">
                <a:latin typeface="Arial" panose="020B0604020202020204" pitchFamily="34" charset="0"/>
                <a:cs typeface="Arial" panose="020B0604020202020204" pitchFamily="34" charset="0"/>
              </a:rPr>
              <a:t>ХХ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I. </a:t>
            </a:r>
            <a:r>
              <a:rPr lang="sr-Cyrl-RS" dirty="0" smtClean="0">
                <a:latin typeface="Arial" panose="020B0604020202020204" pitchFamily="34" charset="0"/>
                <a:cs typeface="Arial" panose="020B0604020202020204" pitchFamily="34" charset="0"/>
              </a:rPr>
              <a:t>Београд: Српска академија наука и уметности – Институт за српскохрватски/српски језик, 1959–.</a:t>
            </a:r>
          </a:p>
          <a:p>
            <a:pPr algn="just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Толстая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2008: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Толстая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Светлана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М. </a:t>
            </a:r>
            <a:r>
              <a:rPr lang="ru-RU" i="1" dirty="0" smtClean="0">
                <a:latin typeface="Arial" panose="020B0604020202020204" pitchFamily="34" charset="0"/>
                <a:cs typeface="Arial" panose="020B0604020202020204" pitchFamily="34" charset="0"/>
              </a:rPr>
              <a:t>Пространство </a:t>
            </a:r>
            <a:r>
              <a:rPr lang="ru-RU" i="1" dirty="0">
                <a:latin typeface="Arial" panose="020B0604020202020204" pitchFamily="34" charset="0"/>
                <a:cs typeface="Arial" panose="020B0604020202020204" pitchFamily="34" charset="0"/>
              </a:rPr>
              <a:t>слова. </a:t>
            </a:r>
            <a:r>
              <a:rPr lang="ru-RU" i="1" dirty="0" smtClean="0">
                <a:latin typeface="Arial" panose="020B0604020202020204" pitchFamily="34" charset="0"/>
                <a:cs typeface="Arial" panose="020B0604020202020204" pitchFamily="34" charset="0"/>
              </a:rPr>
              <a:t>Лексическая </a:t>
            </a:r>
            <a:r>
              <a:rPr lang="ru-RU" i="1" dirty="0">
                <a:latin typeface="Arial" panose="020B0604020202020204" pitchFamily="34" charset="0"/>
                <a:cs typeface="Arial" panose="020B0604020202020204" pitchFamily="34" charset="0"/>
              </a:rPr>
              <a:t>семантика в общеславянской перспективе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Москва.</a:t>
            </a:r>
          </a:p>
          <a:p>
            <a:pPr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Тошовић 1993: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Тошовић Бранко.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Оглагољеност функционалних стилова, </a:t>
            </a:r>
            <a:r>
              <a:rPr lang="ru-RU" i="1" dirty="0" smtClean="0">
                <a:latin typeface="Arial" panose="020B0604020202020204" pitchFamily="34" charset="0"/>
                <a:cs typeface="Arial" panose="020B0604020202020204" pitchFamily="34" charset="0"/>
              </a:rPr>
              <a:t>Јужнословенски филолог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XLIХ,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с. 57–74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40530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81" y="365126"/>
            <a:ext cx="10670219" cy="780094"/>
          </a:xfrm>
        </p:spPr>
        <p:txBody>
          <a:bodyPr>
            <a:normAutofit/>
          </a:bodyPr>
          <a:lstStyle/>
          <a:p>
            <a:r>
              <a:rPr lang="sr-Cyrl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1. Садржај презентације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1) </a:t>
            </a:r>
            <a:r>
              <a:rPr lang="sr-Cyrl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Увод</a:t>
            </a: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2) </a:t>
            </a:r>
            <a:r>
              <a:rPr lang="sr-Cyrl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Опште напомене о путописима</a:t>
            </a: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3) </a:t>
            </a:r>
            <a:r>
              <a:rPr lang="sr-Cyrl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Предмет и циљеви истраживања</a:t>
            </a: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4) </a:t>
            </a:r>
            <a:r>
              <a:rPr lang="sr-Cyrl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Анализа грађе</a:t>
            </a: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5) </a:t>
            </a:r>
            <a:r>
              <a:rPr lang="sr-Cyrl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Закључак</a:t>
            </a: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6) </a:t>
            </a:r>
            <a:r>
              <a:rPr lang="sr-Cyrl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Литература</a:t>
            </a: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7966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2.1</a:t>
            </a:r>
            <a:r>
              <a:rPr lang="sr-Latn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sr-Cyrl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Увод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9086" y="1469571"/>
            <a:ext cx="10570029" cy="4748213"/>
          </a:xfrm>
        </p:spPr>
        <p:txBody>
          <a:bodyPr>
            <a:normAutofit/>
          </a:bodyPr>
          <a:lstStyle/>
          <a:p>
            <a:pPr algn="just"/>
            <a:r>
              <a:rPr lang="sr-Cyrl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Андрићева 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збирк</a:t>
            </a:r>
            <a:r>
              <a:rPr lang="sr-Latn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путписне прозе </a:t>
            </a:r>
            <a:r>
              <a:rPr lang="ru-RU" sz="3200" cap="small" dirty="0">
                <a:latin typeface="Arial" panose="020B0604020202020204" pitchFamily="34" charset="0"/>
                <a:cs typeface="Arial" panose="020B0604020202020204" pitchFamily="34" charset="0"/>
              </a:rPr>
              <a:t>Предели и стазе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Дерет</a:t>
            </a:r>
            <a:r>
              <a:rPr lang="sr-Latn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a, 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2016 (прир. Ж. Ђукић Перишић)</a:t>
            </a:r>
          </a:p>
          <a:p>
            <a:pPr algn="just"/>
            <a:endParaRPr lang="sr-Latn-R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sr-Cyrl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утисци са путовања по читавој Европи (Белгија, Совјетски Савез, Швајцарска, Немачка, Пољска, северне земље, Португал, Шпанија, Румунија, Југославија итд.), по Африци и Азији 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77046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0214" y="365125"/>
            <a:ext cx="10643586" cy="762339"/>
          </a:xfrm>
        </p:spPr>
        <p:txBody>
          <a:bodyPr>
            <a:normAutofit/>
          </a:bodyPr>
          <a:lstStyle/>
          <a:p>
            <a:r>
              <a:rPr lang="sr-Cyrl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2.2</a:t>
            </a:r>
            <a:r>
              <a:rPr 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sr-Cyrl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Путописи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9293" y="1127464"/>
            <a:ext cx="10794507" cy="5548544"/>
          </a:xfrm>
        </p:spPr>
        <p:txBody>
          <a:bodyPr>
            <a:normAutofit/>
          </a:bodyPr>
          <a:lstStyle/>
          <a:p>
            <a:pPr algn="just"/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књижевне 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форме у којима су забележени утисци аутора о земљама и пределима кроз које 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путује; допуна ауторове биографије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algn="just"/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најчешће се описује 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оно што је неуобичајено за крај из кога 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аутор 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потиче 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(Грицкат 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1976: 298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); </a:t>
            </a:r>
          </a:p>
          <a:p>
            <a:pPr algn="just"/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„ 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[...] 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нова и непозната средина одједном [нас] изненади нечим познатим, и омогући нам да осетимо присну блискост и велику заједницу људског 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постојања на 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земљи” (</a:t>
            </a:r>
            <a:r>
              <a:rPr lang="ru-RU" sz="3200" cap="small" dirty="0">
                <a:latin typeface="Arial" panose="020B0604020202020204" pitchFamily="34" charset="0"/>
                <a:cs typeface="Arial" panose="020B0604020202020204" pitchFamily="34" charset="0"/>
              </a:rPr>
              <a:t>Предели и </a:t>
            </a:r>
            <a:r>
              <a:rPr lang="ru-RU" sz="3200" cap="small" dirty="0" smtClean="0">
                <a:latin typeface="Arial" panose="020B0604020202020204" pitchFamily="34" charset="0"/>
                <a:cs typeface="Arial" panose="020B0604020202020204" pitchFamily="34" charset="0"/>
              </a:rPr>
              <a:t>стазе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 254)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59975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3200" dirty="0" smtClean="0">
                <a:latin typeface="+mn-lt"/>
              </a:rPr>
              <a:t>3.1. </a:t>
            </a:r>
            <a:r>
              <a:rPr lang="sr-Cyrl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Предмет и циљеви истраживања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0214" y="1825625"/>
            <a:ext cx="10643586" cy="4646196"/>
          </a:xfrm>
        </p:spPr>
        <p:txBody>
          <a:bodyPr>
            <a:normAutofit/>
          </a:bodyPr>
          <a:lstStyle/>
          <a:p>
            <a:pPr algn="just"/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каритивни придеви – придеви са значењем недостатка, оскудевања 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(према лат. </a:t>
            </a:r>
            <a:r>
              <a:rPr lang="ru-RU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caritas 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’оскудност’)</a:t>
            </a:r>
          </a:p>
          <a:p>
            <a:pPr algn="just"/>
            <a:endParaRPr lang="ru-RU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представити денотативна поља придева и области стварности на које се односе</a:t>
            </a:r>
          </a:p>
          <a:p>
            <a:pPr algn="just"/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утврдити семантичке карактеристике и конотативну вредност придева</a:t>
            </a:r>
          </a:p>
          <a:p>
            <a:pPr algn="just"/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испитати стилску вредност придева</a:t>
            </a:r>
          </a:p>
        </p:txBody>
      </p:sp>
    </p:spTree>
    <p:extLst>
      <p:ext uri="{BB962C8B-B14F-4D97-AF65-F5344CB8AC3E}">
        <p14:creationId xmlns:p14="http://schemas.microsoft.com/office/powerpoint/2010/main" val="1869195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0617" y="365125"/>
            <a:ext cx="10963183" cy="451621"/>
          </a:xfrm>
        </p:spPr>
        <p:txBody>
          <a:bodyPr>
            <a:noAutofit/>
          </a:bodyPr>
          <a:lstStyle/>
          <a:p>
            <a:r>
              <a:rPr lang="sr-Cyrl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3.2. Претходна истраживања придева у оквиру Пројекта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0617" y="994299"/>
            <a:ext cx="11532094" cy="5566298"/>
          </a:xfrm>
        </p:spPr>
        <p:txBody>
          <a:bodyPr>
            <a:noAutofit/>
          </a:bodyPr>
          <a:lstStyle/>
          <a:p>
            <a:pPr algn="just"/>
            <a:endParaRPr lang="ru-RU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Ајџановић М. 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2015</a:t>
            </a:r>
            <a:r>
              <a:rPr lang="sr-Latn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Придевски вид у </a:t>
            </a:r>
            <a:r>
              <a:rPr lang="ru-RU" sz="3200" cap="small" dirty="0" smtClean="0">
                <a:latin typeface="Arial" panose="020B0604020202020204" pitchFamily="34" charset="0"/>
                <a:cs typeface="Arial" panose="020B0604020202020204" pitchFamily="34" charset="0"/>
              </a:rPr>
              <a:t>Проклетој авлији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ru-RU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Ајџановић 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Ј. 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2015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sr-Latn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Преводни 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еквиваленти придева 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неодређеног</a:t>
            </a:r>
            <a:r>
              <a:rPr lang="sr-Latn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вида 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у руском преводу романа </a:t>
            </a:r>
            <a:r>
              <a:rPr lang="ru-RU" sz="3200" cap="small" dirty="0" smtClean="0">
                <a:latin typeface="Arial" panose="020B0604020202020204" pitchFamily="34" charset="0"/>
                <a:cs typeface="Arial" panose="020B0604020202020204" pitchFamily="34" charset="0"/>
              </a:rPr>
              <a:t>Проклета авлија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ru-RU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Арсенијевић 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2015</a:t>
            </a:r>
            <a:r>
              <a:rPr lang="sr-Latn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Лингвистичка анализа колорита у 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Андрићевом</a:t>
            </a:r>
            <a:r>
              <a:rPr lang="sr-Latn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роману </a:t>
            </a:r>
            <a:r>
              <a:rPr lang="ru-RU" sz="3200" cap="small" dirty="0" smtClean="0">
                <a:latin typeface="Arial" panose="020B0604020202020204" pitchFamily="34" charset="0"/>
                <a:cs typeface="Arial" panose="020B0604020202020204" pitchFamily="34" charset="0"/>
              </a:rPr>
              <a:t>Проклета авлија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ru-RU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sr-Cyrl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У: Б. </a:t>
            </a:r>
            <a:r>
              <a:rPr lang="sr-Cyrl-RS" sz="3200" dirty="0">
                <a:latin typeface="Arial" panose="020B0604020202020204" pitchFamily="34" charset="0"/>
                <a:cs typeface="Arial" panose="020B0604020202020204" pitchFamily="34" charset="0"/>
              </a:rPr>
              <a:t>Тошовић (ур</a:t>
            </a:r>
            <a:r>
              <a:rPr lang="sr-Cyrl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  <a:r>
              <a:rPr lang="sr-Latn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sr-Cyrl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cap="small" dirty="0">
                <a:latin typeface="Arial" panose="020B0604020202020204" pitchFamily="34" charset="0"/>
                <a:cs typeface="Arial" panose="020B0604020202020204" pitchFamily="34" charset="0"/>
              </a:rPr>
              <a:t>Andrićeva </a:t>
            </a:r>
            <a:r>
              <a:rPr lang="en-US" sz="3200" cap="small" dirty="0" err="1">
                <a:latin typeface="Arial" panose="020B0604020202020204" pitchFamily="34" charset="0"/>
                <a:cs typeface="Arial" panose="020B0604020202020204" pitchFamily="34" charset="0"/>
              </a:rPr>
              <a:t>Avlija</a:t>
            </a:r>
            <a:r>
              <a:rPr lang="en-US" sz="3200" cap="small" dirty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en-US" sz="3200" cap="small" dirty="0" err="1">
                <a:latin typeface="Arial" panose="020B0604020202020204" pitchFamily="34" charset="0"/>
                <a:cs typeface="Arial" panose="020B0604020202020204" pitchFamily="34" charset="0"/>
              </a:rPr>
              <a:t>Andrićs</a:t>
            </a:r>
            <a:r>
              <a:rPr lang="en-US" sz="3200" cap="small" dirty="0">
                <a:latin typeface="Arial" panose="020B0604020202020204" pitchFamily="34" charset="0"/>
                <a:cs typeface="Arial" panose="020B0604020202020204" pitchFamily="34" charset="0"/>
              </a:rPr>
              <a:t> Hof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Andrić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-Initiative 8, Graz</a:t>
            </a:r>
            <a:r>
              <a:rPr lang="sr-Cyrl-R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sr-Cyrl-RS" sz="3200" dirty="0">
                <a:latin typeface="Arial" panose="020B0604020202020204" pitchFamily="34" charset="0"/>
                <a:cs typeface="Arial" panose="020B0604020202020204" pitchFamily="34" charset="0"/>
              </a:rPr>
              <a:t>Бања Лука – </a:t>
            </a:r>
            <a:r>
              <a:rPr lang="sr-Cyrl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Београд</a:t>
            </a:r>
            <a:endParaRPr lang="sr-Latn-R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sr-Cyrl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итд.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22101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562"/>
          </a:xfrm>
        </p:spPr>
        <p:txBody>
          <a:bodyPr>
            <a:normAutofit/>
          </a:bodyPr>
          <a:lstStyle/>
          <a:p>
            <a:r>
              <a:rPr lang="sr-Cyrl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4.1. Простор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8171" y="1447060"/>
            <a:ext cx="10785629" cy="5095783"/>
          </a:xfrm>
        </p:spPr>
        <p:txBody>
          <a:bodyPr>
            <a:noAutofit/>
          </a:bodyPr>
          <a:lstStyle/>
          <a:p>
            <a:pPr algn="just"/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Видео сам да је мали салон </a:t>
            </a:r>
            <a:r>
              <a:rPr lang="ru-RU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празан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  <a:p>
            <a:pPr algn="just"/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Дуго 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сам лутао </a:t>
            </a:r>
            <a:r>
              <a:rPr lang="ru-RU" sz="3200" i="1" dirty="0">
                <a:latin typeface="Arial" panose="020B0604020202020204" pitchFamily="34" charset="0"/>
                <a:cs typeface="Arial" panose="020B0604020202020204" pitchFamily="34" charset="0"/>
              </a:rPr>
              <a:t>пустим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пољем, између шљивика, у тишини и чамотињи сеоског 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поподнева;</a:t>
            </a:r>
            <a:endParaRPr lang="ru-RU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Шумовите 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падине и </a:t>
            </a:r>
            <a:r>
              <a:rPr lang="ru-RU" sz="3200" i="1" dirty="0">
                <a:latin typeface="Arial" panose="020B0604020202020204" pitchFamily="34" charset="0"/>
                <a:cs typeface="Arial" panose="020B0604020202020204" pitchFamily="34" charset="0"/>
              </a:rPr>
              <a:t>голи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планински висови парају небо; </a:t>
            </a:r>
            <a:endParaRPr lang="ru-RU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Сива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3200" i="1" dirty="0">
                <a:latin typeface="Arial" panose="020B0604020202020204" pitchFamily="34" charset="0"/>
                <a:cs typeface="Arial" panose="020B0604020202020204" pitchFamily="34" charset="0"/>
              </a:rPr>
              <a:t>јалова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пустош без дражи, лепоте и пријатности; </a:t>
            </a:r>
            <a:endParaRPr lang="ru-RU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Оне 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ни по чем не личе на оне </a:t>
            </a:r>
            <a:r>
              <a:rPr lang="ru-RU" sz="3200" i="1" dirty="0">
                <a:latin typeface="Arial" panose="020B0604020202020204" pitchFamily="34" charset="0"/>
                <a:cs typeface="Arial" panose="020B0604020202020204" pitchFamily="34" charset="0"/>
              </a:rPr>
              <a:t>мртве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и мрачне просторије у другим 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земљама. 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02721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639" y="302982"/>
            <a:ext cx="10892161" cy="957648"/>
          </a:xfrm>
        </p:spPr>
        <p:txBody>
          <a:bodyPr>
            <a:normAutofit fontScale="90000"/>
          </a:bodyPr>
          <a:lstStyle/>
          <a:p>
            <a:r>
              <a:rPr lang="sr-Cyrl-RS" dirty="0" smtClean="0"/>
              <a:t/>
            </a:r>
            <a:br>
              <a:rPr lang="sr-Cyrl-RS" dirty="0" smtClean="0"/>
            </a:br>
            <a:r>
              <a:rPr lang="sr-Cyrl-R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4.2. </a:t>
            </a:r>
            <a:r>
              <a:rPr lang="sr-Cyrl-R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Временски </a:t>
            </a:r>
            <a:r>
              <a:rPr lang="sr-Cyrl-RS" sz="3600" dirty="0">
                <a:latin typeface="Arial" panose="020B0604020202020204" pitchFamily="34" charset="0"/>
                <a:cs typeface="Arial" panose="020B0604020202020204" pitchFamily="34" charset="0"/>
              </a:rPr>
              <a:t>појмови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r-Cyrl-RS" sz="3200" dirty="0" smtClean="0"/>
              <a:t>Знао </a:t>
            </a:r>
            <a:r>
              <a:rPr lang="sr-Cyrl-RS" sz="3200" dirty="0"/>
              <a:t>сам да ћу се у немирним и </a:t>
            </a:r>
            <a:r>
              <a:rPr lang="sr-Cyrl-RS" sz="3200" i="1" dirty="0"/>
              <a:t>празним</a:t>
            </a:r>
            <a:r>
              <a:rPr lang="sr-Cyrl-RS" sz="3200" dirty="0"/>
              <a:t> данима доцнијег живота сетити хармоније мирних, несебичних, плодних </a:t>
            </a:r>
            <a:r>
              <a:rPr lang="sr-Cyrl-RS" sz="3200" dirty="0" smtClean="0"/>
              <a:t>сати;</a:t>
            </a:r>
          </a:p>
          <a:p>
            <a:pPr algn="just"/>
            <a:r>
              <a:rPr lang="sr-Cyrl-RS" sz="3200" dirty="0" smtClean="0"/>
              <a:t>Хотелска </a:t>
            </a:r>
            <a:r>
              <a:rPr lang="sr-Cyrl-RS" sz="3200" dirty="0"/>
              <a:t>соба […] са јевтиним намештајем и олињалом простирком, пуна </a:t>
            </a:r>
            <a:r>
              <a:rPr lang="sr-Cyrl-RS" sz="3200" dirty="0" smtClean="0"/>
              <a:t>[је] </a:t>
            </a:r>
            <a:r>
              <a:rPr lang="sr-Cyrl-RS" sz="3200" dirty="0"/>
              <a:t>неког </a:t>
            </a:r>
            <a:r>
              <a:rPr lang="sr-Cyrl-RS" sz="3200" i="1" dirty="0"/>
              <a:t>мртвог</a:t>
            </a:r>
            <a:r>
              <a:rPr lang="sr-Cyrl-RS" sz="3200" dirty="0"/>
              <a:t> времена; </a:t>
            </a:r>
            <a:endParaRPr lang="sr-Cyrl-RS" sz="3200" dirty="0" smtClean="0"/>
          </a:p>
          <a:p>
            <a:pPr algn="just"/>
            <a:r>
              <a:rPr lang="sr-Cyrl-RS" sz="3200" dirty="0" smtClean="0"/>
              <a:t>Страх </a:t>
            </a:r>
            <a:r>
              <a:rPr lang="sr-Cyrl-RS" sz="3200" dirty="0"/>
              <a:t>од непроходности и </a:t>
            </a:r>
            <a:r>
              <a:rPr lang="sr-Cyrl-RS" sz="3200" i="1" dirty="0"/>
              <a:t>глувог</a:t>
            </a:r>
            <a:r>
              <a:rPr lang="sr-Cyrl-RS" sz="3200" dirty="0"/>
              <a:t> </a:t>
            </a:r>
            <a:r>
              <a:rPr lang="sr-Cyrl-RS" sz="3200" dirty="0" smtClean="0"/>
              <a:t>живота.</a:t>
            </a: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9215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459" y="142044"/>
            <a:ext cx="10661342" cy="648070"/>
          </a:xfrm>
        </p:spPr>
        <p:txBody>
          <a:bodyPr>
            <a:normAutofit/>
          </a:bodyPr>
          <a:lstStyle/>
          <a:p>
            <a:r>
              <a:rPr lang="sr-Cyrl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4.3. </a:t>
            </a:r>
            <a:r>
              <a:rPr lang="sr-Cyrl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Природа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3683" y="1287262"/>
            <a:ext cx="10750118" cy="4889701"/>
          </a:xfrm>
        </p:spPr>
        <p:txBody>
          <a:bodyPr>
            <a:normAutofit/>
          </a:bodyPr>
          <a:lstStyle/>
          <a:p>
            <a:pPr algn="just"/>
            <a:r>
              <a:rPr lang="sr-Cyrl-RS" sz="3200" dirty="0" smtClean="0"/>
              <a:t>Иза </a:t>
            </a:r>
            <a:r>
              <a:rPr lang="sr-Cyrl-RS" sz="3200" dirty="0"/>
              <a:t>брда затутњи само наговештај о том свету </a:t>
            </a:r>
            <a:r>
              <a:rPr lang="sr-Cyrl-RS" sz="3200" i="1" dirty="0"/>
              <a:t>суве</a:t>
            </a:r>
            <a:r>
              <a:rPr lang="sr-Cyrl-RS" sz="3200" dirty="0"/>
              <a:t>, тврде земље; </a:t>
            </a:r>
            <a:endParaRPr lang="sr-Cyrl-RS" sz="3200" dirty="0" smtClean="0"/>
          </a:p>
          <a:p>
            <a:pPr algn="just"/>
            <a:r>
              <a:rPr lang="sr-Cyrl-RS" sz="3200" dirty="0" smtClean="0"/>
              <a:t>Понеко </a:t>
            </a:r>
            <a:r>
              <a:rPr lang="sr-Cyrl-RS" sz="3200" dirty="0"/>
              <a:t>село, сабијено у средини, растресено по </a:t>
            </a:r>
            <a:r>
              <a:rPr lang="sr-Cyrl-RS" sz="3200" dirty="0" err="1"/>
              <a:t>окрајцима</a:t>
            </a:r>
            <a:r>
              <a:rPr lang="sr-Cyrl-RS" sz="3200" dirty="0"/>
              <a:t>, у боји потпуно изједначено са земљом и </a:t>
            </a:r>
            <a:r>
              <a:rPr lang="sr-Cyrl-RS" sz="3200" i="1" dirty="0"/>
              <a:t>спрженом</a:t>
            </a:r>
            <a:r>
              <a:rPr lang="sr-Cyrl-RS" sz="3200" dirty="0"/>
              <a:t> травом; </a:t>
            </a:r>
            <a:endParaRPr lang="sr-Cyrl-RS" sz="3200" dirty="0" smtClean="0"/>
          </a:p>
          <a:p>
            <a:pPr algn="just"/>
            <a:r>
              <a:rPr lang="sr-Cyrl-RS" sz="3200" dirty="0" smtClean="0"/>
              <a:t>Средином </a:t>
            </a:r>
            <a:r>
              <a:rPr lang="sr-Cyrl-RS" sz="3200" dirty="0"/>
              <a:t>тече булевар Х. К. Андерсена и њиме, као коритом </a:t>
            </a:r>
            <a:r>
              <a:rPr lang="sr-Cyrl-RS" sz="3200" i="1" dirty="0"/>
              <a:t>сасушене</a:t>
            </a:r>
            <a:r>
              <a:rPr lang="sr-Cyrl-RS" sz="3200" dirty="0"/>
              <a:t> реке, јуре у таласима аутомобили; </a:t>
            </a:r>
            <a:endParaRPr lang="sr-Cyrl-RS" sz="3200" dirty="0" smtClean="0"/>
          </a:p>
          <a:p>
            <a:pPr algn="just"/>
            <a:r>
              <a:rPr lang="sr-Cyrl-RS" sz="3200" dirty="0" smtClean="0"/>
              <a:t>Сам </a:t>
            </a:r>
            <a:r>
              <a:rPr lang="sr-Cyrl-RS" sz="3200" i="1" dirty="0"/>
              <a:t>слеп</a:t>
            </a:r>
            <a:r>
              <a:rPr lang="sr-Cyrl-RS" sz="3200" dirty="0"/>
              <a:t> и </a:t>
            </a:r>
            <a:r>
              <a:rPr lang="sr-Cyrl-RS" sz="3200" i="1" dirty="0"/>
              <a:t>глух</a:t>
            </a:r>
            <a:r>
              <a:rPr lang="sr-Cyrl-RS" sz="3200" dirty="0"/>
              <a:t>, он [ветар] спавачима широм отвара </a:t>
            </a:r>
            <a:r>
              <a:rPr lang="sr-Cyrl-RS" sz="3200" dirty="0" smtClean="0"/>
              <a:t>очи; </a:t>
            </a:r>
          </a:p>
          <a:p>
            <a:pPr algn="just"/>
            <a:r>
              <a:rPr lang="sr-Cyrl-RS" sz="3200" dirty="0" smtClean="0"/>
              <a:t>Почне </a:t>
            </a:r>
            <a:r>
              <a:rPr lang="sr-Cyrl-RS" sz="3200" dirty="0"/>
              <a:t>да се јавља неки оштар и </a:t>
            </a:r>
            <a:r>
              <a:rPr lang="sr-Cyrl-RS" sz="3200" i="1" dirty="0"/>
              <a:t>танак</a:t>
            </a:r>
            <a:r>
              <a:rPr lang="sr-Cyrl-RS" sz="3200" dirty="0"/>
              <a:t> </a:t>
            </a:r>
            <a:r>
              <a:rPr lang="sr-Cyrl-RS" sz="3200" dirty="0" smtClean="0"/>
              <a:t>ветрић.</a:t>
            </a: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64425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1971</TotalTime>
  <Words>1058</Words>
  <Application>Microsoft Office PowerPoint</Application>
  <PresentationFormat>Widescreen</PresentationFormat>
  <Paragraphs>88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Наташа Миланов (Београд) Институт за српски језик САНУ natasa.milanov@isj.sanu.ac.rs</vt:lpstr>
      <vt:lpstr>1. Садржај презентације</vt:lpstr>
      <vt:lpstr>2.1. Увод</vt:lpstr>
      <vt:lpstr>2.2. Путописи</vt:lpstr>
      <vt:lpstr>3.1. Предмет и циљеви истраживања</vt:lpstr>
      <vt:lpstr>3.2. Претходна истраживања придева у оквиру Пројекта</vt:lpstr>
      <vt:lpstr>4.1. Простор</vt:lpstr>
      <vt:lpstr> 4.2. Временски појмови </vt:lpstr>
      <vt:lpstr>4.3. Природа</vt:lpstr>
      <vt:lpstr>4.4. Људи, животиње (физичке карактеристике)</vt:lpstr>
      <vt:lpstr>4.5. Материјално стање</vt:lpstr>
      <vt:lpstr>4.5. Храна</vt:lpstr>
      <vt:lpstr> 4.6. Димензије </vt:lpstr>
      <vt:lpstr>4.7. Апстрактни појмови</vt:lpstr>
      <vt:lpstr>5. Закључак</vt:lpstr>
      <vt:lpstr>6. Литература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Мarko Marković (Grac)   Institut za slavistiku Univerziteta „Karl Franc“    marko.markovic@uni-graz.at   Morfologija imenica muškog roda   66. Istraživačko veče  Grac, 16. 3. 2014</dc:title>
  <dc:creator>Microsoft account</dc:creator>
  <cp:lastModifiedBy>Microsoft account</cp:lastModifiedBy>
  <cp:revision>35</cp:revision>
  <dcterms:created xsi:type="dcterms:W3CDTF">2023-10-05T11:09:53Z</dcterms:created>
  <dcterms:modified xsi:type="dcterms:W3CDTF">2023-10-14T20:35:55Z</dcterms:modified>
</cp:coreProperties>
</file>