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3DA0F-627E-4940-B681-248B59A278A1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C9AFC-FA6F-485C-9A34-94AD9F2ED7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FA2A-1B72-477A-A870-1725292D86F7}" type="datetime1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FAA5-520A-4E4E-B070-4A032A330582}" type="datetime1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E517-C7C9-47D7-90B1-D560E451DC59}" type="datetime1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15DD-F0FF-443A-B047-EA83CDFAD76F}" type="datetime1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8FD6-04A0-45F2-82C4-499827259472}" type="datetime1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EF5-ED14-4633-AEAB-FD327B6263F2}" type="datetime1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C1CB-E9D6-4BF9-8E6E-082A8E28EA57}" type="datetime1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F462-6807-4A67-8AD4-00BDDD44BC3B}" type="datetime1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7B35A-9F93-4455-9ADF-27880CE6557A}" type="datetime1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F5A4D-FAC4-4FFA-9B04-AE1648BD7526}" type="datetime1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A7F0-9A94-47F7-9338-D6955AA7B809}" type="datetime1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BE2B1-A2A3-4E1D-B75C-9BCFEECD4D11}" type="datetime1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atasab@ff.uns.ac.r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RS" sz="3600" b="1" smtClean="0">
                <a:latin typeface="Arial" pitchFamily="34" charset="0"/>
                <a:cs typeface="Arial" pitchFamily="34" charset="0"/>
              </a:rPr>
              <a:t>Nataša Kiš </a:t>
            </a:r>
            <a:r>
              <a:rPr lang="sr-Latn-RS" sz="3600" smtClean="0">
                <a:latin typeface="Arial" pitchFamily="34" charset="0"/>
                <a:cs typeface="Arial" pitchFamily="34" charset="0"/>
              </a:rPr>
              <a:t>(Novi Sad)</a:t>
            </a:r>
          </a:p>
          <a:p>
            <a:pPr algn="ctr">
              <a:buNone/>
            </a:pPr>
            <a:endParaRPr lang="sr-Latn-RS" sz="360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1600" b="1" smtClean="0">
                <a:latin typeface="Arial" pitchFamily="34" charset="0"/>
                <a:cs typeface="Arial" pitchFamily="34" charset="0"/>
              </a:rPr>
              <a:t>Filozofski fakultet</a:t>
            </a:r>
          </a:p>
          <a:p>
            <a:pPr algn="ctr">
              <a:buNone/>
            </a:pPr>
            <a:r>
              <a:rPr lang="sr-Latn-RS" sz="1600" b="1" smtClean="0">
                <a:latin typeface="Arial" pitchFamily="34" charset="0"/>
                <a:cs typeface="Arial" pitchFamily="34" charset="0"/>
              </a:rPr>
              <a:t>Univerzitet </a:t>
            </a:r>
            <a:r>
              <a:rPr lang="sr-Latn-RS" sz="1600" b="1" smtClean="0">
                <a:latin typeface="Arial" pitchFamily="34" charset="0"/>
                <a:cs typeface="Arial" pitchFamily="34" charset="0"/>
              </a:rPr>
              <a:t>u </a:t>
            </a:r>
            <a:r>
              <a:rPr lang="sr-Latn-RS" sz="1600" b="1" smtClean="0">
                <a:latin typeface="Arial" pitchFamily="34" charset="0"/>
                <a:cs typeface="Arial" pitchFamily="34" charset="0"/>
              </a:rPr>
              <a:t>Novom Sadu</a:t>
            </a:r>
          </a:p>
          <a:p>
            <a:pPr algn="ctr">
              <a:buNone/>
            </a:pPr>
            <a:endParaRPr lang="sr-Latn-RS" sz="1600" b="1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1400" b="1" smtClean="0">
                <a:latin typeface="Arial" pitchFamily="34" charset="0"/>
                <a:cs typeface="Arial" pitchFamily="34" charset="0"/>
                <a:hlinkClick r:id="rId2"/>
              </a:rPr>
              <a:t>natasab</a:t>
            </a:r>
            <a:r>
              <a:rPr lang="en-US" sz="1400" b="1" smtClean="0">
                <a:latin typeface="Arial" pitchFamily="34" charset="0"/>
                <a:cs typeface="Arial" pitchFamily="34" charset="0"/>
                <a:hlinkClick r:id="rId2"/>
              </a:rPr>
              <a:t>@ff.uns.ac.rs</a:t>
            </a:r>
            <a:endParaRPr lang="en-US" sz="1400" b="1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1400" b="1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800" b="1" smtClean="0">
                <a:latin typeface="Arial" pitchFamily="34" charset="0"/>
                <a:cs typeface="Arial" pitchFamily="34" charset="0"/>
              </a:rPr>
              <a:t>Nominalizacije u političkoj publicistici </a:t>
            </a:r>
            <a:r>
              <a:rPr lang="en-US" sz="4800" b="1" smtClean="0">
                <a:latin typeface="Arial" pitchFamily="34" charset="0"/>
                <a:cs typeface="Arial" pitchFamily="34" charset="0"/>
              </a:rPr>
              <a:t>Iva </a:t>
            </a:r>
            <a:r>
              <a:rPr lang="en-US" sz="4800" b="1" smtClean="0">
                <a:latin typeface="Arial" pitchFamily="34" charset="0"/>
                <a:cs typeface="Arial" pitchFamily="34" charset="0"/>
              </a:rPr>
              <a:t>Andrića</a:t>
            </a:r>
          </a:p>
          <a:p>
            <a:endParaRPr lang="en-US" sz="4800" smtClean="0"/>
          </a:p>
          <a:p>
            <a:pPr algn="ctr">
              <a:buNone/>
            </a:pPr>
            <a:r>
              <a:rPr lang="en-US" sz="2600" b="1" smtClean="0"/>
              <a:t>15</a:t>
            </a:r>
            <a:r>
              <a:rPr lang="en-US" sz="2600" b="1" smtClean="0"/>
              <a:t>. </a:t>
            </a:r>
            <a:r>
              <a:rPr lang="en-US" sz="2600" b="1" smtClean="0"/>
              <a:t>simpozijum, Andrićeva publicistika</a:t>
            </a:r>
          </a:p>
          <a:p>
            <a:pPr algn="ctr">
              <a:buNone/>
            </a:pPr>
            <a:r>
              <a:rPr lang="en-US" sz="2400" b="1" smtClean="0">
                <a:latin typeface="Arial" pitchFamily="34" charset="0"/>
                <a:cs typeface="Arial" pitchFamily="34" charset="0"/>
              </a:rPr>
              <a:t>Ljubljana, 19. 10. 2023.</a:t>
            </a:r>
          </a:p>
          <a:p>
            <a:pPr algn="ctr">
              <a:buNone/>
            </a:pPr>
            <a:endParaRPr lang="en-US" sz="1400" b="1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RS" sz="4600" smtClean="0"/>
              <a:t>Anonimizacija</a:t>
            </a:r>
            <a:endParaRPr lang="sr-Latn-RS" smtClean="0"/>
          </a:p>
          <a:p>
            <a:pPr>
              <a:buNone/>
            </a:pPr>
            <a:endParaRPr lang="sr-Latn-RS" smtClean="0"/>
          </a:p>
          <a:p>
            <a:r>
              <a:rPr lang="sr-Latn-RS" sz="2600"/>
              <a:t>I</a:t>
            </a:r>
            <a:r>
              <a:rPr lang="en-US" sz="2600" smtClean="0"/>
              <a:t> </a:t>
            </a:r>
            <a:r>
              <a:rPr lang="en-US" sz="2600"/>
              <a:t>u senci Мusolinijevа neprikosnovenа likа, u ime fаšizmа – spаsiocа, počelа je bezglаvа hаjkа zа novcem i čаstimа</a:t>
            </a:r>
            <a:r>
              <a:rPr lang="en-US" sz="2600"/>
              <a:t>, </a:t>
            </a:r>
            <a:r>
              <a:rPr lang="en-US" sz="2600" b="1" smtClean="0"/>
              <a:t>iskorišćаvа</a:t>
            </a:r>
            <a:r>
              <a:rPr lang="sr-Latn-RS" sz="2600" b="1" smtClean="0"/>
              <a:t>nj</a:t>
            </a:r>
            <a:r>
              <a:rPr lang="en-US" sz="2600" b="1" smtClean="0"/>
              <a:t>e</a:t>
            </a:r>
            <a:r>
              <a:rPr lang="en-US" sz="2600" smtClean="0"/>
              <a:t> </a:t>
            </a:r>
            <a:r>
              <a:rPr lang="en-US" sz="2600"/>
              <a:t>položаjа</a:t>
            </a:r>
            <a:r>
              <a:rPr lang="en-US" sz="2600"/>
              <a:t>, </a:t>
            </a:r>
            <a:r>
              <a:rPr lang="en-US" sz="2600" b="1" smtClean="0"/>
              <a:t>uce</a:t>
            </a:r>
            <a:r>
              <a:rPr lang="sr-Latn-RS" sz="2600" b="1" smtClean="0"/>
              <a:t>nj</a:t>
            </a:r>
            <a:r>
              <a:rPr lang="en-US" sz="2600" b="1" smtClean="0"/>
              <a:t>ivа</a:t>
            </a:r>
            <a:r>
              <a:rPr lang="sr-Latn-RS" sz="2600" b="1" smtClean="0"/>
              <a:t>nj</a:t>
            </a:r>
            <a:r>
              <a:rPr lang="en-US" sz="2600" b="1" smtClean="0"/>
              <a:t>e</a:t>
            </a:r>
            <a:r>
              <a:rPr lang="en-US" sz="2600" smtClean="0"/>
              <a:t> </a:t>
            </a:r>
            <a:r>
              <a:rPr lang="en-US" sz="2600"/>
              <a:t>industrijаlаcа, jedаn odvrаtаn kаnkаn skorojevićа i probisvetа</a:t>
            </a:r>
            <a:r>
              <a:rPr lang="en-US" sz="2600"/>
              <a:t>. </a:t>
            </a:r>
            <a:endParaRPr lang="sr-Latn-RS" sz="2600" smtClean="0"/>
          </a:p>
          <a:p>
            <a:pPr>
              <a:buNone/>
            </a:pPr>
            <a:endParaRPr lang="en-US" sz="2600"/>
          </a:p>
          <a:p>
            <a:r>
              <a:rPr lang="en-US" sz="2600"/>
              <a:t>Оd </a:t>
            </a:r>
            <a:r>
              <a:rPr lang="en-US" sz="2600" b="1"/>
              <a:t>ubistvа</a:t>
            </a:r>
            <a:r>
              <a:rPr lang="en-US" sz="2600"/>
              <a:t> poslаnikа </a:t>
            </a:r>
            <a:r>
              <a:rPr lang="en-US" sz="2600"/>
              <a:t>Маteotijа </a:t>
            </a:r>
            <a:r>
              <a:rPr lang="en-US" sz="2600" smtClean="0"/>
              <a:t>i </a:t>
            </a:r>
            <a:r>
              <a:rPr lang="en-US" sz="2600"/>
              <a:t>opšteg </a:t>
            </a:r>
            <a:r>
              <a:rPr lang="en-US" sz="2600" b="1" smtClean="0"/>
              <a:t>ogorče</a:t>
            </a:r>
            <a:r>
              <a:rPr lang="sr-Latn-RS" sz="2600" b="1" smtClean="0"/>
              <a:t>nj</a:t>
            </a:r>
            <a:r>
              <a:rPr lang="en-US" sz="2600" b="1" smtClean="0"/>
              <a:t>а</a:t>
            </a:r>
            <a:r>
              <a:rPr lang="en-US" sz="2600" smtClean="0"/>
              <a:t> </a:t>
            </a:r>
            <a:r>
              <a:rPr lang="en-US" sz="2600"/>
              <a:t>koje mu je sledovаlo, prolаzilа je krizа fаšizmа kroz bure i zаtišjа, dok se u </a:t>
            </a:r>
            <a:r>
              <a:rPr lang="en-US" sz="2600"/>
              <a:t>ove </a:t>
            </a:r>
            <a:r>
              <a:rPr lang="en-US" sz="2600" smtClean="0"/>
              <a:t>posled</a:t>
            </a:r>
            <a:r>
              <a:rPr lang="sr-Latn-RS" sz="2600" smtClean="0"/>
              <a:t>nj</a:t>
            </a:r>
            <a:r>
              <a:rPr lang="en-US" sz="2600" smtClean="0"/>
              <a:t>e </a:t>
            </a:r>
            <a:r>
              <a:rPr lang="en-US" sz="2600"/>
              <a:t>dаne, nije pretvorilа u krizu </a:t>
            </a:r>
            <a:r>
              <a:rPr lang="en-US" sz="2600"/>
              <a:t>celokupne </a:t>
            </a:r>
            <a:r>
              <a:rPr lang="en-US" sz="2600" smtClean="0"/>
              <a:t>zem</a:t>
            </a:r>
            <a:r>
              <a:rPr lang="sr-Latn-RS" sz="2600" smtClean="0"/>
              <a:t>lj</a:t>
            </a:r>
            <a:r>
              <a:rPr lang="en-US" sz="2600" smtClean="0"/>
              <a:t>e  </a:t>
            </a:r>
            <a:r>
              <a:rPr lang="en-US" sz="2600"/>
              <a:t>i </a:t>
            </a:r>
            <a:r>
              <a:rPr lang="sr-Latn-RS" sz="2600" smtClean="0"/>
              <a:t>nj</a:t>
            </a:r>
            <a:r>
              <a:rPr lang="en-US" sz="2600" smtClean="0"/>
              <a:t>enog </a:t>
            </a:r>
            <a:r>
              <a:rPr lang="en-US" sz="2600"/>
              <a:t>političkog i jаvnog životа</a:t>
            </a:r>
            <a:r>
              <a:rPr lang="en-US" sz="2600"/>
              <a:t>. </a:t>
            </a:r>
            <a:endParaRPr lang="sr-Latn-RS" sz="2600" smtClean="0"/>
          </a:p>
          <a:p>
            <a:pPr>
              <a:buNone/>
            </a:pPr>
            <a:endParaRPr lang="en-US" sz="2600"/>
          </a:p>
          <a:p>
            <a:r>
              <a:rPr lang="sr-Latn-RS" sz="2600" smtClean="0"/>
              <a:t>F</a:t>
            </a:r>
            <a:r>
              <a:rPr lang="en-US" sz="2600" smtClean="0"/>
              <a:t>аšizаm </a:t>
            </a:r>
            <a:r>
              <a:rPr lang="en-US" sz="2600"/>
              <a:t>trebа dа je lаbаrаtorij u kom će se </a:t>
            </a:r>
            <a:r>
              <a:rPr lang="en-US" sz="2600"/>
              <a:t>veštаčkim </a:t>
            </a:r>
            <a:r>
              <a:rPr lang="en-US" sz="2600" b="1" smtClean="0"/>
              <a:t>odаbirа</a:t>
            </a:r>
            <a:r>
              <a:rPr lang="sr-Latn-RS" sz="2600" b="1" smtClean="0"/>
              <a:t>nj</a:t>
            </a:r>
            <a:r>
              <a:rPr lang="en-US" sz="2600" b="1" smtClean="0"/>
              <a:t>em</a:t>
            </a:r>
            <a:r>
              <a:rPr lang="en-US" sz="2600" smtClean="0"/>
              <a:t> </a:t>
            </a:r>
            <a:r>
              <a:rPr lang="en-US" sz="2600"/>
              <a:t>stvoriti novi tipovi i nove klаse, koje će ostvаriti </a:t>
            </a:r>
            <a:r>
              <a:rPr lang="en-US" sz="2600"/>
              <a:t>glаvni </a:t>
            </a:r>
            <a:r>
              <a:rPr lang="en-US" sz="2600" smtClean="0"/>
              <a:t>ci</a:t>
            </a:r>
            <a:r>
              <a:rPr lang="sr-Latn-RS" sz="2600" smtClean="0"/>
              <a:t>lj</a:t>
            </a:r>
            <a:r>
              <a:rPr lang="en-US" sz="2600" smtClean="0"/>
              <a:t> </a:t>
            </a:r>
            <a:r>
              <a:rPr lang="en-US" sz="2600"/>
              <a:t>fаšizmа: itаlijаnski imperij</a:t>
            </a:r>
            <a:r>
              <a:rPr lang="en-US" sz="2600"/>
              <a:t>. </a:t>
            </a:r>
            <a:endParaRPr lang="en-US" sz="2600"/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sr-Latn-RS" sz="2400" smtClean="0"/>
              <a:t>P</a:t>
            </a:r>
            <a:r>
              <a:rPr lang="en-US" sz="2400" smtClean="0"/>
              <a:t>otkrаj </a:t>
            </a:r>
            <a:r>
              <a:rPr lang="en-US" sz="2400"/>
              <a:t>rаtа </a:t>
            </a:r>
            <a:r>
              <a:rPr lang="en-US" sz="2400"/>
              <a:t>nаstаje </a:t>
            </a:r>
            <a:r>
              <a:rPr lang="en-US" sz="2400" b="1" smtClean="0"/>
              <a:t>previrа</a:t>
            </a:r>
            <a:r>
              <a:rPr lang="sr-Latn-RS" sz="2400" b="1" smtClean="0"/>
              <a:t>nj</a:t>
            </a:r>
            <a:r>
              <a:rPr lang="en-US" sz="2400" b="1" smtClean="0"/>
              <a:t>e</a:t>
            </a:r>
            <a:r>
              <a:rPr lang="en-US" sz="2400" smtClean="0"/>
              <a:t> </a:t>
            </a:r>
            <a:r>
              <a:rPr lang="en-US" sz="2400" spc="150"/>
              <a:t>među </a:t>
            </a:r>
            <a:r>
              <a:rPr lang="en-US" sz="2400" spc="150" smtClean="0"/>
              <a:t>intervencionаlistimа</a:t>
            </a:r>
            <a:r>
              <a:rPr lang="sr-Latn-RS" sz="2400" smtClean="0"/>
              <a:t>.</a:t>
            </a:r>
            <a:endParaRPr lang="en-US" sz="2400"/>
          </a:p>
          <a:p>
            <a:r>
              <a:rPr lang="sr-Latn-RS" sz="2400" smtClean="0"/>
              <a:t>V</a:t>
            </a:r>
            <a:r>
              <a:rPr lang="en-US" sz="2400" smtClean="0"/>
              <a:t>eliko </a:t>
            </a:r>
            <a:r>
              <a:rPr lang="en-US" sz="2400"/>
              <a:t>i </a:t>
            </a:r>
            <a:r>
              <a:rPr lang="en-US" sz="2400"/>
              <a:t>novo </a:t>
            </a:r>
            <a:r>
              <a:rPr lang="en-US" sz="2400" b="1" smtClean="0"/>
              <a:t>rаzočаre</a:t>
            </a:r>
            <a:r>
              <a:rPr lang="sr-Latn-RS" sz="2400" b="1" smtClean="0"/>
              <a:t>nj</a:t>
            </a:r>
            <a:r>
              <a:rPr lang="en-US" sz="2400" b="1" smtClean="0"/>
              <a:t>e</a:t>
            </a:r>
            <a:r>
              <a:rPr lang="en-US" sz="2400" smtClean="0"/>
              <a:t> </a:t>
            </a:r>
            <a:r>
              <a:rPr lang="en-US" sz="2400" spc="150"/>
              <a:t>u mаsаmа</a:t>
            </a:r>
            <a:r>
              <a:rPr lang="en-US" sz="2400"/>
              <a:t>. </a:t>
            </a:r>
            <a:endParaRPr lang="en-US" sz="2400"/>
          </a:p>
          <a:p>
            <a:r>
              <a:rPr lang="sr-Latn-RS" sz="2400" smtClean="0"/>
              <a:t>B</a:t>
            </a:r>
            <a:r>
              <a:rPr lang="en-US" sz="2400" smtClean="0"/>
              <a:t>esno </a:t>
            </a:r>
            <a:r>
              <a:rPr lang="en-US" sz="2400" spc="150"/>
              <a:t>socijаlističko </a:t>
            </a:r>
            <a:r>
              <a:rPr lang="en-US" sz="2400" b="1" smtClean="0"/>
              <a:t>nipodištаvа</a:t>
            </a:r>
            <a:r>
              <a:rPr lang="sr-Latn-RS" sz="2400" b="1" smtClean="0"/>
              <a:t>nj</a:t>
            </a:r>
            <a:r>
              <a:rPr lang="en-US" sz="2400" b="1" smtClean="0"/>
              <a:t>e</a:t>
            </a:r>
            <a:r>
              <a:rPr lang="en-US" sz="2400" smtClean="0"/>
              <a:t> </a:t>
            </a:r>
            <a:r>
              <a:rPr lang="en-US" sz="2400"/>
              <a:t>rаtа i vojske kojа gа je vojevаlа, </a:t>
            </a:r>
            <a:r>
              <a:rPr lang="en-US" sz="2400" spc="150"/>
              <a:t>Нitijevа </a:t>
            </a:r>
            <a:r>
              <a:rPr lang="en-US" sz="2400" b="1"/>
              <a:t>аmnestijа</a:t>
            </a:r>
            <a:r>
              <a:rPr lang="en-US" sz="2400"/>
              <a:t> vojnih begunаcа, sitnа i </a:t>
            </a:r>
            <a:r>
              <a:rPr lang="en-US" sz="2400"/>
              <a:t>krupnа </a:t>
            </a:r>
            <a:r>
              <a:rPr lang="en-US" sz="2400" smtClean="0"/>
              <a:t>nаsi</a:t>
            </a:r>
            <a:r>
              <a:rPr lang="sr-Latn-RS" sz="2400" smtClean="0"/>
              <a:t>lj</a:t>
            </a:r>
            <a:r>
              <a:rPr lang="en-US" sz="2400" smtClean="0"/>
              <a:t>а </a:t>
            </a:r>
            <a:r>
              <a:rPr lang="en-US" sz="2400"/>
              <a:t>аntimilitаristički rаspoloženih mаsа, sve je to izаzivаlo duboko iаko čаsovito </a:t>
            </a:r>
            <a:r>
              <a:rPr lang="en-US" sz="2400"/>
              <a:t>nemoćno </a:t>
            </a:r>
            <a:r>
              <a:rPr lang="en-US" sz="2400" b="1" smtClean="0"/>
              <a:t>ogorče</a:t>
            </a:r>
            <a:r>
              <a:rPr lang="sr-Latn-RS" sz="2400" b="1" smtClean="0"/>
              <a:t>nj</a:t>
            </a:r>
            <a:r>
              <a:rPr lang="en-US" sz="2400" b="1" smtClean="0"/>
              <a:t>e</a:t>
            </a:r>
            <a:r>
              <a:rPr lang="en-US" sz="2400" smtClean="0"/>
              <a:t> </a:t>
            </a:r>
            <a:r>
              <a:rPr lang="en-US" sz="2400" spc="150"/>
              <a:t>u </a:t>
            </a:r>
            <a:r>
              <a:rPr lang="en-US" sz="2400" spc="150"/>
              <a:t>toj </a:t>
            </a:r>
            <a:r>
              <a:rPr lang="en-US" sz="2400" spc="150" smtClean="0"/>
              <a:t>mа</a:t>
            </a:r>
            <a:r>
              <a:rPr lang="sr-Latn-RS" sz="2400" spc="150" smtClean="0"/>
              <a:t>nj</a:t>
            </a:r>
            <a:r>
              <a:rPr lang="en-US" sz="2400" spc="150" smtClean="0"/>
              <a:t>ini </a:t>
            </a:r>
            <a:r>
              <a:rPr lang="en-US" sz="2400"/>
              <a:t>kojа je u rаt uložilа sve svoje energije i u </a:t>
            </a:r>
            <a:r>
              <a:rPr lang="en-US" sz="2400" b="1"/>
              <a:t>pobedu</a:t>
            </a:r>
            <a:r>
              <a:rPr lang="en-US" sz="2400"/>
              <a:t> sve svoje </a:t>
            </a:r>
            <a:r>
              <a:rPr lang="en-US" sz="2400" b="1"/>
              <a:t>nаde</a:t>
            </a:r>
            <a:r>
              <a:rPr lang="en-US" sz="2400"/>
              <a:t>, а sаd se nаšlа osrаmoćenа</a:t>
            </a:r>
            <a:r>
              <a:rPr lang="en-US" sz="2400"/>
              <a:t>, </a:t>
            </a:r>
            <a:r>
              <a:rPr lang="en-US" sz="2400" smtClean="0"/>
              <a:t>ostаv</a:t>
            </a:r>
            <a:r>
              <a:rPr lang="sr-Latn-RS" sz="2400" smtClean="0"/>
              <a:t>lj</a:t>
            </a:r>
            <a:r>
              <a:rPr lang="en-US" sz="2400" smtClean="0"/>
              <a:t>enа </a:t>
            </a:r>
            <a:r>
              <a:rPr lang="en-US" sz="2400"/>
              <a:t>i nаdvikаnа </a:t>
            </a:r>
            <a:r>
              <a:rPr lang="en-US" sz="2400"/>
              <a:t>od </a:t>
            </a:r>
            <a:r>
              <a:rPr lang="en-US" sz="2400" smtClean="0"/>
              <a:t>prevrt</a:t>
            </a:r>
            <a:r>
              <a:rPr lang="sr-Latn-RS" sz="2400" smtClean="0"/>
              <a:t>lj</a:t>
            </a:r>
            <a:r>
              <a:rPr lang="en-US" sz="2400" smtClean="0"/>
              <a:t>ivih </a:t>
            </a:r>
            <a:r>
              <a:rPr lang="en-US" sz="2400"/>
              <a:t>mаsа</a:t>
            </a:r>
            <a:r>
              <a:rPr lang="en-US" sz="2400" smtClean="0"/>
              <a:t>.</a:t>
            </a:r>
            <a:endParaRPr lang="en-US" sz="2400"/>
          </a:p>
          <a:p>
            <a:r>
              <a:rPr lang="en-US" sz="2400"/>
              <a:t> </a:t>
            </a:r>
            <a:r>
              <a:rPr lang="sr-Latn-RS" sz="2400" smtClean="0"/>
              <a:t>I</a:t>
            </a:r>
            <a:r>
              <a:rPr lang="en-US" sz="2400" smtClean="0"/>
              <a:t>, </a:t>
            </a:r>
            <a:r>
              <a:rPr lang="en-US" sz="2400"/>
              <a:t>pošto je tаko </a:t>
            </a:r>
            <a:r>
              <a:rPr lang="en-US" sz="2400" spc="150"/>
              <a:t>sebi i svojimа </a:t>
            </a:r>
            <a:r>
              <a:rPr lang="en-US" sz="2400"/>
              <a:t>prebаcio </a:t>
            </a:r>
            <a:r>
              <a:rPr lang="en-US" sz="2400" b="1"/>
              <a:t>plemenitost</a:t>
            </a:r>
            <a:r>
              <a:rPr lang="en-US" sz="2400"/>
              <a:t> i </a:t>
            </a:r>
            <a:r>
              <a:rPr lang="en-US" sz="2400" b="1"/>
              <a:t>obаzrivost</a:t>
            </a:r>
            <a:r>
              <a:rPr lang="en-US" sz="2400"/>
              <a:t> kаo jedinu mаnu, on se obаrа nа vrhovno vođstvo</a:t>
            </a:r>
            <a:r>
              <a:rPr lang="en-US" sz="2400"/>
              <a:t>, </a:t>
            </a:r>
            <a:r>
              <a:rPr lang="en-US" sz="2400" smtClean="0"/>
              <a:t>„</a:t>
            </a:r>
            <a:r>
              <a:rPr lang="sr-Latn-RS" sz="2400" smtClean="0"/>
              <a:t>lj</a:t>
            </a:r>
            <a:r>
              <a:rPr lang="en-US" sz="2400" smtClean="0"/>
              <a:t>ude </a:t>
            </a:r>
            <a:r>
              <a:rPr lang="en-US" sz="2400"/>
              <a:t>prošlosti, birokrаte koji su i previše mаstilа stаvili u rаne </a:t>
            </a:r>
            <a:r>
              <a:rPr lang="en-US" sz="2400"/>
              <a:t>nаrodа</a:t>
            </a:r>
            <a:r>
              <a:rPr lang="en-US" sz="2400" smtClean="0"/>
              <a:t>“.</a:t>
            </a:r>
            <a:endParaRPr lang="en-US" sz="24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RS" smtClean="0"/>
              <a:t>Subjekat </a:t>
            </a:r>
          </a:p>
          <a:p>
            <a:pPr>
              <a:buNone/>
            </a:pPr>
            <a:endParaRPr lang="sr-Latn-RS" smtClean="0"/>
          </a:p>
          <a:p>
            <a:pPr lvl="0"/>
            <a:r>
              <a:rPr lang="sr-Latn-RS" smtClean="0"/>
              <a:t>Predikat: glagoli egzistencijalnog / „faznog” značenja (</a:t>
            </a:r>
            <a:r>
              <a:rPr lang="en-US" b="1" smtClean="0"/>
              <a:t>postojati</a:t>
            </a:r>
            <a:r>
              <a:rPr lang="sr-Latn-RS" smtClean="0"/>
              <a:t> /</a:t>
            </a:r>
            <a:r>
              <a:rPr lang="en-US" smtClean="0"/>
              <a:t> </a:t>
            </a:r>
            <a:r>
              <a:rPr lang="en-US" b="1" smtClean="0"/>
              <a:t>postati</a:t>
            </a:r>
            <a:r>
              <a:rPr lang="en-US" smtClean="0"/>
              <a:t>, </a:t>
            </a:r>
            <a:r>
              <a:rPr lang="en-US" b="1" smtClean="0"/>
              <a:t>javljati se</a:t>
            </a:r>
            <a:r>
              <a:rPr lang="sr-Latn-RS" b="1" smtClean="0"/>
              <a:t> </a:t>
            </a:r>
            <a:r>
              <a:rPr lang="sr-Latn-RS" smtClean="0"/>
              <a:t>/</a:t>
            </a:r>
            <a:r>
              <a:rPr lang="en-US" smtClean="0"/>
              <a:t> </a:t>
            </a:r>
            <a:r>
              <a:rPr lang="en-US" b="1" smtClean="0"/>
              <a:t>javiti</a:t>
            </a:r>
            <a:r>
              <a:rPr lang="en-US" smtClean="0"/>
              <a:t> </a:t>
            </a:r>
            <a:r>
              <a:rPr lang="en-US" b="1" smtClean="0"/>
              <a:t>se</a:t>
            </a:r>
            <a:r>
              <a:rPr lang="en-US" smtClean="0"/>
              <a:t>, </a:t>
            </a:r>
            <a:r>
              <a:rPr lang="en-US" b="1" smtClean="0"/>
              <a:t>ostati</a:t>
            </a:r>
            <a:r>
              <a:rPr lang="en-US" smtClean="0"/>
              <a:t>, </a:t>
            </a:r>
            <a:r>
              <a:rPr lang="en-US" b="1" smtClean="0"/>
              <a:t>nastati</a:t>
            </a:r>
            <a:r>
              <a:rPr lang="en-US" smtClean="0"/>
              <a:t>, </a:t>
            </a:r>
            <a:r>
              <a:rPr lang="en-US" b="1" smtClean="0"/>
              <a:t>otpočeti</a:t>
            </a:r>
            <a:r>
              <a:rPr lang="en-US" smtClean="0"/>
              <a:t>, </a:t>
            </a:r>
            <a:r>
              <a:rPr lang="en-US" b="1" smtClean="0"/>
              <a:t>uslediti</a:t>
            </a:r>
            <a:r>
              <a:rPr lang="en-US" smtClean="0"/>
              <a:t>, </a:t>
            </a:r>
            <a:r>
              <a:rPr lang="en-US" b="1" smtClean="0"/>
              <a:t>dogoditi</a:t>
            </a:r>
            <a:r>
              <a:rPr lang="en-US" smtClean="0"/>
              <a:t> </a:t>
            </a:r>
            <a:r>
              <a:rPr lang="en-US" b="1" smtClean="0"/>
              <a:t>se</a:t>
            </a:r>
            <a:r>
              <a:rPr lang="sr-Latn-RS" smtClean="0"/>
              <a:t>)</a:t>
            </a:r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Izvan Italije </a:t>
            </a:r>
            <a:r>
              <a:rPr lang="en-US" spc="150"/>
              <a:t>postoji </a:t>
            </a:r>
            <a:r>
              <a:rPr lang="en-US"/>
              <a:t>danas, naročito u širokim slojevima, jedno rašireno i uprošteno </a:t>
            </a:r>
            <a:r>
              <a:rPr lang="en-US" b="1"/>
              <a:t>mišljenje</a:t>
            </a:r>
            <a:r>
              <a:rPr lang="en-US"/>
              <a:t> o fašizmu, o silama koje ga kreću i ciljevima za kojima ide</a:t>
            </a:r>
            <a:r>
              <a:rPr lang="en-US"/>
              <a:t>. </a:t>
            </a:r>
            <a:endParaRPr lang="en-US"/>
          </a:p>
          <a:p>
            <a:r>
              <a:rPr lang="en-US"/>
              <a:t>Ali nagli </a:t>
            </a:r>
            <a:r>
              <a:rPr lang="en-US" b="1"/>
              <a:t>razmah</a:t>
            </a:r>
            <a:r>
              <a:rPr lang="en-US"/>
              <a:t> socijalizma, koji </a:t>
            </a:r>
            <a:r>
              <a:rPr lang="en-US" spc="150"/>
              <a:t>se javlja </a:t>
            </a:r>
            <a:r>
              <a:rPr lang="en-US"/>
              <a:t>neposredno posle rata, baca za neko vreme potpuno u senku intervencionaliste i njihove ciljeve</a:t>
            </a:r>
            <a:r>
              <a:rPr lang="en-US"/>
              <a:t>. </a:t>
            </a:r>
            <a:endParaRPr lang="en-US"/>
          </a:p>
          <a:p>
            <a:r>
              <a:rPr lang="en-US" b="1"/>
              <a:t>Sukobi</a:t>
            </a:r>
            <a:r>
              <a:rPr lang="en-US"/>
              <a:t>, </a:t>
            </a:r>
            <a:r>
              <a:rPr lang="en-US" b="1"/>
              <a:t>ubistva</a:t>
            </a:r>
            <a:r>
              <a:rPr lang="en-US"/>
              <a:t> i </a:t>
            </a:r>
            <a:r>
              <a:rPr lang="en-US" b="1"/>
              <a:t>nasilja</a:t>
            </a:r>
            <a:r>
              <a:rPr lang="en-US"/>
              <a:t> svake ruke </a:t>
            </a:r>
            <a:r>
              <a:rPr lang="en-US" spc="150"/>
              <a:t>postale su </a:t>
            </a:r>
            <a:r>
              <a:rPr lang="en-US"/>
              <a:t>svakodnevna stvar</a:t>
            </a:r>
            <a:r>
              <a:rPr lang="en-US"/>
              <a:t>. </a:t>
            </a:r>
            <a:endParaRPr lang="en-US"/>
          </a:p>
          <a:p>
            <a:r>
              <a:rPr lang="en-US"/>
              <a:t>Socijalisti su isprva odgovarali ne manje krvavim i svirepim ispadima, ali </a:t>
            </a:r>
            <a:r>
              <a:rPr lang="en-US" spc="150"/>
              <a:t>je </a:t>
            </a:r>
            <a:r>
              <a:rPr lang="en-US"/>
              <a:t>njihova </a:t>
            </a:r>
            <a:r>
              <a:rPr lang="en-US" b="1"/>
              <a:t>odbrana</a:t>
            </a:r>
            <a:r>
              <a:rPr lang="en-US"/>
              <a:t> </a:t>
            </a:r>
            <a:r>
              <a:rPr lang="en-US" spc="150"/>
              <a:t>ostala </a:t>
            </a:r>
            <a:r>
              <a:rPr lang="en-US"/>
              <a:t>dezorganizovana i pojedinačna i njihov otpor je sve više </a:t>
            </a:r>
            <a:r>
              <a:rPr lang="en-US"/>
              <a:t>slabio</a:t>
            </a:r>
            <a:r>
              <a:rPr lang="en-US" smtClean="0"/>
              <a:t>.</a:t>
            </a:r>
            <a:endParaRPr lang="en-US"/>
          </a:p>
          <a:p>
            <a:r>
              <a:rPr lang="en-US" b="1"/>
              <a:t>Nekažnjivost</a:t>
            </a:r>
            <a:r>
              <a:rPr lang="en-US"/>
              <a:t>, koja </a:t>
            </a:r>
            <a:r>
              <a:rPr lang="en-US" spc="150"/>
              <a:t>je postojala </a:t>
            </a:r>
            <a:r>
              <a:rPr lang="en-US"/>
              <a:t>i za pređašnjih vlada, dok je fašizam bio ecclesia militans, postala je, posle Musolinijeva dolaska na vlast, apsolutna</a:t>
            </a:r>
            <a:r>
              <a:rPr lang="en-US"/>
              <a:t>. 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smtClean="0"/>
              <a:t>Dekomponovani predikati (43)</a:t>
            </a:r>
          </a:p>
          <a:p>
            <a:pPr>
              <a:buNone/>
            </a:pPr>
            <a:endParaRPr lang="sr-Latn-RS" smtClean="0"/>
          </a:p>
          <a:p>
            <a:r>
              <a:rPr lang="en-US" sz="2400"/>
              <a:t>Radi svog temperamenta </a:t>
            </a:r>
            <a:r>
              <a:rPr lang="en-US" sz="2400" b="1"/>
              <a:t>dolazi</a:t>
            </a:r>
            <a:r>
              <a:rPr lang="en-US" sz="2400"/>
              <a:t> već tada </a:t>
            </a:r>
            <a:r>
              <a:rPr lang="en-US" sz="2400" b="1"/>
              <a:t>u</a:t>
            </a:r>
            <a:r>
              <a:rPr lang="en-US" sz="2400"/>
              <a:t> </a:t>
            </a:r>
            <a:r>
              <a:rPr lang="en-US" sz="2400" b="1"/>
              <a:t>sukob</a:t>
            </a:r>
            <a:r>
              <a:rPr lang="en-US" sz="2400"/>
              <a:t> sa manje radikalnim pravovernim marksistima</a:t>
            </a:r>
            <a:r>
              <a:rPr lang="en-US" sz="2400"/>
              <a:t>. </a:t>
            </a:r>
            <a:endParaRPr lang="en-US" sz="2400"/>
          </a:p>
          <a:p>
            <a:r>
              <a:rPr lang="en-US" sz="2400" b="1"/>
              <a:t>Dovedeni na vlast</a:t>
            </a:r>
            <a:r>
              <a:rPr lang="en-US" sz="2400"/>
              <a:t> u ime zakonitosti, prava i reda, oni su trebali da otpočnu sa saveznim primenjivanjem postojećih zakona i mudrim uvođenjem novih</a:t>
            </a:r>
            <a:r>
              <a:rPr lang="en-US" sz="2400"/>
              <a:t>. </a:t>
            </a:r>
            <a:endParaRPr lang="en-US" sz="2400"/>
          </a:p>
          <a:p>
            <a:r>
              <a:rPr lang="en-US" sz="2400"/>
              <a:t>„I mi koji </a:t>
            </a:r>
            <a:r>
              <a:rPr lang="en-US" sz="2400" b="1"/>
              <a:t>smo</a:t>
            </a:r>
            <a:r>
              <a:rPr lang="en-US" sz="2400"/>
              <a:t> u maju 1915. hteli rat </a:t>
            </a:r>
            <a:r>
              <a:rPr lang="en-US" sz="2400" b="1"/>
              <a:t>učinili</a:t>
            </a:r>
            <a:r>
              <a:rPr lang="en-US" sz="2400"/>
              <a:t> smo veliku </a:t>
            </a:r>
            <a:r>
              <a:rPr lang="en-US" sz="2400" b="1"/>
              <a:t>pogrešku</a:t>
            </a:r>
            <a:r>
              <a:rPr lang="en-US" sz="2400"/>
              <a:t> koju sada okajavamo</a:t>
            </a:r>
            <a:r>
              <a:rPr lang="en-US" sz="2400"/>
              <a:t>. </a:t>
            </a:r>
            <a:endParaRPr lang="sr-Latn-RS" sz="2400" smtClean="0"/>
          </a:p>
          <a:p>
            <a:r>
              <a:rPr lang="en-US" sz="2400" smtClean="0"/>
              <a:t>[...] </a:t>
            </a:r>
            <a:r>
              <a:rPr lang="en-US" sz="2400"/>
              <a:t>Rosi je pokušao da se brani i, na način sitnih prestupnika, </a:t>
            </a:r>
            <a:r>
              <a:rPr lang="en-US" sz="2400" b="1"/>
              <a:t>svali</a:t>
            </a:r>
            <a:r>
              <a:rPr lang="en-US" sz="2400"/>
              <a:t> </a:t>
            </a:r>
            <a:r>
              <a:rPr lang="en-US" sz="2400" b="1"/>
              <a:t>veći deo krivice</a:t>
            </a:r>
            <a:r>
              <a:rPr lang="en-US" sz="2400"/>
              <a:t> na svoje dojučerašnje drugove, upravo na samog vođu fašizma, Musolinija</a:t>
            </a:r>
            <a:r>
              <a:rPr lang="en-US" sz="2400"/>
              <a:t>. </a:t>
            </a:r>
            <a:endParaRPr lang="en-US" sz="2400"/>
          </a:p>
          <a:p>
            <a:endParaRPr lang="en-US" sz="2400"/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/>
              <a:t>G. Vakareliski, bugarski poslanik u Beogradu, je izjavio da </a:t>
            </a:r>
            <a:r>
              <a:rPr lang="en-US" sz="2400" b="1"/>
              <a:t>je</a:t>
            </a:r>
            <a:r>
              <a:rPr lang="en-US" sz="2400"/>
              <a:t> g. Rusev, kad je tu optužbu izrekao, </a:t>
            </a:r>
            <a:r>
              <a:rPr lang="en-US" sz="2400" b="1"/>
              <a:t>bio</a:t>
            </a:r>
            <a:r>
              <a:rPr lang="en-US" sz="2400"/>
              <a:t> još </a:t>
            </a:r>
            <a:r>
              <a:rPr lang="en-US" sz="2400" b="1"/>
              <a:t>pod</a:t>
            </a:r>
            <a:r>
              <a:rPr lang="en-US" sz="2400"/>
              <a:t> </a:t>
            </a:r>
            <a:r>
              <a:rPr lang="en-US" sz="2400" b="1"/>
              <a:t>uzbuđenjem</a:t>
            </a:r>
            <a:r>
              <a:rPr lang="en-US" sz="2400"/>
              <a:t>, jer se za vreme atentata nalazio u crkvi i bio teže povređen</a:t>
            </a:r>
            <a:r>
              <a:rPr lang="en-US" sz="2400"/>
              <a:t>. </a:t>
            </a:r>
            <a:endParaRPr lang="sr-Latn-RS" sz="2400" smtClean="0"/>
          </a:p>
          <a:p>
            <a:pPr>
              <a:buNone/>
            </a:pPr>
            <a:endParaRPr lang="sr-Latn-RS" sz="2400" smtClean="0"/>
          </a:p>
          <a:p>
            <a:r>
              <a:rPr lang="en-US" sz="2400"/>
              <a:t>Oni </a:t>
            </a:r>
            <a:r>
              <a:rPr lang="en-US" sz="2400" b="1"/>
              <a:t>su stavili u sumnju</a:t>
            </a:r>
            <a:r>
              <a:rPr lang="en-US" sz="2400"/>
              <a:t> pitanje našega jedinstva</a:t>
            </a:r>
            <a:r>
              <a:rPr lang="en-US" sz="2400"/>
              <a:t>. </a:t>
            </a:r>
            <a:endParaRPr lang="sr-Latn-RS" sz="2400" smtClean="0"/>
          </a:p>
          <a:p>
            <a:pPr>
              <a:buNone/>
            </a:pPr>
            <a:endParaRPr lang="en-US" sz="2400"/>
          </a:p>
          <a:p>
            <a:r>
              <a:rPr lang="en-US" sz="2400"/>
              <a:t>A za sve one kojima nema šta da </a:t>
            </a:r>
            <a:r>
              <a:rPr lang="en-US" sz="2400" b="1"/>
              <a:t>stavi u</a:t>
            </a:r>
            <a:r>
              <a:rPr lang="en-US" sz="2400"/>
              <a:t> </a:t>
            </a:r>
            <a:r>
              <a:rPr lang="en-US" sz="2400" b="1"/>
              <a:t>izgled</a:t>
            </a:r>
            <a:r>
              <a:rPr lang="en-US" sz="2400"/>
              <a:t> ili oni koji njegovih darova neće, on ima također načina: on ih hladnokrvno prepušta „akciji“ svojih squadra, tj. toljagi, ricinusu, ognju, progonstvu i pogrdama svake vrste</a:t>
            </a:r>
            <a:r>
              <a:rPr lang="en-US" sz="2400"/>
              <a:t>. </a:t>
            </a:r>
            <a:endParaRPr lang="en-US" sz="2400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RS" sz="4600" smtClean="0"/>
              <a:t>Ulančavanje nominalizacija</a:t>
            </a:r>
          </a:p>
          <a:p>
            <a:pPr>
              <a:buNone/>
            </a:pPr>
            <a:endParaRPr lang="sr-Latn-RS" sz="4600" smtClean="0"/>
          </a:p>
          <a:p>
            <a:r>
              <a:rPr lang="en-US" sz="2900"/>
              <a:t>Čuvši, tu i tamo, debate o republici ili monarhiji, mi smo </a:t>
            </a:r>
            <a:r>
              <a:rPr lang="en-US" sz="2900"/>
              <a:t>mogli </a:t>
            </a:r>
            <a:r>
              <a:rPr lang="en-US" sz="2900" smtClean="0"/>
              <a:t>st</a:t>
            </a:r>
            <a:r>
              <a:rPr lang="sr-Latn-RS" sz="2900" smtClean="0"/>
              <a:t>va</a:t>
            </a:r>
            <a:r>
              <a:rPr lang="en-US" sz="2900" smtClean="0"/>
              <a:t>rati </a:t>
            </a:r>
            <a:r>
              <a:rPr lang="en-US" sz="2900"/>
              <a:t>više ili manje oštre </a:t>
            </a:r>
            <a:r>
              <a:rPr lang="en-US" sz="2900" b="1"/>
              <a:t>zaključke</a:t>
            </a:r>
            <a:r>
              <a:rPr lang="en-US" sz="2900"/>
              <a:t> o političkoj </a:t>
            </a:r>
            <a:r>
              <a:rPr lang="en-US" sz="2900" b="1"/>
              <a:t>nevaspitanosti</a:t>
            </a:r>
            <a:r>
              <a:rPr lang="en-US" sz="2900"/>
              <a:t> mase i o </a:t>
            </a:r>
            <a:r>
              <a:rPr lang="en-US" sz="2900" b="1"/>
              <a:t>plitkosti</a:t>
            </a:r>
            <a:r>
              <a:rPr lang="en-US" sz="2900"/>
              <a:t> buržoaske psihe i – preći preko toga</a:t>
            </a:r>
            <a:r>
              <a:rPr lang="en-US" sz="2900"/>
              <a:t>. </a:t>
            </a:r>
            <a:endParaRPr lang="en-US" sz="2900"/>
          </a:p>
          <a:p>
            <a:r>
              <a:rPr lang="en-US" sz="2900"/>
              <a:t>Međutim su partijski kongresi bizantijskom </a:t>
            </a:r>
            <a:r>
              <a:rPr lang="en-US" sz="2900" b="1"/>
              <a:t>intransigentnošću</a:t>
            </a:r>
            <a:r>
              <a:rPr lang="en-US" sz="2900"/>
              <a:t> i žestinom raspravljali o načinu na koji će se provesti </a:t>
            </a:r>
            <a:r>
              <a:rPr lang="en-US" sz="2900" b="1"/>
              <a:t>dolazak</a:t>
            </a:r>
            <a:r>
              <a:rPr lang="en-US" sz="2900"/>
              <a:t> proleterijata na </a:t>
            </a:r>
            <a:r>
              <a:rPr lang="en-US" sz="2900" b="1"/>
              <a:t>vlast</a:t>
            </a:r>
            <a:r>
              <a:rPr lang="en-US" sz="2900"/>
              <a:t>, o sili i </a:t>
            </a:r>
            <a:r>
              <a:rPr lang="en-US" sz="2900" b="1"/>
              <a:t>opravdanosti</a:t>
            </a:r>
            <a:r>
              <a:rPr lang="en-US" sz="2900"/>
              <a:t> </a:t>
            </a:r>
            <a:r>
              <a:rPr lang="en-US" sz="2900" b="1"/>
              <a:t>upotrebe</a:t>
            </a:r>
            <a:r>
              <a:rPr lang="en-US" sz="2900"/>
              <a:t> sile, o 21 tački iz Moskve</a:t>
            </a:r>
            <a:r>
              <a:rPr lang="en-US" sz="2900"/>
              <a:t>. </a:t>
            </a:r>
            <a:endParaRPr lang="en-US" sz="2900"/>
          </a:p>
          <a:p>
            <a:r>
              <a:rPr lang="en-US" sz="2900" smtClean="0"/>
              <a:t>[…]; </a:t>
            </a:r>
            <a:r>
              <a:rPr lang="en-US" sz="2900"/>
              <a:t>u dve godine njegove vlade, ispunjene </a:t>
            </a:r>
            <a:r>
              <a:rPr lang="en-US" sz="2900" b="1"/>
              <a:t>patnjama</a:t>
            </a:r>
            <a:r>
              <a:rPr lang="en-US" sz="2900"/>
              <a:t> za svakog ko nije fašista, sazrelo je u narodu </a:t>
            </a:r>
            <a:r>
              <a:rPr lang="en-US" sz="2900" b="1"/>
              <a:t>iskustvo</a:t>
            </a:r>
            <a:r>
              <a:rPr lang="en-US" sz="2900"/>
              <a:t> koje znači </a:t>
            </a:r>
            <a:r>
              <a:rPr lang="en-US" sz="2900" b="1"/>
              <a:t>osudu</a:t>
            </a:r>
            <a:r>
              <a:rPr lang="en-US" sz="2900"/>
              <a:t> fašizma, </a:t>
            </a:r>
            <a:r>
              <a:rPr lang="en-US" sz="2900" b="1"/>
              <a:t>osudu</a:t>
            </a:r>
            <a:r>
              <a:rPr lang="en-US" sz="2900"/>
              <a:t> za koju nema </a:t>
            </a:r>
            <a:r>
              <a:rPr lang="en-US" sz="2900" b="1"/>
              <a:t>priziva</a:t>
            </a:r>
            <a:r>
              <a:rPr lang="en-US" sz="2900"/>
              <a:t>. </a:t>
            </a:r>
            <a:endParaRPr lang="en-US" sz="2900"/>
          </a:p>
          <a:p>
            <a:r>
              <a:rPr lang="en-US" sz="2900" smtClean="0"/>
              <a:t>Kod </a:t>
            </a:r>
            <a:r>
              <a:rPr lang="en-US" sz="2900" b="1"/>
              <a:t>nestalnosti</a:t>
            </a:r>
            <a:r>
              <a:rPr lang="en-US" sz="2900"/>
              <a:t> italijanskuh masa i </a:t>
            </a:r>
            <a:r>
              <a:rPr lang="en-US" sz="2900" b="1"/>
              <a:t>brzine</a:t>
            </a:r>
            <a:r>
              <a:rPr lang="en-US" sz="2900"/>
              <a:t> kojom se često i neočekivano menja politički scenarijum i srazmer </a:t>
            </a:r>
            <a:r>
              <a:rPr lang="en-US" sz="2900" b="1"/>
              <a:t>snaga</a:t>
            </a:r>
            <a:r>
              <a:rPr lang="en-US" sz="2900"/>
              <a:t> na njemu, ne bi bilo lako kazati kakve će sve oblike primiti </a:t>
            </a:r>
            <a:r>
              <a:rPr lang="en-US" sz="2900" b="1"/>
              <a:t>borba</a:t>
            </a:r>
            <a:r>
              <a:rPr lang="en-US" sz="2900"/>
              <a:t> koja se danas vodi u Italiji i kad će uslediti </a:t>
            </a:r>
            <a:r>
              <a:rPr lang="en-US" sz="2900" b="1"/>
              <a:t>odluka</a:t>
            </a:r>
            <a:r>
              <a:rPr lang="en-US" sz="2900"/>
              <a:t>. </a:t>
            </a:r>
            <a:endParaRPr lang="en-US" sz="2900"/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0000" lnSpcReduction="20000"/>
          </a:bodyPr>
          <a:lstStyle/>
          <a:p>
            <a:r>
              <a:rPr lang="en-US" sz="4600" smtClean="0"/>
              <a:t>I</a:t>
            </a:r>
            <a:r>
              <a:rPr lang="sr-Latn-RS" sz="4600" smtClean="0"/>
              <a:t>z</a:t>
            </a:r>
            <a:r>
              <a:rPr lang="en-US" sz="4600" smtClean="0"/>
              <a:t>vori </a:t>
            </a:r>
            <a:r>
              <a:rPr lang="sr-Latn-RS" sz="4600" smtClean="0"/>
              <a:t>i</a:t>
            </a:r>
            <a:r>
              <a:rPr lang="en-US" sz="4600" smtClean="0"/>
              <a:t> lite</a:t>
            </a:r>
            <a:r>
              <a:rPr lang="sr-Latn-RS" sz="4600" smtClean="0"/>
              <a:t>r</a:t>
            </a:r>
            <a:r>
              <a:rPr lang="en-US" sz="4600" smtClean="0"/>
              <a:t>atura</a:t>
            </a:r>
            <a:endParaRPr lang="sr-Latn-RS" sz="4600" smtClean="0"/>
          </a:p>
          <a:p>
            <a:pPr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/>
              <a:t>Andrić 1981: </a:t>
            </a:r>
            <a:r>
              <a:rPr lang="en-US" smtClean="0"/>
              <a:t>Андрић</a:t>
            </a:r>
            <a:r>
              <a:rPr lang="sr-Latn-RS" smtClean="0"/>
              <a:t>,</a:t>
            </a:r>
            <a:r>
              <a:rPr lang="en-US" smtClean="0"/>
              <a:t> </a:t>
            </a:r>
            <a:r>
              <a:rPr lang="en-US" smtClean="0"/>
              <a:t>Иво. </a:t>
            </a:r>
            <a:r>
              <a:rPr lang="en-US" i="1"/>
              <a:t>Историја и легенда</a:t>
            </a:r>
            <a:r>
              <a:rPr lang="en-US"/>
              <a:t>. Сабрана дела Иве Андрића, књ.12</a:t>
            </a:r>
            <a:r>
              <a:rPr lang="en-US"/>
              <a:t>. </a:t>
            </a:r>
            <a:r>
              <a:rPr lang="en-US" smtClean="0"/>
              <a:t>Београд</a:t>
            </a:r>
            <a:r>
              <a:rPr lang="sr-Latn-RS" smtClean="0"/>
              <a:t>.</a:t>
            </a:r>
            <a:endParaRPr lang="en-US"/>
          </a:p>
          <a:p>
            <a:pPr>
              <a:buNone/>
            </a:pPr>
            <a:endParaRPr lang="sr-Latn-RS" smtClean="0"/>
          </a:p>
          <a:p>
            <a:pPr marL="0" indent="0">
              <a:buNone/>
            </a:pPr>
            <a:r>
              <a:rPr lang="sr-Latn-RS" smtClean="0"/>
              <a:t>Bugarski 2004: </a:t>
            </a:r>
            <a:r>
              <a:rPr lang="sr-Cyrl-CS" smtClean="0"/>
              <a:t>Бугарски</a:t>
            </a:r>
            <a:r>
              <a:rPr lang="sr-Cyrl-CS"/>
              <a:t>, </a:t>
            </a:r>
            <a:r>
              <a:rPr lang="sr-Cyrl-CS" smtClean="0"/>
              <a:t>Наташа</a:t>
            </a:r>
            <a:r>
              <a:rPr lang="en-US" smtClean="0"/>
              <a:t>. </a:t>
            </a:r>
            <a:r>
              <a:rPr lang="sr-Cyrl-CS"/>
              <a:t>Деадјективна именица као средство номинализације (у публицистичком стилу стандардног српског </a:t>
            </a:r>
            <a:r>
              <a:rPr lang="sr-Cyrl-CS"/>
              <a:t>језика</a:t>
            </a:r>
            <a:r>
              <a:rPr lang="sr-Cyrl-CS" smtClean="0"/>
              <a:t>)</a:t>
            </a:r>
            <a:r>
              <a:rPr lang="sr-Latn-RS" smtClean="0"/>
              <a:t>. In</a:t>
            </a:r>
            <a:r>
              <a:rPr lang="sr-Cyrl-CS" smtClean="0"/>
              <a:t> </a:t>
            </a:r>
            <a:r>
              <a:rPr lang="sr-Cyrl-CS" i="1"/>
              <a:t>Зборник Матице српске за филологију </a:t>
            </a:r>
            <a:r>
              <a:rPr lang="sr-Cyrl-CS" i="1"/>
              <a:t>и </a:t>
            </a:r>
            <a:r>
              <a:rPr lang="sr-Cyrl-CS" i="1" smtClean="0"/>
              <a:t>лингвистику</a:t>
            </a:r>
            <a:r>
              <a:rPr lang="sr-Latn-RS" i="1" smtClean="0"/>
              <a:t> </a:t>
            </a:r>
            <a:r>
              <a:rPr lang="sl-SI" smtClean="0"/>
              <a:t>XLVII</a:t>
            </a:r>
            <a:r>
              <a:rPr lang="sr-Cyrl-CS" smtClean="0"/>
              <a:t>/1</a:t>
            </a:r>
            <a:r>
              <a:rPr lang="sl-SI" smtClean="0"/>
              <a:t> – </a:t>
            </a:r>
            <a:r>
              <a:rPr lang="sr-Cyrl-CS" smtClean="0"/>
              <a:t>2</a:t>
            </a:r>
            <a:r>
              <a:rPr lang="sl-SI" smtClean="0"/>
              <a:t>,</a:t>
            </a:r>
            <a:r>
              <a:rPr lang="ru-RU" smtClean="0"/>
              <a:t> 297</a:t>
            </a:r>
            <a:r>
              <a:rPr lang="sl-SI" smtClean="0"/>
              <a:t> – </a:t>
            </a:r>
            <a:r>
              <a:rPr lang="ru-RU" smtClean="0"/>
              <a:t>404</a:t>
            </a:r>
            <a:r>
              <a:rPr lang="sr-Cyrl-CS"/>
              <a:t>.  </a:t>
            </a:r>
            <a:r>
              <a:rPr lang="en-US"/>
              <a:t>		</a:t>
            </a:r>
          </a:p>
          <a:p>
            <a:pPr marL="0" indent="0">
              <a:buNone/>
            </a:pPr>
            <a:r>
              <a:rPr lang="sl-SI" smtClean="0"/>
              <a:t>Radovanović 1990: Радовановић</a:t>
            </a:r>
            <a:r>
              <a:rPr lang="sl-SI"/>
              <a:t>, </a:t>
            </a:r>
            <a:r>
              <a:rPr lang="sl-SI" smtClean="0"/>
              <a:t>Милорад. </a:t>
            </a:r>
            <a:r>
              <a:rPr lang="sl-SI" i="1"/>
              <a:t>Списи из синтаксе и семантике</a:t>
            </a:r>
            <a:r>
              <a:rPr lang="sl-SI"/>
              <a:t>. Сремски Карловци – </a:t>
            </a:r>
            <a:r>
              <a:rPr lang="sl-SI"/>
              <a:t>Нови </a:t>
            </a:r>
            <a:r>
              <a:rPr lang="sl-SI" smtClean="0"/>
              <a:t>Сад. </a:t>
            </a:r>
            <a:endParaRPr lang="en-US"/>
          </a:p>
          <a:p>
            <a:pPr marL="0" indent="0">
              <a:buNone/>
            </a:pPr>
            <a:r>
              <a:rPr lang="sr-Latn-RS" smtClean="0"/>
              <a:t>Radovanović, Bugarski 2007: </a:t>
            </a:r>
            <a:r>
              <a:rPr lang="sr-Cyrl-CS" smtClean="0"/>
              <a:t>Радовановић</a:t>
            </a:r>
            <a:r>
              <a:rPr lang="sr-Cyrl-CS"/>
              <a:t>, Милорад и  Наташа Бугарски, Номинализације: </a:t>
            </a:r>
            <a:r>
              <a:rPr lang="sr-Cyrl-CS"/>
              <a:t>два </a:t>
            </a:r>
            <a:r>
              <a:rPr lang="sr-Cyrl-CS" smtClean="0"/>
              <a:t>лика</a:t>
            </a:r>
            <a:r>
              <a:rPr lang="sr-Latn-RS" smtClean="0"/>
              <a:t> In</a:t>
            </a:r>
            <a:r>
              <a:rPr lang="sr-Cyrl-CS" smtClean="0"/>
              <a:t> </a:t>
            </a:r>
            <a:r>
              <a:rPr lang="sr-Cyrl-CS" i="1"/>
              <a:t>Зборник Матице српске за </a:t>
            </a:r>
            <a:r>
              <a:rPr lang="sr-Cyrl-CS" i="1"/>
              <a:t>славистику</a:t>
            </a:r>
            <a:r>
              <a:rPr lang="sl-SI"/>
              <a:t> </a:t>
            </a:r>
            <a:r>
              <a:rPr lang="sl-SI" smtClean="0"/>
              <a:t>71-72, </a:t>
            </a:r>
            <a:r>
              <a:rPr lang="sl-SI"/>
              <a:t>199-209.</a:t>
            </a:r>
            <a:endParaRPr lang="en-US"/>
          </a:p>
          <a:p>
            <a:pPr marL="0" indent="0">
              <a:buNone/>
            </a:pPr>
            <a:r>
              <a:rPr lang="sl-SI" smtClean="0"/>
              <a:t>Radovanović 2007:</a:t>
            </a:r>
            <a:r>
              <a:rPr lang="en-US"/>
              <a:t> </a:t>
            </a:r>
            <a:r>
              <a:rPr lang="sl-SI" smtClean="0"/>
              <a:t>Радовановић</a:t>
            </a:r>
            <a:r>
              <a:rPr lang="sl-SI"/>
              <a:t>, </a:t>
            </a:r>
            <a:r>
              <a:rPr lang="sl-SI" smtClean="0"/>
              <a:t>Милорад. </a:t>
            </a:r>
            <a:r>
              <a:rPr lang="en-US" i="1" smtClean="0"/>
              <a:t>Стари </a:t>
            </a:r>
            <a:r>
              <a:rPr lang="en-US" i="1"/>
              <a:t>и нови списи</a:t>
            </a:r>
            <a:r>
              <a:rPr lang="en-US"/>
              <a:t>. </a:t>
            </a:r>
            <a:r>
              <a:rPr lang="sl-SI"/>
              <a:t>Сремски </a:t>
            </a:r>
            <a:r>
              <a:rPr lang="sl-SI" smtClean="0"/>
              <a:t>Карловци</a:t>
            </a:r>
            <a:r>
              <a:rPr lang="sl-SI"/>
              <a:t>.</a:t>
            </a:r>
            <a:endParaRPr lang="en-US"/>
          </a:p>
          <a:p>
            <a:pPr marL="0" indent="0">
              <a:buNone/>
            </a:pPr>
            <a:r>
              <a:rPr lang="en-US"/>
              <a:t> </a:t>
            </a:r>
            <a:r>
              <a:rPr lang="sl-SI" smtClean="0"/>
              <a:t>Tošović 1988: T</a:t>
            </a:r>
            <a:r>
              <a:rPr lang="sl-SI" smtClean="0"/>
              <a:t>ošović</a:t>
            </a:r>
            <a:r>
              <a:rPr lang="sl-SI"/>
              <a:t>, </a:t>
            </a:r>
            <a:r>
              <a:rPr lang="sl-SI" smtClean="0"/>
              <a:t>Branko. </a:t>
            </a:r>
            <a:r>
              <a:rPr lang="sl-SI" i="1"/>
              <a:t>Funkcionalni stilovi</a:t>
            </a:r>
            <a:r>
              <a:rPr lang="sl-SI"/>
              <a:t>. </a:t>
            </a:r>
            <a:r>
              <a:rPr lang="sl-SI" smtClean="0"/>
              <a:t>Sarajevo.</a:t>
            </a:r>
            <a:endParaRPr lang="en-US"/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1254125" indent="-538163">
              <a:buAutoNum type="arabicParenR"/>
            </a:pPr>
            <a:r>
              <a:rPr lang="sr-Latn-RS" smtClean="0"/>
              <a:t>Uvod</a:t>
            </a:r>
            <a:endParaRPr lang="sr-Cyrl-RS" smtClean="0"/>
          </a:p>
          <a:p>
            <a:pPr marL="1254125" indent="-538163">
              <a:buAutoNum type="arabicParenR"/>
            </a:pPr>
            <a:r>
              <a:rPr lang="sr-Latn-RS" smtClean="0"/>
              <a:t>Nominalizacije i publicistički stil</a:t>
            </a:r>
            <a:endParaRPr lang="sr-Cyrl-RS" smtClean="0"/>
          </a:p>
          <a:p>
            <a:pPr marL="1254125" indent="-538163">
              <a:buAutoNum type="arabicParenR"/>
            </a:pPr>
            <a:r>
              <a:rPr lang="en-US" smtClean="0"/>
              <a:t>F</a:t>
            </a:r>
            <a:r>
              <a:rPr lang="sr-Latn-RS" smtClean="0"/>
              <a:t>rekventnost nominalizacija</a:t>
            </a:r>
            <a:endParaRPr lang="sr-Cyrl-RS" smtClean="0"/>
          </a:p>
          <a:p>
            <a:pPr marL="1254125" indent="-538163">
              <a:buAutoNum type="arabicParenR"/>
            </a:pPr>
            <a:r>
              <a:rPr lang="sr-Latn-RS" smtClean="0"/>
              <a:t>Derivacioni modeli</a:t>
            </a:r>
            <a:endParaRPr lang="sr-Cyrl-RS" smtClean="0"/>
          </a:p>
          <a:p>
            <a:pPr marL="1254125" indent="-538163">
              <a:buAutoNum type="arabicParenR"/>
            </a:pPr>
            <a:r>
              <a:rPr lang="sr-Latn-RS" smtClean="0"/>
              <a:t>Sintaksičke funkcije i značenja</a:t>
            </a:r>
          </a:p>
          <a:p>
            <a:pPr marL="1254125" indent="-538163">
              <a:buAutoNum type="arabicParenR"/>
            </a:pPr>
            <a:r>
              <a:rPr lang="en-US" smtClean="0"/>
              <a:t>S</a:t>
            </a:r>
            <a:r>
              <a:rPr lang="sr-Latn-RS" smtClean="0"/>
              <a:t>truktura rečenice</a:t>
            </a:r>
          </a:p>
          <a:p>
            <a:pPr marL="1254125" indent="-538163">
              <a:buAutoNum type="arabicParenR"/>
            </a:pPr>
            <a:r>
              <a:rPr lang="sr-Latn-RS" smtClean="0"/>
              <a:t>Ulančavanje nominalizacija</a:t>
            </a:r>
          </a:p>
          <a:p>
            <a:pPr marL="1254125" indent="-538163">
              <a:buAutoNum type="arabicParenR"/>
            </a:pPr>
            <a:r>
              <a:rPr lang="sr-Latn-RS" smtClean="0"/>
              <a:t>Izvori i literatura</a:t>
            </a:r>
          </a:p>
          <a:p>
            <a:pPr marL="1254125" indent="-538163">
              <a:buAutoNum type="arabicParenR"/>
            </a:pPr>
            <a:endParaRPr lang="sr-Latn-RS" smtClean="0"/>
          </a:p>
          <a:p>
            <a:pPr marL="1254125" indent="-538163">
              <a:buAutoNum type="arabicParenR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sr-Latn-RS" smtClean="0"/>
              <a:t>Ivo Andrić u diplomatskoj službi</a:t>
            </a:r>
          </a:p>
          <a:p>
            <a:r>
              <a:rPr lang="sr-Latn-RS" smtClean="0"/>
              <a:t>Andrić između diplomate, publiciste i književnika</a:t>
            </a:r>
          </a:p>
          <a:p>
            <a:r>
              <a:rPr lang="sr-Latn-RS" smtClean="0"/>
              <a:t>6 tekstova (1918‒1925)</a:t>
            </a:r>
          </a:p>
          <a:p>
            <a:pPr lvl="1">
              <a:buFont typeface="Wingdings" pitchFamily="2" charset="2"/>
              <a:buChar char="§"/>
            </a:pPr>
            <a:r>
              <a:rPr lang="en-US" cap="small"/>
              <a:t>Fašistička </a:t>
            </a:r>
            <a:r>
              <a:rPr lang="en-US" cap="small" smtClean="0"/>
              <a:t>revolucija</a:t>
            </a:r>
            <a:endParaRPr lang="sr-Latn-RS" cap="small" smtClean="0"/>
          </a:p>
          <a:p>
            <a:pPr lvl="1">
              <a:buFont typeface="Wingdings" pitchFamily="2" charset="2"/>
              <a:buChar char="§"/>
            </a:pPr>
            <a:r>
              <a:rPr lang="en-US" cap="small" smtClean="0"/>
              <a:t>Benito Musolini</a:t>
            </a:r>
            <a:endParaRPr lang="sr-Latn-RS" cap="small"/>
          </a:p>
          <a:p>
            <a:pPr lvl="1">
              <a:buFont typeface="Wingdings" pitchFamily="2" charset="2"/>
              <a:buChar char="§"/>
            </a:pPr>
            <a:r>
              <a:rPr lang="en-US" cap="small" smtClean="0"/>
              <a:t>Slučaj Mateoti</a:t>
            </a:r>
            <a:endParaRPr lang="sr-Latn-RS" cap="small"/>
          </a:p>
          <a:p>
            <a:pPr lvl="1">
              <a:buFont typeface="Wingdings" pitchFamily="2" charset="2"/>
              <a:buChar char="§"/>
            </a:pPr>
            <a:r>
              <a:rPr lang="en-US" cap="small" smtClean="0"/>
              <a:t>Kriza </a:t>
            </a:r>
            <a:r>
              <a:rPr lang="en-US" cap="small"/>
              <a:t>fašizma – </a:t>
            </a:r>
            <a:r>
              <a:rPr lang="en-US" cap="small"/>
              <a:t>kriza </a:t>
            </a:r>
            <a:r>
              <a:rPr lang="en-US" cap="small" smtClean="0"/>
              <a:t>Italije</a:t>
            </a:r>
            <a:endParaRPr lang="sr-Latn-RS" cap="small"/>
          </a:p>
          <a:p>
            <a:pPr lvl="1">
              <a:buFont typeface="Wingdings" pitchFamily="2" charset="2"/>
              <a:buChar char="§"/>
            </a:pPr>
            <a:r>
              <a:rPr lang="en-US" cap="small" smtClean="0"/>
              <a:t>Stanje </a:t>
            </a:r>
            <a:r>
              <a:rPr lang="en-US" cap="small"/>
              <a:t>u </a:t>
            </a:r>
            <a:r>
              <a:rPr lang="en-US" cap="small" smtClean="0"/>
              <a:t>Italiji</a:t>
            </a:r>
            <a:endParaRPr lang="sr-Latn-RS" cap="small" smtClean="0"/>
          </a:p>
          <a:p>
            <a:pPr lvl="1">
              <a:buFont typeface="Wingdings" pitchFamily="2" charset="2"/>
              <a:buChar char="§"/>
            </a:pPr>
            <a:r>
              <a:rPr lang="en-US" cap="small" smtClean="0"/>
              <a:t> </a:t>
            </a:r>
            <a:r>
              <a:rPr lang="en-US" cap="small"/>
              <a:t>Nezvani </a:t>
            </a:r>
            <a:r>
              <a:rPr lang="en-US" cap="small"/>
              <a:t>neka </a:t>
            </a:r>
            <a:r>
              <a:rPr lang="en-US" cap="small" smtClean="0"/>
              <a:t>šute</a:t>
            </a:r>
            <a:endParaRPr lang="sr-Latn-RS" cap="small" smtClean="0"/>
          </a:p>
          <a:p>
            <a:pPr lvl="1">
              <a:buFont typeface="Wingdings" pitchFamily="2" charset="2"/>
              <a:buChar char="§"/>
            </a:pPr>
            <a:r>
              <a:rPr lang="en-US" cap="small" smtClean="0"/>
              <a:t>Događaji </a:t>
            </a:r>
            <a:r>
              <a:rPr lang="en-US" cap="small"/>
              <a:t>u Bugarskoj </a:t>
            </a:r>
          </a:p>
          <a:p>
            <a:endParaRPr lang="sr-Latn-R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/>
              <a:t>Opšte odlike </a:t>
            </a:r>
            <a:r>
              <a:rPr lang="en-US"/>
              <a:t>publicističkog </a:t>
            </a:r>
            <a:r>
              <a:rPr lang="en-US" smtClean="0"/>
              <a:t>stila</a:t>
            </a:r>
            <a:endParaRPr lang="en-US"/>
          </a:p>
          <a:p>
            <a:r>
              <a:rPr lang="sr-Latn-RS" smtClean="0"/>
              <a:t>O</a:t>
            </a:r>
            <a:r>
              <a:rPr lang="en-US" smtClean="0"/>
              <a:t>čekivana </a:t>
            </a:r>
            <a:r>
              <a:rPr lang="en-US"/>
              <a:t>je </a:t>
            </a:r>
            <a:r>
              <a:rPr lang="en-US" smtClean="0"/>
              <a:t>već</a:t>
            </a:r>
            <a:r>
              <a:rPr lang="sr-Latn-RS" smtClean="0"/>
              <a:t>a</a:t>
            </a:r>
            <a:r>
              <a:rPr lang="en-US" smtClean="0"/>
              <a:t> </a:t>
            </a:r>
            <a:r>
              <a:rPr lang="en-US"/>
              <a:t>frekventnost </a:t>
            </a:r>
            <a:r>
              <a:rPr lang="en-US" smtClean="0"/>
              <a:t>nominalizacija</a:t>
            </a:r>
            <a:r>
              <a:rPr lang="sr-Latn-RS" smtClean="0"/>
              <a:t> u tekstovima koji pripadaju publicističkom stilu</a:t>
            </a:r>
          </a:p>
          <a:p>
            <a:pPr>
              <a:buNone/>
            </a:pPr>
            <a:endParaRPr lang="sr-Latn-RS" smtClean="0"/>
          </a:p>
          <a:p>
            <a:r>
              <a:rPr lang="sr-Latn-RS" smtClean="0"/>
              <a:t>K</a:t>
            </a:r>
            <a:r>
              <a:rPr lang="en-US" smtClean="0"/>
              <a:t>oliko </a:t>
            </a:r>
            <a:r>
              <a:rPr lang="en-US"/>
              <a:t>se </a:t>
            </a:r>
            <a:r>
              <a:rPr lang="en-US"/>
              <a:t>jezik </a:t>
            </a:r>
            <a:r>
              <a:rPr lang="en-US" smtClean="0"/>
              <a:t>Andrićev</a:t>
            </a:r>
            <a:r>
              <a:rPr lang="sr-Latn-RS" smtClean="0"/>
              <a:t>e političke</a:t>
            </a:r>
            <a:r>
              <a:rPr lang="en-US" smtClean="0"/>
              <a:t> publicisti</a:t>
            </a:r>
            <a:r>
              <a:rPr lang="sr-Latn-RS" smtClean="0"/>
              <a:t>ke</a:t>
            </a:r>
            <a:r>
              <a:rPr lang="en-US" smtClean="0"/>
              <a:t> </a:t>
            </a:r>
            <a:r>
              <a:rPr lang="en-US"/>
              <a:t>uklapa u opšte </a:t>
            </a:r>
            <a:r>
              <a:rPr lang="en-US"/>
              <a:t>odlike </a:t>
            </a:r>
            <a:r>
              <a:rPr lang="en-US" smtClean="0"/>
              <a:t>stila</a:t>
            </a:r>
            <a:r>
              <a:rPr lang="sr-Latn-RS" smtClean="0"/>
              <a:t>?</a:t>
            </a:r>
            <a:r>
              <a:rPr lang="en-US" smtClean="0"/>
              <a:t> </a:t>
            </a:r>
            <a:endParaRPr lang="sr-Latn-RS" smtClean="0"/>
          </a:p>
          <a:p>
            <a:r>
              <a:rPr lang="sr-Latn-RS" smtClean="0"/>
              <a:t>Prate se: </a:t>
            </a:r>
            <a:r>
              <a:rPr lang="en-US" smtClean="0"/>
              <a:t>frekventnost </a:t>
            </a:r>
            <a:r>
              <a:rPr lang="en-US"/>
              <a:t>nominalizacija, jezički i nejezički efekti </a:t>
            </a:r>
            <a:r>
              <a:rPr lang="en-US"/>
              <a:t>nominalizacionih </a:t>
            </a:r>
            <a:r>
              <a:rPr lang="en-US" smtClean="0"/>
              <a:t>procesa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r>
              <a:rPr lang="sr-Latn-RS" sz="4100" smtClean="0"/>
              <a:t>Frekventnost nominalizacija (44 strane teksta)</a:t>
            </a:r>
          </a:p>
          <a:p>
            <a:pPr>
              <a:buNone/>
            </a:pPr>
            <a:r>
              <a:rPr lang="en-US"/>
              <a:t>	</a:t>
            </a:r>
            <a:r>
              <a:rPr lang="sr-Latn-RS" smtClean="0"/>
              <a:t>				</a:t>
            </a:r>
            <a:r>
              <a:rPr lang="sr-Latn-RS" sz="2600" smtClean="0"/>
              <a:t>Ukupno:	   </a:t>
            </a:r>
            <a:r>
              <a:rPr lang="en-US" sz="2600" smtClean="0"/>
              <a:t>Deverbativne:</a:t>
            </a:r>
            <a:r>
              <a:rPr lang="sr-Latn-RS" sz="2600" smtClean="0"/>
              <a:t>	</a:t>
            </a:r>
            <a:r>
              <a:rPr lang="en-US" sz="2600" smtClean="0"/>
              <a:t>Deadjektivne:</a:t>
            </a:r>
            <a:endParaRPr lang="sr-Latn-RS" sz="2600"/>
          </a:p>
          <a:p>
            <a:pPr>
              <a:buNone/>
            </a:pPr>
            <a:endParaRPr lang="en-US"/>
          </a:p>
          <a:p>
            <a:r>
              <a:rPr lang="en-US"/>
              <a:t>NEZVANI NEKA ŠUTE</a:t>
            </a:r>
            <a:r>
              <a:rPr lang="en-US"/>
              <a:t>	</a:t>
            </a:r>
            <a:r>
              <a:rPr lang="en-US" smtClean="0"/>
              <a:t>18</a:t>
            </a:r>
            <a:r>
              <a:rPr lang="en-US"/>
              <a:t>	</a:t>
            </a:r>
            <a:r>
              <a:rPr lang="sr-Latn-RS" smtClean="0"/>
              <a:t>	</a:t>
            </a:r>
            <a:r>
              <a:rPr lang="en-US" smtClean="0"/>
              <a:t>7</a:t>
            </a:r>
            <a:r>
              <a:rPr lang="en-US"/>
              <a:t>	</a:t>
            </a:r>
            <a:r>
              <a:rPr lang="sr-Latn-RS" smtClean="0"/>
              <a:t>	</a:t>
            </a:r>
            <a:r>
              <a:rPr lang="en-US" smtClean="0"/>
              <a:t>11</a:t>
            </a:r>
            <a:endParaRPr lang="en-US"/>
          </a:p>
          <a:p>
            <a:r>
              <a:rPr lang="en-US"/>
              <a:t>FAŠISTIČKA REVOLUCIJA</a:t>
            </a:r>
            <a:r>
              <a:rPr lang="en-US"/>
              <a:t>	</a:t>
            </a:r>
            <a:r>
              <a:rPr lang="en-US" smtClean="0"/>
              <a:t>130</a:t>
            </a:r>
            <a:r>
              <a:rPr lang="en-US"/>
              <a:t>	</a:t>
            </a:r>
            <a:r>
              <a:rPr lang="sr-Latn-RS" smtClean="0"/>
              <a:t>	</a:t>
            </a:r>
            <a:r>
              <a:rPr lang="en-US" smtClean="0"/>
              <a:t>88</a:t>
            </a:r>
            <a:r>
              <a:rPr lang="en-US"/>
              <a:t>	</a:t>
            </a:r>
            <a:r>
              <a:rPr lang="en-US"/>
              <a:t>	</a:t>
            </a:r>
            <a:r>
              <a:rPr lang="en-US" smtClean="0"/>
              <a:t>42</a:t>
            </a:r>
            <a:endParaRPr lang="en-US"/>
          </a:p>
          <a:p>
            <a:r>
              <a:rPr lang="en-US"/>
              <a:t>BENITO MUSOLINI	</a:t>
            </a:r>
            <a:r>
              <a:rPr lang="en-US"/>
              <a:t>	</a:t>
            </a:r>
            <a:r>
              <a:rPr lang="en-US" smtClean="0"/>
              <a:t>117</a:t>
            </a:r>
            <a:r>
              <a:rPr lang="en-US"/>
              <a:t>	</a:t>
            </a:r>
            <a:r>
              <a:rPr lang="sr-Latn-RS" smtClean="0"/>
              <a:t>	</a:t>
            </a:r>
            <a:r>
              <a:rPr lang="en-US" smtClean="0"/>
              <a:t>63</a:t>
            </a:r>
            <a:r>
              <a:rPr lang="en-US"/>
              <a:t>	</a:t>
            </a:r>
            <a:r>
              <a:rPr lang="en-US"/>
              <a:t>	</a:t>
            </a:r>
            <a:r>
              <a:rPr lang="en-US" smtClean="0"/>
              <a:t>54</a:t>
            </a:r>
            <a:endParaRPr lang="en-US"/>
          </a:p>
          <a:p>
            <a:r>
              <a:rPr lang="en-US"/>
              <a:t>SLUČAJ </a:t>
            </a:r>
            <a:r>
              <a:rPr lang="en-US" smtClean="0"/>
              <a:t>MATEOTI</a:t>
            </a:r>
            <a:r>
              <a:rPr lang="en-US"/>
              <a:t>	</a:t>
            </a:r>
            <a:r>
              <a:rPr lang="en-US"/>
              <a:t>	</a:t>
            </a:r>
            <a:r>
              <a:rPr lang="en-US" smtClean="0"/>
              <a:t>62</a:t>
            </a:r>
            <a:r>
              <a:rPr lang="en-US"/>
              <a:t>	</a:t>
            </a:r>
            <a:r>
              <a:rPr lang="sr-Latn-RS" smtClean="0"/>
              <a:t>	</a:t>
            </a:r>
            <a:r>
              <a:rPr lang="en-US" smtClean="0"/>
              <a:t>41</a:t>
            </a:r>
            <a:r>
              <a:rPr lang="en-US"/>
              <a:t>	</a:t>
            </a:r>
            <a:r>
              <a:rPr lang="en-US"/>
              <a:t>	</a:t>
            </a:r>
            <a:r>
              <a:rPr lang="en-US" smtClean="0"/>
              <a:t>21</a:t>
            </a:r>
            <a:endParaRPr lang="en-US"/>
          </a:p>
          <a:p>
            <a:r>
              <a:rPr lang="en-US"/>
              <a:t>KRIZA </a:t>
            </a:r>
            <a:r>
              <a:rPr lang="en-US"/>
              <a:t>FAŠIZMA </a:t>
            </a:r>
            <a:endParaRPr lang="sr-Latn-RS" smtClean="0"/>
          </a:p>
          <a:p>
            <a:pPr>
              <a:buNone/>
            </a:pPr>
            <a:r>
              <a:rPr lang="sr-Latn-RS"/>
              <a:t>	</a:t>
            </a:r>
            <a:r>
              <a:rPr lang="en-US" smtClean="0"/>
              <a:t>– </a:t>
            </a:r>
            <a:r>
              <a:rPr lang="en-US"/>
              <a:t>KRIZA ITALIJE</a:t>
            </a:r>
            <a:r>
              <a:rPr lang="en-US"/>
              <a:t>	</a:t>
            </a:r>
            <a:r>
              <a:rPr lang="sr-Latn-RS" smtClean="0"/>
              <a:t>	</a:t>
            </a:r>
            <a:r>
              <a:rPr lang="en-US" smtClean="0"/>
              <a:t>56</a:t>
            </a:r>
            <a:r>
              <a:rPr lang="en-US"/>
              <a:t>	</a:t>
            </a:r>
            <a:r>
              <a:rPr lang="sr-Latn-RS" smtClean="0"/>
              <a:t>	</a:t>
            </a:r>
            <a:r>
              <a:rPr lang="en-US" smtClean="0"/>
              <a:t>37</a:t>
            </a:r>
            <a:r>
              <a:rPr lang="en-US"/>
              <a:t>	</a:t>
            </a:r>
            <a:r>
              <a:rPr lang="en-US"/>
              <a:t>	</a:t>
            </a:r>
            <a:r>
              <a:rPr lang="en-US" smtClean="0"/>
              <a:t>19</a:t>
            </a:r>
            <a:endParaRPr lang="en-US"/>
          </a:p>
          <a:p>
            <a:r>
              <a:rPr lang="en-US"/>
              <a:t>STANjE U ITALIJI	</a:t>
            </a:r>
            <a:r>
              <a:rPr lang="en-US"/>
              <a:t>	</a:t>
            </a:r>
            <a:r>
              <a:rPr lang="en-US" smtClean="0"/>
              <a:t>41</a:t>
            </a:r>
            <a:r>
              <a:rPr lang="en-US"/>
              <a:t>	</a:t>
            </a:r>
            <a:r>
              <a:rPr lang="sr-Latn-RS" smtClean="0"/>
              <a:t>	</a:t>
            </a:r>
            <a:r>
              <a:rPr lang="en-US" smtClean="0"/>
              <a:t>29</a:t>
            </a:r>
            <a:r>
              <a:rPr lang="en-US"/>
              <a:t>	</a:t>
            </a:r>
            <a:r>
              <a:rPr lang="en-US"/>
              <a:t>	</a:t>
            </a:r>
            <a:r>
              <a:rPr lang="en-US" smtClean="0"/>
              <a:t>12</a:t>
            </a:r>
            <a:endParaRPr lang="en-US"/>
          </a:p>
          <a:p>
            <a:r>
              <a:rPr lang="en-US"/>
              <a:t>DOGAĐAJI U BUGARSKOJ</a:t>
            </a:r>
            <a:r>
              <a:rPr lang="en-US"/>
              <a:t>	</a:t>
            </a:r>
            <a:r>
              <a:rPr lang="en-US" smtClean="0"/>
              <a:t>32</a:t>
            </a:r>
            <a:r>
              <a:rPr lang="en-US"/>
              <a:t>	</a:t>
            </a:r>
            <a:r>
              <a:rPr lang="sr-Latn-RS" smtClean="0"/>
              <a:t>	</a:t>
            </a:r>
            <a:r>
              <a:rPr lang="en-US" smtClean="0"/>
              <a:t>25</a:t>
            </a:r>
            <a:r>
              <a:rPr lang="en-US"/>
              <a:t>	</a:t>
            </a:r>
            <a:r>
              <a:rPr lang="en-US"/>
              <a:t>	</a:t>
            </a:r>
            <a:r>
              <a:rPr lang="en-US" smtClean="0"/>
              <a:t>7</a:t>
            </a:r>
            <a:endParaRPr lang="sr-Latn-RS" smtClean="0"/>
          </a:p>
          <a:p>
            <a:pPr>
              <a:buNone/>
            </a:pPr>
            <a:endParaRPr lang="en-US"/>
          </a:p>
          <a:p>
            <a:pPr>
              <a:buNone/>
            </a:pPr>
            <a:r>
              <a:rPr lang="sr-Latn-RS" smtClean="0"/>
              <a:t>		</a:t>
            </a:r>
            <a:r>
              <a:rPr lang="en-US"/>
              <a:t>			456</a:t>
            </a:r>
            <a:r>
              <a:rPr lang="en-US"/>
              <a:t>	</a:t>
            </a:r>
            <a:r>
              <a:rPr lang="en-US" smtClean="0"/>
              <a:t>290 </a:t>
            </a:r>
            <a:r>
              <a:rPr lang="en-US"/>
              <a:t>(64%)</a:t>
            </a:r>
            <a:r>
              <a:rPr lang="en-US"/>
              <a:t>	</a:t>
            </a:r>
            <a:r>
              <a:rPr lang="en-US" smtClean="0"/>
              <a:t>166 </a:t>
            </a:r>
            <a:r>
              <a:rPr lang="en-US"/>
              <a:t>(36%)</a:t>
            </a:r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886200" y="4953000"/>
            <a:ext cx="464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55000" lnSpcReduction="20000"/>
          </a:bodyPr>
          <a:lstStyle/>
          <a:p>
            <a:r>
              <a:rPr lang="sr-Latn-RS" sz="5800" smtClean="0"/>
              <a:t>Tvorba</a:t>
            </a:r>
            <a:r>
              <a:rPr lang="sr-Latn-RS" sz="4600" smtClean="0"/>
              <a:t> </a:t>
            </a:r>
          </a:p>
          <a:p>
            <a:pPr>
              <a:buNone/>
            </a:pPr>
            <a:endParaRPr lang="sr-Latn-RS" sz="4600" smtClean="0"/>
          </a:p>
          <a:p>
            <a:r>
              <a:rPr lang="sr-Latn-RS" sz="4600" smtClean="0"/>
              <a:t>Deverbativne imenice:</a:t>
            </a:r>
          </a:p>
          <a:p>
            <a:r>
              <a:rPr lang="en-US" sz="4600" smtClean="0"/>
              <a:t>146 </a:t>
            </a:r>
            <a:r>
              <a:rPr lang="sr-Latn-RS" sz="4600" smtClean="0"/>
              <a:t>deriviranih</a:t>
            </a:r>
          </a:p>
          <a:p>
            <a:r>
              <a:rPr lang="sr-Latn-RS" sz="4600" smtClean="0"/>
              <a:t>Sufiksi: </a:t>
            </a:r>
            <a:r>
              <a:rPr lang="sr-Latn-RS" sz="4600"/>
              <a:t>-</a:t>
            </a:r>
            <a:r>
              <a:rPr lang="en-US" sz="4600" b="1" smtClean="0"/>
              <a:t>nje</a:t>
            </a:r>
            <a:r>
              <a:rPr lang="en-US" sz="4600" smtClean="0"/>
              <a:t>; -</a:t>
            </a:r>
            <a:r>
              <a:rPr lang="en-US" sz="4600" b="1" smtClean="0"/>
              <a:t>ija</a:t>
            </a:r>
            <a:r>
              <a:rPr lang="en-US" sz="4600" smtClean="0"/>
              <a:t>; -</a:t>
            </a:r>
            <a:r>
              <a:rPr lang="en-US" sz="4600" b="1" smtClean="0"/>
              <a:t>cija</a:t>
            </a:r>
            <a:r>
              <a:rPr lang="en-US" sz="4600" smtClean="0"/>
              <a:t>; -</a:t>
            </a:r>
            <a:r>
              <a:rPr lang="en-US" sz="4600" b="1" smtClean="0"/>
              <a:t>encija</a:t>
            </a:r>
            <a:r>
              <a:rPr lang="en-US" sz="4600" smtClean="0"/>
              <a:t>; -</a:t>
            </a:r>
            <a:r>
              <a:rPr lang="en-US" sz="4600" b="1" smtClean="0"/>
              <a:t>nja</a:t>
            </a:r>
            <a:r>
              <a:rPr lang="en-US" sz="4600" smtClean="0"/>
              <a:t>; -</a:t>
            </a:r>
            <a:r>
              <a:rPr lang="en-US" sz="4600" b="1" smtClean="0"/>
              <a:t>ba</a:t>
            </a:r>
            <a:r>
              <a:rPr lang="en-US" sz="4600" smtClean="0"/>
              <a:t>; -</a:t>
            </a:r>
            <a:r>
              <a:rPr lang="en-US" sz="4600" b="1" smtClean="0"/>
              <a:t>vina</a:t>
            </a:r>
            <a:r>
              <a:rPr lang="en-US" sz="4600" smtClean="0"/>
              <a:t>; -</a:t>
            </a:r>
            <a:r>
              <a:rPr lang="en-US" sz="4600" b="1" smtClean="0"/>
              <a:t>avina</a:t>
            </a:r>
            <a:r>
              <a:rPr lang="en-US" sz="4600" smtClean="0"/>
              <a:t>; </a:t>
            </a:r>
            <a:endParaRPr lang="sr-Latn-RS" sz="4600" smtClean="0"/>
          </a:p>
          <a:p>
            <a:pPr>
              <a:buNone/>
            </a:pPr>
            <a:r>
              <a:rPr lang="sr-Latn-RS" sz="4600"/>
              <a:t>	</a:t>
            </a:r>
            <a:r>
              <a:rPr lang="en-US" sz="4600" smtClean="0"/>
              <a:t>-</a:t>
            </a:r>
            <a:r>
              <a:rPr lang="en-US" sz="4600" b="1" smtClean="0"/>
              <a:t>a</a:t>
            </a:r>
            <a:r>
              <a:rPr lang="en-US" sz="4600" smtClean="0"/>
              <a:t>; -</a:t>
            </a:r>
            <a:r>
              <a:rPr lang="en-US" sz="4600" b="1" smtClean="0"/>
              <a:t>ak</a:t>
            </a:r>
            <a:r>
              <a:rPr lang="en-US" sz="4600" smtClean="0"/>
              <a:t>; -</a:t>
            </a:r>
            <a:r>
              <a:rPr lang="en-US" sz="4600" b="1" smtClean="0"/>
              <a:t>ja</a:t>
            </a:r>
            <a:r>
              <a:rPr lang="en-US" sz="4600" smtClean="0"/>
              <a:t>; -</a:t>
            </a:r>
            <a:r>
              <a:rPr lang="en-US" sz="4600" b="1" smtClean="0"/>
              <a:t>aj</a:t>
            </a:r>
            <a:r>
              <a:rPr lang="en-US" sz="4600" smtClean="0"/>
              <a:t>; -</a:t>
            </a:r>
            <a:r>
              <a:rPr lang="en-US" sz="4600" b="1" smtClean="0"/>
              <a:t>stvo</a:t>
            </a:r>
            <a:r>
              <a:rPr lang="en-US" sz="4600" smtClean="0"/>
              <a:t>; -</a:t>
            </a:r>
            <a:r>
              <a:rPr lang="en-US" sz="4600" b="1" smtClean="0"/>
              <a:t>ot</a:t>
            </a:r>
            <a:r>
              <a:rPr lang="en-US" sz="4600" smtClean="0"/>
              <a:t>; -</a:t>
            </a:r>
            <a:r>
              <a:rPr lang="en-US" sz="4600" b="1" smtClean="0"/>
              <a:t>ac</a:t>
            </a:r>
            <a:r>
              <a:rPr lang="en-US" sz="4600" smtClean="0"/>
              <a:t>; -</a:t>
            </a:r>
            <a:r>
              <a:rPr lang="en-US" sz="4600" b="1" smtClean="0"/>
              <a:t>av</a:t>
            </a:r>
            <a:r>
              <a:rPr lang="sr-Latn-RS" sz="4600"/>
              <a:t>;</a:t>
            </a:r>
            <a:r>
              <a:rPr lang="en-US" sz="4600" smtClean="0"/>
              <a:t> -</a:t>
            </a:r>
            <a:r>
              <a:rPr lang="en-US" sz="4600" b="1" smtClean="0"/>
              <a:t>njava</a:t>
            </a:r>
            <a:r>
              <a:rPr lang="en-US" sz="4600" smtClean="0"/>
              <a:t>; -</a:t>
            </a:r>
            <a:r>
              <a:rPr lang="en-US" sz="4600" b="1" smtClean="0"/>
              <a:t>nak</a:t>
            </a:r>
            <a:r>
              <a:rPr lang="en-US" sz="4600" smtClean="0"/>
              <a:t>; -</a:t>
            </a:r>
            <a:r>
              <a:rPr lang="en-US" sz="4600" b="1" smtClean="0"/>
              <a:t>ka</a:t>
            </a:r>
            <a:r>
              <a:rPr lang="en-US" sz="4600" smtClean="0"/>
              <a:t>; -</a:t>
            </a:r>
            <a:r>
              <a:rPr lang="en-US" sz="4600" b="1" smtClean="0"/>
              <a:t>iv</a:t>
            </a:r>
            <a:r>
              <a:rPr lang="en-US" sz="4600" smtClean="0"/>
              <a:t>, </a:t>
            </a:r>
            <a:endParaRPr lang="sr-Latn-RS" sz="4600" smtClean="0"/>
          </a:p>
          <a:p>
            <a:pPr>
              <a:buNone/>
            </a:pPr>
            <a:r>
              <a:rPr lang="sr-Latn-RS" sz="4600"/>
              <a:t>	</a:t>
            </a:r>
            <a:r>
              <a:rPr lang="en-US" sz="4600" smtClean="0"/>
              <a:t>-</a:t>
            </a:r>
            <a:r>
              <a:rPr lang="en-US" sz="4600" b="1" smtClean="0"/>
              <a:t>ota</a:t>
            </a:r>
            <a:r>
              <a:rPr lang="en-US" sz="4600" smtClean="0"/>
              <a:t>)</a:t>
            </a:r>
            <a:endParaRPr lang="en-US" sz="4600"/>
          </a:p>
          <a:p>
            <a:r>
              <a:rPr lang="en-US" sz="4600" smtClean="0"/>
              <a:t>32 sufiks Ø</a:t>
            </a:r>
            <a:endParaRPr lang="sr-Latn-RS" sz="4600" smtClean="0"/>
          </a:p>
          <a:p>
            <a:pPr>
              <a:buNone/>
            </a:pPr>
            <a:endParaRPr lang="en-US" sz="4600"/>
          </a:p>
          <a:p>
            <a:r>
              <a:rPr lang="en-US" sz="4600"/>
              <a:t>Deadjektivne imenice</a:t>
            </a:r>
            <a:r>
              <a:rPr lang="en-US" sz="4600"/>
              <a:t>: </a:t>
            </a:r>
            <a:endParaRPr lang="sr-Latn-RS" sz="4600" smtClean="0"/>
          </a:p>
          <a:p>
            <a:r>
              <a:rPr lang="en-US" sz="4600" smtClean="0"/>
              <a:t>88 </a:t>
            </a:r>
            <a:r>
              <a:rPr lang="en-US" sz="4600"/>
              <a:t>deriviranih </a:t>
            </a:r>
            <a:r>
              <a:rPr lang="en-US" sz="4600" smtClean="0"/>
              <a:t>(-</a:t>
            </a:r>
            <a:r>
              <a:rPr lang="en-US" sz="4600" b="1" smtClean="0"/>
              <a:t>ost</a:t>
            </a:r>
            <a:r>
              <a:rPr lang="en-US" sz="4600" smtClean="0"/>
              <a:t>; -</a:t>
            </a:r>
            <a:r>
              <a:rPr lang="en-US" sz="4600" b="1" smtClean="0"/>
              <a:t>stvo</a:t>
            </a:r>
            <a:r>
              <a:rPr lang="en-US" sz="4600" smtClean="0"/>
              <a:t>; -</a:t>
            </a:r>
            <a:r>
              <a:rPr lang="en-US" sz="4600" b="1" smtClean="0"/>
              <a:t>cija</a:t>
            </a:r>
            <a:r>
              <a:rPr lang="en-US" sz="4600" smtClean="0"/>
              <a:t>; -</a:t>
            </a:r>
            <a:r>
              <a:rPr lang="en-US" sz="4600" b="1" smtClean="0"/>
              <a:t>ina</a:t>
            </a:r>
            <a:r>
              <a:rPr lang="sr-Latn-RS" sz="4600"/>
              <a:t>;</a:t>
            </a:r>
            <a:r>
              <a:rPr lang="en-US" sz="4600" smtClean="0"/>
              <a:t> -</a:t>
            </a:r>
            <a:r>
              <a:rPr lang="en-US" sz="4600" b="1" smtClean="0"/>
              <a:t>izam</a:t>
            </a:r>
            <a:r>
              <a:rPr lang="en-US" sz="4600" smtClean="0"/>
              <a:t>; -</a:t>
            </a:r>
            <a:r>
              <a:rPr lang="en-US" sz="4600" b="1" smtClean="0"/>
              <a:t>ja</a:t>
            </a:r>
            <a:r>
              <a:rPr lang="en-US" sz="4600" smtClean="0"/>
              <a:t>; -</a:t>
            </a:r>
            <a:r>
              <a:rPr lang="en-US" sz="4600" b="1" smtClean="0"/>
              <a:t>ota</a:t>
            </a:r>
            <a:r>
              <a:rPr lang="en-US" sz="4600" smtClean="0"/>
              <a:t>; </a:t>
            </a:r>
            <a:endParaRPr lang="sr-Latn-RS" sz="4600" smtClean="0"/>
          </a:p>
          <a:p>
            <a:pPr>
              <a:buNone/>
            </a:pPr>
            <a:r>
              <a:rPr lang="sr-Latn-RS" sz="4600"/>
              <a:t>	</a:t>
            </a:r>
            <a:r>
              <a:rPr lang="en-US" sz="4600" smtClean="0"/>
              <a:t>-</a:t>
            </a:r>
            <a:r>
              <a:rPr lang="en-US" sz="4600" b="1" smtClean="0"/>
              <a:t>oća</a:t>
            </a:r>
            <a:r>
              <a:rPr lang="en-US" sz="4600" smtClean="0"/>
              <a:t>; -</a:t>
            </a:r>
            <a:r>
              <a:rPr lang="en-US" sz="4600" b="1" smtClean="0"/>
              <a:t>ica</a:t>
            </a:r>
            <a:r>
              <a:rPr lang="en-US" sz="4600" smtClean="0"/>
              <a:t>; -</a:t>
            </a:r>
            <a:r>
              <a:rPr lang="en-US" sz="4600" b="1" smtClean="0"/>
              <a:t>nja</a:t>
            </a:r>
            <a:r>
              <a:rPr lang="en-US" sz="4600" smtClean="0"/>
              <a:t>; -</a:t>
            </a:r>
            <a:r>
              <a:rPr lang="en-US" sz="4600" b="1" smtClean="0"/>
              <a:t>luk</a:t>
            </a:r>
            <a:r>
              <a:rPr lang="en-US" sz="4600" smtClean="0"/>
              <a:t>; -</a:t>
            </a:r>
            <a:r>
              <a:rPr lang="en-US" sz="4600" b="1" smtClean="0"/>
              <a:t>ba</a:t>
            </a:r>
            <a:r>
              <a:rPr lang="en-US" sz="4600" smtClean="0"/>
              <a:t>; -</a:t>
            </a:r>
            <a:r>
              <a:rPr lang="en-US" sz="4600" b="1" smtClean="0"/>
              <a:t>da</a:t>
            </a:r>
            <a:r>
              <a:rPr lang="en-US" sz="4600" smtClean="0"/>
              <a:t>; -</a:t>
            </a:r>
            <a:r>
              <a:rPr lang="en-US" sz="4600" b="1" smtClean="0"/>
              <a:t>je</a:t>
            </a:r>
            <a:r>
              <a:rPr lang="en-US" sz="4600" smtClean="0"/>
              <a:t>; -</a:t>
            </a:r>
            <a:r>
              <a:rPr lang="en-US" sz="4600" b="1" smtClean="0"/>
              <a:t>a</a:t>
            </a:r>
            <a:r>
              <a:rPr lang="en-US" sz="4600" smtClean="0"/>
              <a:t>)</a:t>
            </a:r>
            <a:endParaRPr lang="en-US" sz="4600"/>
          </a:p>
          <a:p>
            <a:r>
              <a:rPr lang="en-US" sz="4600"/>
              <a:t> </a:t>
            </a:r>
            <a:r>
              <a:rPr lang="en-US" sz="4600" smtClean="0"/>
              <a:t>17 sufiks Ø</a:t>
            </a:r>
            <a:endParaRPr lang="en-US" sz="4600"/>
          </a:p>
          <a:p>
            <a:pPr>
              <a:buNone/>
            </a:pPr>
            <a:endParaRPr lang="sr-Latn-R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 numCol="2">
            <a:normAutofit/>
          </a:bodyPr>
          <a:lstStyle/>
          <a:p>
            <a:r>
              <a:rPr lang="sr-Latn-RS" sz="3500" smtClean="0"/>
              <a:t>Sintaksičke funkcije i značenja</a:t>
            </a:r>
          </a:p>
          <a:p>
            <a:pPr>
              <a:buNone/>
            </a:pPr>
            <a:endParaRPr lang="sr-Latn-RS" sz="2600" smtClean="0"/>
          </a:p>
          <a:p>
            <a:pPr>
              <a:buNone/>
            </a:pPr>
            <a:r>
              <a:rPr lang="sr-Latn-RS" sz="2600" smtClean="0"/>
              <a:t>Komplement 	</a:t>
            </a:r>
          </a:p>
          <a:p>
            <a:pPr>
              <a:buNone/>
            </a:pPr>
            <a:r>
              <a:rPr lang="sr-Latn-RS" sz="2600" smtClean="0"/>
              <a:t>	(V, N, Adj) 		</a:t>
            </a:r>
            <a:r>
              <a:rPr lang="en-US" sz="2600" smtClean="0"/>
              <a:t>38</a:t>
            </a:r>
            <a:r>
              <a:rPr lang="en-US" sz="2600"/>
              <a:t>%</a:t>
            </a:r>
          </a:p>
          <a:p>
            <a:pPr>
              <a:buNone/>
            </a:pPr>
            <a:r>
              <a:rPr lang="sr-Latn-RS" sz="2600" smtClean="0"/>
              <a:t>Subjekat		</a:t>
            </a:r>
            <a:r>
              <a:rPr lang="en-US" sz="2600" smtClean="0"/>
              <a:t>17</a:t>
            </a:r>
            <a:r>
              <a:rPr lang="en-US" sz="2600"/>
              <a:t>%</a:t>
            </a:r>
          </a:p>
          <a:p>
            <a:pPr>
              <a:buNone/>
            </a:pPr>
            <a:r>
              <a:rPr lang="en-US" sz="2600" smtClean="0"/>
              <a:t>Predikat</a:t>
            </a:r>
            <a:r>
              <a:rPr lang="sr-Latn-RS" sz="2600" smtClean="0"/>
              <a:t>	</a:t>
            </a:r>
            <a:r>
              <a:rPr lang="sr-Latn-RS" sz="2600"/>
              <a:t>	</a:t>
            </a:r>
            <a:r>
              <a:rPr lang="en-US" sz="2600" smtClean="0"/>
              <a:t>17</a:t>
            </a:r>
            <a:r>
              <a:rPr lang="en-US" sz="2600"/>
              <a:t>%</a:t>
            </a:r>
          </a:p>
          <a:p>
            <a:pPr>
              <a:buNone/>
            </a:pPr>
            <a:r>
              <a:rPr lang="sr-Latn-RS" sz="2600" smtClean="0"/>
              <a:t>AdvDet način		</a:t>
            </a:r>
            <a:r>
              <a:rPr lang="en-US" sz="2600" smtClean="0"/>
              <a:t>5</a:t>
            </a:r>
            <a:r>
              <a:rPr lang="en-US" sz="2600"/>
              <a:t>%</a:t>
            </a:r>
          </a:p>
          <a:p>
            <a:pPr>
              <a:buNone/>
            </a:pPr>
            <a:r>
              <a:rPr lang="sr-Latn-RS" sz="2600" smtClean="0"/>
              <a:t>AdvDet </a:t>
            </a:r>
            <a:r>
              <a:rPr lang="en-US" sz="2600" smtClean="0"/>
              <a:t>instrumentalno</a:t>
            </a:r>
            <a:r>
              <a:rPr lang="sr-Latn-RS" sz="2600" smtClean="0"/>
              <a:t>				</a:t>
            </a:r>
            <a:r>
              <a:rPr lang="en-US" sz="2600" smtClean="0"/>
              <a:t>4%</a:t>
            </a:r>
          </a:p>
          <a:p>
            <a:pPr>
              <a:buNone/>
            </a:pPr>
            <a:r>
              <a:rPr lang="sr-Latn-RS" sz="2600" smtClean="0"/>
              <a:t>AdvDet </a:t>
            </a:r>
            <a:r>
              <a:rPr lang="en-US" sz="2600" smtClean="0"/>
              <a:t>uzrok</a:t>
            </a:r>
            <a:r>
              <a:rPr lang="sr-Latn-RS" sz="2600" smtClean="0"/>
              <a:t>		</a:t>
            </a:r>
            <a:r>
              <a:rPr lang="en-US" sz="2600" smtClean="0"/>
              <a:t>4</a:t>
            </a:r>
            <a:r>
              <a:rPr lang="en-US" sz="2600"/>
              <a:t>%</a:t>
            </a:r>
          </a:p>
          <a:p>
            <a:pPr>
              <a:buNone/>
            </a:pPr>
            <a:endParaRPr lang="sr-Latn-RS" sz="2600" smtClean="0"/>
          </a:p>
          <a:p>
            <a:pPr>
              <a:buNone/>
            </a:pPr>
            <a:endParaRPr lang="sr-Latn-RS" sz="2600"/>
          </a:p>
          <a:p>
            <a:pPr>
              <a:buNone/>
            </a:pPr>
            <a:endParaRPr lang="sr-Latn-RS" sz="2600" smtClean="0"/>
          </a:p>
          <a:p>
            <a:pPr>
              <a:buNone/>
            </a:pPr>
            <a:r>
              <a:rPr lang="sr-Latn-RS" sz="2600" smtClean="0"/>
              <a:t>AdvDet </a:t>
            </a:r>
            <a:r>
              <a:rPr lang="en-US" sz="2600" smtClean="0"/>
              <a:t>vreme</a:t>
            </a:r>
            <a:r>
              <a:rPr lang="sr-Latn-RS" sz="2600" smtClean="0"/>
              <a:t>	</a:t>
            </a:r>
            <a:r>
              <a:rPr lang="en-US" sz="2600" smtClean="0"/>
              <a:t>4%</a:t>
            </a:r>
          </a:p>
          <a:p>
            <a:pPr>
              <a:buNone/>
            </a:pPr>
            <a:r>
              <a:rPr lang="sr-Latn-RS" sz="2600" smtClean="0"/>
              <a:t>Adnominalna </a:t>
            </a:r>
            <a:r>
              <a:rPr lang="en-US" sz="2600" smtClean="0"/>
              <a:t>kvalifikacija</a:t>
            </a:r>
            <a:r>
              <a:rPr lang="sr-Latn-RS" sz="2600" smtClean="0"/>
              <a:t>  </a:t>
            </a:r>
            <a:r>
              <a:rPr lang="en-US" sz="2600" smtClean="0"/>
              <a:t>4%</a:t>
            </a:r>
            <a:endParaRPr lang="en-US" sz="2600"/>
          </a:p>
          <a:p>
            <a:pPr>
              <a:buNone/>
            </a:pPr>
            <a:r>
              <a:rPr lang="sr-Latn-RS" sz="2600" smtClean="0"/>
              <a:t>AdvDet </a:t>
            </a:r>
            <a:r>
              <a:rPr lang="en-US" sz="2600" smtClean="0"/>
              <a:t>situaciono</a:t>
            </a:r>
            <a:r>
              <a:rPr lang="sr-Latn-RS" sz="2600" smtClean="0"/>
              <a:t>	</a:t>
            </a:r>
            <a:r>
              <a:rPr lang="en-US" sz="2600" smtClean="0"/>
              <a:t>3%</a:t>
            </a:r>
          </a:p>
          <a:p>
            <a:pPr>
              <a:buNone/>
            </a:pPr>
            <a:r>
              <a:rPr lang="sr-Latn-RS" sz="2600" smtClean="0"/>
              <a:t>AdvDet </a:t>
            </a:r>
            <a:r>
              <a:rPr lang="en-US" sz="2600" smtClean="0"/>
              <a:t>namera</a:t>
            </a:r>
            <a:r>
              <a:rPr lang="sr-Latn-RS" sz="2600" smtClean="0"/>
              <a:t> 	</a:t>
            </a:r>
            <a:r>
              <a:rPr lang="en-US" sz="2600" smtClean="0"/>
              <a:t>2</a:t>
            </a:r>
            <a:r>
              <a:rPr lang="en-US" sz="2600"/>
              <a:t>%</a:t>
            </a:r>
          </a:p>
          <a:p>
            <a:pPr>
              <a:buNone/>
            </a:pPr>
            <a:r>
              <a:rPr lang="sr-Latn-RS" sz="2600" smtClean="0"/>
              <a:t>AdvDet </a:t>
            </a:r>
            <a:r>
              <a:rPr lang="en-US" sz="2600" smtClean="0"/>
              <a:t>osnov</a:t>
            </a:r>
            <a:r>
              <a:rPr lang="sr-Latn-RS" sz="2600" smtClean="0"/>
              <a:t>	</a:t>
            </a:r>
            <a:r>
              <a:rPr lang="en-US" sz="2600" smtClean="0"/>
              <a:t>1</a:t>
            </a:r>
            <a:r>
              <a:rPr lang="en-US" sz="2600"/>
              <a:t>%</a:t>
            </a:r>
          </a:p>
          <a:p>
            <a:pPr>
              <a:buNone/>
            </a:pPr>
            <a:r>
              <a:rPr lang="sr-Latn-RS" sz="2600" smtClean="0"/>
              <a:t>AdvDet </a:t>
            </a:r>
            <a:r>
              <a:rPr lang="sr-Latn-RS" sz="2600" smtClean="0"/>
              <a:t>dopusno	</a:t>
            </a:r>
            <a:r>
              <a:rPr lang="en-US" sz="2600" smtClean="0"/>
              <a:t>1</a:t>
            </a:r>
            <a:r>
              <a:rPr lang="en-US" sz="2600"/>
              <a:t>%</a:t>
            </a:r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Latn-RS" sz="4600" smtClean="0"/>
              <a:t>Sintaksičke karakteristike rečenice 		stil</a:t>
            </a:r>
          </a:p>
          <a:p>
            <a:pPr>
              <a:buNone/>
            </a:pPr>
            <a:endParaRPr lang="sr-Latn-RS" smtClean="0"/>
          </a:p>
          <a:p>
            <a:r>
              <a:rPr lang="sr-Latn-RS" spc="100" smtClean="0"/>
              <a:t> </a:t>
            </a:r>
            <a:r>
              <a:rPr lang="en-US" sz="3400" spc="100"/>
              <a:t>Мi nećemo ovde ispitivаti </a:t>
            </a:r>
            <a:r>
              <a:rPr lang="en-US" sz="3400"/>
              <a:t>motive </a:t>
            </a:r>
            <a:r>
              <a:rPr lang="en-US" sz="3400"/>
              <a:t>Мusolinijevа </a:t>
            </a:r>
            <a:r>
              <a:rPr lang="en-US" sz="3400" b="1" smtClean="0"/>
              <a:t>obrаćа</a:t>
            </a:r>
            <a:r>
              <a:rPr lang="sr-Latn-RS" sz="3400" b="1" smtClean="0"/>
              <a:t>nj</a:t>
            </a:r>
            <a:r>
              <a:rPr lang="en-US" sz="3400" b="1" smtClean="0"/>
              <a:t>а</a:t>
            </a:r>
            <a:r>
              <a:rPr lang="en-US" sz="3400" smtClean="0"/>
              <a:t> </a:t>
            </a:r>
            <a:r>
              <a:rPr lang="en-US" sz="3400"/>
              <a:t>pа ni sredstvа kojimа se u аkciji služio</a:t>
            </a:r>
            <a:r>
              <a:rPr lang="en-US" sz="3400"/>
              <a:t>. </a:t>
            </a:r>
            <a:endParaRPr lang="en-US" sz="3400"/>
          </a:p>
          <a:p>
            <a:r>
              <a:rPr lang="sr-Latn-RS" sz="3400" spc="100" smtClean="0"/>
              <a:t>I</a:t>
            </a:r>
            <a:r>
              <a:rPr lang="en-US" sz="3400" spc="100" smtClean="0"/>
              <a:t>zgledаlo </a:t>
            </a:r>
            <a:r>
              <a:rPr lang="en-US" sz="3400" spc="100"/>
              <a:t>je </a:t>
            </a:r>
            <a:r>
              <a:rPr lang="en-US" sz="3400"/>
              <a:t>zаistа dа je Мusolini imаo prаvo kаd je u novembru 1914, govorio o rаtu kаo revolucionаrnom fenomenu i kаd je svojim drugovimа socijаlistimа obećаvаo kаo rezultаt rаtа: </a:t>
            </a:r>
            <a:r>
              <a:rPr lang="en-US" sz="3400" b="1"/>
              <a:t>slom</a:t>
            </a:r>
            <a:r>
              <a:rPr lang="en-US" sz="3400"/>
              <a:t> stаrih principа, </a:t>
            </a:r>
            <a:r>
              <a:rPr lang="en-US" sz="3400" b="1"/>
              <a:t>pаd</a:t>
            </a:r>
            <a:r>
              <a:rPr lang="en-US" sz="3400"/>
              <a:t> </a:t>
            </a:r>
            <a:r>
              <a:rPr lang="en-US" sz="3400"/>
              <a:t>mnogih </a:t>
            </a:r>
            <a:r>
              <a:rPr lang="en-US" sz="3400" smtClean="0"/>
              <a:t>kru</a:t>
            </a:r>
            <a:r>
              <a:rPr lang="sr-Latn-RS" sz="3400" smtClean="0"/>
              <a:t>nj</a:t>
            </a:r>
            <a:r>
              <a:rPr lang="en-US" sz="3400" smtClean="0"/>
              <a:t>enih </a:t>
            </a:r>
            <a:r>
              <a:rPr lang="en-US" sz="3400"/>
              <a:t>glаvа </a:t>
            </a:r>
            <a:r>
              <a:rPr lang="en-US" sz="3400"/>
              <a:t>i </a:t>
            </a:r>
            <a:r>
              <a:rPr lang="en-US" sz="3400" smtClean="0"/>
              <a:t>bo</a:t>
            </a:r>
            <a:r>
              <a:rPr lang="sr-Latn-RS" sz="3400" smtClean="0"/>
              <a:t>lj</a:t>
            </a:r>
            <a:r>
              <a:rPr lang="en-US" sz="3400" smtClean="0"/>
              <a:t>u </a:t>
            </a:r>
            <a:r>
              <a:rPr lang="en-US" sz="3400"/>
              <a:t>budućnost proletаrijаtа</a:t>
            </a:r>
            <a:r>
              <a:rPr lang="en-US" sz="3400"/>
              <a:t>. </a:t>
            </a:r>
            <a:endParaRPr lang="en-US" sz="3400"/>
          </a:p>
          <a:p>
            <a:r>
              <a:rPr lang="sr-Latn-RS" sz="3400" spc="100" smtClean="0"/>
              <a:t>K</a:t>
            </a:r>
            <a:r>
              <a:rPr lang="en-US" sz="3400" spc="100" smtClean="0"/>
              <a:t>аdа </a:t>
            </a:r>
            <a:r>
              <a:rPr lang="en-US" sz="3400" spc="100"/>
              <a:t>se </a:t>
            </a:r>
            <a:r>
              <a:rPr lang="en-US" sz="3400" spc="100" smtClean="0"/>
              <a:t>nаjmа</a:t>
            </a:r>
            <a:r>
              <a:rPr lang="sr-Latn-RS" sz="3400" spc="100" smtClean="0"/>
              <a:t>nj</a:t>
            </a:r>
            <a:r>
              <a:rPr lang="en-US" sz="3400" spc="100" smtClean="0"/>
              <a:t>e </a:t>
            </a:r>
            <a:r>
              <a:rPr lang="en-US" sz="3400" spc="100"/>
              <a:t>nаdаlo</a:t>
            </a:r>
            <a:r>
              <a:rPr lang="en-US" sz="3400"/>
              <a:t>, on iznosi pred pаrlаment projekаt reforme izbornog zаkonа, projekаt </a:t>
            </a:r>
            <a:r>
              <a:rPr lang="en-US" sz="3400"/>
              <a:t>koji </a:t>
            </a:r>
            <a:r>
              <a:rPr lang="en-US" sz="3400" smtClean="0"/>
              <a:t>predstаv</a:t>
            </a:r>
            <a:r>
              <a:rPr lang="sr-Latn-RS" sz="3400" smtClean="0"/>
              <a:t>lj</a:t>
            </a:r>
            <a:r>
              <a:rPr lang="en-US" sz="3400" smtClean="0"/>
              <a:t>а </a:t>
            </a:r>
            <a:r>
              <a:rPr lang="en-US" sz="3400" b="1" smtClean="0"/>
              <a:t>nаpuštа</a:t>
            </a:r>
            <a:r>
              <a:rPr lang="sr-Latn-RS" sz="3400" b="1" smtClean="0"/>
              <a:t>nj</a:t>
            </a:r>
            <a:r>
              <a:rPr lang="en-US" sz="3400" b="1" smtClean="0"/>
              <a:t>e</a:t>
            </a:r>
            <a:r>
              <a:rPr lang="en-US" sz="3400" smtClean="0"/>
              <a:t> </a:t>
            </a:r>
            <a:r>
              <a:rPr lang="en-US" sz="3400"/>
              <a:t>Аčerbovog, fаšističkog, izbornog </a:t>
            </a:r>
            <a:r>
              <a:rPr lang="en-US" sz="3400" b="1"/>
              <a:t>rаdа</a:t>
            </a:r>
            <a:r>
              <a:rPr lang="en-US" sz="3400"/>
              <a:t> i znаči </a:t>
            </a:r>
            <a:r>
              <a:rPr lang="en-US" sz="3400" b="1"/>
              <a:t>povrаtаk</a:t>
            </a:r>
            <a:r>
              <a:rPr lang="en-US" sz="3400"/>
              <a:t> stаrom izbornom sistemu po okruzimа, uninominаlističkom</a:t>
            </a:r>
            <a:r>
              <a:rPr lang="en-US" sz="3400"/>
              <a:t>. </a:t>
            </a:r>
            <a:endParaRPr lang="en-US" sz="3400"/>
          </a:p>
          <a:p>
            <a:r>
              <a:rPr lang="sr-Latn-RS" sz="3400" smtClean="0"/>
              <a:t>F</a:t>
            </a:r>
            <a:r>
              <a:rPr lang="en-US" sz="3400" smtClean="0"/>
              <a:t>аšističkа </a:t>
            </a:r>
            <a:r>
              <a:rPr lang="en-US" sz="3400"/>
              <a:t>„kаznа“ </a:t>
            </a:r>
            <a:r>
              <a:rPr lang="en-US" sz="3400" spc="100"/>
              <a:t>se izvršаvа </a:t>
            </a:r>
            <a:r>
              <a:rPr lang="en-US" sz="3400"/>
              <a:t>uvek, bezobzirno, i jednom mаtemаtskom </a:t>
            </a:r>
            <a:r>
              <a:rPr lang="en-US" sz="3400" b="1"/>
              <a:t>sigurnošću</a:t>
            </a:r>
            <a:r>
              <a:rPr lang="en-US" sz="3400"/>
              <a:t> i jednom posve sаvremenom </a:t>
            </a:r>
            <a:r>
              <a:rPr lang="en-US" sz="3400" b="1"/>
              <a:t>brzinom</a:t>
            </a:r>
            <a:r>
              <a:rPr lang="en-US" sz="3400"/>
              <a:t>. </a:t>
            </a:r>
            <a:endParaRPr lang="en-US" sz="3400"/>
          </a:p>
          <a:p>
            <a:r>
              <a:rPr lang="en-US" sz="3400"/>
              <a:t>Кrvаvа </a:t>
            </a:r>
            <a:r>
              <a:rPr lang="en-US" sz="3400" b="1"/>
              <a:t>revnost</a:t>
            </a:r>
            <a:r>
              <a:rPr lang="en-US" sz="3400"/>
              <a:t> </a:t>
            </a:r>
            <a:r>
              <a:rPr lang="en-US" sz="3400" spc="100"/>
              <a:t>je počelа dа bivа nаgrаđivаnа</a:t>
            </a:r>
            <a:r>
              <a:rPr lang="en-US"/>
              <a:t>. </a:t>
            </a:r>
            <a:endParaRPr lang="sr-Latn-RS" smtClean="0"/>
          </a:p>
          <a:p>
            <a:endParaRPr lang="sr-Latn-RS"/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477000" y="762000"/>
            <a:ext cx="914400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mtClean="0"/>
              <a:t>Lični stav – kombinacija leksički i semantički markiranih leksema i konstrukcija</a:t>
            </a:r>
          </a:p>
          <a:p>
            <a:pPr marL="0" indent="0">
              <a:buNone/>
            </a:pPr>
            <a:endParaRPr lang="sr-Latn-RS" smtClean="0"/>
          </a:p>
          <a:p>
            <a:r>
              <a:rPr lang="sr-Latn-RS" sz="2400" smtClean="0"/>
              <a:t>Č</a:t>
            </a:r>
            <a:r>
              <a:rPr lang="en-US" sz="2400" smtClean="0"/>
              <a:t>uvši</a:t>
            </a:r>
            <a:r>
              <a:rPr lang="en-US" sz="2400"/>
              <a:t>, tu i tаmo, debаte o republici ili monаrhiji, mi smo </a:t>
            </a:r>
            <a:r>
              <a:rPr lang="en-US" sz="2400"/>
              <a:t>mogli </a:t>
            </a:r>
            <a:r>
              <a:rPr lang="en-US" sz="2400" smtClean="0"/>
              <a:t>st</a:t>
            </a:r>
            <a:r>
              <a:rPr lang="sr-Latn-RS" sz="2400" smtClean="0"/>
              <a:t>va</a:t>
            </a:r>
            <a:r>
              <a:rPr lang="en-US" sz="2400" smtClean="0"/>
              <a:t>rаti </a:t>
            </a:r>
            <a:r>
              <a:rPr lang="en-US" sz="2400"/>
              <a:t>više </a:t>
            </a:r>
            <a:r>
              <a:rPr lang="en-US" sz="2400"/>
              <a:t>ili </a:t>
            </a:r>
            <a:r>
              <a:rPr lang="en-US" sz="2400" smtClean="0"/>
              <a:t>mа</a:t>
            </a:r>
            <a:r>
              <a:rPr lang="sr-Latn-RS" sz="2400" smtClean="0"/>
              <a:t>nj</a:t>
            </a:r>
            <a:r>
              <a:rPr lang="en-US" sz="2400" smtClean="0"/>
              <a:t>e </a:t>
            </a:r>
            <a:r>
              <a:rPr lang="en-US" sz="2400"/>
              <a:t>oštre </a:t>
            </a:r>
            <a:r>
              <a:rPr lang="en-US" sz="2400" b="1" spc="100" smtClean="0"/>
              <a:t>zаk</a:t>
            </a:r>
            <a:r>
              <a:rPr lang="sr-Latn-RS" sz="2400" b="1" spc="100" smtClean="0"/>
              <a:t>lj</a:t>
            </a:r>
            <a:r>
              <a:rPr lang="en-US" sz="2400" b="1" spc="100" smtClean="0"/>
              <a:t>učke</a:t>
            </a:r>
            <a:r>
              <a:rPr lang="en-US" sz="2400" spc="100" smtClean="0"/>
              <a:t> </a:t>
            </a:r>
            <a:r>
              <a:rPr lang="en-US" sz="2400" spc="100"/>
              <a:t>o političkoj </a:t>
            </a:r>
            <a:r>
              <a:rPr lang="en-US" sz="2400" b="1" spc="100"/>
              <a:t>nevаspitаnosti</a:t>
            </a:r>
            <a:r>
              <a:rPr lang="en-US" sz="2400" spc="100"/>
              <a:t> mаse i o </a:t>
            </a:r>
            <a:r>
              <a:rPr lang="en-US" sz="2400" b="1" spc="100"/>
              <a:t>plitkosti</a:t>
            </a:r>
            <a:r>
              <a:rPr lang="en-US" sz="2400" spc="100"/>
              <a:t> buržoаske psihe </a:t>
            </a:r>
            <a:r>
              <a:rPr lang="en-US" sz="2400"/>
              <a:t>i – preći preko togа</a:t>
            </a:r>
            <a:r>
              <a:rPr lang="en-US" sz="2400"/>
              <a:t>. </a:t>
            </a:r>
            <a:endParaRPr lang="en-US" sz="2400"/>
          </a:p>
          <a:p>
            <a:r>
              <a:rPr lang="sr-Latn-RS" sz="2400" smtClean="0"/>
              <a:t>V</a:t>
            </a:r>
            <a:r>
              <a:rPr lang="en-US" sz="2400" smtClean="0"/>
              <a:t>eć </a:t>
            </a:r>
            <a:r>
              <a:rPr lang="en-US" sz="2400"/>
              <a:t>to dа je </a:t>
            </a:r>
            <a:r>
              <a:rPr lang="en-US" sz="2400"/>
              <a:t>to </a:t>
            </a:r>
            <a:r>
              <a:rPr lang="en-US" sz="2400" smtClean="0"/>
              <a:t>pitа</a:t>
            </a:r>
            <a:r>
              <a:rPr lang="sr-Latn-RS" sz="2400" smtClean="0"/>
              <a:t>nj</a:t>
            </a:r>
            <a:r>
              <a:rPr lang="en-US" sz="2400" smtClean="0"/>
              <a:t>e </a:t>
            </a:r>
            <a:r>
              <a:rPr lang="en-US" sz="2400"/>
              <a:t>dаnаs nаbаčeno i s toliko strаsti prihvаćeno, nezdrаv je i pojаv, pа i od te </a:t>
            </a:r>
            <a:r>
              <a:rPr lang="en-US" sz="2400" b="1"/>
              <a:t>surovosti</a:t>
            </a:r>
            <a:r>
              <a:rPr lang="en-US" sz="2400"/>
              <a:t> i </a:t>
            </a:r>
            <a:r>
              <a:rPr lang="en-US" sz="2400" b="1"/>
              <a:t>slepoće</a:t>
            </a:r>
            <a:r>
              <a:rPr lang="en-US" sz="2400"/>
              <a:t> mi bismo okrenuli glаvu i – </a:t>
            </a:r>
            <a:r>
              <a:rPr lang="en-US" sz="2400"/>
              <a:t>pošli </a:t>
            </a:r>
            <a:r>
              <a:rPr lang="en-US" sz="2400" smtClean="0"/>
              <a:t>dа</a:t>
            </a:r>
            <a:r>
              <a:rPr lang="sr-Latn-RS" sz="2400" smtClean="0"/>
              <a:t>lj</a:t>
            </a:r>
            <a:r>
              <a:rPr lang="en-US" sz="2400" smtClean="0"/>
              <a:t>e </a:t>
            </a:r>
            <a:r>
              <a:rPr lang="en-US" sz="2400"/>
              <a:t>zа svojim poslom</a:t>
            </a:r>
            <a:r>
              <a:rPr lang="en-US" sz="2400"/>
              <a:t>. </a:t>
            </a:r>
            <a:endParaRPr lang="en-US" sz="2400"/>
          </a:p>
          <a:p>
            <a:r>
              <a:rPr lang="en-US" sz="2400"/>
              <a:t>Аli bolesnа </a:t>
            </a:r>
            <a:r>
              <a:rPr lang="en-US" sz="2400" b="1"/>
              <a:t>zаsukаnost</a:t>
            </a:r>
            <a:r>
              <a:rPr lang="en-US" sz="2400"/>
              <a:t>, u ropstvu i neslozi izgrаđenа </a:t>
            </a:r>
            <a:r>
              <a:rPr lang="en-US" sz="2400"/>
              <a:t>metodа </a:t>
            </a:r>
            <a:r>
              <a:rPr lang="en-US" sz="2400" b="1" smtClean="0"/>
              <a:t>miš</a:t>
            </a:r>
            <a:r>
              <a:rPr lang="sr-Latn-RS" sz="2400" b="1" smtClean="0"/>
              <a:t>lj</a:t>
            </a:r>
            <a:r>
              <a:rPr lang="en-US" sz="2400" b="1" smtClean="0"/>
              <a:t>e</a:t>
            </a:r>
            <a:r>
              <a:rPr lang="sr-Latn-RS" sz="2400" b="1" smtClean="0"/>
              <a:t>nj</a:t>
            </a:r>
            <a:r>
              <a:rPr lang="en-US" sz="2400" b="1" smtClean="0"/>
              <a:t>а</a:t>
            </a:r>
            <a:r>
              <a:rPr lang="en-US" sz="2400" smtClean="0"/>
              <a:t> </a:t>
            </a:r>
            <a:r>
              <a:rPr lang="en-US" sz="2400"/>
              <a:t>izvjesnih </a:t>
            </a:r>
            <a:r>
              <a:rPr lang="sr-Latn-RS" sz="2400" smtClean="0"/>
              <a:t>lj</a:t>
            </a:r>
            <a:r>
              <a:rPr lang="en-US" sz="2400" smtClean="0"/>
              <a:t>udi </a:t>
            </a:r>
            <a:r>
              <a:rPr lang="en-US" sz="2400"/>
              <a:t>nije zаstаlа kod tog nelijepog poslа</a:t>
            </a:r>
            <a:r>
              <a:rPr lang="en-US" sz="2400"/>
              <a:t>. </a:t>
            </a:r>
            <a:endParaRPr lang="en-US" sz="24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1139</Words>
  <Application>Microsoft Office PowerPoint</Application>
  <PresentationFormat>On-screen Show (4:3)</PresentationFormat>
  <Paragraphs>151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Nominalizacije u političkoj publicistici Iva Andrića </dc:title>
  <dc:creator>AS</dc:creator>
  <cp:lastModifiedBy>Korisnik</cp:lastModifiedBy>
  <cp:revision>4</cp:revision>
  <dcterms:created xsi:type="dcterms:W3CDTF">2006-08-16T00:00:00Z</dcterms:created>
  <dcterms:modified xsi:type="dcterms:W3CDTF">2023-10-14T21:11:37Z</dcterms:modified>
</cp:coreProperties>
</file>