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60" r:id="rId4"/>
    <p:sldId id="261" r:id="rId5"/>
    <p:sldId id="266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62" r:id="rId17"/>
    <p:sldId id="263" r:id="rId18"/>
    <p:sldId id="272" r:id="rId19"/>
    <p:sldId id="273" r:id="rId20"/>
    <p:sldId id="267" r:id="rId21"/>
    <p:sldId id="268" r:id="rId22"/>
    <p:sldId id="269" r:id="rId23"/>
    <p:sldId id="270" r:id="rId24"/>
    <p:sldId id="271" r:id="rId25"/>
    <p:sldId id="274" r:id="rId26"/>
    <p:sldId id="264" r:id="rId27"/>
    <p:sldId id="265" r:id="rId28"/>
    <p:sldId id="258" r:id="rId29"/>
    <p:sldId id="285" r:id="rId30"/>
    <p:sldId id="25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8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BCE06-9509-4574-95E7-7E42A51E4FA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CD5C0-89CB-4413-BA40-C04864A1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0949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06328-2759-484F-A2DC-0747A634A7A5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1AEB7-F8E0-4AE8-8031-408A11FFC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79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8005D-DEE2-413A-B873-F3530B18A30E}" type="datetime1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00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7647-1166-438E-98FE-17C3940C2BE2}" type="datetime1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08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863BA-2A4F-4495-B530-6FC14068D657}" type="datetime1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4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E2189-4A0E-4E2B-BB3F-43DC9B5BB4D0}" type="datetime1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2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F1BF0-D055-43FE-8368-2F59EE217E50}" type="datetime1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14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A2D1-363F-4562-A88E-AFCAB029AAF1}" type="datetime1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B78E4-8C25-401B-9BD5-95D6F5CAC8BF}" type="datetime1">
              <a:rPr lang="en-US" smtClean="0"/>
              <a:t>10/15/2023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4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AC3A-DD2E-4B82-97F5-4C20965B0391}" type="datetime1">
              <a:rPr lang="en-US" smtClean="0"/>
              <a:t>10/15/2023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52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FEE7-3F11-4C44-B2AF-F165DABC62F4}" type="datetime1">
              <a:rPr lang="en-US" smtClean="0"/>
              <a:t>10/15/2023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63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9D674-E31E-45FF-BDA6-534BC49070A7}" type="datetime1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88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0BB2-7253-4BAF-B575-E58C1B8CEA03}" type="datetime1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46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5FBF4-21F1-4638-A88D-DE7DA0885D61}" type="datetime1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F7347-E59E-499C-8CD5-2672150B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51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anko.ivanovic@isj.sanu.ac.r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evrejskadigitalnabiblioteka.r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6864" cy="5976664"/>
          </a:xfrm>
        </p:spPr>
        <p:txBody>
          <a:bodyPr>
            <a:noAutofit/>
          </a:bodyPr>
          <a:lstStyle/>
          <a:p>
            <a:r>
              <a:rPr lang="sr-Cyrl-R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Јанко Ивановић </a:t>
            </a: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(Нови Сад)</a:t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Институт за српски језик САНУ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sz="1400" dirty="0" err="1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janko.ivanovic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@isj.sanu.ac.rs</a:t>
            </a:r>
            <a:r>
              <a:rPr lang="sr-Cyrl-R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4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Стилско-језичке карактеристике Андрићеве мемоарске публицистике</a:t>
            </a:r>
            <a:br>
              <a:rPr lang="sr-Cyrl-R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 </a:t>
            </a:r>
            <a:r>
              <a:rPr lang="sr-Cyrl-R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симпозиј</a:t>
            </a:r>
            <a:r>
              <a:rPr lang="sr-Cyrl-R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(ум)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• Андрићева публицистика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Љубљана • Марибор • Блед (Словенија), 19–20.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октобар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2023.</a:t>
            </a:r>
            <a:r>
              <a:rPr lang="sr-Cyrl-R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9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Дескрипција – епитет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mk-MK" dirty="0">
                <a:latin typeface="Arial" panose="020B0604020202020204" pitchFamily="34" charset="0"/>
                <a:cs typeface="Arial" panose="020B0604020202020204" pitchFamily="34" charset="0"/>
              </a:rPr>
              <a:t>Реченица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je</a:t>
            </a:r>
            <a:r>
              <a:rPr lang="mk-MK" dirty="0">
                <a:latin typeface="Arial" panose="020B0604020202020204" pitchFamily="34" charset="0"/>
                <a:cs typeface="Arial" panose="020B0604020202020204" pitchFamily="34" charset="0"/>
              </a:rPr>
              <a:t>, као што се види, књижевна, 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mk-MK" dirty="0">
                <a:latin typeface="Arial" panose="020B0604020202020204" pitchFamily="34" charset="0"/>
                <a:cs typeface="Arial" panose="020B0604020202020204" pitchFamily="34" charset="0"/>
              </a:rPr>
              <a:t>начичкана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mk-MK" dirty="0">
                <a:latin typeface="Arial" panose="020B0604020202020204" pitchFamily="34" charset="0"/>
                <a:cs typeface="Arial" panose="020B0604020202020204" pitchFamily="34" charset="0"/>
              </a:rPr>
              <a:t> атрибутима, епитетима,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што је одлика књижевноуметничког стила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Видим магличасто модру боју презрелих и опалих шљива што леже на калдрми крај </a:t>
            </a:r>
            <a:r>
              <a:rPr lang="sr-Cyrl-RS" i="1" dirty="0" err="1">
                <a:latin typeface="Arial" panose="020B0604020202020204" pitchFamily="34" charset="0"/>
                <a:cs typeface="Arial" panose="020B0604020202020204" pitchFamily="34" charset="0"/>
              </a:rPr>
              <a:t>оградâ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, као пролазникова </a:t>
            </a:r>
            <a:r>
              <a:rPr lang="sr-Cyrl-RS" i="1" dirty="0" err="1">
                <a:latin typeface="Arial" panose="020B0604020202020204" pitchFamily="34" charset="0"/>
                <a:cs typeface="Arial" panose="020B0604020202020204" pitchFamily="34" charset="0"/>
              </a:rPr>
              <a:t>нафака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Новембарска сећања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3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Дескрипција – епитет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Cyrl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Он 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је имао у себи за то довољно племенитости и људског разумевања и оног тешког стида и обзира којим човек често најтежа унутрашња узбуђења оставља у себи, неречена и покопана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Сећање на </a:t>
            </a:r>
            <a:r>
              <a:rPr lang="sr-Cyrl-RS" i="1" dirty="0" err="1">
                <a:latin typeface="Arial" panose="020B0604020202020204" pitchFamily="34" charset="0"/>
                <a:cs typeface="Arial" panose="020B0604020202020204" pitchFamily="34" charset="0"/>
              </a:rPr>
              <a:t>Калмија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Баруха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0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Метафора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Он 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пише: „Ријеч се мало окрњила на путу од толико стољећа, и добре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жене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, да им се стих не би </a:t>
            </a:r>
            <a:r>
              <a:rPr lang="sr-Cyrl-RS" i="1" dirty="0" err="1">
                <a:latin typeface="Arial" panose="020B0604020202020204" pitchFamily="34" charset="0"/>
                <a:cs typeface="Arial" panose="020B0604020202020204" pitchFamily="34" charset="0"/>
              </a:rPr>
              <a:t>кварио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b="1" i="1" dirty="0" err="1">
                <a:latin typeface="Arial" panose="020B0604020202020204" pitchFamily="34" charset="0"/>
                <a:cs typeface="Arial" panose="020B0604020202020204" pitchFamily="34" charset="0"/>
              </a:rPr>
              <a:t>закрпиле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 су ријеч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Персонификација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mk-MK" i="1" dirty="0">
                <a:latin typeface="Arial" panose="020B0604020202020204" pitchFamily="34" charset="0"/>
                <a:cs typeface="Arial" panose="020B0604020202020204" pitchFamily="34" charset="0"/>
              </a:rPr>
              <a:t>Слушам пригушен смех из затворених авлија и мелодиозну и мисаону </a:t>
            </a:r>
            <a:r>
              <a:rPr lang="mk-MK" b="1" i="1" dirty="0">
                <a:latin typeface="Arial" panose="020B0604020202020204" pitchFamily="34" charset="0"/>
                <a:cs typeface="Arial" panose="020B0604020202020204" pitchFamily="34" charset="0"/>
              </a:rPr>
              <a:t>реч пролазника, која трепери насмејана или смртно тужна</a:t>
            </a:r>
            <a:r>
              <a:rPr lang="mk-MK" i="1" dirty="0">
                <a:latin typeface="Arial" panose="020B0604020202020204" pitchFamily="34" charset="0"/>
                <a:cs typeface="Arial" panose="020B0604020202020204" pitchFamily="34" charset="0"/>
              </a:rPr>
              <a:t>, али жива и непролазна.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5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Поређење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r-Cyrl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Негде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, на невидљивој цркви, једно звоно је тукло једнолично и неуморно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као чекић тупог и немилосрдног времена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Сећање на </a:t>
            </a:r>
            <a:r>
              <a:rPr lang="sr-Cyrl-RS" i="1" dirty="0" err="1">
                <a:latin typeface="Arial" panose="020B0604020202020204" pitchFamily="34" charset="0"/>
                <a:cs typeface="Arial" panose="020B0604020202020204" pitchFamily="34" charset="0"/>
              </a:rPr>
              <a:t>Калмија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Баруха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/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Видим магличасто модру боју презрелих и опалих шљива што леже на калдрми крај ограда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као пролазникова </a:t>
            </a:r>
            <a:r>
              <a:rPr lang="sr-Cyrl-RS" b="1" i="1" dirty="0" err="1">
                <a:latin typeface="Arial" panose="020B0604020202020204" pitchFamily="34" charset="0"/>
                <a:cs typeface="Arial" panose="020B0604020202020204" pitchFamily="34" charset="0"/>
              </a:rPr>
              <a:t>нафака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Новембарска сећања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7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505475"/>
          </a:xfrm>
        </p:spPr>
        <p:txBody>
          <a:bodyPr/>
          <a:lstStyle/>
          <a:p>
            <a:pPr marL="0" indent="0" algn="just"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На фонетско-фонолошком плану уочљиви су ијекавски облици у говору ликова (супротстављени екавским у ауторском говору), нпр.: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Он пише: „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Ријеч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се мало окрњила на путу од толико стољећа, и добре жене, да им се стих не би </a:t>
            </a:r>
            <a:r>
              <a:rPr lang="sr-Cyrl-RS" i="1" dirty="0" err="1">
                <a:latin typeface="Arial" panose="020B0604020202020204" pitchFamily="34" charset="0"/>
                <a:cs typeface="Arial" panose="020B0604020202020204" pitchFamily="34" charset="0"/>
              </a:rPr>
              <a:t>кварио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i="1" dirty="0" err="1">
                <a:latin typeface="Arial" panose="020B0604020202020204" pitchFamily="34" charset="0"/>
                <a:cs typeface="Arial" panose="020B0604020202020204" pitchFamily="34" charset="0"/>
              </a:rPr>
              <a:t>закрпиле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су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ријеч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1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Номинативне реченице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У експресивна средства на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синтаксичком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нивоу спадају и </a:t>
            </a:r>
            <a:r>
              <a:rPr lang="sr-Cyrl-RS" b="1" dirty="0">
                <a:latin typeface="Arial" panose="020B0604020202020204" pitchFamily="34" charset="0"/>
                <a:cs typeface="Arial" panose="020B0604020202020204" pitchFamily="34" charset="0"/>
              </a:rPr>
              <a:t>номинативне реченице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Листам још једном књигу песама коју сам читао у новембарско предвечерје, на ниском прозору мог ђачког стана над </a:t>
            </a:r>
            <a:r>
              <a:rPr lang="sr-Cyrl-RS" i="1" dirty="0" err="1">
                <a:latin typeface="Arial" panose="020B0604020202020204" pitchFamily="34" charset="0"/>
                <a:cs typeface="Arial" panose="020B0604020202020204" pitchFamily="34" charset="0"/>
              </a:rPr>
              <a:t>Бистриком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Виктор Иго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7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Номинативне реченице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Преслишавам се строго и видим да – за своје велико добро! – ништа нисам заборавио, да у мени (не у мом сећању него у мени!) живи, жива и цела, сва и </a:t>
            </a:r>
            <a:r>
              <a:rPr lang="sr-Cyrl-R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свагдашња</a:t>
            </a:r>
            <a:r>
              <a:rPr lang="sr-Cyrl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 Босна. </a:t>
            </a:r>
            <a:r>
              <a:rPr lang="sr-Cyrl-R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Сарајево и Босна</a:t>
            </a:r>
            <a:r>
              <a:rPr lang="sr-Cyrl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0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Акумулација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Cyrl-RS" b="1" i="1" dirty="0"/>
          </a:p>
          <a:p>
            <a:pPr algn="just"/>
            <a:r>
              <a:rPr lang="sr-Cyrl-R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Земље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и мора, лица и речи, утисци и сазнања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који се јављају преда мном имају боју и облик минулих доживљаја</a:t>
            </a:r>
            <a:r>
              <a:rPr lang="sr-Cyrl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r-Latn-RS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Cyrl-RS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Све што је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занимало, покретало, радовало или мучило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нашег човека било је предмет наших разговора.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2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Граматичко-стилистичка </a:t>
            </a:r>
            <a:r>
              <a:rPr lang="sr-Cyrl-R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пролепса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i="1" dirty="0" smtClean="0"/>
          </a:p>
          <a:p>
            <a:endParaRPr lang="sr-Cyrl-R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Пратим 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погледом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дуге нити јесенске свиле како плове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бистрим видиком.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Садржај презентације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Увод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Мемоари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Пријатељство Андрића и </a:t>
            </a:r>
            <a:r>
              <a:rPr lang="sr-Cyrl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Калмија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 Баруха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Стилско-језичке карактеристике мемоарске публицистике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Закључак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Извори и литература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4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Фигуре понављања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Понављање језичких јединица, и двоструко и вишеструко, често је у Андрићевим мемоарским текстовима. Често је понављање неких централних лексема (нпр. Босна, Сарајево), која се у неком сегменту текста јављају више пута.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0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Фигуре понављања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Често се понављају и предлози, али и везници, као и друга језичка средства, која тако добијају и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интензификаторску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функцију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Тешко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дуго,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немогуће би било за нас говорити о томе у овом кратком сећању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на једног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пријатеља,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на једну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од жртава фашизма.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4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Фигуре понављања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Њих се не сећам,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јер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их никад нисам ни заборавио, они стоје трајни и стварни преда мном, неизмењени и живи,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јер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не подлежу ни сили заборава ни магији сећања,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јер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сам их увек носио у себи,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јер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никад нисам ни престајао да живим у њима.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01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Фигуре понављања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Могући су и случајеви </a:t>
            </a:r>
            <a:r>
              <a:rPr lang="sr-Cyrl-RS" b="1" dirty="0" err="1">
                <a:latin typeface="Arial" panose="020B0604020202020204" pitchFamily="34" charset="0"/>
                <a:cs typeface="Arial" panose="020B0604020202020204" pitchFamily="34" charset="0"/>
              </a:rPr>
              <a:t>епаналепсе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, тј. периодичног понављања истих синтаксичких јединица,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нпр.:</a:t>
            </a:r>
          </a:p>
          <a:p>
            <a:pPr marL="0" indent="0" algn="just">
              <a:buNone/>
            </a:pPr>
            <a:endParaRPr lang="sr-Cyrl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У свом  великом незнању, он заиста није знао шта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говори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, а још мање је могао наслутити с ким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говори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68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Фигуре понављања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Нарочиту стилску вредност Андрић је постигао употребом и </a:t>
            </a:r>
            <a:r>
              <a:rPr lang="sr-Cyrl-RS" b="1" dirty="0" err="1">
                <a:latin typeface="Arial" panose="020B0604020202020204" pitchFamily="34" charset="0"/>
                <a:cs typeface="Arial" panose="020B0604020202020204" pitchFamily="34" charset="0"/>
              </a:rPr>
              <a:t>парегменона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, нпр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</a:p>
          <a:p>
            <a:pPr marL="0" indent="0" algn="just">
              <a:buNone/>
            </a:pPr>
            <a:endParaRPr lang="sr-Cyrl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Преслишавам се строго и видим да – за своје велико добро! – ништа нисам заборавио, да у мени (не у мом сећању него у мени!)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живи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жива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и цела,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сва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Cyrl-RS" b="1" i="1" dirty="0" err="1">
                <a:latin typeface="Arial" panose="020B0604020202020204" pitchFamily="34" charset="0"/>
                <a:cs typeface="Arial" panose="020B0604020202020204" pitchFamily="34" charset="0"/>
              </a:rPr>
              <a:t>свагдашња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Босна.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9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Фигуре понављања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У њима је неким аветињским а ипак стварним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животом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живела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окамењена стара Шпанија, плакале су девојке и пролазили градовима </a:t>
            </a:r>
            <a:r>
              <a:rPr lang="sr-Cyrl-RS" i="1" dirty="0" err="1">
                <a:latin typeface="Arial" panose="020B0604020202020204" pitchFamily="34" charset="0"/>
                <a:cs typeface="Arial" panose="020B0604020202020204" pitchFamily="34" charset="0"/>
              </a:rPr>
              <a:t>арагонски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витезови (</a:t>
            </a:r>
            <a:r>
              <a:rPr 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„De </a:t>
            </a:r>
            <a:r>
              <a:rPr lang="sr-Latn-RS" i="1" dirty="0" err="1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i="1" dirty="0" err="1">
                <a:latin typeface="Arial" panose="020B0604020202020204" pitchFamily="34" charset="0"/>
                <a:cs typeface="Arial" panose="020B0604020202020204" pitchFamily="34" charset="0"/>
              </a:rPr>
              <a:t>lloras</a:t>
            </a:r>
            <a:r>
              <a:rPr 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RS" i="1" dirty="0" err="1">
                <a:latin typeface="Arial" panose="020B0604020202020204" pitchFamily="34" charset="0"/>
                <a:cs typeface="Arial" panose="020B0604020202020204" pitchFamily="34" charset="0"/>
              </a:rPr>
              <a:t>blanca</a:t>
            </a:r>
            <a:r>
              <a:rPr 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 Mina?“, „</a:t>
            </a:r>
            <a:r>
              <a:rPr lang="sr-Latn-RS" i="1" dirty="0" err="1">
                <a:latin typeface="Arial" panose="020B0604020202020204" pitchFamily="34" charset="0"/>
                <a:cs typeface="Arial" panose="020B0604020202020204" pitchFamily="34" charset="0"/>
              </a:rPr>
              <a:t>Caballeros</a:t>
            </a:r>
            <a:r>
              <a:rPr 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b="1" i="1" dirty="0">
                <a:latin typeface="Arial" panose="020B0604020202020204" pitchFamily="34" charset="0"/>
                <a:cs typeface="Arial" panose="020B0604020202020204" pitchFamily="34" charset="0"/>
              </a:rPr>
              <a:t>van</a:t>
            </a:r>
            <a:r>
              <a:rPr 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sr-Latn-RS" b="1" i="1" dirty="0" err="1">
                <a:latin typeface="Arial" panose="020B0604020202020204" pitchFamily="34" charset="0"/>
                <a:cs typeface="Arial" panose="020B0604020202020204" pitchFamily="34" charset="0"/>
              </a:rPr>
              <a:t>vienen</a:t>
            </a:r>
            <a:r>
              <a:rPr 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i="1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i="1" dirty="0" err="1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i="1" dirty="0" err="1">
                <a:latin typeface="Arial" panose="020B0604020202020204" pitchFamily="34" charset="0"/>
                <a:cs typeface="Arial" panose="020B0604020202020204" pitchFamily="34" charset="0"/>
              </a:rPr>
              <a:t>ciudades</a:t>
            </a:r>
            <a:r>
              <a:rPr 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i="1" dirty="0" err="1">
                <a:latin typeface="Arial" panose="020B0604020202020204" pitchFamily="34" charset="0"/>
                <a:cs typeface="Arial" panose="020B0604020202020204" pitchFamily="34" charset="0"/>
              </a:rPr>
              <a:t>d’Aragon</a:t>
            </a:r>
            <a:r>
              <a:rPr 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3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Парентезе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У литератури је уочено како су </a:t>
            </a:r>
            <a:r>
              <a:rPr lang="sr-Cyrl-RS" b="1" dirty="0">
                <a:latin typeface="Arial" panose="020B0604020202020204" pitchFamily="34" charset="0"/>
                <a:cs typeface="Arial" panose="020B0604020202020204" pitchFamily="34" charset="0"/>
              </a:rPr>
              <a:t>парентезе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веома заступљене у Андрићевим делима (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Станојчић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1993), а јављају се и у Андрићевој мемоарској публицистици. То показују примери у којима се уметнути делови одвајају или цртом или заградама. Чак су у једној реченици могу наћи и оба типа парентеза.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1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Парентезе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Преслишавам се строго и видим да –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за своје велико добро!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– ништа нисам заборавио, да у мени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(не у мом сећању него у мени!) 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живи, жива и цела, сва и </a:t>
            </a:r>
            <a:r>
              <a:rPr lang="sr-Cyrl-RS" i="1" dirty="0" err="1">
                <a:latin typeface="Arial" panose="020B0604020202020204" pitchFamily="34" charset="0"/>
                <a:cs typeface="Arial" panose="020B0604020202020204" pitchFamily="34" charset="0"/>
              </a:rPr>
              <a:t>свагдашња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Босна.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Заиста видим – </a:t>
            </a:r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не у сећању него пред собом!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– стрме сокаке изнад Сарајева којима се, као дечак пењем у рано јутро.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20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280920" cy="1012974"/>
          </a:xfrm>
        </p:spPr>
        <p:txBody>
          <a:bodyPr>
            <a:no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Преношење туђег говора и говорни чинови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348881"/>
            <a:ext cx="8208912" cy="2592288"/>
          </a:xfrm>
        </p:spPr>
        <p:txBody>
          <a:bodyPr/>
          <a:lstStyle/>
          <a:p>
            <a:pPr marL="0" indent="0" algn="just">
              <a:buNone/>
            </a:pP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У структури анализираних мемоарских текстова заступљено је и преношење туђег говора, као и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различити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говорни чинови, о чему ће бити речи у коначној верзији рада.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3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Закључак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47853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Спроведена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анализа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показује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да књижевноуметнички елементи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преовладавају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над научним елементима. У питању је есејистичко-научни стил, са много литерарних наноса, са свесном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литераризацијом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, спроведеном с циљем постизања веће лепоте језика.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97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Увод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420506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r-Cyrl-RS" sz="3500" dirty="0">
                <a:latin typeface="Arial" panose="020B0604020202020204" pitchFamily="34" charset="0"/>
                <a:cs typeface="Arial" panose="020B0604020202020204" pitchFamily="34" charset="0"/>
              </a:rPr>
              <a:t>У раду се издвајају  и описују карактеристичне језичко-стилске особине мемоара </a:t>
            </a:r>
            <a:r>
              <a:rPr lang="sr-Latn-RS" sz="35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sr-Cyrl-RS" sz="3500" dirty="0">
                <a:latin typeface="Arial" panose="020B0604020202020204" pitchFamily="34" charset="0"/>
                <a:cs typeface="Arial" panose="020B0604020202020204" pitchFamily="34" charset="0"/>
              </a:rPr>
              <a:t>Сећање на </a:t>
            </a:r>
            <a:r>
              <a:rPr lang="sr-Cyrl-RS" sz="3500" dirty="0" err="1">
                <a:latin typeface="Arial" panose="020B0604020202020204" pitchFamily="34" charset="0"/>
                <a:cs typeface="Arial" panose="020B0604020202020204" pitchFamily="34" charset="0"/>
              </a:rPr>
              <a:t>Калмија</a:t>
            </a:r>
            <a:r>
              <a:rPr lang="sr-Cyrl-RS" sz="3500" dirty="0">
                <a:latin typeface="Arial" panose="020B0604020202020204" pitchFamily="34" charset="0"/>
                <a:cs typeface="Arial" panose="020B0604020202020204" pitchFamily="34" charset="0"/>
              </a:rPr>
              <a:t> Баруха</a:t>
            </a:r>
            <a:r>
              <a:rPr lang="sr-Latn-RS" sz="35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sr-Cyrl-RS" sz="3500" dirty="0">
                <a:latin typeface="Arial" panose="020B0604020202020204" pitchFamily="34" charset="0"/>
                <a:cs typeface="Arial" panose="020B0604020202020204" pitchFamily="34" charset="0"/>
              </a:rPr>
              <a:t> и „Новембарска сећања“ Ива Андрића. </a:t>
            </a:r>
            <a:r>
              <a:rPr lang="sr-Cyrl-R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sr-Cyrl-RS" sz="3500" dirty="0">
                <a:latin typeface="Arial" panose="020B0604020202020204" pitchFamily="34" charset="0"/>
                <a:cs typeface="Arial" panose="020B0604020202020204" pitchFamily="34" charset="0"/>
              </a:rPr>
              <a:t>обзиром на то да је реч о мемоарима, покушали смо да </a:t>
            </a:r>
            <a:r>
              <a:rPr lang="sr-Cyrl-R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утврдимо </a:t>
            </a:r>
            <a:r>
              <a:rPr lang="sr-Cyrl-RS" sz="3500" dirty="0">
                <a:latin typeface="Arial" panose="020B0604020202020204" pitchFamily="34" charset="0"/>
                <a:cs typeface="Arial" panose="020B0604020202020204" pitchFamily="34" charset="0"/>
              </a:rPr>
              <a:t>да ли у мемоарима Ива Андрића преовлађују елементи књижевноуметничког или научног функционалног стила. </a:t>
            </a:r>
            <a:endParaRPr lang="en-US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6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Извори и литература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373616" cy="5256584"/>
          </a:xfrm>
        </p:spPr>
        <p:txBody>
          <a:bodyPr>
            <a:noAutofit/>
          </a:bodyPr>
          <a:lstStyle/>
          <a:p>
            <a:r>
              <a:rPr 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Andrić 1960: Andrić, Ivo. </a:t>
            </a:r>
            <a:r>
              <a:rPr lang="sr-Latn-RS" sz="1800" i="1" dirty="0">
                <a:latin typeface="Arial" panose="020B0604020202020204" pitchFamily="34" charset="0"/>
                <a:cs typeface="Arial" panose="020B0604020202020204" pitchFamily="34" charset="0"/>
              </a:rPr>
              <a:t>Sećanje na </a:t>
            </a:r>
            <a:r>
              <a:rPr lang="sr-Latn-RS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Kalmija</a:t>
            </a:r>
            <a:r>
              <a:rPr lang="sr-Latn-RS" sz="1800" i="1" dirty="0">
                <a:latin typeface="Arial" panose="020B0604020202020204" pitchFamily="34" charset="0"/>
                <a:cs typeface="Arial" panose="020B0604020202020204" pitchFamily="34" charset="0"/>
              </a:rPr>
              <a:t> Baruha</a:t>
            </a:r>
            <a:r>
              <a:rPr 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. Jevrejska digitalna biblioteka: </a:t>
            </a:r>
            <a:r>
              <a:rPr lang="sr-Latn-RS" sz="18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https://www.jevrejskadigitalnabiblioteka.rs/</a:t>
            </a:r>
            <a:r>
              <a:rPr 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. Stanje: 1. oktobar </a:t>
            </a:r>
            <a:r>
              <a:rPr 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2023.</a:t>
            </a:r>
          </a:p>
          <a:p>
            <a:r>
              <a:rPr 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Andrić </a:t>
            </a:r>
            <a:r>
              <a:rPr 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1986: Andrić, Ivo. </a:t>
            </a:r>
            <a:r>
              <a:rPr lang="sr-Latn-RS" sz="1800" i="1" dirty="0">
                <a:latin typeface="Arial" panose="020B0604020202020204" pitchFamily="34" charset="0"/>
                <a:cs typeface="Arial" panose="020B0604020202020204" pitchFamily="34" charset="0"/>
              </a:rPr>
              <a:t>Novembarska sećanja</a:t>
            </a:r>
            <a:r>
              <a:rPr 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. In: Ivo Andrić. </a:t>
            </a:r>
            <a:r>
              <a:rPr lang="sr-Latn-RS" sz="1800" i="1" dirty="0">
                <a:latin typeface="Arial" panose="020B0604020202020204" pitchFamily="34" charset="0"/>
                <a:cs typeface="Arial" panose="020B0604020202020204" pitchFamily="34" charset="0"/>
              </a:rPr>
              <a:t>Staze, lica, predeli</a:t>
            </a:r>
            <a:r>
              <a:rPr 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Sarajevo.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Ковачевић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1988: Ковачевић, Милош. 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Стилске фигуре и књижевни текст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Београд.</a:t>
            </a:r>
            <a:endParaRPr lang="sr-Latn-R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Ковачевић 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: Ковачевић, Милош. О граматичко-стилистичком </a:t>
            </a:r>
            <a:r>
              <a:rPr lang="sr-Cyrl-RS" sz="1800" dirty="0" err="1">
                <a:latin typeface="Arial" panose="020B0604020202020204" pitchFamily="34" charset="0"/>
                <a:cs typeface="Arial" panose="020B0604020202020204" pitchFamily="34" charset="0"/>
              </a:rPr>
              <a:t>терминосистему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 туђег говора</a:t>
            </a:r>
            <a:r>
              <a:rPr 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RS" sz="1800" i="1" dirty="0">
                <a:latin typeface="Arial" panose="020B0604020202020204" pitchFamily="34" charset="0"/>
                <a:cs typeface="Arial" panose="020B0604020202020204" pitchFamily="34" charset="0"/>
              </a:rPr>
              <a:t>Српски језик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. Београд. Год. </a:t>
            </a:r>
            <a:r>
              <a:rPr 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XVII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. С. 13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</a:t>
            </a:r>
            <a:r>
              <a:rPr lang="sr-Cyrl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38.</a:t>
            </a:r>
            <a:endParaRPr lang="sr-Latn-R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Станојчић</a:t>
            </a:r>
            <a:r>
              <a:rPr lang="sr-Cyrl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1993: </a:t>
            </a:r>
            <a:r>
              <a:rPr lang="sr-Cyrl-RS" sz="1800" dirty="0" err="1">
                <a:latin typeface="Arial" panose="020B0604020202020204" pitchFamily="34" charset="0"/>
                <a:cs typeface="Arial" panose="020B0604020202020204" pitchFamily="34" charset="0"/>
              </a:rPr>
              <a:t>Станојчић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, Живојин. Синтакса Андрићеве парентезе. </a:t>
            </a:r>
            <a:r>
              <a:rPr 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In: </a:t>
            </a:r>
            <a:r>
              <a:rPr lang="sr-Cyrl-RS" sz="1800" i="1" dirty="0">
                <a:latin typeface="Arial" panose="020B0604020202020204" pitchFamily="34" charset="0"/>
                <a:cs typeface="Arial" panose="020B0604020202020204" pitchFamily="34" charset="0"/>
              </a:rPr>
              <a:t>Научни састанак слависта у Вукове дане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. Београд. Год. 22, бр. 1. С. </a:t>
            </a:r>
            <a:r>
              <a:rPr lang="sr-Cyrl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369–377.</a:t>
            </a:r>
            <a:endParaRPr lang="sr-Latn-R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Тошовић</a:t>
            </a:r>
            <a:r>
              <a:rPr lang="sr-Cyrl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2002: </a:t>
            </a:r>
            <a:r>
              <a:rPr lang="sr-Cyrl-RS" sz="1800" dirty="0" err="1">
                <a:latin typeface="Arial" panose="020B0604020202020204" pitchFamily="34" charset="0"/>
                <a:cs typeface="Arial" panose="020B0604020202020204" pitchFamily="34" charset="0"/>
              </a:rPr>
              <a:t>Тошовић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, Бранко. </a:t>
            </a:r>
            <a:r>
              <a:rPr lang="sr-Cyrl-RS" sz="1800" i="1" dirty="0">
                <a:latin typeface="Arial" panose="020B0604020202020204" pitchFamily="34" charset="0"/>
                <a:cs typeface="Arial" panose="020B0604020202020204" pitchFamily="34" charset="0"/>
              </a:rPr>
              <a:t>Функционални стилови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Београд.</a:t>
            </a:r>
            <a:endParaRPr lang="sr-Latn-R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Popović 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2010</a:t>
            </a:r>
            <a:r>
              <a:rPr 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: Popović, Tanja. </a:t>
            </a:r>
            <a:r>
              <a:rPr lang="sr-Latn-RS" sz="1800" i="1" dirty="0">
                <a:latin typeface="Arial" panose="020B0604020202020204" pitchFamily="34" charset="0"/>
                <a:cs typeface="Arial" panose="020B0604020202020204" pitchFamily="34" charset="0"/>
              </a:rPr>
              <a:t>Rečnik književnih termina. </a:t>
            </a:r>
            <a:r>
              <a:rPr 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Beograd.</a:t>
            </a:r>
          </a:p>
          <a:p>
            <a:r>
              <a:rPr lang="sr-Latn-R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Silić</a:t>
            </a:r>
            <a:r>
              <a:rPr lang="sr-Cyrl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2006: </a:t>
            </a:r>
            <a:r>
              <a:rPr lang="sr-Latn-RS" sz="1800" dirty="0" err="1">
                <a:latin typeface="Arial" panose="020B0604020202020204" pitchFamily="34" charset="0"/>
                <a:cs typeface="Arial" panose="020B0604020202020204" pitchFamily="34" charset="0"/>
              </a:rPr>
              <a:t>Silić</a:t>
            </a:r>
            <a:r>
              <a:rPr 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, Josip. </a:t>
            </a:r>
            <a:r>
              <a:rPr lang="sr-Latn-RS" sz="1800" i="1" dirty="0">
                <a:latin typeface="Arial" panose="020B0604020202020204" pitchFamily="34" charset="0"/>
                <a:cs typeface="Arial" panose="020B0604020202020204" pitchFamily="34" charset="0"/>
              </a:rPr>
              <a:t>Funkcionalni stilovi hrvatskoga jezika. </a:t>
            </a:r>
            <a:r>
              <a:rPr 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Zagreb.</a:t>
            </a:r>
          </a:p>
          <a:p>
            <a:r>
              <a:rPr 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Živković 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1992</a:t>
            </a:r>
            <a:r>
              <a:rPr 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: Živković, Dragiša. </a:t>
            </a:r>
            <a:r>
              <a:rPr lang="sr-Latn-RS" sz="1800" i="1" dirty="0">
                <a:latin typeface="Arial" panose="020B0604020202020204" pitchFamily="34" charset="0"/>
                <a:cs typeface="Arial" panose="020B0604020202020204" pitchFamily="34" charset="0"/>
              </a:rPr>
              <a:t>Rečnik književnih termina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Beograd</a:t>
            </a:r>
            <a:r>
              <a:rPr 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5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 је био </a:t>
            </a:r>
            <a:r>
              <a:rPr lang="sr-Cyrl-R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Калми</a:t>
            </a:r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Барух?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Андри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ћ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је био близак пријатељ </a:t>
            </a:r>
            <a:r>
              <a:rPr 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Баруховог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старијег </a:t>
            </a:r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брата 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Аврама Баруха, </a:t>
            </a:r>
            <a:r>
              <a:rPr 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јо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ш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из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ђачких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дана у Ви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ш</a:t>
            </a:r>
            <a:r>
              <a:rPr 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еграду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. 1928/9. </a:t>
            </a:r>
            <a:r>
              <a:rPr 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Андри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ћ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Калми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Барух се </a:t>
            </a:r>
            <a:r>
              <a:rPr lang="sr-Latn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сре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ћ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у, овог пута у Мадриду, где је први био </a:t>
            </a:r>
            <a:r>
              <a:rPr 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слу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ж</a:t>
            </a:r>
            <a:r>
              <a:rPr 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беник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посланства Краљевине СХС, а други стипендиста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ш</a:t>
            </a:r>
            <a:r>
              <a:rPr 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панске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Владе у Центру за историјске студије.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2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Калми</a:t>
            </a:r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Барух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591" y="1843091"/>
            <a:ext cx="3366817" cy="404018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1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Књижевноуметнички стил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sr-Cyrl-RS" b="1" dirty="0">
                <a:latin typeface="Arial" panose="020B0604020202020204" pitchFamily="34" charset="0"/>
                <a:cs typeface="Arial" panose="020B0604020202020204" pitchFamily="34" charset="0"/>
              </a:rPr>
              <a:t>књижевноуметнички стил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типично је приповедање са елементима емоционалности и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експресивности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, али се често расуђује и описује. Такође га одликује и велика слобода одабира језичких средстава. Лексичко-стилска слојевитост максимално долази до изражаја у књижевноуметничком стилу (</a:t>
            </a:r>
            <a:r>
              <a:rPr lang="sr-Cyrl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Тошовић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2002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184).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Научни стил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4929411"/>
          </a:xfrm>
        </p:spPr>
        <p:txBody>
          <a:bodyPr/>
          <a:lstStyle/>
          <a:p>
            <a:pPr marL="0" indent="0" algn="just"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У научним текстовима аутор настоји да се објективно постави наспрам објекта истраживања, настоји да се дистанцира од онога што говори, да не уноси субјективну ноту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Једна од тих карактеристика јесте и низање чињеница, њихово научно објективно презентовање, без уплива било каквих субјективних (про)цена (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Ковачевић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2011</a:t>
            </a:r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175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1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Ауторско </a:t>
            </a:r>
            <a:r>
              <a:rPr lang="sr-Cyrl-R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ми</a:t>
            </a:r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и ауторско </a:t>
            </a:r>
            <a:r>
              <a:rPr lang="sr-Cyrl-R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ја</a:t>
            </a:r>
            <a:endParaRPr lang="en-US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Употреба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научног ауторског </a:t>
            </a:r>
            <a:r>
              <a:rPr lang="sr-Cyrl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ми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која није својствена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књижевноуметничком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тексту, повремено се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среће у мемоарским текстовима Ива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Андрића, нпр.: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Ми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смо изгубили једног правог </a:t>
            </a:r>
            <a:r>
              <a:rPr lang="sr-Cyrl-R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хиспанолога</a:t>
            </a:r>
            <a:r>
              <a:rPr lang="sr-Cyrl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34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Ауторско </a:t>
            </a:r>
            <a:r>
              <a:rPr lang="sr-Cyrl-R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ми</a:t>
            </a:r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и ауторско </a:t>
            </a:r>
            <a:r>
              <a:rPr lang="sr-Cyrl-R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ја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Употреба „</a:t>
            </a:r>
            <a:r>
              <a:rPr lang="sr-Cyrl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ја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-форме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“ приповедања чешћа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је од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употребе „ауторског 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ми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“ у овим мемоарским текстовима.</a:t>
            </a:r>
          </a:p>
          <a:p>
            <a:pPr algn="just"/>
            <a:r>
              <a:rPr lang="sr-Cyrl-RS" b="1" i="1" dirty="0">
                <a:latin typeface="Arial" panose="020B0604020202020204" pitchFamily="34" charset="0"/>
                <a:cs typeface="Arial" panose="020B0604020202020204" pitchFamily="34" charset="0"/>
              </a:rPr>
              <a:t>Ја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 то учинити не могу, али хтео бих да изнесем бар једно лично сећање и да кажем о њему неколико речи, кратких и једноставних као што је и његов живот био </a:t>
            </a:r>
            <a:r>
              <a:rPr lang="sr-Cyrl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7347-E59E-499C-8CD5-2672150B091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9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1027</TotalTime>
  <Words>1403</Words>
  <Application>Microsoft Office PowerPoint</Application>
  <PresentationFormat>On-screen Show (4:3)</PresentationFormat>
  <Paragraphs>120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Јанко Ивановић (Нови Сад) Институт за српски језик САНУ janko.ivanovic@isj.sanu.ac.rs Стилско-језичке карактеристике Андрићеве мемоарске публицистике 15. симпозиј(ум) • Андрићева публицистика Љубљана • Марибор • Блед (Словенија), 19–20. октобар 2023. </vt:lpstr>
      <vt:lpstr>Садржај презентације</vt:lpstr>
      <vt:lpstr>Увод</vt:lpstr>
      <vt:lpstr>Ко је био Калми Барух?</vt:lpstr>
      <vt:lpstr>Калми Барух</vt:lpstr>
      <vt:lpstr>Књижевноуметнички стил</vt:lpstr>
      <vt:lpstr>Научни стил</vt:lpstr>
      <vt:lpstr>Ауторско ми и ауторско ја</vt:lpstr>
      <vt:lpstr>Ауторско ми и ауторско ја</vt:lpstr>
      <vt:lpstr>Дескрипција – епитет </vt:lpstr>
      <vt:lpstr>Дескрипција – епитет </vt:lpstr>
      <vt:lpstr>Метафора</vt:lpstr>
      <vt:lpstr>Персонификација</vt:lpstr>
      <vt:lpstr>Поређење</vt:lpstr>
      <vt:lpstr>PowerPoint Presentation</vt:lpstr>
      <vt:lpstr>Номинативне реченице</vt:lpstr>
      <vt:lpstr>Номинативне реченице</vt:lpstr>
      <vt:lpstr>Акумулација</vt:lpstr>
      <vt:lpstr>Граматичко-стилистичка пролепса</vt:lpstr>
      <vt:lpstr>Фигуре понављања</vt:lpstr>
      <vt:lpstr>Фигуре понављања</vt:lpstr>
      <vt:lpstr>Фигуре понављања</vt:lpstr>
      <vt:lpstr>Фигуре понављања</vt:lpstr>
      <vt:lpstr>Фигуре понављања</vt:lpstr>
      <vt:lpstr>Фигуре понављања</vt:lpstr>
      <vt:lpstr>Парентезе</vt:lpstr>
      <vt:lpstr>Парентезе</vt:lpstr>
      <vt:lpstr>Преношење туђег говора и говорни чинови</vt:lpstr>
      <vt:lpstr>Закључак</vt:lpstr>
      <vt:lpstr>Извори и 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Јанко Ивановић (Нови Сад) Институт за српски језик САНУ janko.ivanovic@isj.sanu.ac.rs Стилско-језичке карактеристике Андрићеве мемоарске публицистике 15. симпозиј(ум)</dc:title>
  <dc:creator>korisnik</dc:creator>
  <cp:lastModifiedBy>korisnik</cp:lastModifiedBy>
  <cp:revision>29</cp:revision>
  <dcterms:created xsi:type="dcterms:W3CDTF">2023-10-14T04:25:15Z</dcterms:created>
  <dcterms:modified xsi:type="dcterms:W3CDTF">2023-10-15T10:47:48Z</dcterms:modified>
</cp:coreProperties>
</file>