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628" r:id="rId3"/>
    <p:sldId id="662" r:id="rId4"/>
    <p:sldId id="631" r:id="rId5"/>
    <p:sldId id="630" r:id="rId6"/>
    <p:sldId id="620" r:id="rId7"/>
    <p:sldId id="637" r:id="rId8"/>
    <p:sldId id="660" r:id="rId9"/>
    <p:sldId id="663" r:id="rId10"/>
    <p:sldId id="415" r:id="rId11"/>
    <p:sldId id="429" r:id="rId12"/>
    <p:sldId id="638" r:id="rId13"/>
    <p:sldId id="639" r:id="rId14"/>
    <p:sldId id="664" r:id="rId15"/>
    <p:sldId id="656" r:id="rId16"/>
    <p:sldId id="655" r:id="rId17"/>
    <p:sldId id="658" r:id="rId18"/>
  </p:sldIdLst>
  <p:sldSz cx="9144000" cy="6858000" type="screen4x3"/>
  <p:notesSz cx="6889750" cy="100218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6699FF"/>
    <a:srgbClr val="800000"/>
    <a:srgbClr val="FFFFCC"/>
    <a:srgbClr val="CC9900"/>
    <a:srgbClr val="FF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5" autoAdjust="0"/>
    <p:restoredTop sz="94167" autoAdjust="0"/>
  </p:normalViewPr>
  <p:slideViewPr>
    <p:cSldViewPr>
      <p:cViewPr varScale="1">
        <p:scale>
          <a:sx n="50" d="100"/>
          <a:sy n="50" d="100"/>
        </p:scale>
        <p:origin x="175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85557" cy="5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6" tIns="46227" rIns="92456" bIns="46227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600" y="0"/>
            <a:ext cx="2985557" cy="5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6" tIns="46227" rIns="92456" bIns="46227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519054"/>
            <a:ext cx="2985557" cy="5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6" tIns="46227" rIns="92456" bIns="46227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 altLang="sr-Latn-RS"/>
              <a:t>Branko Tošović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600" y="9519054"/>
            <a:ext cx="2985557" cy="5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6" tIns="46227" rIns="92456" bIns="46227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E21F047F-DD23-4999-BA19-4C60928E8EB5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46715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85557" cy="5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6" tIns="46227" rIns="92456" bIns="46227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600" y="0"/>
            <a:ext cx="2985557" cy="5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6" tIns="46227" rIns="92456" bIns="46227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2475"/>
            <a:ext cx="5010150" cy="3757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6" y="4760397"/>
            <a:ext cx="5511800" cy="45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6" tIns="46227" rIns="92456" bIns="462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519054"/>
            <a:ext cx="2985557" cy="5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6" tIns="46227" rIns="92456" bIns="46227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 altLang="sr-Latn-RS"/>
              <a:t>Branko Tošović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600" y="9519054"/>
            <a:ext cx="2985557" cy="5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6" tIns="46227" rIns="92456" bIns="46227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1944808B-EE94-4BEF-84AC-15E12179F940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7785644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sr-Latn-RS"/>
              <a:t>Branko Tošović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54704A-47C0-47AF-BFF0-A3CC1371CAEB}" type="slidenum">
              <a:rPr lang="en-US" altLang="sr-Latn-RS"/>
              <a:pPr/>
              <a:t>1</a:t>
            </a:fld>
            <a:endParaRPr lang="en-US" altLang="sr-Latn-R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1CD948-4B08-4B87-8B69-1E22BB7F2D77}" type="datetime1">
              <a:rPr lang="sr-Latn-CS" altLang="sr-Latn-RS" smtClean="0"/>
              <a:t>19.10.2022.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D2447-B4B5-4F5E-845D-F900A8CF5BD4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1293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1A427-0A77-4105-AF3E-F9380A287FBE}" type="datetime1">
              <a:rPr lang="sr-Latn-CS" altLang="sr-Latn-RS" smtClean="0"/>
              <a:t>19.10.2022.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CFD65-1E44-4F3B-BF14-C449AB8C73D8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98192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58C472-12FF-4991-BD38-97148147CB1C}" type="datetime1">
              <a:rPr lang="sr-Latn-CS" altLang="sr-Latn-RS" smtClean="0"/>
              <a:t>19.10.2022.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176A6-C9A2-44A6-8ED0-8B44FD5AB844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4561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F5824D-1FC0-4462-A171-B32E9A75835F}" type="datetime1">
              <a:rPr lang="sr-Latn-CS" altLang="sr-Latn-RS" smtClean="0"/>
              <a:t>19.10.2022.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F0C99-933E-4B99-A91F-3FE4F526293A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0277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8F8B51-2A91-40F4-B00B-AEE51386C283}" type="datetime1">
              <a:rPr lang="sr-Latn-CS" altLang="sr-Latn-RS" smtClean="0"/>
              <a:t>19.10.2022.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9A4CD-0054-4EAE-94AE-C4A45C2B36FA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19257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9B814C-0B64-40FF-9226-18FE4080A83E}" type="datetime1">
              <a:rPr lang="sr-Latn-CS" altLang="sr-Latn-RS" smtClean="0"/>
              <a:t>19.10.2022.</a:t>
            </a:fld>
            <a:endParaRPr lang="en-US" altLang="sr-Latn-R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2C4B4-5E01-429D-AD9F-BC57FABE4721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49713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77B0F0-C098-414A-A37A-8E2D52A6EB75}" type="datetime1">
              <a:rPr lang="sr-Latn-CS" altLang="sr-Latn-RS" smtClean="0"/>
              <a:t>19.10.2022.</a:t>
            </a:fld>
            <a:endParaRPr lang="en-US" altLang="sr-Latn-R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87490-92E0-4134-8715-8A6B91510B5D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5003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4E13D7-FFC3-414B-8583-BAB97571E119}" type="datetime1">
              <a:rPr lang="sr-Latn-CS" altLang="sr-Latn-RS" smtClean="0"/>
              <a:t>19.10.2022.</a:t>
            </a:fld>
            <a:endParaRPr lang="en-US" altLang="sr-Latn-R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0D383-AC2E-4463-9A66-F167D499B0CC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5834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4754EE-42D0-47F1-8C00-09AB9A653155}" type="datetime1">
              <a:rPr lang="sr-Latn-CS" altLang="sr-Latn-RS" smtClean="0"/>
              <a:t>19.10.2022.</a:t>
            </a:fld>
            <a:endParaRPr lang="en-US" altLang="sr-Latn-R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146B4-9E24-469E-9CD1-F523A6E8A52D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0644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871E3D-38EB-48B3-9D3C-8013160F4394}" type="datetime1">
              <a:rPr lang="sr-Latn-CS" altLang="sr-Latn-RS" smtClean="0"/>
              <a:t>19.10.2022.</a:t>
            </a:fld>
            <a:endParaRPr lang="en-US" altLang="sr-Latn-R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F3AF3-7938-4A69-8EAC-A9486B24862F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7337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D86DDA-99FF-4A24-A484-6869B124E007}" type="datetime1">
              <a:rPr lang="sr-Latn-CS" altLang="sr-Latn-RS" smtClean="0"/>
              <a:t>19.10.2022.</a:t>
            </a:fld>
            <a:endParaRPr lang="en-US" altLang="sr-Latn-R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ABC5B-FD94-406A-8E83-397F02E3996B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65574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50000">
              <a:srgbClr val="FFFFD9"/>
            </a:gs>
            <a:gs pos="100000">
              <a:srgbClr val="66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fld id="{281967DD-288E-4ECC-8739-0BB18E587DE0}" type="datetime1">
              <a:rPr lang="sr-Latn-CS" altLang="sr-Latn-RS" smtClean="0"/>
              <a:t>19.10.2022.</a:t>
            </a:fld>
            <a:endParaRPr lang="en-US" altLang="sr-Latn-R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endParaRPr lang="en-US" altLang="sr-Latn-R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B6E1E9AD-A573-4CC2-9123-433837555A27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-gewi.uni-graz.at/gralis-alt/php/en/Personalium/Andric/andric.ph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125831" y="2276872"/>
            <a:ext cx="8728521" cy="288032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de-DE" sz="6000" b="1" dirty="0" err="1">
                <a:solidFill>
                  <a:srgbClr val="FF0000"/>
                </a:solidFill>
                <a:ea typeface="宋体" pitchFamily="2" charset="-122"/>
              </a:rPr>
              <a:t>Andrić</a:t>
            </a:r>
            <a:r>
              <a:rPr lang="sr-Latn-RS" sz="6000" b="1" dirty="0">
                <a:solidFill>
                  <a:srgbClr val="FF0000"/>
                </a:solidFill>
                <a:ea typeface="宋体" pitchFamily="2" charset="-122"/>
              </a:rPr>
              <a:t>eva poezija</a:t>
            </a:r>
            <a:br>
              <a:rPr lang="sr-Latn-RS" sz="4000" b="1" dirty="0">
                <a:solidFill>
                  <a:srgbClr val="FF0000"/>
                </a:solidFill>
                <a:ea typeface="宋体" pitchFamily="2" charset="-122"/>
              </a:rPr>
            </a:br>
            <a:r>
              <a:rPr lang="sr-Latn-RS" sz="3200" b="1" cap="small" dirty="0">
                <a:solidFill>
                  <a:srgbClr val="0070C0"/>
                </a:solidFill>
                <a:ea typeface="宋体" pitchFamily="2" charset="-122"/>
              </a:rPr>
              <a:t>Uvodna riječ</a:t>
            </a:r>
            <a:br>
              <a:rPr lang="de-DE" sz="6600" b="1" dirty="0">
                <a:solidFill>
                  <a:srgbClr val="FF0000"/>
                </a:solidFill>
                <a:ea typeface="宋体" pitchFamily="2" charset="-122"/>
              </a:rPr>
            </a:br>
            <a:endParaRPr lang="en-US" altLang="sr-Latn-RS" sz="6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7664" y="4725144"/>
            <a:ext cx="6400800" cy="1079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AT" altLang="sr-Latn-RS" sz="1800" b="1" dirty="0"/>
              <a:t>1</a:t>
            </a:r>
            <a:r>
              <a:rPr lang="sr-Latn-BA" altLang="sr-Latn-RS" sz="1800" b="1" dirty="0"/>
              <a:t>4</a:t>
            </a:r>
            <a:r>
              <a:rPr lang="de-AT" altLang="sr-Latn-RS" sz="1800" b="1" dirty="0"/>
              <a:t>. </a:t>
            </a:r>
            <a:r>
              <a:rPr lang="sr-Latn-CS" altLang="sr-Latn-RS" sz="1800" b="1" dirty="0"/>
              <a:t>Međunarodni simpozijum</a:t>
            </a:r>
            <a:endParaRPr lang="bg-BG" altLang="sr-Latn-RS" sz="1800" b="1" dirty="0"/>
          </a:p>
          <a:p>
            <a:pPr>
              <a:lnSpc>
                <a:spcPct val="80000"/>
              </a:lnSpc>
            </a:pPr>
            <a:r>
              <a:rPr lang="de-DE" sz="2400" b="1" dirty="0" err="1"/>
              <a:t>Andrić</a:t>
            </a:r>
            <a:r>
              <a:rPr lang="sr-Latn-RS" sz="2400" b="1" dirty="0"/>
              <a:t>ev</a:t>
            </a:r>
            <a:r>
              <a:rPr lang="de-DE" sz="2400" b="1" dirty="0"/>
              <a:t>a </a:t>
            </a:r>
            <a:r>
              <a:rPr lang="sr-Latn-RS" sz="2400" b="1" dirty="0"/>
              <a:t> poezija</a:t>
            </a:r>
            <a:endParaRPr lang="de-AT" altLang="sr-Latn-RS" sz="2400" b="1" dirty="0"/>
          </a:p>
          <a:p>
            <a:pPr>
              <a:lnSpc>
                <a:spcPct val="80000"/>
              </a:lnSpc>
            </a:pPr>
            <a:r>
              <a:rPr lang="hr-HR" altLang="sr-Latn-RS" sz="1800" b="1" dirty="0"/>
              <a:t> </a:t>
            </a:r>
            <a:r>
              <a:rPr lang="hr-HR" altLang="sr-Latn-RS" sz="1800" dirty="0"/>
              <a:t>(</a:t>
            </a:r>
            <a:r>
              <a:rPr lang="sr-Latn-RS" altLang="sr-Latn-RS" sz="1800" dirty="0" err="1"/>
              <a:t>Sokobanja</a:t>
            </a:r>
            <a:r>
              <a:rPr lang="hr-HR" altLang="sr-Latn-RS" sz="1800"/>
              <a:t>, 20</a:t>
            </a:r>
            <a:r>
              <a:rPr lang="sr-Latn-CS" altLang="zh-CN" sz="1800" dirty="0"/>
              <a:t>–23</a:t>
            </a:r>
            <a:r>
              <a:rPr lang="hr-HR" altLang="sr-Latn-RS" sz="1800" dirty="0"/>
              <a:t>. oktobar 2022)</a:t>
            </a:r>
          </a:p>
          <a:p>
            <a:pPr>
              <a:lnSpc>
                <a:spcPct val="80000"/>
              </a:lnSpc>
            </a:pPr>
            <a:r>
              <a:rPr lang="sr-Latn-RS" altLang="sr-Latn-RS" sz="1800" dirty="0"/>
              <a:t>https://www-gewi.uni-graz.at/gralis/projektarium/Andric/Symposium14.html</a:t>
            </a:r>
          </a:p>
          <a:p>
            <a:pPr>
              <a:lnSpc>
                <a:spcPct val="80000"/>
              </a:lnSpc>
            </a:pPr>
            <a:endParaRPr lang="de-AT" altLang="sr-Latn-RS" sz="1800" b="1" dirty="0"/>
          </a:p>
          <a:p>
            <a:pPr>
              <a:lnSpc>
                <a:spcPct val="80000"/>
              </a:lnSpc>
            </a:pPr>
            <a:endParaRPr lang="de-AT" altLang="sr-Latn-RS" sz="1800" dirty="0"/>
          </a:p>
          <a:p>
            <a:pPr>
              <a:lnSpc>
                <a:spcPct val="80000"/>
              </a:lnSpc>
            </a:pPr>
            <a:endParaRPr lang="sr-Latn-CS" altLang="sr-Latn-RS" sz="5400" b="1" cap="small" dirty="0">
              <a:solidFill>
                <a:srgbClr val="FF0000"/>
              </a:solidFill>
              <a:latin typeface="+mj-lt"/>
              <a:ea typeface="宋体" pitchFamily="2" charset="-122"/>
              <a:cs typeface="+mj-cs"/>
            </a:endParaRPr>
          </a:p>
        </p:txBody>
      </p:sp>
      <p:sp>
        <p:nvSpPr>
          <p:cNvPr id="2056" name="AutoShape 2"/>
          <p:cNvSpPr>
            <a:spLocks noChangeAspect="1" noChangeArrowheads="1"/>
          </p:cNvSpPr>
          <p:nvPr/>
        </p:nvSpPr>
        <p:spPr bwMode="auto">
          <a:xfrm>
            <a:off x="-36512" y="160337"/>
            <a:ext cx="5904656" cy="187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sr-Latn-RS" altLang="de-DE" sz="2400" b="1" u="none" dirty="0"/>
              <a:t>E</a:t>
            </a:r>
            <a:r>
              <a:rPr lang="de-DE" altLang="de-DE" sz="2400" b="1" u="none" dirty="0"/>
              <a:t>m. O. Univ.-Prof. Dr.</a:t>
            </a:r>
            <a:r>
              <a:rPr lang="sr-Latn-RS" altLang="de-DE" sz="2400" b="1" u="none" dirty="0"/>
              <a:t> </a:t>
            </a:r>
            <a:r>
              <a:rPr lang="de-DE" altLang="sr-Latn-RS" sz="2400" b="1" u="none" dirty="0"/>
              <a:t>Branko </a:t>
            </a:r>
            <a:r>
              <a:rPr lang="de-DE" altLang="sr-Latn-RS" sz="2400" b="1" u="none" dirty="0" err="1"/>
              <a:t>Tošović</a:t>
            </a:r>
            <a:endParaRPr lang="sr-Latn-RS" altLang="sr-Latn-RS" sz="2400" b="1" u="none" dirty="0"/>
          </a:p>
          <a:p>
            <a:r>
              <a:rPr lang="de-DE" altLang="sr-Latn-RS" sz="1400" b="1" u="none" dirty="0"/>
              <a:t>I</a:t>
            </a:r>
            <a:r>
              <a:rPr lang="pl-PL" altLang="sr-Latn-RS" sz="1400" b="1" u="none" dirty="0"/>
              <a:t>nstitut für Slawistik </a:t>
            </a:r>
            <a:br>
              <a:rPr lang="pl-PL" altLang="sr-Latn-RS" sz="1400" b="1" u="none" dirty="0"/>
            </a:br>
            <a:r>
              <a:rPr lang="pl-PL" altLang="sr-Latn-RS" sz="1400" b="1" u="none" dirty="0"/>
              <a:t>der </a:t>
            </a:r>
            <a:r>
              <a:rPr lang="de-AT" altLang="sr-Latn-RS" sz="1400" b="1" u="none" dirty="0"/>
              <a:t>Karl-Franzens </a:t>
            </a:r>
            <a:r>
              <a:rPr lang="pl-PL" altLang="sr-Latn-RS" sz="1400" b="1" u="none" dirty="0" err="1"/>
              <a:t>Universität</a:t>
            </a:r>
            <a:r>
              <a:rPr lang="pl-PL" altLang="sr-Latn-RS" sz="1400" b="1" u="none" dirty="0"/>
              <a:t> Graz</a:t>
            </a:r>
            <a:br>
              <a:rPr lang="de-AT" altLang="sr-Latn-RS" sz="1400" b="1" u="none" dirty="0"/>
            </a:br>
            <a:r>
              <a:rPr lang="pl-PL" altLang="sr-Latn-RS" sz="1400" b="1" u="none" dirty="0"/>
              <a:t>http://www-gewi.kfunigraz.ac.at/gralis</a:t>
            </a:r>
            <a:br>
              <a:rPr lang="de-AT" altLang="sr-Latn-RS" sz="1400" b="1" u="none" dirty="0"/>
            </a:br>
            <a:r>
              <a:rPr lang="de-DE" altLang="sr-Latn-RS" sz="1400" b="1" u="none" dirty="0"/>
              <a:t>branko.tosovic@uni-graz.at</a:t>
            </a:r>
            <a:br>
              <a:rPr lang="pl-PL" altLang="sr-Latn-RS" sz="1400" b="1" u="none" dirty="0"/>
            </a:br>
            <a:endParaRPr lang="en-US" altLang="sr-Latn-RS" sz="1400" b="1" u="none" dirty="0">
              <a:solidFill>
                <a:srgbClr val="FF0000"/>
              </a:solidFill>
            </a:endParaRPr>
          </a:p>
        </p:txBody>
      </p:sp>
      <p:sp>
        <p:nvSpPr>
          <p:cNvPr id="2" name="AutoShape 13" descr="https://encrypted-tbn2.gstatic.com/images?q=tbn:ANd9GcRsf8EVospN1jfTPoKqYBVHuMi_m31-ze_KcQM6h8fwInoSPzP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CS"/>
          </a:p>
        </p:txBody>
      </p:sp>
      <p:sp>
        <p:nvSpPr>
          <p:cNvPr id="4" name="AutoShape 2" descr="data:image/jpeg;base64,/9j/4AAQSkZJRgABAQAAAQABAAD/2wCEAAkGBxQSEhAUEhIUFBUUFhUYFBUVFBcXFRUXFRgXFxYXGBgYHCggGBolHBgVITEiJSkrLi8vFx8zRDMtNyktLisBCgoKDg0OFxAQGjcmICQsLDcwLS03NTIsNC8tLzQ3Ny03LDQvLCwsLi0tLSwsLCwyLSwsLCwsLCwsLCwsLCwsLP/AABEIARIAuAMBIgACEQEDEQH/xAAcAAEAAgMBAQEAAAAAAAAAAAAAAQYEBQcCAwj/xABNEAACAQMCAwMGDAIFCwMFAAABAgMABBESIQUGMQdBURMiYXF0sRQWIzI0NVSBkZSz0lKhQnKCkpMIFSQlQ2JjssHR8DPC4URTg6LD/8QAGAEBAQEBAQAAAAAAAAAAAAAAAAEDAgT/xAAvEQACAgEDAgMHAwUAAAAAAAAAAQIRAwQSITFBE3GBMlFhkbHB0SKh8BQjM0JS/9oADAMBAAIRAxEAPwC8dnfLto/DLBntbd2aCMszQozEkbkkjc1YvivZfYrX/Aj/AG1gdmn1Vw72eP3VZqA1HxXsvsVr+Xj/AG0+K9l9itfy8f7a29RQGp+K1l9itfy8f7afFey+xWv5eP8AbW3pQGo+K9l9itf8CP8AbT4rWX2K1/Lx/trb0oDT/Fay+xWv+BH+2p+K1l9itf8AAj/bW3pQGo+K9l9itfy8f7afFey+xWv5eP8AbW3pQGo+K9l9itf8CP8AbT4r2X2K1/Lx/trb0oDU/Fey+xWv5eP9tR8WLL7Fa/l4v21t6wuLcOS4iaOTVpbG6O8bAg5BDIQRv6aAxfixZfYrX8vH+2o+LFl9itvy8f7a5f2KRPctdPNPPIY8oNc8jgo4GRhmIHrG/prC4rw42XHIIJZ7g2k+loQ08pCFtsbtvpcY3zs60JZ134sWX2K1/Lx/tqfixZfYrX8vH+2qlzjwVbjiFnGhkDaGe4ZZXAcZVIldVYA5xK3T/Zkd9V/mPjE17xVeFxSulvAAJdLaWmcBSdTLjzBqUYGOjeIwFnS15asT0s7X/Ai/bXo8r2X2K1/Lx/tqh878nLY2r3lhJJbz22HYo2EkQEawyDzTsSRkHpirf2f8yf5ws4piAsnzZVHQOuxx6D1FBZ8OaOW7RLK8ZLS3UrbzEFYIwQRGxBBC7GlbTm/6BfezT/ptShTA7NPqrh3s8fuqzVWezT6q4d7PH7qs1AKUpQClKUApSlAKUpQClKUApSlAK8ueteqxOJ2InjaNmdQw6xuyMPUykEfjQHJ/8n3pf/1xW57c+BGaxW5jHyto2sEdRG2A+/oOlv7NbzlnkKCwk8pbvKuRh0LsUf1qTjO2x61Z760WaOSOQakkVkceKsCGH4E0IUfszu2vfKXsi4Z1RR6BGugfifKN/wDkqoLAbLmhjKNKXTFomPzW8oq9/oZWX8PEV1vl7gsdnCkMQOhNlzucdAM9+2K8cxcuW99GI7mIOAco24dG/iRhup9VAaPtZ4gkPCr3WQDInkkHezSEKAPHG59QNa7sT4W8Fh54IMjlsHuzk+4j8K2A7PrbUjTSTTeT+Z5eVpNP9XWxx6wM1b7eFUUKoAUDAA7hQprObvoN97NP+m1TUc3fQb72af8ATapoDX9mn1Vw72eP3VZqrPZp9VcO9nj91WagFKUoBSlKAUpSgFY3Eb5II5JZWCRxqWdj0AHU7Vk1Q+1gPPBFYxH5S6Zj/YhAbf0GQxL6mNAXaC4V0V1IZWUMrDoVIyCPurUWXN9lNKIY7qJpSSBGG8/I3Iwe/Y7VUewvjvlrE2758pasUweoQ7rt3Y3X+zWl7SuUXvOJSm1Oi4jtraVMebrYSXIO/c/mJhv92gOu316kKNJI2lF+c2Ccd3dWlj53sWieYXUZiUhS/naSxzgKcecdjsM9Kr/Zhz58NU2115l7DlXVvNMoTYsB3MOjL9/Q1lcgWyfBLlQo82W5Tcf0VkkGPVtQGRF2l8PcEpNI6jYsltOyA+lhHgVvuCcdgvI/KW0ySpnBKHOk9cMOqn0GuVf5O0atDd5AOJBjIzjzEqeaZBwvj9rLbgIl4qieNdlfLFGOBtnOhvWD4mhDoPEuerKCUwyyssvdH5GYs3XdQE84bHcZG1euBc72d5I0MM3yozmKRHjk264WQAn7q5x2vTqnF+FOQSBHk6VLHGtuiqCT17ga13FLscU41BLw9GVbYRh5NOhmZGY/MOGA30bgdDn0inV+YOd7SxcJdNJGT80+QlZG78K6qVY+gHNbLh/GopofLqxWPBJMimMqF6lg+Co798bVzj/KA+j8P8fhH/8ANs1i9tHEWj4ZYwodK3DfKY71jUNg+tip/s0B9+buY7O9mtJQ1xJb2ruxMds7RtICPlNRxqVQpxgEZOe6uj8t8cgvYEntn1xtkAkEMCpwQwO4NYnJXCkgs7dUUDKLnbuxt/Ks7hHA4bYzGBdAlfWyj5oc/OKjuz4DagPlzf8AQb72af8ATapqObvoN97NP+m1TQGv7NPqrh3s8fuqzVWezX6q4d7PH7qs1AKUpQCoqaUBAqaUoDzK4UEkgADJJ2AA6k+iuWsLXjHFJh5cMtvGqQ+TlKswHnySIVYFlLOq5/4VdTIrFTh0YbUI1DfxY3/GgOG8C4hBwnjsqxzq1nMCrya9SxsRnDv4q4YHPcwq7JzLatxzK3MLK9rDGrCRSrSiW4+TDA4Leeu3XcVe5uGROctEjHxKg15bhEJxmJNum3T1UBz/ALUORHlYcQ4flLyIhmCbGXSNiP8AiAbf7w2PdXns15hVeGTXFywTVLMWwrfPkeRiAoBPUnaunAV8Y7NF16UUazl8DAY+JoDhnYhzBBZLdJdM0RYqylo3w2wBGQDgjT09NZt3E/GeMQzxxyJbW6qsZkUoXwSxfSdwuT3+A8a7J/m+L/7Sf3RX1ht1QYVVX1AD3UBxLtTvEbi3D3TWyW66ZmWN2VCHbIJC4PpxX05qD8P4pa8Ts0aS3ulBlEasQchRJsBtldLjPeGrtMlsjHLIpPiVBP8AOnwdcadC6f4dIx49KA49208US7gsRbLLLiXyhKwylQpQgZOnGrf5vUVvObuXhxfhMHwY/Kw4aIMChLAFHjIYAqT6e8DurogtE/gT+6P+1e44lX5qgeoAUBz7lvn+GKzjju47iK5hQJJD8HlLMy7ZQhSGBx47Zrb9n/ME96lxJPEYh5U+SQjDLHgBVbxbYkn/AHqtElsjfORT61B99e0QAYAAHgBigNVzd9BvvZp/02qajm/6Df8As0/6bVNAa/s0+quHezx+6rNVZ7NPqrh3s8fuqzUApSlAKUpQClKUApSlAKUpQClKUApSlAKUpQClKUApSlAajm/6DfezT/ptU1HN30G+9mn/AE2qaA1/Zp9VcO9nj91Waqz2afVXDvZ4/dVmoBSlKAUpSgFKUoBSlKAUpSgFKUoBSlKAUpSgFKUoBSlKA1HN30G+9mn/AE2qajm76DfezT/ptU0Br+zT6q4d7PH7qs1Vns0+quHezx+6rNQClKUApUYqaAUpSgFKUoBSlKAUpSgFKUoBSlKAUpSgFKUoDUc3fQb72af9Nqmo5u+g33s0/wCm1TQGu7NT/qrh3s8fuqy5ql8peU/zHZ+Sz5Q2qBMdQSMA/dnP3V8uIXl7DbNNLcImANKiMamJ2Ubg7mtceJ5KSfLdGWTLsu0XnNM1RuX7q8ubWV2nKMN43CJvgfNI04K/zqeRea3mYwXLfKHdGIALDqVONs46eIrR6SdTad7etGa1Ubimq3dC8ZpmqrxxZ1u7dYrh1SXUShC6QUKbZ05wc9KyOeuINBaOUYrIxVFI2IJOWI9ShjWccLlKMU/aO3l2xlJroWImmqtTy/ffCbWNySGZcMV2IboceBqnWl9Ot7NC93J5OHUSz4xpUajqwN9q6hp5S3q+YnMtQo7XXtHR80zVK5fjuXkaZriQQoSQshySu+zbDJxufAn0VicOup+JTSkTPDCnzQjFTjuJx1Y/gKv9P1e7hdX9h4/RVy+h0DVQmqZw7iUlvdGyuJGkVx8lKT5/nZwCfuIz6K1TGeLiK27XM2glTGWdjkHcZ387cEb+FdLSS557X5o4eqSrjvXkzpGqmaqHELSRr5EjnmUaQ8g8oxUE6ui5wBhenTetVZLKOItALibQhyuqRm2ChsEE4PXvrmODcm76Kzp52pJNdXR0UVNQtTXnPSKUpQClKUApSlAajm76DfezT/ptU1HN30G+9mn/AE2qaA13Zt9VcO9nj91VjnW9a7u47WPdIyNWO+Q4z+AOPvNbvk2WROCWbRJrkFqmhRjc4261XOU45bZ2lltZ5XOSCAPnHqSWPr/GvdpEoxll7rhL4vv6Hi1VylGHZ9fwdFs7FYYBGvcpz6Tjc1QbzgZezt7uDImhUFtPVlUdfWvuyK2vCuKXTSXcstvLpK+ZEANguwwWIB6knHj37VsuRpW+DiGSN0eMYOtcBhsMqe8VISnge5O+VfxLNRzLa1XBreHceF23D32DqzrIPAkJuPQcZr3zxdr5WGN1dkCOzhBk5fzB3/wiT8axJ+W2tuIRSwoTC7ZIXpG2d1PgD3fh4Vs+EvK17LJNbyIGGEJwwXSAMEjb+I+HnVpPw4z34+lX8ee3ocQ8SUNk+t/T8mv7Lr3zZ4T1UhgD6dj/ADqt8wiT4bemPqraiMZ81QpO3eB1xW8iguIeIS3C2smhydSrgncDJyNuu9eOHw3Av3uZLWQJISCAM4BXT4b9B/OvVHLCGWeVVzFcX34tHmeOUscMdPh9fmWLh1+txw6QxDS3knUqOquFOf8Avn01q+yveKb+svurG5etLi0upcW0nweRiCg87QM7EEbHHTburNtuHTcOmmaGIzwS7hVOGjPhjvH/AMV5prGo5McX1pr8eZvFzcoZJLpaf5Ndz4xF/a6fnBUP/wC7YrL7Rrco1pdL1RtLf8y/+4ffXrhnB5rq8+FXCaFXGlTnYL81RnrvuTVl5o4abi2ljABYjKZ/iU5H/npqLURhPEuyVP16h4JShkfdu16Gv5Zk8vLPcdzkBfUAF/8AZn+1Wlsz/rmX1n9MVZOU+HmC1RWXDbkg+PQD8BVctbC6W/a5a3yrMchWzgadORnGfHpWcJQvLzxVL5o0yRl/a478l/FTUKamvEe0UpSgFKUoBSlKA1HN30G+9mn/AE2qajm76DfezT/ptU0Bruzb6q4d7PH7qstVTkFGbg9gEcoxto8OACVOOuGGDWh4Rxq/uHnjW4QNFr/2SYbQSPA9cVtiwPJFyTSr3/ExyZlBpNdTpNM1S+Dc7BrOWaYASRYBC7By2y4z0ycVj8JPELtGnW58jv5iBEKf1d1Jx3ZJrt6WcW97qnXqcrUxlW3niy+Uqs8scea8iljc+SuI8q+nGx6a1DZHXuOdxVa4ZfX1xLcRLeMph14OiLDaCRuNHeaLSSuSk6r7keqjUWld3+x0ulU/lTjkt9BIjSGOZMfKIF3HccMCvoIxWp5fv727klT4WyGMncRxYODjpoo9JJb9zS29QtTF7aXtdDo1RVT4et4JJ4JJy2UDxT6E2wVyB5uk9/UHGa0fLLXV3JOjXkqmMncHrg46DAqLT3GUtypV+4eopxW3r9jpNTiqny9xqVbh7O6YNIv/AKcmMeUXGRkDvxVtrLJjeN0zXHkWRWiMUxU0rg0FKVrePcbgs4XmuJBHGvedySeiqBuzHwFAbGma4FzT24Tu5WwRYoxnz5VDSN6dOdKj15qpz9qXFW3N649CxxKP5JUsln6pzU1+Tm7SOJn/AOum+7QPctfSHtN4ovS+k+9Ym/5kNLFn6tpX5t4V218RiK+V8lcL3hkEbH1NHgA/2T6q7FyR2h2vE8rEWjmUZaGTAbHeVI2cD0dNsgVSm55u+g33s0/6bVNRzcf9BvvZp/02pQGv7Nvqrh3s8fuqlcJknS54h8GjEj6pRgnGAXPnDxI8NquXZ7Jp4Rw84LYtozhRknC9B6arfKszR308kkUirM8mCVyF1MSNRB2+6vbpZbceR+XD8zx6iNzh6/Q03EOCS21gWkBXXKgIPXAVtz9+K6Zyhj4HBj+H/qa+3H+Ei6t5IWONQ2P8LA5U/jVW4TxmWxhNvNbyNIhIjK4Mbg9DqJ2rvJleow8+0pN/P8HEMawZenFL9jA5abTxe5C9C8oP4k++tVb3U8UvEng05DTayRkqvlDkjfqKs3JXBpIzNdTIS76mVQPOYscnGcekDPjWt5ZjZLu4M0EgjuDIpOMhfKEnDY/Dbxr1ePDdkfDpRXnXU8/gy2wXS3L0s3PZrw9VgaUNqL7Efw6eoPpqvcqGf4Rdi20atUmdY2A1nfqK2HLJn4fJPE8Erxk+YVAO4OAdzjBGKxOWZJraeeRrWZhIWwFA21Nnv2rObp5mmndVf87HUefCtNVdlu5KL/BgJPnKSpHhgAVX+zr6Te/1n/5zWTZ8VuZLp5Pg0iqsZ0x7Atjc5Y4GSdP92tVy2bq1lnkNpI4l1bDIwS2rrjcVlGH6MqbVuu6+RrKX68bp0r7GTzM2OLW5XriLP95v+ldGqhcD4NPPdm6uU0AEFV37hhVGe4bHNX2vPqZp7Ir/AFSRvpotKUn3dilKV5j0mp5h4qYI/k08pM+VhjzpDMFLnU39FQFJJ9GOpFfnLmW3v7m5LX/lXIVn0aXCR5Z1SJVVW0ElNO2c/wARIr9KyyB5THozpQMXI83zyV0jxOAc7948axIuEB0UTKCVJPXUXyGXz205ONb4oD8yWPKVw6LMsWYtSBZUOoLqGpWYDOwypJPTp37aS7s5TmQqzKxdtYXY6SDIdhtgsM9wJxX65vuCRm3kgSKNUfOUA0odTamzpHec1y3mTs9vVtJIIPJvBEWa3jXPlcszM2dW2507ZwMnYGoQ4RU5qxcT5Lu4ComiCal1Al1xjGTk+jIz6xVddcbVCEVl8P4jJAyvC5jkVwyuvzgVBAwfvPrzWJRlIxkY7/u8aoO8ctdqQv7O9troKlz8Fn0MuyTYjbIA/ov6O/u8KVwdGIOQcHxGxpVOj9cdmv1Vw32eP3VZsVU+z9WPCOHhG0sbZNLEasHTscd/qrScO49xCaaeBZIdURcZMWAdBI/i2zW2LA8ik01x1sxyZlBpNdTpFQRVBtOapp7OeRSkc9uGaQadSuqjO2T5tbPk3iVzdRO8jpg5ClVwVYd+O8b9/hXU9NOEXKXZ0cw1EZtKPdWWumKos3Eb3ReDWGaN1jUhMEecDrOO7TnP/wA1g8W4/wARt2gWRoQZQSPk8kYx187011DSym6Ul/FZJ6lRVtM6RTFVLgN1eC7Md0VIaJWXSuF2LdP97x9Qr58V5kaLiUMIPyZUK47tTnIPrA0/3q4WnlKTjHni+Dp54qKlLjmi44qagVNYG4pSlAKUr5SZyuMYz52fDB6ffigPpipqBU0AqDU14lfAJ93WgOSdrnE5LfU0I0rsh1BiGLaC2jA0/NUZz0++uAsd67r29TOnk2R8Bo8PHsTuw0vjO2BqXIG+oiuEE1CMZr1c3DOdTszHAGWJJwOgye6vFRQHmoqaiqU/XnZt9VcN9nj91U3h88sV/fmCLyr65MLnHVm39OPCrh2dvp4Tw87nFtGcAZOy52A6mqvy9d6OJTyukiJK7aSyEY1E/O/h7q9ukdQy8Xwvqjx6lXPH5sngnBZYbLiMkqlS1vKMEYJOkknHhW/7MT/oh/rn3CrJxO18tDNGdvKRumf6ykf9aovKvFjw9ZLe5ikVw2V0rqVvUeld+JLPhn/1uTr4HGxYcsfdVFl4F9J4gP8AiL/yL/3qv9pg+WsT/X96VYOVY3JnmddPlm1AfyA9OBpGe8g1V+f5JJZ4QsEuIdWWwMPqK7rg9PN78VNL/n9H9C6i/B9V9ToceNKn0D3VyDmG8WRpJQWEnl2ZfNOCmSqHV0+asX866NfcVPwPykUcjMyaQAACjYxlsnbB8M1pUgU8MdBBIX0lSukB1I+YTkjIGF6b1NHNYpbmu9fkaqPiR2r3WWzg12JoYpB/SUH7++s6qd2e3DrF5CWN0ZSSpZTpZT3A+Iq415s0FDJKK956sMt0E2KUpWRoKUqM0BNKjVUFh40B6qDQmtDzRzhaWC6riZVO2I186Vs+CDfHp6UBzH/KC4WCkFzpk16jGSSugIMkbA5679D17q4fLGRjIIyMjI6jxFdm5v7aopojHbWpLFtnuVVlAB6iME5JHiRiuR8U4lJcyF5CCx2AVQoAyTgDw3NQhg0rKSxYp5QjSm+GbIDEf0U/iPq6d+KxDVANKilCn697NR/qrh3s8fuqx6B4VXOzX6q4d7PH7qstANNeWiB6gH1jNe6UBAFNNTSgPOmpxU0oCAKmlKAUpSgFc3595ytWAgt+IyxXKS/NtIjPKxUMDFp+adz49Vro0gyMVyPsu5RXhvFL+CTDuIY3tZCoyYSzByPBgSitj3GgOXX3O/Eo53Pw24EiF4/PVVdVDZCsuCAc9R6Mb1a+Uu2CYSQLxFtcSuzGVIxrPmMqqyrgFQxByBnzR1rxzNyGsvEeKiR5YiCs8RSESo6TtgMQp1KA4cE4wMZJHf8ALhfZ3DI9nhLvQ9zEjPMios0fyjSMIx50S4j0qSxJ1ZxUIWjnjtohETR8P1SSOGUyspRYht5wDDLnrjpjFc9k4hbvZPM0cSSCQqmoC4uJ5FRDmV5snyYDZJGkdAFODVh7eeF2Vq9nHa28cMrB2k8moUFNgmVG2cht/Qa0/Ypy7De3zi4jEiRRFwjbqW1Kq6h/SAyTj1UBQZ8HBXO4y2wAB78Ad1eIX0sDgHBBwwyD6CO8V3btP5Qk1S3cVrYqVbznZnyyYwZGib5LIznJB+b6K5byzyobsXErzJDb2+80zHYk5KpGP6TNjYerxFAaG7vnlbVIxY4wM4AAHQKBso9AwKxyten26eA/HG/868aqoPNKkmlCn687Nfqrh3s8fuqzVWezX6q4d7PH7qs1AKUpQClKUApSlAKUpQClKUAqv80cHeQw3FsVW6tiTFq2WRG2kgc9yuAN+4hT3VYKUBQJeY7eaZJPLfAbqFHSZbkKuhHKZRlZgJMsAUdcr5r+Ne+X+LRXN1HDHdfDHhZri4nRQIQSjQRxIASF+fqwCfmHck1buLcIguUKXEMcq/wuoYfdnoaxLM2ln/o8SxQ4jaXycagYRSoZ20jbdhueu/hQHA+3y0dOKa2csskMZjz/AEAuVKD0Zyf7Rqu9nXwgcQtvgciRzEnSZWIjYYJKPjcg9MDJ3FWLtw5ogvbuJLdg62yujOOjMxBIXxA09ehzVB4RxJ7aaKeIgPEwdMjIyviO8d331CHaeduGXbStO3BXmcgE/wCnNNahgNORAoUnbuOAfDrXG+KXM4MsM2pPlWkeHGhVkbGTo6DbAHgK/R/EuaTdcHN3BmNnjBCDBYlTiVB0OBvuN8DNfma+unkctI5dthqO5ONhQGMag1NQRVKRSlKA/XvZr9VcO9nj91Waqz2afVXDvZ4/dVlzQE0pSgFKUoBSlKAUpSgFKUoBSlKAg1RuzuV55+L3MoOTdtbx56CK281QOnezffV5NVHjl7O9/bWlrOtvhHuJyYVk8oisihMEjAJZsnIPm0Bjc9ciQcSuLbyyuumKfMseFbIaHQGYg5G8mBjx9NcL525G+ATyR/CIyoyULAqxGnUAcZ87dR6z4V3a9tuLIZGHEbHzhhEktWRFx1KnypbPr1VxztG5Ski8pdXHE7SeZ21PGuFcnAHmqu3RR3DpUIaD/Ppt7ZIIpAxDFmGzxNqUg5DAYI1HGN8k77CtYnAbiS2kvEjLwI5WR1IPk280+cucgecN8Y3rVk11Lh/E7ZOV7iNSpmefEqEkMGdxpYeICKvo2NAcrNDUmoIFUp5pSlAfr3s1P+quHezx+6six4mpuLrMymILAUOpSoL+UyAR44FYfZ5GG4RYKejWyA+orivunKq7fKvlREFOldjCGVDjG/muQf8ApXcdtOzOe61RtTxaAHT5aLOM41rnGxzjPgR+Ir5LxuIyFAw2jEmrI0lSSOueuxrEl5ZjYSDJGoQgYCjQYCChUYx1HTpXp+XVOSJHUlNDFAq588uDsNjknp1zVrGS8nuNva3CyKGRgynoQcg91fWsPhVgII9CksNTtk4z57FyNh4k1mVw6vg0V1yKUpUKKUpQClKUApStbxvj1vZpruZo4l7tbYJ9Cr1Y+gUBsq0fGOHqs8N6qkyQI6MFO7wyEFh6dJAcD0EdTXMuau3NVythBr2/9abKqD6IxufvI9Vcn5g5vvb0n4TcyOp/2YOmMf2FwPxzUsln6P5v5HTiM1tOZijQBwqmNJomD46xyZXu8N9vAVRb7sJhUZF+yk5OXiTTgDLbBhjbetVyJ2ym1t1gu4Xn8nhYpEK6tAwArhupHcc77D018+0PtIv0kEAga0YR4ZpEUyuJME6CMqF6rkZz6DsKDnfNPBRZ3EsAlWXQxGpe/GNyM+b1rUE/+f8Anqr3NKzlmYlmJySTkknvNeCKgIoaVBqlIpSlAdA4bzBdRwQKl1cIqooCrNIqgY6ABsAVljma9+23X5iT91KUA+M179tuvzEn7qfGa9+2XX5iT91KUA+M179tuvzEn7qfGa9+23X5iT91KUA+M179tuvzEn7qfGa9+23X5iT91KUA+M179tuvzEn7qfGa9+23X5iT91KUA+M179tuvzEn7qfGa9+23X5iT91KUB5k5mvcN/pt10+0SfuqgXl/LOxeaWSV8fOkdnb8WJNKUB8KE0pUITEd19Y94qy84cQlmWEzSySlS4UyOz6QcZA1E4pSqUrFKUoQg1FKUKKUpQH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C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15C9EF8-8A71-435C-AC73-6417AC015B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260648"/>
            <a:ext cx="1857634" cy="199100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E3D696-90DE-4A47-94D3-8C8DCC9CB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15. simpozijum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43A8FA-427F-48CB-A6F7-2C1E413B0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r-Latn-RS" sz="2800" b="1" dirty="0"/>
              <a:t>16, 17, 18. i 19. oktobar 2023.</a:t>
            </a:r>
          </a:p>
          <a:p>
            <a:pPr marL="0" indent="0" algn="ctr">
              <a:buNone/>
            </a:pPr>
            <a:r>
              <a:rPr lang="sr-Latn-RS" sz="2800" b="1" dirty="0"/>
              <a:t>–  četvrtak, petak, subota, </a:t>
            </a:r>
            <a:r>
              <a:rPr lang="sr-Latn-RS" sz="2800" b="1" dirty="0" err="1"/>
              <a:t>nedjelja</a:t>
            </a:r>
            <a:r>
              <a:rPr lang="sr-Latn-RS" sz="2800" b="1" dirty="0"/>
              <a:t> –</a:t>
            </a:r>
          </a:p>
          <a:p>
            <a:pPr marL="0" indent="0" algn="ctr">
              <a:buNone/>
            </a:pPr>
            <a:r>
              <a:rPr lang="sr-Latn-RS" sz="6000" b="1" dirty="0">
                <a:solidFill>
                  <a:srgbClr val="FF0000"/>
                </a:solidFill>
              </a:rPr>
              <a:t>Andrićeva publicistika</a:t>
            </a:r>
          </a:p>
          <a:p>
            <a:pPr marL="0" indent="0" algn="ctr">
              <a:buNone/>
            </a:pPr>
            <a:r>
              <a:rPr lang="sr-Latn-RS" b="1" dirty="0">
                <a:solidFill>
                  <a:srgbClr val="002060"/>
                </a:solidFill>
              </a:rPr>
              <a:t>Ljubljana</a:t>
            </a:r>
          </a:p>
          <a:p>
            <a:pPr marL="0" indent="0" algn="ctr">
              <a:buNone/>
            </a:pPr>
            <a:r>
              <a:rPr lang="sr-Latn-RS" sz="2800" b="1" dirty="0">
                <a:solidFill>
                  <a:srgbClr val="002060"/>
                </a:solidFill>
              </a:rPr>
              <a:t>(Slovenija)</a:t>
            </a:r>
            <a:endParaRPr lang="de-DE" sz="2800" b="1" dirty="0">
              <a:solidFill>
                <a:srgbClr val="002060"/>
              </a:solidFill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B1EF42-4B65-47A1-815C-E96E7773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10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272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887F47-A933-4440-9C06-15C9357FA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199D79-A1F7-480B-BBB7-8D2E8EE6C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sz="2800" dirty="0"/>
              <a:t>Ljubljana</a:t>
            </a:r>
          </a:p>
          <a:p>
            <a:pPr marL="0" indent="0">
              <a:buNone/>
            </a:pPr>
            <a:r>
              <a:rPr lang="sr-Latn-RS" sz="2800" dirty="0"/>
              <a:t>Maribor</a:t>
            </a:r>
          </a:p>
          <a:p>
            <a:pPr marL="0" indent="0">
              <a:buNone/>
            </a:pPr>
            <a:r>
              <a:rPr lang="sr-Latn-RS" sz="2800" dirty="0"/>
              <a:t>Bled </a:t>
            </a:r>
          </a:p>
          <a:p>
            <a:endParaRPr lang="sr-Latn-RS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78CC345-23A4-41E8-8893-CECA4491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993621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F2DEE-AC85-4F00-8037-1F5C431EA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CAE93C-DC57-4494-A362-C41CC1DCF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sz="2800" dirty="0"/>
              <a:t>Osnovni razlog</a:t>
            </a:r>
          </a:p>
          <a:p>
            <a:r>
              <a:rPr lang="sr-Latn-RS" sz="2800" dirty="0"/>
              <a:t>Prva faza (2007</a:t>
            </a:r>
            <a:r>
              <a:rPr lang="sr-Latn-CS" altLang="zh-CN" sz="2800" dirty="0"/>
              <a:t>–2011)</a:t>
            </a:r>
            <a:r>
              <a:rPr lang="sr-Latn-RS" sz="2800" dirty="0"/>
              <a:t>: hronološka</a:t>
            </a:r>
          </a:p>
          <a:p>
            <a:r>
              <a:rPr lang="sr-Latn-RS" sz="2800" dirty="0"/>
              <a:t>Druga faza (2012</a:t>
            </a:r>
            <a:r>
              <a:rPr lang="sr-Latn-CS" altLang="zh-CN" sz="2800" dirty="0"/>
              <a:t>–)</a:t>
            </a:r>
            <a:r>
              <a:rPr lang="sr-Latn-RS" sz="2800" dirty="0"/>
              <a:t>: žanrovska</a:t>
            </a:r>
            <a:r>
              <a:rPr lang="sr-Latn-CS" altLang="zh-CN" sz="2800" dirty="0"/>
              <a:t> </a:t>
            </a:r>
          </a:p>
          <a:p>
            <a:pPr marL="0" indent="0">
              <a:buNone/>
            </a:pPr>
            <a:r>
              <a:rPr lang="sr-Latn-RS" sz="2800" dirty="0"/>
              <a:t>	a) svi romani</a:t>
            </a:r>
          </a:p>
          <a:p>
            <a:pPr marL="0" indent="0">
              <a:buNone/>
            </a:pPr>
            <a:r>
              <a:rPr lang="sr-Latn-RS" sz="2800" dirty="0"/>
              <a:t>	b) sve </a:t>
            </a:r>
            <a:r>
              <a:rPr lang="sr-Latn-RS" sz="2800" dirty="0" err="1"/>
              <a:t>pripovijetke</a:t>
            </a:r>
            <a:endParaRPr lang="sr-Latn-RS" sz="2800" dirty="0"/>
          </a:p>
          <a:p>
            <a:pPr marL="0" indent="0">
              <a:buNone/>
            </a:pPr>
            <a:r>
              <a:rPr lang="sr-Latn-RS" sz="2800" dirty="0"/>
              <a:t>	c) sva poezija</a:t>
            </a:r>
          </a:p>
          <a:p>
            <a:pPr marL="0" indent="0">
              <a:buNone/>
            </a:pPr>
            <a:r>
              <a:rPr lang="sr-Latn-RS" sz="2800" dirty="0"/>
              <a:t>	d) sva misaona proza 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91D3D60-1424-4431-934A-BAD8C5433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79802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5112F0-620F-4BD8-A14E-33F306DE5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6DEBD6-E4D4-4111-BF2E-839F111B6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sz="2800" dirty="0"/>
              <a:t>Struktura publicistike</a:t>
            </a:r>
          </a:p>
          <a:p>
            <a:pPr indent="252095" algn="just">
              <a:spcAft>
                <a:spcPts val="300"/>
              </a:spcAft>
            </a:pP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eseji</a:t>
            </a:r>
            <a:endParaRPr lang="de-DE" sz="2800" dirty="0">
              <a:effectLst/>
              <a:latin typeface="Bg knjiga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>
              <a:spcAft>
                <a:spcPts val="300"/>
              </a:spcAft>
            </a:pP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književno-kritički članci</a:t>
            </a:r>
            <a:endParaRPr lang="de-DE" sz="2800" dirty="0">
              <a:effectLst/>
              <a:latin typeface="Bg knjiga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>
              <a:spcAft>
                <a:spcPts val="300"/>
              </a:spcAft>
            </a:pP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politički spisi: a) o fašizmu u Italiji (devet tekstova), b) o Albaniji, Bugarskoj</a:t>
            </a:r>
            <a:endParaRPr lang="de-DE" sz="2800" dirty="0">
              <a:effectLst/>
              <a:latin typeface="Bg knjiga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>
              <a:spcAft>
                <a:spcPts val="300"/>
              </a:spcAft>
            </a:pP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predgovori (1)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C7F3B0-2A45-4E11-8273-622AC113A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28468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B77410-41B0-6373-7727-8F2065736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D1BFCD-3415-B9EF-F7E5-E6ADCBC1D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52095" algn="just">
              <a:spcAft>
                <a:spcPts val="300"/>
              </a:spcAft>
            </a:pP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Putopisi (Kroz Austriju 1924</a:t>
            </a:r>
            <a:r>
              <a:rPr lang="de-AT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de-AT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>
              <a:spcAft>
                <a:spcPts val="300"/>
              </a:spcAft>
            </a:pPr>
            <a:r>
              <a:rPr lang="sr-Latn-ME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de-AT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pisi</a:t>
            </a:r>
            <a:r>
              <a:rPr lang="de-AT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putovanja po Sovjetskom Savezu, Kini, Španiji i Portugalu, </a:t>
            </a:r>
            <a:r>
              <a:rPr lang="de-AT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de-AT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našim krajevima, </a:t>
            </a:r>
            <a:r>
              <a:rPr lang="de-AT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boravka</a:t>
            </a:r>
            <a:r>
              <a:rPr lang="de-AT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sr-Latn-BA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Sjevern</a:t>
            </a:r>
            <a:r>
              <a:rPr lang="de-AT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pol</a:t>
            </a:r>
            <a:r>
              <a:rPr lang="de-AT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de-DE" sz="2800" dirty="0">
              <a:effectLst/>
              <a:latin typeface="Bg knjiga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ME" sz="2800" dirty="0">
                <a:latin typeface="Arial" panose="020B0604020202020204" pitchFamily="34" charset="0"/>
                <a:ea typeface="Calibri" panose="020F0502020204030204" pitchFamily="34" charset="0"/>
              </a:rPr>
              <a:t>J</a:t>
            </a:r>
            <a:r>
              <a:rPr lang="de-AT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ubilarni</a:t>
            </a:r>
            <a:r>
              <a:rPr lang="de-AT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AT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članci</a:t>
            </a:r>
            <a:r>
              <a:rPr lang="de-AT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 </a:t>
            </a:r>
            <a:r>
              <a:rPr lang="de-AT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pojedinim</a:t>
            </a:r>
            <a:r>
              <a:rPr lang="de-AT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</a:t>
            </a:r>
            <a:r>
              <a:rPr lang="de-AT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ličnosti</a:t>
            </a:r>
            <a:r>
              <a:rPr lang="sr-Latn-M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</a:t>
            </a:r>
            <a:r>
              <a:rPr lang="de-AT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de-AT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Goja</a:t>
            </a:r>
            <a:r>
              <a:rPr lang="de-AT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Simon Bolivar</a:t>
            </a:r>
            <a:r>
              <a:rPr lang="sr-Latn-M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</a:t>
            </a:r>
            <a:r>
              <a:rPr lang="de-AT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AT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Vuk</a:t>
            </a:r>
            <a:r>
              <a:rPr lang="de-AT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AT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Karad</a:t>
            </a:r>
            <a:r>
              <a:rPr lang="sr-Latn-ME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ž</a:t>
            </a:r>
            <a:r>
              <a:rPr lang="de-AT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ić</a:t>
            </a:r>
            <a:r>
              <a:rPr lang="de-AT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P. P. </a:t>
            </a:r>
            <a:r>
              <a:rPr lang="de-AT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Njegoš</a:t>
            </a:r>
            <a:r>
              <a:rPr lang="de-AT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Jovan </a:t>
            </a:r>
            <a:r>
              <a:rPr lang="de-AT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Skerlić</a:t>
            </a:r>
            <a:r>
              <a:rPr lang="de-AT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A. G. </a:t>
            </a:r>
            <a:r>
              <a:rPr lang="de-AT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Matoš</a:t>
            </a:r>
            <a:r>
              <a:rPr lang="de-AT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Petar </a:t>
            </a:r>
            <a:r>
              <a:rPr lang="de-AT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Kočić</a:t>
            </a:r>
            <a:r>
              <a:rPr lang="de-AT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Isak </a:t>
            </a:r>
            <a:r>
              <a:rPr lang="de-AT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Samokovlija</a:t>
            </a:r>
            <a:r>
              <a:rPr lang="de-AT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K. </a:t>
            </a:r>
            <a:r>
              <a:rPr lang="de-AT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Baruh</a:t>
            </a:r>
            <a:r>
              <a:rPr lang="de-AT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Simo </a:t>
            </a:r>
            <a:r>
              <a:rPr lang="de-AT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Matavulj</a:t>
            </a:r>
            <a:r>
              <a:rPr lang="de-AT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  <a:endParaRPr lang="sr-Latn-RS" sz="2800" dirty="0"/>
          </a:p>
          <a:p>
            <a:endParaRPr lang="ru-RU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70BD2FB-9F0A-FFDF-74AF-EF0E2CDFA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245357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02EC07-E70D-4336-9CE1-812916AE8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E50721-3B39-4964-90E2-E477202B0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2800" dirty="0"/>
              <a:t>Prijava referata</a:t>
            </a:r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pPr marL="0" indent="0">
              <a:buNone/>
            </a:pPr>
            <a:r>
              <a:rPr lang="hr-HR" sz="18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https://www-gewi.uni-graz.at/gralis-alt/php/en/Personalium/Andric/andric.php</a:t>
            </a:r>
            <a:endParaRPr lang="de-DE" sz="1800" dirty="0">
              <a:effectLst/>
              <a:latin typeface="Bg knjiga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2F0C8D-930B-4117-A61D-F83E2518B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15</a:t>
            </a:fld>
            <a:endParaRPr lang="en-US" altLang="sr-Latn-R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016BE43-F9DF-4DB1-B452-4D05B56448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291336"/>
            <a:ext cx="6820852" cy="314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956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14ED57-6A2B-4CE4-815D-194517935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E51AAF-BF20-4434-ACF1-C99381794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Zbornik </a:t>
            </a:r>
            <a:r>
              <a:rPr lang="hr-HR" sz="2800" cap="small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Andrićeva poezija</a:t>
            </a:r>
            <a:r>
              <a:rPr lang="hr-HR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(2023)</a:t>
            </a:r>
          </a:p>
          <a:p>
            <a:r>
              <a:rPr lang="sr-Latn-RS" sz="2800" dirty="0">
                <a:latin typeface="Arial" panose="020B0604020202020204" pitchFamily="34" charset="0"/>
              </a:rPr>
              <a:t>Rok: 30. novembar 2022.</a:t>
            </a:r>
            <a:endParaRPr lang="de-DE" sz="2800" dirty="0">
              <a:latin typeface="Arial" panose="020B0604020202020204" pitchFamily="34" charset="0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1CEF627-6AAB-48D6-B007-EB3E89FB7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16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5080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7A4CBE-9212-4E7E-BA1D-78EB94DDE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B31BA7-D267-4027-B16A-B4894A9DF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8116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sr-Latn-RS" sz="2800" dirty="0"/>
              <a:t>Andrićev Gralis vebinar</a:t>
            </a:r>
          </a:p>
          <a:p>
            <a:r>
              <a:rPr lang="sr-Latn-RS" sz="2800" dirty="0"/>
              <a:t>ZOOM</a:t>
            </a:r>
          </a:p>
          <a:p>
            <a:r>
              <a:rPr lang="sr-Latn-RS" sz="2800" dirty="0"/>
              <a:t>24. novembar 2022, 18.00</a:t>
            </a:r>
            <a:r>
              <a:rPr lang="sr-Latn-CS" altLang="zh-CN" sz="2800" dirty="0"/>
              <a:t>–19.00</a:t>
            </a:r>
            <a:endParaRPr lang="sr-Latn-RS" sz="2800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DD6A91-9B2A-40A3-9929-A71F04C5F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13628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43EFE6-D0ED-4E73-97FF-77143D41A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dirty="0"/>
              <a:t>Osnovni aspekti poezije</a:t>
            </a:r>
            <a:endParaRPr lang="de-AT" dirty="0"/>
          </a:p>
          <a:p>
            <a:pPr indent="252095" algn="just">
              <a:spcAft>
                <a:spcPts val="300"/>
              </a:spcAft>
            </a:pP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Opšti aspekti</a:t>
            </a:r>
            <a:endParaRPr lang="de-DE" sz="2800" dirty="0">
              <a:effectLst/>
              <a:latin typeface="Bg knjiga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>
              <a:spcAft>
                <a:spcPts val="300"/>
              </a:spcAft>
            </a:pP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Srpska i hrvatska moderna</a:t>
            </a:r>
            <a:endParaRPr lang="de-DE" sz="2800" dirty="0">
              <a:effectLst/>
              <a:latin typeface="Bg knjiga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>
              <a:spcAft>
                <a:spcPts val="300"/>
              </a:spcAft>
            </a:pP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Poezija u stihu (lirska poezija)</a:t>
            </a:r>
            <a:endParaRPr lang="de-DE" sz="2800" dirty="0">
              <a:effectLst/>
              <a:latin typeface="Bg knjiga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>
              <a:spcAft>
                <a:spcPts val="300"/>
              </a:spcAft>
            </a:pP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Poezija u prozi</a:t>
            </a:r>
            <a:endParaRPr lang="de-DE" sz="2800" dirty="0">
              <a:effectLst/>
              <a:latin typeface="Bg knjiga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>
              <a:spcAft>
                <a:spcPts val="300"/>
              </a:spcAft>
            </a:pP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Tematski krugovi/motivi</a:t>
            </a:r>
            <a:endParaRPr lang="de-DE" sz="2800" dirty="0">
              <a:effectLst/>
              <a:latin typeface="Bg knjiga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>
              <a:spcAft>
                <a:spcPts val="300"/>
              </a:spcAft>
            </a:pP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Prostor, priroda, prirodne pojave, pejzaž</a:t>
            </a:r>
            <a:endParaRPr lang="de-DE" sz="2800" dirty="0">
              <a:effectLst/>
              <a:latin typeface="Bg knjiga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>
              <a:spcAft>
                <a:spcPts val="300"/>
              </a:spcAft>
            </a:pP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Vrijeme</a:t>
            </a:r>
            <a:r>
              <a:rPr lang="de-AT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de-AT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endParaRPr lang="de-DE" sz="2800" dirty="0">
              <a:effectLst/>
              <a:latin typeface="Bg knjiga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50DB3F6-69FC-4110-A11A-883D377FC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563832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3E608E-28A9-6EE7-5A65-C4C311745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BDF58C-50D9-6DE1-54A0-C1C7A863B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52095" algn="just">
              <a:spcAft>
                <a:spcPts val="300"/>
              </a:spcAft>
            </a:pP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Autor, pjesnik</a:t>
            </a:r>
            <a:endParaRPr lang="de-DE" sz="2800" dirty="0">
              <a:effectLst/>
              <a:latin typeface="Bg knjiga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>
              <a:spcAft>
                <a:spcPts val="300"/>
              </a:spcAft>
            </a:pP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Pjesnički ciklusi</a:t>
            </a:r>
            <a:endParaRPr lang="de-DE" sz="2800" dirty="0">
              <a:effectLst/>
              <a:latin typeface="Bg knjiga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>
              <a:spcAft>
                <a:spcPts val="300"/>
              </a:spcAft>
            </a:pP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Književna kritika</a:t>
            </a:r>
            <a:endParaRPr lang="de-DE" sz="2800" dirty="0">
              <a:effectLst/>
              <a:latin typeface="Bg knjiga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>
              <a:spcAft>
                <a:spcPts val="300"/>
              </a:spcAft>
            </a:pP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Umjetnički postupci</a:t>
            </a:r>
            <a:endParaRPr lang="de-DE" sz="2800" dirty="0">
              <a:effectLst/>
              <a:latin typeface="Bg knjiga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>
              <a:spcAft>
                <a:spcPts val="300"/>
              </a:spcAft>
            </a:pP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Jezik </a:t>
            </a:r>
            <a:endParaRPr lang="de-AT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>
              <a:spcAft>
                <a:spcPts val="300"/>
              </a:spcAft>
            </a:pPr>
            <a:r>
              <a:rPr lang="de-AT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til </a:t>
            </a:r>
            <a:endParaRPr lang="de-AT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>
              <a:spcAft>
                <a:spcPts val="300"/>
              </a:spcAft>
            </a:pP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Stih</a:t>
            </a:r>
            <a:endParaRPr lang="de-DE" sz="2800" dirty="0">
              <a:effectLst/>
              <a:latin typeface="Bg knjiga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B94AC1A-8603-E498-6AEA-D1EAC404C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738764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2A57CC-BD37-4C76-892A-FF27A5DE0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39B141-CF5F-478F-AC25-97B81125F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>
                <a:latin typeface="+mj-lt"/>
              </a:rPr>
              <a:t>12 monografija</a:t>
            </a:r>
          </a:p>
          <a:p>
            <a:r>
              <a:rPr lang="hr-HR" sz="2800" dirty="0">
                <a:latin typeface="+mj-lt"/>
              </a:rPr>
              <a:t>13 zbornika</a:t>
            </a:r>
            <a:endParaRPr lang="sr-Latn-RS" sz="2800" dirty="0">
              <a:latin typeface="+mj-lt"/>
            </a:endParaRP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D9FF42-0F02-46A5-8A5C-D5186D47E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775617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2220C6-65C2-46D4-8790-5AF473F60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2800" dirty="0">
                <a:latin typeface="+mj-lt"/>
              </a:rPr>
              <a:t>Zbornik referata sa 13. Simpozija u </a:t>
            </a:r>
            <a:r>
              <a:rPr lang="sr-Latn-RS" sz="2800" dirty="0" err="1">
                <a:latin typeface="+mj-lt"/>
              </a:rPr>
              <a:t>Sokobanji</a:t>
            </a:r>
            <a:r>
              <a:rPr lang="sr-Latn-RS" sz="2800" dirty="0">
                <a:latin typeface="+mj-lt"/>
              </a:rPr>
              <a:t> (</a:t>
            </a:r>
            <a:r>
              <a:rPr lang="sr-Latn-RS" sz="2800" dirty="0" err="1">
                <a:latin typeface="+mj-lt"/>
              </a:rPr>
              <a:t>online</a:t>
            </a:r>
            <a:r>
              <a:rPr lang="sr-Latn-RS" sz="2800" dirty="0">
                <a:latin typeface="+mj-lt"/>
              </a:rPr>
              <a:t>) oktobra 2021: </a:t>
            </a:r>
            <a:r>
              <a:rPr lang="hr-HR" sz="2800" b="1" dirty="0">
                <a:effectLst/>
                <a:latin typeface="+mj-lt"/>
                <a:ea typeface="Calibri" panose="020F0502020204030204" pitchFamily="34" charset="0"/>
              </a:rPr>
              <a:t>Andrićeva pripovijetka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BE70A7E-9CB6-461A-BEDC-CD513F40F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</a:t>
            </a:fld>
            <a:endParaRPr lang="en-US" altLang="sr-Latn-RS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797D22BD-8B1F-65E1-F2CF-EC96A26AC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8761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76626F3-988E-4D5B-A0CC-2CC27D64D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</a:t>
            </a:fld>
            <a:endParaRPr lang="en-US" altLang="sr-Latn-R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272214D-924A-655F-111B-51EAA7AF6E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6323"/>
            <a:ext cx="9144000" cy="56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24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71D6A5-0B64-4701-9A47-98DA8149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A488C5-B056-487A-817B-C0F24B62F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95" indent="0" algn="just">
              <a:spcAft>
                <a:spcPts val="300"/>
              </a:spcAft>
              <a:buNone/>
            </a:pPr>
            <a:r>
              <a:rPr lang="sr-Latn-BA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Ona je </a:t>
            </a:r>
            <a:r>
              <a:rPr lang="sr-Latn-BA" sz="2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želela</a:t>
            </a:r>
            <a:r>
              <a:rPr lang="sr-Latn-BA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samo jedno: da taj sestrin plač prestane i taj govor o </a:t>
            </a:r>
            <a:r>
              <a:rPr lang="sr-Latn-BA" sz="2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bedi</a:t>
            </a:r>
            <a:r>
              <a:rPr lang="sr-Latn-BA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nesreći umukne. </a:t>
            </a:r>
            <a:r>
              <a:rPr lang="sr-Latn-BA" sz="2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Prekorno</a:t>
            </a:r>
            <a:r>
              <a:rPr lang="sr-Latn-BA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srdito je šaputala kroz suze, stežući sve jače sestrinu glavu uz svoju:</a:t>
            </a:r>
            <a:endParaRPr lang="de-AT" sz="2800" i="1" dirty="0">
              <a:effectLst/>
              <a:latin typeface="Bg knjiga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2095" indent="0" algn="just">
              <a:spcAft>
                <a:spcPts val="300"/>
              </a:spcAft>
              <a:buNone/>
            </a:pPr>
            <a:r>
              <a:rPr lang="sr-Latn-BA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Ne plači, Gati. Preklinjem te, umiri se! Kočijaš sluša. Ja te ne </a:t>
            </a:r>
            <a:r>
              <a:rPr lang="sr-Latn-BA" sz="2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razumem</a:t>
            </a:r>
            <a:r>
              <a:rPr lang="sr-Latn-BA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r-Latn-BA" sz="2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 vredi zbog Bosne plakati</a:t>
            </a:r>
            <a:r>
              <a:rPr lang="sr-Latn-BA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Nemoj, molim te! Ne mogu da te gledam kako plačeš. Ne mogu!  </a:t>
            </a: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Latn-BA" sz="2600" cap="small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Zm</a:t>
            </a:r>
            <a:r>
              <a:rPr lang="sr-Latn-BA" sz="2600" cap="smal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ija</a:t>
            </a:r>
            <a:r>
              <a:rPr lang="sr-Latn-BA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de-AT" sz="2800" dirty="0">
              <a:effectLst/>
              <a:latin typeface="Bg knjiga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EDB29C4-BF10-4F9B-889F-7B1A8708D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4753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3BC5EE-8ADC-5E0C-1600-3730D9151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13A4F9-F7D0-6291-63B3-D33E605C7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sz="2800" dirty="0"/>
              <a:t>Bosna</a:t>
            </a:r>
          </a:p>
          <a:p>
            <a:pPr marL="0" indent="0">
              <a:buNone/>
            </a:pPr>
            <a:r>
              <a:rPr lang="sr-Latn-BA" sz="2800" dirty="0"/>
              <a:t>Od 130 pripovijedaka:  83 (63,85%)</a:t>
            </a:r>
            <a:endParaRPr lang="de-AT" sz="2800" dirty="0"/>
          </a:p>
          <a:p>
            <a:pPr marL="270510" indent="-18415" algn="just">
              <a:spcAft>
                <a:spcPts val="300"/>
              </a:spcAft>
            </a:pPr>
            <a:r>
              <a:rPr lang="de-AT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BA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Njih se ne </a:t>
            </a:r>
            <a:r>
              <a:rPr lang="sr-Latn-BA" sz="2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sećam</a:t>
            </a: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BA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jer ih nikad nisam ni zaboravio</a:t>
            </a: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BA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oni stoje trajni i stvarni preda mom</a:t>
            </a: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BA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BA" sz="2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neizmenjeni</a:t>
            </a:r>
            <a:r>
              <a:rPr lang="sr-Latn-BA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živi</a:t>
            </a: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BA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jer ne </a:t>
            </a:r>
            <a:r>
              <a:rPr lang="sr-Latn-BA" sz="2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podležu</a:t>
            </a:r>
            <a:r>
              <a:rPr lang="sr-Latn-BA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ni sili zaborava ni magiji </a:t>
            </a:r>
            <a:r>
              <a:rPr lang="sr-Latn-BA" sz="2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sećanja</a:t>
            </a: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BA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jer sam ih </a:t>
            </a:r>
            <a:r>
              <a:rPr lang="sr-Latn-BA" sz="2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uvek</a:t>
            </a:r>
            <a:r>
              <a:rPr lang="sr-Latn-BA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nosio u sebi</a:t>
            </a: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BA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jer nikad nisam ni prestajao da živim u njima</a:t>
            </a:r>
            <a:r>
              <a:rPr lang="sr-Latn-BA" sz="2800" i="1" dirty="0">
                <a:effectLst/>
                <a:latin typeface="Bg knjiga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BA" sz="2800" dirty="0">
                <a:effectLst/>
                <a:latin typeface="Bg knjiga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sr-Latn-BA" sz="2400" cap="small" dirty="0">
                <a:effectLst/>
                <a:latin typeface="Bg knjiga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Jevrejskom groblju u Sarajevu</a:t>
            </a:r>
            <a:r>
              <a:rPr lang="sr-Latn-BA" sz="2800" dirty="0">
                <a:effectLst/>
                <a:latin typeface="Bg knjiga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de-DE" sz="2800" dirty="0">
              <a:effectLst/>
              <a:latin typeface="Bg knjiga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2C9FEFC-994F-3EB0-29E6-64E03FECA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57651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7C91EA-B48A-AB18-653B-9C3E5558E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929DD1-8055-CFA2-C6D3-BFAA26564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800" i="1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Podunavska carevina</a:t>
            </a:r>
            <a:r>
              <a:rPr lang="sr-Latn-BA" sz="2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je </a:t>
            </a:r>
            <a:r>
              <a:rPr lang="sr-Latn-BA" sz="2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htela</a:t>
            </a:r>
            <a:r>
              <a:rPr lang="sr-Latn-BA" sz="2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 </a:t>
            </a:r>
            <a:r>
              <a:rPr lang="sr-Latn-BA" sz="2800" b="1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cima Bosnu</a:t>
            </a:r>
            <a:r>
              <a:rPr lang="sr-Latn-BA" sz="2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kad hoće i na stranu </a:t>
            </a:r>
            <a:r>
              <a:rPr lang="sr-Latn-BA" sz="2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gde</a:t>
            </a:r>
            <a:r>
              <a:rPr lang="sr-Latn-BA" sz="2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joj se svidi. Najveća njezina greška leži u tome što je ona ovu pokrajinu </a:t>
            </a:r>
            <a:r>
              <a:rPr lang="sr-Latn-BA" sz="28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htela</a:t>
            </a:r>
            <a:r>
              <a:rPr lang="sr-Latn-BA" sz="2800" b="1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 </a:t>
            </a:r>
            <a:r>
              <a:rPr lang="sr-Latn-BA" sz="28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pomeri</a:t>
            </a:r>
            <a:r>
              <a:rPr lang="sr-Latn-BA" sz="2800" b="1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u </a:t>
            </a:r>
            <a:r>
              <a:rPr lang="sr-Latn-BA" sz="28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korenu</a:t>
            </a:r>
            <a:r>
              <a:rPr lang="sr-Latn-BA" sz="2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da je odvoji od ostalih južnoslovenskih naroda, a to se moralo završiti </a:t>
            </a:r>
            <a:r>
              <a:rPr lang="sr-Latn-BA" sz="2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neuspehom</a:t>
            </a:r>
            <a:r>
              <a:rPr lang="sr-Latn-BA" sz="2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sr-Latn-BA" sz="2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Sećate</a:t>
            </a:r>
            <a:r>
              <a:rPr lang="sr-Latn-BA" sz="2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li se kako jedna ličnost iz moje </a:t>
            </a:r>
            <a:r>
              <a:rPr lang="sr-Latn-BA" sz="2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pripovetke</a:t>
            </a:r>
            <a:r>
              <a:rPr lang="sr-Latn-BA" sz="2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„Zmija“, ličnost koja pripada </a:t>
            </a:r>
            <a:r>
              <a:rPr lang="sr-Latn-BA" sz="2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Austro</a:t>
            </a:r>
            <a:r>
              <a:rPr lang="sr-Latn-BA" sz="2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-Ugarskoj, veli: „Zar vredi zbog Bosne plakati?“ </a:t>
            </a:r>
            <a:r>
              <a:rPr lang="de-AT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de-AT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Jandrić</a:t>
            </a:r>
            <a:r>
              <a:rPr lang="de-AT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1982: 330).</a:t>
            </a:r>
            <a:endParaRPr lang="ru-RU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43FCE3D-9025-39CB-63F2-DA4272FBF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9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639657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625</Words>
  <Application>Microsoft Office PowerPoint</Application>
  <PresentationFormat>Bildschirmpräsentation (4:3)</PresentationFormat>
  <Paragraphs>87</Paragraphs>
  <Slides>17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0" baseType="lpstr">
      <vt:lpstr>Arial</vt:lpstr>
      <vt:lpstr>Bg knjiga</vt:lpstr>
      <vt:lpstr>Default Design</vt:lpstr>
      <vt:lpstr>Andrićeva poezija Uvodna riječ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15. simpozijum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Branko Tošović Aoristno-imperfektno  emajliranje i čatovanje</dc:title>
  <dc:creator>BT</dc:creator>
  <cp:lastModifiedBy>Branko Tosovic</cp:lastModifiedBy>
  <cp:revision>3037</cp:revision>
  <cp:lastPrinted>2021-10-10T07:44:48Z</cp:lastPrinted>
  <dcterms:created xsi:type="dcterms:W3CDTF">2005-05-16T09:32:41Z</dcterms:created>
  <dcterms:modified xsi:type="dcterms:W3CDTF">2022-10-19T18:16:02Z</dcterms:modified>
</cp:coreProperties>
</file>