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8" r:id="rId3"/>
    <p:sldId id="320" r:id="rId4"/>
    <p:sldId id="321" r:id="rId5"/>
    <p:sldId id="322" r:id="rId6"/>
    <p:sldId id="323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18" r:id="rId16"/>
    <p:sldId id="333" r:id="rId17"/>
    <p:sldId id="334" r:id="rId18"/>
    <p:sldId id="319" r:id="rId19"/>
    <p:sldId id="335" r:id="rId20"/>
    <p:sldId id="336" r:id="rId21"/>
    <p:sldId id="337" r:id="rId22"/>
    <p:sldId id="338" r:id="rId23"/>
    <p:sldId id="339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0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B009-1AAD-4668-AE76-80182B0937AF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D761-250C-4362-9700-F821A69DC532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17BB4-47B9-4DAB-BC8E-ED5CACD00B3C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CE4C-FC94-4E17-AF5A-65820518623B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5D77-432A-4121-B50F-F17FCDCBA3E8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514D-51A7-4471-8B80-ED1A14B0EE6C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1797-FAA4-4561-BC17-8C0A661C9A37}" type="datetime1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3EDF-6924-4B12-AA58-4F6F983885C8}" type="datetime1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21CB-7FE5-4724-81DA-3DA38D799A04}" type="datetime1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8416-D260-4653-816E-2096FC89ED72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2CAA-6A59-4FE5-8993-C6938AFB2BC8}" type="datetime1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F4483-DE35-40E6-BC3C-60C9C43A77DA}" type="datetime1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(Београд)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RS" sz="1600" b="1" dirty="0" smtClean="0">
                <a:latin typeface="Arial" pitchFamily="34" charset="0"/>
                <a:cs typeface="Arial" pitchFamily="34" charset="0"/>
              </a:rPr>
              <a:t>Фондација „Алек Кавчић“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4800" b="1" i="1" dirty="0">
                <a:latin typeface="Arial" pitchFamily="34" charset="0"/>
                <a:cs typeface="Arial" pitchFamily="34" charset="0"/>
              </a:rPr>
              <a:t>Псалм сумње</a:t>
            </a:r>
            <a:r>
              <a:rPr lang="sr-Cyrl-RS" sz="4800" b="1" dirty="0">
                <a:latin typeface="Arial" pitchFamily="34" charset="0"/>
                <a:cs typeface="Arial" pitchFamily="34" charset="0"/>
              </a:rPr>
              <a:t> за браћу у болу и нади Ива Андрића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Cyrl-RS" sz="2600" b="1" dirty="0">
                <a:latin typeface="Arial" pitchFamily="34" charset="0"/>
                <a:cs typeface="Arial" pitchFamily="34" charset="0"/>
              </a:rPr>
              <a:t>4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Симпозијум о Иви Андрићу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24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400" b="1" dirty="0" smtClean="0">
                <a:latin typeface="Arial" pitchFamily="34" charset="0"/>
                <a:cs typeface="Arial" pitchFamily="34" charset="0"/>
              </a:rPr>
              <a:t>Сокобања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sz="2400" b="1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>. 10. 20</a:t>
            </a:r>
            <a:r>
              <a:rPr lang="sr-Cyrl-RS" sz="2400" b="1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Наслов нас изненађује – у сладу са Андрићевом поетиком и његовом контрадикторном и парадоксалном личношћу.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Тематика: социјална, мисаона, религиозна, поезија немира.</a:t>
            </a:r>
          </a:p>
          <a:p>
            <a:pPr algn="just"/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Испевана у првом лицу једнине;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Јунаци: златна птица и лирски субјект;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Време: јутро; место: полумрачна ћелија;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1915 – алузија на биографију;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Мотив птице;</a:t>
            </a:r>
          </a:p>
          <a:p>
            <a:pPr algn="just"/>
            <a:r>
              <a:rPr lang="sr-Cyrl-RS" i="1" dirty="0" smtClean="0">
                <a:latin typeface="Arial" pitchFamily="34" charset="0"/>
                <a:cs typeface="Arial" pitchFamily="34" charset="0"/>
              </a:rPr>
              <a:t>Дјечаче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Слика стања лирског субјекта.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Кроз метафору говори да Бог не постоји.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Мотив космоса амбивалентан.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Крв моли, али су молитве магловите и одлазе у недокучиво небо.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Обраћа се Незнаном.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питет</a:t>
            </a:r>
            <a:r>
              <a:rPr lang="ru-RU" dirty="0">
                <a:latin typeface="Arial" pitchFamily="34" charset="0"/>
                <a:cs typeface="Arial" pitchFamily="34" charset="0"/>
              </a:rPr>
              <a:t>, симбол,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персонификација, компарација, синегдоха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метафора.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Тема: молитва Незнаном;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Опонаша манир псалма;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Ослања се на класичне форме, али и прави заокрет;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Једна од најуспешнијих;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Једини текст у ком се обрађује песма јесте рад А. Пауновић (Пауновић 2021).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Поезија слабијег квалитета од прозе;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Значајно: заокрет ка модерном, ослобођење од строге форме, слика историјског тренутка;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Поезија је темељ на којем се Андрић развија у писца.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Лирика даје могућност за свеобухватније тумачење прозе.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1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itchFamily="34" charset="0"/>
                <a:cs typeface="Arial" pitchFamily="34" charset="0"/>
              </a:rPr>
              <a:t>Извори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5905" indent="-255905" algn="just" fontAlgn="auto">
              <a:spcBef>
                <a:spcPts val="300"/>
              </a:spcBef>
              <a:spcAft>
                <a:spcPts val="3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Андрић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1963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dirty="0">
                <a:latin typeface="Arial" pitchFamily="34" charset="0"/>
                <a:cs typeface="Arial" pitchFamily="34" charset="0"/>
              </a:rPr>
              <a:t>Андрић, Иво. </a:t>
            </a:r>
            <a:r>
              <a:rPr lang="ru-RU" cap="small" dirty="0" smtClean="0">
                <a:latin typeface="Arial" pitchFamily="34" charset="0"/>
                <a:cs typeface="Arial" pitchFamily="34" charset="0"/>
              </a:rPr>
              <a:t>Разговор са Гојом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In: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Андрић, Иво. Стазе, лица, предели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Београд. С. 121–147.</a:t>
            </a:r>
          </a:p>
          <a:p>
            <a:pPr marL="255905" indent="-255905" algn="just" fontAlgn="auto">
              <a:spcBef>
                <a:spcPts val="300"/>
              </a:spcBef>
              <a:spcAft>
                <a:spcPts val="3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Андрић 1963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</a:t>
            </a:r>
            <a:r>
              <a:rPr lang="ru-RU" dirty="0">
                <a:latin typeface="Arial" pitchFamily="34" charset="0"/>
                <a:cs typeface="Arial" pitchFamily="34" charset="0"/>
              </a:rPr>
              <a:t>: Андрић, Иво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. Проклета авлија</a:t>
            </a:r>
            <a:r>
              <a:rPr lang="ru-RU" dirty="0">
                <a:latin typeface="Arial" pitchFamily="34" charset="0"/>
                <a:cs typeface="Arial" pitchFamily="34" charset="0"/>
              </a:rPr>
              <a:t>. Београд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55905" indent="-255905" algn="just" fontAlgn="auto">
              <a:spcBef>
                <a:spcPts val="300"/>
              </a:spcBef>
              <a:spcAft>
                <a:spcPts val="3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55905" indent="-255905" algn="just" fontAlgn="auto">
              <a:spcBef>
                <a:spcPts val="300"/>
              </a:spcBef>
              <a:spcAft>
                <a:spcPts val="30"/>
              </a:spcAft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95" indent="-252095" algn="just">
              <a:spcAft>
                <a:spcPts val="300"/>
              </a:spcAft>
            </a:pP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1986: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Ivo. </a:t>
            </a:r>
            <a:r>
              <a:rPr lang="en-US" kern="110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Psalm </a:t>
            </a:r>
            <a:r>
              <a:rPr lang="en-US" kern="1100" cap="small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sumnje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In: </a:t>
            </a: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Andrić, Ivo. 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Ex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ponto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Nemiri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lirika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Sarajevo</a:t>
            </a:r>
            <a:r>
              <a:rPr lang="en-US" kern="5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kern="50" dirty="0" smtClean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Aft>
                <a:spcPts val="300"/>
              </a:spcAft>
            </a:pP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1994: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сунчаној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страни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Нови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Сад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Aft>
                <a:spcPts val="300"/>
              </a:spcAft>
            </a:pP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2007: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Знакови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поред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пута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Aft>
                <a:spcPts val="300"/>
              </a:spcAft>
            </a:pP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9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95" indent="-252095" algn="just">
              <a:spcAft>
                <a:spcPts val="300"/>
              </a:spcAft>
            </a:pP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Crnjanski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2013: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Crnjanski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Miloš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1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Ivo </a:t>
            </a:r>
            <a:r>
              <a:rPr lang="en-US" kern="110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110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Ex </a:t>
            </a:r>
            <a:r>
              <a:rPr lang="en-US" kern="1100" cap="small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ponto</a:t>
            </a:r>
            <a:r>
              <a:rPr lang="en-US" kern="110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In:</a:t>
            </a:r>
            <a:r>
              <a:rPr lang="en-US" kern="5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Crnjanski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Miloš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Eseji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Beograd.</a:t>
            </a: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2095" indent="-252095" algn="just">
              <a:spcAft>
                <a:spcPts val="300"/>
              </a:spcAft>
            </a:pP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Вучковић 2009: Вучковић, Радован. Андрићеви недовршени романи </a:t>
            </a:r>
            <a:r>
              <a:rPr lang="sr-Cyrl-CS" kern="110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 сунчаној страни 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 </a:t>
            </a:r>
            <a:r>
              <a:rPr lang="sr-Cyrl-CS" kern="110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Омер-паша Латас</a:t>
            </a:r>
            <a:r>
              <a:rPr lang="sr-Cyrl-C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In: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Вучковић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Радован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C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Паралеле и укрштања. 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Нови Сад. С. 20</a:t>
            </a:r>
            <a:r>
              <a:rPr lang="sr-Latn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–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41</a:t>
            </a:r>
            <a:r>
              <a:rPr lang="sr-Cyrl-CS" kern="5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Latn-RS" sz="3600" kern="5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95" lvl="0" indent="-252095" algn="just">
              <a:spcAft>
                <a:spcPts val="300"/>
              </a:spcAft>
            </a:pP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Ђукић Перишић 1994: Ђукић Перишић, Жанета. Напуштено градилиште. </a:t>
            </a:r>
            <a:r>
              <a:rPr lang="sr-Latn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In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Андрић, Иво. </a:t>
            </a:r>
            <a:r>
              <a:rPr lang="sr-Cyrl-C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 сунчаној страни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Нови Сад. С. 7</a:t>
            </a:r>
            <a:r>
              <a:rPr lang="sr-Latn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–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28</a:t>
            </a:r>
            <a:r>
              <a:rPr lang="sr-Cyrl-CS" kern="5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252095" lvl="0" indent="-252095" algn="just">
              <a:spcAft>
                <a:spcPts val="300"/>
              </a:spcAft>
            </a:pPr>
            <a:endParaRPr lang="sr-Latn-RS" kern="5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sr-Cyrl-RS" sz="4900" cap="small" dirty="0" smtClean="0">
                <a:latin typeface="Arial" pitchFamily="34" charset="0"/>
                <a:cs typeface="Arial" pitchFamily="34" charset="0"/>
              </a:rPr>
              <a:t>Псалм сумње </a:t>
            </a:r>
            <a:r>
              <a:rPr lang="sr-Cyrl-RS" sz="4900" dirty="0" smtClean="0">
                <a:latin typeface="Arial" pitchFamily="34" charset="0"/>
                <a:cs typeface="Arial" pitchFamily="34" charset="0"/>
              </a:rPr>
              <a:t>Ива Андрића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аписана </a:t>
            </a:r>
            <a:r>
              <a:rPr lang="ru-RU" dirty="0">
                <a:latin typeface="Arial" pitchFamily="34" charset="0"/>
                <a:cs typeface="Arial" pitchFamily="34" charset="0"/>
              </a:rPr>
              <a:t>1915. године 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Марибору.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рви </a:t>
            </a:r>
            <a:r>
              <a:rPr lang="ru-RU" dirty="0">
                <a:latin typeface="Arial" pitchFamily="34" charset="0"/>
                <a:cs typeface="Arial" pitchFamily="34" charset="0"/>
              </a:rPr>
              <a:t>пут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објављена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под називом </a:t>
            </a:r>
            <a:r>
              <a:rPr lang="ru-RU" cap="small" dirty="0">
                <a:latin typeface="Arial" pitchFamily="34" charset="0"/>
                <a:cs typeface="Arial" pitchFamily="34" charset="0"/>
              </a:rPr>
              <a:t>Ритми без сјаја</a:t>
            </a:r>
            <a:r>
              <a:rPr lang="ru-RU" dirty="0">
                <a:latin typeface="Arial" pitchFamily="34" charset="0"/>
                <a:cs typeface="Arial" pitchFamily="34" charset="0"/>
              </a:rPr>
              <a:t> 1919/1920.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cap="small" dirty="0">
                <a:latin typeface="Arial" pitchFamily="34" charset="0"/>
                <a:cs typeface="Arial" pitchFamily="34" charset="0"/>
              </a:rPr>
              <a:t>Омладини</a:t>
            </a:r>
            <a:r>
              <a:rPr lang="ru-RU" dirty="0">
                <a:latin typeface="Arial" pitchFamily="34" charset="0"/>
                <a:cs typeface="Arial" pitchFamily="34" charset="0"/>
              </a:rPr>
              <a:t>, 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Загребу.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Анализа структуре, ритма, риме и компаративно сагледавање са другим делима.</a:t>
            </a:r>
          </a:p>
          <a:p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Пауновић 2021: Пауновић, Александра. Златна птица: селимовићевски и андрићевски глас. In: </a:t>
            </a:r>
            <a:r>
              <a:rPr lang="sr-Cyrl-CS" kern="110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Поетичка и тематска прожимања Андрићеве и Селимовићеве прозе : зборник радова са научног скупа одржаног 17. јула 2020. у Андрићевом. </a:t>
            </a:r>
            <a:r>
              <a:rPr lang="sr-Cyrl-CS" kern="11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Вишеград.</a:t>
            </a:r>
            <a:r>
              <a:rPr lang="sr-Cyrl-C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С. 91–112.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5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52095" indent="-252095" algn="just">
              <a:spcAft>
                <a:spcPts val="300"/>
              </a:spcAft>
            </a:pPr>
            <a:r>
              <a:rPr lang="sr-Cyrl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Поучки  2016: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Поучки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Милана</a:t>
            </a:r>
            <a:r>
              <a:rPr lang="sr-Cyrl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Андрићев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поглед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св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иј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ет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у </a:t>
            </a:r>
            <a:r>
              <a:rPr lang="en-US" kern="50" cap="small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Знаковима</a:t>
            </a:r>
            <a:r>
              <a:rPr lang="en-US" kern="5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cap="small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поред</a:t>
            </a:r>
            <a:r>
              <a:rPr lang="en-US" kern="50" cap="small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cap="small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пута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In: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Tošović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Branko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(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ur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sr-Cyrl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/Hg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).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Andrićevi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Znakovi</a:t>
            </a:r>
            <a:r>
              <a:rPr lang="en-U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/ </a:t>
            </a:r>
            <a:r>
              <a:rPr lang="sr-Cyrl-R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Andrićs Zeichen</a:t>
            </a:r>
            <a:r>
              <a:rPr lang="sr-Cyrl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Grac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– Beograd –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Banjaluka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Institut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für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Slawistik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der Karl-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Franzens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-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Universität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Graz –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Narodna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i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univerzitetska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biblioteka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Republike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Srpske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Svet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knjige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nmlibris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S. 345–379. [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Andrić-Intiative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Ivo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im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europäischen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Kontext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– Ivo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u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evropskom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kontekstu</a:t>
            </a:r>
            <a:r>
              <a:rPr lang="en-U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tom 9].</a:t>
            </a:r>
            <a:endParaRPr lang="sr-Latn-RS" sz="3600" kern="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52095" indent="-252095" algn="just">
              <a:spcAft>
                <a:spcPts val="300"/>
              </a:spcAft>
            </a:pP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Поучки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2019: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Поучки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Милана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.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Младић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на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страни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„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тропског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лудила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”. In: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Tošović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Branko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(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ur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./Hg.). </a:t>
            </a:r>
            <a:r>
              <a:rPr lang="en-US" i="1" kern="150" dirty="0" err="1">
                <a:latin typeface="Arial" pitchFamily="34" charset="0"/>
                <a:ea typeface="SimSun"/>
                <a:cs typeface="Arial" pitchFamily="34" charset="0"/>
              </a:rPr>
              <a:t>Andrićeva</a:t>
            </a:r>
            <a:r>
              <a:rPr lang="en-US" i="1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i="1" kern="150" dirty="0" err="1">
                <a:latin typeface="Arial" pitchFamily="34" charset="0"/>
                <a:ea typeface="SimSun"/>
                <a:cs typeface="Arial" pitchFamily="34" charset="0"/>
              </a:rPr>
              <a:t>Sunčana</a:t>
            </a:r>
            <a:r>
              <a:rPr lang="en-US" i="1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i="1" kern="150" dirty="0" err="1">
                <a:latin typeface="Arial" pitchFamily="34" charset="0"/>
                <a:ea typeface="SimSun"/>
                <a:cs typeface="Arial" pitchFamily="34" charset="0"/>
              </a:rPr>
              <a:t>strana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/ </a:t>
            </a:r>
            <a:r>
              <a:rPr lang="en-US" i="1" kern="150" dirty="0" err="1">
                <a:latin typeface="Arial" pitchFamily="34" charset="0"/>
                <a:ea typeface="SimSun"/>
                <a:cs typeface="Arial" pitchFamily="34" charset="0"/>
              </a:rPr>
              <a:t>Andrićs</a:t>
            </a:r>
            <a:r>
              <a:rPr lang="en-US" i="1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i="1" kern="150" dirty="0" err="1">
                <a:latin typeface="Arial" pitchFamily="34" charset="0"/>
                <a:ea typeface="SimSun"/>
                <a:cs typeface="Arial" pitchFamily="34" charset="0"/>
              </a:rPr>
              <a:t>Sonnenseite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.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Grac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– Beograd –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Banjaluka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: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Institut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für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Slawistik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der Karl-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Franzens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-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Universität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Graz –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Narodna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i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univerzitetska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biblioteka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Republike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Srpske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–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Svet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knjige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 – </a:t>
            </a:r>
            <a:r>
              <a:rPr lang="en-US" kern="150" dirty="0" err="1">
                <a:latin typeface="Arial" pitchFamily="34" charset="0"/>
                <a:ea typeface="SimSun"/>
                <a:cs typeface="Arial" pitchFamily="34" charset="0"/>
              </a:rPr>
              <a:t>nmlibris</a:t>
            </a:r>
            <a:r>
              <a:rPr lang="en-US" kern="150" dirty="0">
                <a:latin typeface="Arial" pitchFamily="34" charset="0"/>
                <a:ea typeface="SimSun"/>
                <a:cs typeface="Arial" pitchFamily="34" charset="0"/>
              </a:rPr>
              <a:t>, S. 585– 616.</a:t>
            </a:r>
            <a:r>
              <a:rPr lang="sr-Cyrl-RS" kern="150" dirty="0">
                <a:latin typeface="Arial" pitchFamily="34" charset="0"/>
                <a:ea typeface="SimSun"/>
                <a:cs typeface="Arial" pitchFamily="34" charset="0"/>
              </a:rPr>
              <a:t> [Andrić-Intiative: Ivo Andrić im europäischen Kontext – Ivo Andrić u evropskom kontekstu, tom 12]</a:t>
            </a:r>
            <a:r>
              <a:rPr lang="sr-Latn-RS" kern="150" dirty="0">
                <a:latin typeface="Arial" pitchFamily="34" charset="0"/>
                <a:ea typeface="SimSun"/>
                <a:cs typeface="Arial" pitchFamily="34" charset="0"/>
              </a:rPr>
              <a:t>.</a:t>
            </a:r>
            <a:endParaRPr lang="sr-Latn-RS" sz="3600" kern="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95" indent="-252095" algn="just">
              <a:spcAft>
                <a:spcPts val="300"/>
              </a:spcAft>
            </a:pP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Đukić Perišić 2012: Đukić Perišić, Žaneta. </a:t>
            </a:r>
            <a:r>
              <a:rPr lang="sr-Latn-R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Pisac i priča: Stvaralačka biografija Ive Andrića</a:t>
            </a: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Novi Sad.</a:t>
            </a: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Aft>
                <a:spcPts val="300"/>
              </a:spcAft>
            </a:pP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Jandrić 1977: Jandrić, Ljubo. </a:t>
            </a:r>
            <a:r>
              <a:rPr lang="sr-Latn-R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Sa Ivom Andrićem.</a:t>
            </a: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Beograd.</a:t>
            </a: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 algn="just">
              <a:spcAft>
                <a:spcPts val="300"/>
              </a:spcAft>
            </a:pP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Popović 2010: </a:t>
            </a:r>
            <a:r>
              <a:rPr lang="sr-Cyrl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Popović</a:t>
            </a:r>
            <a:r>
              <a:rPr lang="sr-Latn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Tanja</a:t>
            </a:r>
            <a:r>
              <a:rPr lang="sr-Latn-R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Cyrl-RS" i="1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Rečnik književnih termina.</a:t>
            </a:r>
            <a:r>
              <a:rPr lang="sr-Cyrl-RS" kern="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Beograd.</a:t>
            </a:r>
            <a:endParaRPr lang="sr-Latn-RS" kern="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8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Хвала на пажњи!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Основне информације о песми;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Алузије на биографију;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Веза са претходним радовима (Тома Галус као Андрићев двојник, симболика сунчане стране, Андрићев доживљај света).</a:t>
            </a:r>
          </a:p>
          <a:p>
            <a:pPr algn="just"/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1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Једанаеста књига </a:t>
            </a:r>
            <a:r>
              <a:rPr lang="sr-Cyrl-RS" dirty="0">
                <a:latin typeface="Arial" pitchFamily="34" charset="0"/>
                <a:ea typeface="Calibri"/>
                <a:cs typeface="Arial" pitchFamily="34" charset="0"/>
              </a:rPr>
              <a:t>Андрићевих сабраних дела из </a:t>
            </a:r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1976</a:t>
            </a:r>
            <a:r>
              <a:rPr lang="sr-Cyrl-RS" dirty="0">
                <a:latin typeface="Arial" pitchFamily="34" charset="0"/>
                <a:ea typeface="Calibri"/>
                <a:cs typeface="Arial" pitchFamily="34" charset="0"/>
              </a:rPr>
              <a:t>. године, </a:t>
            </a:r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насловљена </a:t>
            </a:r>
            <a:r>
              <a:rPr lang="sr-Latn-RS" cap="small" dirty="0">
                <a:latin typeface="Arial" pitchFamily="34" charset="0"/>
                <a:ea typeface="Calibri"/>
                <a:cs typeface="Arial" pitchFamily="34" charset="0"/>
              </a:rPr>
              <a:t>Ex ponto</a:t>
            </a:r>
            <a:r>
              <a:rPr lang="sr-Latn-R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RS" cap="small" dirty="0">
                <a:latin typeface="Arial" pitchFamily="34" charset="0"/>
                <a:ea typeface="Calibri"/>
                <a:cs typeface="Arial" pitchFamily="34" charset="0"/>
              </a:rPr>
              <a:t>Nemiri</a:t>
            </a:r>
            <a:r>
              <a:rPr lang="sr-Latn-R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RS" cap="small" dirty="0" smtClean="0">
                <a:latin typeface="Arial" pitchFamily="34" charset="0"/>
                <a:ea typeface="Calibri"/>
                <a:cs typeface="Arial" pitchFamily="34" charset="0"/>
              </a:rPr>
              <a:t>Lirika</a:t>
            </a:r>
            <a:r>
              <a:rPr lang="sr-Cyrl-RS" cap="small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cap="small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>
                <a:latin typeface="Arial" pitchFamily="34" charset="0"/>
                <a:ea typeface="Calibri"/>
                <a:cs typeface="Arial" pitchFamily="34" charset="0"/>
              </a:rPr>
              <a:t>(Andrić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19</a:t>
            </a:r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7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6)</a:t>
            </a:r>
            <a:r>
              <a:rPr lang="sr-Cyrl-RS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sr-Cyrl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Песма штампана према тексту из заоставштине на чијем крају стоји: </a:t>
            </a:r>
            <a:r>
              <a:rPr lang="sr-Cyrl-RS" i="1" dirty="0" smtClean="0">
                <a:latin typeface="Arial" pitchFamily="34" charset="0"/>
                <a:ea typeface="Calibri"/>
                <a:cs typeface="Arial" pitchFamily="34" charset="0"/>
              </a:rPr>
              <a:t>1915.</a:t>
            </a:r>
          </a:p>
          <a:p>
            <a:pPr algn="just"/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Претходна верзија </a:t>
            </a:r>
            <a:r>
              <a:rPr lang="sr-Cyrl-RS" cap="small" dirty="0" smtClean="0">
                <a:latin typeface="Arial" pitchFamily="34" charset="0"/>
                <a:ea typeface="Calibri"/>
                <a:cs typeface="Arial" pitchFamily="34" charset="0"/>
              </a:rPr>
              <a:t>Ритми без сјаја</a:t>
            </a:r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, 1919–1920, </a:t>
            </a:r>
            <a:r>
              <a:rPr lang="sr-Cyrl-RS" cap="small" dirty="0" smtClean="0">
                <a:latin typeface="Arial" pitchFamily="34" charset="0"/>
                <a:ea typeface="Calibri"/>
                <a:cs typeface="Arial" pitchFamily="34" charset="0"/>
              </a:rPr>
              <a:t>Омладина</a:t>
            </a:r>
            <a:r>
              <a:rPr lang="sr-Cyrl-RS" dirty="0" smtClean="0">
                <a:latin typeface="Arial" pitchFamily="34" charset="0"/>
                <a:ea typeface="Calibri"/>
                <a:cs typeface="Arial" pitchFamily="34" charset="0"/>
              </a:rPr>
              <a:t>, Загреб.</a:t>
            </a:r>
            <a:endParaRPr lang="sr-Cyrl-RS" cap="small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/>
            <a:endParaRPr lang="sr-Cyrl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6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Књижевно стваралаштво започео и завршио стиховима.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Андрић матра да лирика није највредније што је остало иза његовог пера (писма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Милану Марковићу и Андре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Мазону и разговор са Љубом Јандрићем).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Тежи да се одвоји од стваралаштва;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Биографија инкорпорирана унутар књижевних дела, а посебно се то односи на вишемесечно тамновање у Марибору које свој одраз проналази у </a:t>
            </a:r>
            <a:r>
              <a:rPr lang="sr-Latn-RS" cap="small" dirty="0">
                <a:latin typeface="Arial" pitchFamily="34" charset="0"/>
                <a:ea typeface="Calibri"/>
                <a:cs typeface="Arial" pitchFamily="34" charset="0"/>
              </a:rPr>
              <a:t>Ex pontu</a:t>
            </a:r>
            <a:r>
              <a:rPr lang="sr-Cyrl-R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Cyrl-RS" cap="small" dirty="0">
                <a:latin typeface="Arial" pitchFamily="34" charset="0"/>
                <a:ea typeface="Calibri"/>
                <a:cs typeface="Arial" pitchFamily="34" charset="0"/>
              </a:rPr>
              <a:t>Знаковима поред пута</a:t>
            </a:r>
            <a:r>
              <a:rPr lang="sr-Cyrl-RS" dirty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Cyrl-RS" cap="small" dirty="0">
                <a:latin typeface="Arial" pitchFamily="34" charset="0"/>
                <a:ea typeface="Calibri"/>
                <a:cs typeface="Arial" pitchFamily="34" charset="0"/>
              </a:rPr>
              <a:t>Проклетој авлији</a:t>
            </a:r>
            <a:r>
              <a:rPr lang="sr-Cyrl-RS" dirty="0">
                <a:latin typeface="Arial" pitchFamily="34" charset="0"/>
                <a:ea typeface="Calibri"/>
                <a:cs typeface="Arial" pitchFamily="34" charset="0"/>
              </a:rPr>
              <a:t> и незавршеном роману </a:t>
            </a:r>
            <a:r>
              <a:rPr lang="sr-Cyrl-RS" cap="small" dirty="0">
                <a:latin typeface="Arial" pitchFamily="34" charset="0"/>
                <a:ea typeface="Calibri"/>
                <a:cs typeface="Arial" pitchFamily="34" charset="0"/>
              </a:rPr>
              <a:t>На сунчаној </a:t>
            </a:r>
            <a:r>
              <a:rPr lang="sr-Cyrl-RS" cap="small" dirty="0" smtClean="0">
                <a:latin typeface="Arial" pitchFamily="34" charset="0"/>
                <a:ea typeface="Calibri"/>
                <a:cs typeface="Arial" pitchFamily="34" charset="0"/>
              </a:rPr>
              <a:t>страни.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>
                <a:latin typeface="Arial" pitchFamily="34" charset="0"/>
                <a:cs typeface="Arial" pitchFamily="34" charset="0"/>
              </a:rPr>
              <a:t>Андрић се на књижевној сцени појављује 1911. године са песмама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У сумрак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Блага и добра месечина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у сарајевском листу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Босанска вила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Слободан стих;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Уредник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Хрватске младе лирике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Љуба Визнер даје прву критику Андрићевог дела.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4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cap="small" dirty="0" smtClean="0"/>
              <a:t>Псалм сумње</a:t>
            </a:r>
            <a:endParaRPr lang="sr-Latn-R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1915. Марибор; ијекавски изговор, слободни стих;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Први </a:t>
            </a:r>
            <a:r>
              <a:rPr lang="ru-RU" dirty="0">
                <a:latin typeface="Arial" pitchFamily="34" charset="0"/>
                <a:cs typeface="Arial" pitchFamily="34" charset="0"/>
              </a:rPr>
              <a:t>пут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објављена </a:t>
            </a:r>
            <a:r>
              <a:rPr lang="ru-RU" dirty="0">
                <a:latin typeface="Arial" pitchFamily="34" charset="0"/>
                <a:cs typeface="Arial" pitchFamily="34" charset="0"/>
              </a:rPr>
              <a:t>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ru-RU" dirty="0">
                <a:latin typeface="Arial" pitchFamily="34" charset="0"/>
                <a:cs typeface="Arial" pitchFamily="34" charset="0"/>
              </a:rPr>
              <a:t>књизи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Сабраних дела Ива Андрића: </a:t>
            </a:r>
            <a:r>
              <a:rPr lang="sr-Latn-RS" cap="small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Ex pont</a:t>
            </a:r>
            <a:r>
              <a:rPr lang="sr-Cyrl-RS" cap="small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о</a:t>
            </a:r>
            <a:r>
              <a:rPr lang="sr-Cyrl-RS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Cyrl-RS" cap="small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Немири</a:t>
            </a:r>
            <a:r>
              <a:rPr lang="sr-Cyrl-RS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Cyrl-RS" cap="small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Лирика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dirty="0">
                <a:latin typeface="Arial" pitchFamily="34" charset="0"/>
                <a:cs typeface="Arial" pitchFamily="34" charset="0"/>
              </a:rPr>
              <a:t>Београду, Загребу, Сарајеву, Љубљани и Скопљу 1976.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dirty="0">
                <a:latin typeface="Arial" pitchFamily="34" charset="0"/>
                <a:cs typeface="Arial" pitchFamily="34" charset="0"/>
              </a:rPr>
              <a:t>ћириличном и латиничном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писму.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Астрофична песма, несповедене риме;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Приближава се прози;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Меланхолично, тескобно, тужно;</a:t>
            </a: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Ритам: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ali kruži!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– стих који се понавља;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RS" dirty="0" smtClean="0">
                <a:latin typeface="Arial" pitchFamily="34" charset="0"/>
                <a:cs typeface="Arial" pitchFamily="34" charset="0"/>
              </a:rPr>
              <a:t>30 неримованих стихова у слободном стиху сачињених од 150 речи.</a:t>
            </a:r>
          </a:p>
          <a:p>
            <a:pPr algn="just"/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978</Words>
  <Application>Microsoft Office PowerPoint</Application>
  <PresentationFormat>On-screen Show (4:3)</PresentationFormat>
  <Paragraphs>91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Милана Поучки (Београд)  Фондација „Алек Кавчић“  milanapoucki@gmail.com   Псалм сумње за браћу у болу и нади Ива Андрића  14. Симпозијум о Иви Андрићу Сокобања, 22. 10. 2021. </vt:lpstr>
      <vt:lpstr>Псалм сумње Ива Андрића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Псалм сумње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Извори</vt:lpstr>
      <vt:lpstr>PowerPoint Presentation</vt:lpstr>
      <vt:lpstr>PowerPoint Presentation</vt:lpstr>
      <vt:lpstr>Литература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Poucki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Admin</cp:lastModifiedBy>
  <cp:revision>373</cp:revision>
  <dcterms:created xsi:type="dcterms:W3CDTF">2015-08-24T14:02:58Z</dcterms:created>
  <dcterms:modified xsi:type="dcterms:W3CDTF">2022-10-15T16:09:00Z</dcterms:modified>
</cp:coreProperties>
</file>