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2"/>
  </p:notesMasterIdLst>
  <p:sldIdLst>
    <p:sldId id="273" r:id="rId2"/>
    <p:sldId id="337" r:id="rId3"/>
    <p:sldId id="369" r:id="rId4"/>
    <p:sldId id="332" r:id="rId5"/>
    <p:sldId id="333" r:id="rId6"/>
    <p:sldId id="331" r:id="rId7"/>
    <p:sldId id="373" r:id="rId8"/>
    <p:sldId id="372" r:id="rId9"/>
    <p:sldId id="334" r:id="rId10"/>
    <p:sldId id="348" r:id="rId11"/>
    <p:sldId id="343" r:id="rId12"/>
    <p:sldId id="344" r:id="rId13"/>
    <p:sldId id="351" r:id="rId14"/>
    <p:sldId id="346" r:id="rId15"/>
    <p:sldId id="349" r:id="rId16"/>
    <p:sldId id="352" r:id="rId17"/>
    <p:sldId id="335" r:id="rId18"/>
    <p:sldId id="370" r:id="rId19"/>
    <p:sldId id="371" r:id="rId20"/>
    <p:sldId id="338" r:id="rId21"/>
    <p:sldId id="339" r:id="rId22"/>
    <p:sldId id="340" r:id="rId23"/>
    <p:sldId id="342" r:id="rId24"/>
    <p:sldId id="353" r:id="rId25"/>
    <p:sldId id="341" r:id="rId26"/>
    <p:sldId id="354" r:id="rId27"/>
    <p:sldId id="358" r:id="rId28"/>
    <p:sldId id="357" r:id="rId29"/>
    <p:sldId id="336" r:id="rId30"/>
    <p:sldId id="365" r:id="rId31"/>
    <p:sldId id="362" r:id="rId32"/>
    <p:sldId id="360" r:id="rId33"/>
    <p:sldId id="359" r:id="rId34"/>
    <p:sldId id="367" r:id="rId35"/>
    <p:sldId id="364" r:id="rId36"/>
    <p:sldId id="366" r:id="rId37"/>
    <p:sldId id="368" r:id="rId38"/>
    <p:sldId id="323" r:id="rId39"/>
    <p:sldId id="375" r:id="rId40"/>
    <p:sldId id="374" r:id="rId4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38" autoAdjust="0"/>
  </p:normalViewPr>
  <p:slideViewPr>
    <p:cSldViewPr>
      <p:cViewPr varScale="1">
        <p:scale>
          <a:sx n="104" d="100"/>
          <a:sy n="104" d="100"/>
        </p:scale>
        <p:origin x="130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E5F9C-6ABB-49B3-8AE0-0CB257AF9415}" type="datetimeFigureOut">
              <a:rPr lang="de-DE" smtClean="0"/>
              <a:pPr/>
              <a:t>21.10.2022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00A1B-B1B1-48A6-9BC3-82642A8F61F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EE5A-8108-4834-958D-EE2EEF77F05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00A1B-B1B1-48A6-9BC3-82642A8F61F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38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00A1B-B1B1-48A6-9BC3-82642A8F61F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33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FBFB-4563-48F0-9C30-C03E95627D5B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3383-4F06-4CA9-97F0-C936E2925817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0B9B-458C-4CB9-A79A-B636366CD04F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798A-6AF4-4185-BBAA-568BCB27F68B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3F9-1ABE-45E4-B44E-CD2FD642740B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9562-278C-43BE-849E-26FCCD75A7FF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E5A8-EC7D-42E8-B0E4-9E7E1CF55044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0BC4-DEBE-4431-A6B3-DE59FFC0D9B0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E0A2-ABCF-4EF8-B268-77F3CEE0E5D8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712-1D6C-4480-BC1A-CF19E763D887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1E6-AF33-40E7-91A6-6A646955730C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D4DB9-8CB7-42F3-98FC-96C755475FFD}" type="datetime1">
              <a:rPr lang="de-DE" smtClean="0"/>
              <a:pPr/>
              <a:t>21.10.2022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C48A-22C4-45AB-A0A2-FF6D3119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dpCbRfSjBc" TargetMode="External"/><Relationship Id="rId13" Type="http://schemas.openxmlformats.org/officeDocument/2006/relationships/hyperlink" Target="https://www.youtube.com/watch?v=UCUjvUjGztY" TargetMode="External"/><Relationship Id="rId18" Type="http://schemas.openxmlformats.org/officeDocument/2006/relationships/hyperlink" Target="https://www.youtube.com/watch?v=F6Pg3Xjx0gA" TargetMode="External"/><Relationship Id="rId3" Type="http://schemas.openxmlformats.org/officeDocument/2006/relationships/hyperlink" Target="https://www.youtube.com/watch?v=brtiUQoVpt8" TargetMode="External"/><Relationship Id="rId21" Type="http://schemas.openxmlformats.org/officeDocument/2006/relationships/hyperlink" Target="https://www.youtube.com/watch?v=RRpzwtrFktg" TargetMode="External"/><Relationship Id="rId7" Type="http://schemas.openxmlformats.org/officeDocument/2006/relationships/hyperlink" Target="https://www.youtube.com/watch?v=TV5xNjq6HVU" TargetMode="External"/><Relationship Id="rId12" Type="http://schemas.openxmlformats.org/officeDocument/2006/relationships/hyperlink" Target="https://www.youtube.com/watch?v=oNxrEgYSHd8" TargetMode="External"/><Relationship Id="rId17" Type="http://schemas.openxmlformats.org/officeDocument/2006/relationships/hyperlink" Target="https://www.youtube.com/watch?v=GSXZjuC55ow" TargetMode="External"/><Relationship Id="rId2" Type="http://schemas.openxmlformats.org/officeDocument/2006/relationships/hyperlink" Target="https://www.youtube.com/watch?v=Jd-NjV6mM1s&amp;t=47s" TargetMode="External"/><Relationship Id="rId16" Type="http://schemas.openxmlformats.org/officeDocument/2006/relationships/hyperlink" Target="https://www.youtube.com/watch?v=_rlWW6iSrxI" TargetMode="External"/><Relationship Id="rId20" Type="http://schemas.openxmlformats.org/officeDocument/2006/relationships/hyperlink" Target="https://www.youtube.com/watch?v=JWAAjQRf0G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chzTRWEE8s" TargetMode="External"/><Relationship Id="rId11" Type="http://schemas.openxmlformats.org/officeDocument/2006/relationships/hyperlink" Target="https://www.youtube.com/shorts/oy1aqMksrTE" TargetMode="External"/><Relationship Id="rId5" Type="http://schemas.openxmlformats.org/officeDocument/2006/relationships/hyperlink" Target="https://www.youtube.com/watch?v=Fk_tnDAbZjI" TargetMode="External"/><Relationship Id="rId15" Type="http://schemas.openxmlformats.org/officeDocument/2006/relationships/hyperlink" Target="https://www.youtube.com/watch?v=YGHH501FWfM" TargetMode="External"/><Relationship Id="rId10" Type="http://schemas.openxmlformats.org/officeDocument/2006/relationships/hyperlink" Target="https://www.youtube.com/watch?v=JAscz5lV_4o" TargetMode="External"/><Relationship Id="rId19" Type="http://schemas.openxmlformats.org/officeDocument/2006/relationships/hyperlink" Target="https://www.youtube.com/watch?v=FOuBlfgP_ws" TargetMode="External"/><Relationship Id="rId4" Type="http://schemas.openxmlformats.org/officeDocument/2006/relationships/hyperlink" Target="https://www.youtube.com/watch?v=rPoJe67JYG8" TargetMode="External"/><Relationship Id="rId9" Type="http://schemas.openxmlformats.org/officeDocument/2006/relationships/hyperlink" Target="https://www.youtube.com/watch?v=edmiSoog2As" TargetMode="External"/><Relationship Id="rId14" Type="http://schemas.openxmlformats.org/officeDocument/2006/relationships/hyperlink" Target="https://www.youtube.com/watch?v=xcdTiGKJIY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42852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 err="1">
                <a:latin typeface="Arial" pitchFamily="34" charset="0"/>
                <a:cs typeface="Arial" pitchFamily="34" charset="0"/>
              </a:rPr>
              <a:t>Mag.phil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Tijana Mile</a:t>
            </a:r>
            <a:r>
              <a:rPr lang="sr-Latn-RS" sz="2800" b="1" dirty="0">
                <a:latin typeface="Arial" pitchFamily="34" charset="0"/>
                <a:cs typeface="Arial" pitchFamily="34" charset="0"/>
              </a:rPr>
              <a:t>nković </a:t>
            </a:r>
            <a:r>
              <a:rPr lang="sr-Latn-RS" sz="2800" dirty="0">
                <a:latin typeface="Arial" pitchFamily="34" charset="0"/>
                <a:cs typeface="Arial" pitchFamily="34" charset="0"/>
              </a:rPr>
              <a:t>(Beč)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0" y="1000108"/>
            <a:ext cx="58681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latin typeface="Arial" panose="020B0604020202020204" pitchFamily="34" charset="0"/>
                <a:cs typeface="Arial" pitchFamily="34" charset="0"/>
              </a:rPr>
              <a:t>Filozofski</a:t>
            </a:r>
            <a:r>
              <a:rPr lang="de-DE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itchFamily="34" charset="0"/>
              </a:rPr>
              <a:t>fakultet</a:t>
            </a:r>
            <a:r>
              <a:rPr lang="de-DE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itchFamily="34" charset="0"/>
              </a:rPr>
              <a:t>Univerziteta</a:t>
            </a:r>
            <a:r>
              <a:rPr lang="de-DE" dirty="0">
                <a:latin typeface="Arial" panose="020B0604020202020204" pitchFamily="34" charset="0"/>
                <a:cs typeface="Arial" pitchFamily="34" charset="0"/>
              </a:rPr>
              <a:t> u </a:t>
            </a:r>
            <a:r>
              <a:rPr lang="de-DE" dirty="0" err="1">
                <a:latin typeface="Arial" panose="020B0604020202020204" pitchFamily="34" charset="0"/>
                <a:cs typeface="Arial" pitchFamily="34" charset="0"/>
              </a:rPr>
              <a:t>Novom</a:t>
            </a:r>
            <a:r>
              <a:rPr lang="de-DE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itchFamily="34" charset="0"/>
              </a:rPr>
              <a:t>Sadu</a:t>
            </a:r>
            <a:endParaRPr lang="sr-Latn-RS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de-DE" altLang="sr-Latn-RS" u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altLang="sr-Latn-RS" u="none" dirty="0">
                <a:latin typeface="Arial" panose="020B0604020202020204" pitchFamily="34" charset="0"/>
                <a:cs typeface="Arial" panose="020B0604020202020204" pitchFamily="34" charset="0"/>
              </a:rPr>
              <a:t>nstitut für Slawistik der </a:t>
            </a:r>
            <a:r>
              <a:rPr lang="de-AT" altLang="sr-Latn-RS" u="none" dirty="0">
                <a:latin typeface="Arial" panose="020B0604020202020204" pitchFamily="34" charset="0"/>
                <a:cs typeface="Arial" panose="020B0604020202020204" pitchFamily="34" charset="0"/>
              </a:rPr>
              <a:t>Karl-Franzens </a:t>
            </a:r>
            <a:r>
              <a:rPr lang="pl-PL" altLang="sr-Latn-RS" u="none" dirty="0">
                <a:latin typeface="Arial" panose="020B0604020202020204" pitchFamily="34" charset="0"/>
                <a:cs typeface="Arial" panose="020B0604020202020204" pitchFamily="34" charset="0"/>
              </a:rPr>
              <a:t>Universität Graz</a:t>
            </a:r>
            <a:br>
              <a:rPr lang="de-AT" altLang="sr-Latn-RS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latin typeface="Arial" panose="020B0604020202020204" pitchFamily="34" charset="0"/>
                <a:cs typeface="Arial" pitchFamily="34" charset="0"/>
              </a:rPr>
              <a:t>Filozofska fakulteta</a:t>
            </a:r>
            <a:r>
              <a:rPr lang="de-DE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sr-Latn-RS" dirty="0" err="1">
                <a:latin typeface="Arial" panose="020B0604020202020204" pitchFamily="34" charset="0"/>
                <a:cs typeface="Arial" pitchFamily="34" charset="0"/>
              </a:rPr>
              <a:t>Univerze</a:t>
            </a:r>
            <a:r>
              <a:rPr lang="sr-Latn-RS" dirty="0">
                <a:latin typeface="Arial" panose="020B0604020202020204" pitchFamily="34" charset="0"/>
                <a:cs typeface="Arial" pitchFamily="34" charset="0"/>
              </a:rPr>
              <a:t> v </a:t>
            </a:r>
            <a:r>
              <a:rPr lang="de-DE" dirty="0" err="1">
                <a:latin typeface="Arial" panose="020B0604020202020204" pitchFamily="34" charset="0"/>
                <a:cs typeface="Arial" pitchFamily="34" charset="0"/>
              </a:rPr>
              <a:t>Ljubljani</a:t>
            </a:r>
            <a:endParaRPr lang="de-DE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sr-Latn-R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0" y="2300901"/>
            <a:ext cx="57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Arial" pitchFamily="34" charset="0"/>
                <a:cs typeface="Arial" pitchFamily="34" charset="0"/>
              </a:rPr>
              <a:t>tijana.milenkoviceva@gmail.com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36512" y="2571745"/>
            <a:ext cx="91805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b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8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de-DE" sz="2800" b="1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sumrak</a:t>
            </a:r>
            <a:r>
              <a:rPr lang="de-DE" sz="28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pevaju</a:t>
            </a:r>
            <a:r>
              <a:rPr lang="de-DE" sz="28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devojke</a:t>
            </a:r>
            <a:r>
              <a:rPr lang="de-DE" sz="2800" b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 „</a:t>
            </a:r>
            <a:r>
              <a:rPr lang="de-DE" sz="28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Ni </a:t>
            </a:r>
            <a:r>
              <a:rPr lang="de-DE" sz="2800" b="1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Bogova</a:t>
            </a:r>
            <a:r>
              <a:rPr lang="de-DE" sz="2800" b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800" b="1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de-DE" sz="2800" b="1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molitava</a:t>
            </a:r>
            <a:r>
              <a:rPr lang="de-DE" sz="2800" b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!“</a:t>
            </a:r>
          </a:p>
          <a:p>
            <a:pPr algn="ctr"/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28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Andrić</a:t>
            </a:r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prvog</a:t>
            </a:r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de-DE" sz="28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poslednjeg</a:t>
            </a:r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stiha</a:t>
            </a:r>
            <a:endParaRPr lang="de-DE" sz="28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8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mladalačkih</a:t>
            </a:r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nemira</a:t>
            </a:r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de-DE" sz="28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malo</a:t>
            </a:r>
            <a:r>
              <a:rPr lang="de-DE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slobodna</a:t>
            </a:r>
            <a:r>
              <a:rPr lang="de-DE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daha</a:t>
            </a:r>
            <a:r>
              <a:rPr lang="de-DE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buNone/>
            </a:pPr>
            <a:endParaRPr lang="sr-Latn-RS" sz="4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496" y="4953450"/>
            <a:ext cx="9144000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de-AT" altLang="sr-Latn-RS" sz="2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de-AT" altLang="sr-Latn-RS" sz="2600" dirty="0">
                <a:latin typeface="Arial" pitchFamily="34" charset="0"/>
                <a:cs typeface="Arial" pitchFamily="34" charset="0"/>
              </a:rPr>
              <a:t>1</a:t>
            </a:r>
            <a:r>
              <a:rPr lang="de-DE" altLang="sr-Latn-RS" sz="2600" dirty="0">
                <a:latin typeface="Arial" pitchFamily="34" charset="0"/>
                <a:cs typeface="Arial" pitchFamily="34" charset="0"/>
              </a:rPr>
              <a:t>4</a:t>
            </a:r>
            <a:r>
              <a:rPr lang="de-AT" altLang="sr-Latn-R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sr-Latn-CS" altLang="sr-Latn-RS" sz="2600" dirty="0">
                <a:latin typeface="Arial" pitchFamily="34" charset="0"/>
                <a:cs typeface="Arial" pitchFamily="34" charset="0"/>
              </a:rPr>
              <a:t>Međunarodni simpozijum</a:t>
            </a:r>
            <a:endParaRPr lang="bg-BG" altLang="sr-Latn-RS" sz="2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de-AT" altLang="zh-CN" sz="2600" dirty="0">
                <a:latin typeface="Arial" pitchFamily="34" charset="0"/>
                <a:ea typeface="宋体" pitchFamily="2" charset="-122"/>
                <a:cs typeface="Arial" pitchFamily="34" charset="0"/>
              </a:rPr>
              <a:t>„</a:t>
            </a:r>
            <a:r>
              <a:rPr lang="de-DE" sz="2600" dirty="0" err="1">
                <a:latin typeface="Arial" pitchFamily="34" charset="0"/>
                <a:cs typeface="Arial" pitchFamily="34" charset="0"/>
              </a:rPr>
              <a:t>Andrićeva</a:t>
            </a:r>
            <a:r>
              <a:rPr lang="de-D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dirty="0" err="1">
                <a:latin typeface="Arial" pitchFamily="34" charset="0"/>
                <a:cs typeface="Arial" pitchFamily="34" charset="0"/>
              </a:rPr>
              <a:t>poezija</a:t>
            </a:r>
            <a:r>
              <a:rPr lang="de-AT" sz="2600" dirty="0">
                <a:latin typeface="Arial" pitchFamily="34" charset="0"/>
                <a:cs typeface="Arial" pitchFamily="34" charset="0"/>
              </a:rPr>
              <a:t>“</a:t>
            </a:r>
            <a:endParaRPr lang="de-AT" altLang="sr-Latn-RS" sz="2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Latn-RS" sz="2600" dirty="0">
                <a:latin typeface="Arial" pitchFamily="34" charset="0"/>
                <a:cs typeface="Arial" pitchFamily="34" charset="0"/>
              </a:rPr>
              <a:t> </a:t>
            </a:r>
            <a:endParaRPr lang="de-D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49778" y="6321999"/>
            <a:ext cx="871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err="1">
                <a:latin typeface="Arial" pitchFamily="34" charset="0"/>
                <a:cs typeface="Arial" pitchFamily="34" charset="0"/>
              </a:rPr>
              <a:t>Sokobanja</a:t>
            </a:r>
            <a:r>
              <a:rPr lang="sr-Latn-R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22</a:t>
            </a:r>
            <a:r>
              <a:rPr lang="sr-Latn-RS" sz="2200" dirty="0">
                <a:latin typeface="Arial" pitchFamily="34" charset="0"/>
                <a:cs typeface="Arial" pitchFamily="34" charset="0"/>
              </a:rPr>
              <a:t>. oktobar 20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22</a:t>
            </a:r>
            <a:r>
              <a:rPr lang="sr-Latn-RS" sz="2200" dirty="0">
                <a:latin typeface="Arial" pitchFamily="34" charset="0"/>
                <a:cs typeface="Arial" pitchFamily="34" charset="0"/>
              </a:rPr>
              <a:t>.</a:t>
            </a:r>
            <a:endParaRPr lang="de-DE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E810DB-CADF-68B7-0881-8221C90BD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9776" y="461264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91383-B11B-09DE-F218-067436D1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Andrićeva religioznost 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F07D0B-5680-815B-60F7-55DD687F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Tišina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molitvu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dobra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; 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njoj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vraća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bar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trenutak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bar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nešto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onog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istinskog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ljudskog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već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odavno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biva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manje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manje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Tišina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molitvu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;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molitva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.« (</a:t>
            </a:r>
            <a:r>
              <a:rPr lang="de-AT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Drini</a:t>
            </a:r>
            <a:r>
              <a:rPr lang="de-AT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ćuprija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»U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muci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dotle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nepoznatoj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neslućenoj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njegova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poslednja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snaga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pretvori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molitvu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kakvu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nikad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uputio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nijedan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pravoverni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učen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neuk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Ovako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molio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Alideda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neizdržljivim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pritiskom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svoga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bola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usne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micale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navici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reči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njima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Svedržitelju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veliki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jedini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sam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oduvek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Tobom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čvrsto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Tvojoj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ruci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znam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da mi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ništa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desiti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Smrt</a:t>
            </a:r>
            <a:r>
              <a:rPr lang="de-AT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Sinanovoj</a:t>
            </a:r>
            <a:r>
              <a:rPr lang="de-AT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tekiji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26033A-B3BE-A9AA-5AE8-B8E8AA91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09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91383-B11B-09DE-F218-067436D1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Andrićeva religioznost </a:t>
            </a:r>
            <a:endParaRPr lang="de-AT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F07D0B-5680-815B-60F7-55DD687F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»Po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milosti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Božjoj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« —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govori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umirući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Franjo — »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sam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Gospodom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smrt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jednako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zadovoljstvo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.« (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  <a:r>
              <a:rPr lang="de-AT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svetom</a:t>
            </a:r>
            <a:r>
              <a:rPr lang="de-AT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Francisku</a:t>
            </a:r>
            <a:r>
              <a:rPr lang="de-AT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de-AT" sz="20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Asizija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Svaki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razapinje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Čovječji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nevina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žrtva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ponavljati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ijednog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čovjeka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zemlji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netko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odnosi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naše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grijehe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ne bi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zemlja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držala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kakvi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</a:p>
          <a:p>
            <a:pPr marL="0" indent="0">
              <a:buNone/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				[…]</a:t>
            </a: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neću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sam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tamo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Otkud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znaš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?… Sam je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svak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grijehu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Bogom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Sam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dovijeka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je s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Bogom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nikad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sam,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gori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zemljom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de-AT" sz="20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Ispovijed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26033A-B3BE-A9AA-5AE8-B8E8AA91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76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ECA90-1480-250E-0F28-C54CE659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Andrićeve molitve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41682E-3447-6726-E9EB-C946F98F5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»Slava Ti,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Bože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muku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dana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mir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noći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kratki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veliku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zagonetnu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smrt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neka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blagoslovene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odluke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Tvoje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dolazimo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svijet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odlazimo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njega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pošto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naradovali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namučili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Ogromni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neshvatljivi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planovi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Tvoji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jasno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je da im mi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možemo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dogledati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smjera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svrhe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moramo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smireno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primati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teško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čovjek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Gospode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.« (Ex Ponto)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6672F6-3A90-B4BC-4E85-4BCD7B90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7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ECA90-1480-250E-0F28-C54CE659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Andrićeve molitve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41682E-3447-6726-E9EB-C946F98F5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Bože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dopusti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naše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ostane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prazno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pošto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Tvoje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volje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zavisi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—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uvek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želimo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da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nadamo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i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želimo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dobro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stvarno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naša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nada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isprazna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naših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želja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viši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lepši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našeg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da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dobroj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nadi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nikad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izneverimo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kratkih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varljivih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ostvarenja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zaklanjaju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vidik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lažno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obećavaju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odmor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pravi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s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prolaznim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posrtanjima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slavom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mudrosti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hrabrosti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daješ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iskušenja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kuda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išli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lutali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da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kraju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ostanemo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Tvoje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sveobimne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harmonije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svake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sekunde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svakom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mestu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svakim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delićem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bića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želimo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.« (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Znakovi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pored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puta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6672F6-3A90-B4BC-4E85-4BCD7B90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7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CC71F-C229-8A76-76ED-94F73EDE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Andrićeva molitva za Bosnu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DA3E1F-61E7-D890-59C3-174301788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Gospode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svetovima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vladaš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znaš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pogledaj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molimo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ovu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brdovitu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zemlju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Bosnu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i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njena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tla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nikli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njen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hleb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jedemo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noć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svak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svoj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molimo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usadi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mir 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slogu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gradove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tuđin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zlim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zadužuje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Dosta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krvi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ratničke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vatre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Mirnog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hleba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željni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…«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Bosni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Dobrice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ono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pokojni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Kalaj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snevao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diplomata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smeo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izgovori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Bosni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pobeđuje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Bošnjaštvo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mlado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Bog da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moja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noga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de-AT" sz="1800" dirty="0">
                <a:solidFill>
                  <a:srgbClr val="151515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nikad</a:t>
            </a:r>
            <a:r>
              <a:rPr lang="de-AT" sz="18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de-AT" sz="18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kroči</a:t>
            </a:r>
            <a:r>
              <a:rPr lang="de-AT" sz="18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preko</a:t>
            </a:r>
            <a:r>
              <a:rPr lang="de-AT" sz="18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Drine</a:t>
            </a:r>
            <a:r>
              <a:rPr lang="de-AT" sz="18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sr-Latn-RS" sz="1800" dirty="0">
              <a:solidFill>
                <a:srgbClr val="15151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r-Latn-RS" sz="1800" dirty="0">
                <a:solidFill>
                  <a:srgbClr val="15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(Dobrica Ćosić, Piščevi zapisi 1969-1980)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BD5B1-8642-2DE4-2CBC-C31C0C98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0E110-2E3F-BA0F-1D6D-A493F44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Bog u </a:t>
            </a:r>
            <a:r>
              <a:rPr lang="sr-Latn-RS" sz="2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sr-Latn-R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Pontu </a:t>
            </a:r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r-Latn-R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Nemirima</a:t>
            </a:r>
            <a:endParaRPr lang="de-AT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43B222-1C30-08A7-B8C2-FCF4868A2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 ne bi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trebao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toliko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iskusava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da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dovodi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strašno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mjesto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gdje</a:t>
            </a:r>
            <a:r>
              <a:rPr lang="de-AT" sz="2000" i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smrt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Bogu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svršetak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misli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koja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gubi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de-AT" sz="2000" i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očajan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beskraj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će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oprostiti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svima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</a:t>
            </a:r>
            <a:r>
              <a:rPr lang="de-AT" sz="2000" i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lang="de-AT" sz="2000" i="1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</a:t>
            </a:r>
            <a:r>
              <a:rPr lang="de-AT" sz="2000" i="1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de-AT" sz="2000" i="1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</a:t>
            </a:r>
            <a:r>
              <a:rPr lang="de-AT" sz="2000" i="1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vidi</a:t>
            </a:r>
            <a:r>
              <a:rPr lang="de-AT" sz="2000" i="1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de-AT" sz="2000" i="1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suze</a:t>
            </a:r>
            <a:r>
              <a:rPr lang="de-AT" sz="2000" i="1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de-AT" sz="2000" i="1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de-AT" sz="2000" i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drhtanje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Moliću</a:t>
            </a:r>
            <a:r>
              <a:rPr lang="de-AT" sz="2000" i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Boga</a:t>
            </a:r>
            <a:r>
              <a:rPr lang="de-AT" sz="2000" i="1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vas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pošalje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</a:t>
            </a:r>
            <a:r>
              <a:rPr lang="de-AT" sz="2000" i="1" spc="1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prozore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braći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mojoj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sužnjima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Skrušeno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sam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molio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Boga da mi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pomogne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pošalje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mir i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svjetlo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moje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puteve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de-AT" sz="2000" i="1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</a:t>
            </a:r>
            <a:r>
              <a:rPr lang="de-AT" sz="2000" i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de-AT" sz="2000" i="1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izvede</a:t>
            </a:r>
            <a:r>
              <a:rPr lang="de-AT" sz="2000" i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de-AT" sz="2000" i="1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utješi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 je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noć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kojoj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leži</a:t>
            </a:r>
            <a:r>
              <a:rPr lang="de-AT" sz="2000" i="1" spc="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sudbina</a:t>
            </a:r>
            <a:r>
              <a:rPr lang="de-AT" sz="2000" i="1" spc="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naša</a:t>
            </a:r>
            <a:r>
              <a:rPr lang="de-AT" sz="20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[</a:t>
            </a:r>
            <a:r>
              <a:rPr lang="sr-Latn-RS" sz="20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de-AT" sz="20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</a:t>
            </a:r>
            <a:r>
              <a:rPr lang="sr-Latn-RS" sz="2000" spc="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tiha</a:t>
            </a:r>
            <a:r>
              <a:rPr lang="de-AT" sz="2000" i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de-AT" sz="2000" i="1" spc="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malena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izbija</a:t>
            </a:r>
            <a:r>
              <a:rPr lang="de-AT" sz="2000" i="1" spc="2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svjetlo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stvari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stvorene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svakog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života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miče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Zašlo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sunce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misó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Bogu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ostavili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</a:t>
            </a:r>
            <a:r>
              <a:rPr lang="de-AT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20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fontAlgn="base">
              <a:buNone/>
            </a:pP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(v. Tošović 2012)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F2D4AD-D4B7-02AA-BA7A-DC01FA25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59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BE17F-10D9-17C7-45C0-6EA87486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de-AT" sz="2000" b="1" dirty="0">
                <a:solidFill>
                  <a:srgbClr val="1515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 </a:t>
            </a:r>
            <a:r>
              <a:rPr lang="de-AT" sz="2000" b="1" dirty="0" err="1">
                <a:solidFill>
                  <a:srgbClr val="1515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izbija</a:t>
            </a:r>
            <a:r>
              <a:rPr lang="de-AT" sz="2000" b="1" dirty="0">
                <a:solidFill>
                  <a:srgbClr val="1515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solidFill>
                  <a:srgbClr val="1515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2000" b="1" dirty="0">
                <a:solidFill>
                  <a:srgbClr val="1515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solidFill>
                  <a:srgbClr val="1515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svjetlo</a:t>
            </a:r>
            <a:endParaRPr lang="de-AT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77D0A6-6E04-865C-4A8D-E4F3AAC5C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73427"/>
          </a:xfrm>
        </p:spPr>
        <p:txBody>
          <a:bodyPr>
            <a:noAutofit/>
          </a:bodyPr>
          <a:lstStyle/>
          <a:p>
            <a:pPr marL="0" indent="0" algn="just" fontAlgn="t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izbija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svjetlo</a:t>
            </a:r>
            <a:endParaRPr lang="de-AT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stvari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stvorene</a:t>
            </a:r>
            <a:endParaRPr lang="de-AT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svakog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koji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miče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AT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Osamljen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kamen na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žalu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aureolu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njegova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oblijeva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jutrom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večerom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ljubičast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fluid,</a:t>
            </a:r>
            <a:b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sjaj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sunca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ne vidi.</a:t>
            </a:r>
            <a:endParaRPr lang="de-A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je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toplina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dahu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svega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živi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je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gluh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izbijaju</a:t>
            </a:r>
            <a:b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cijepaju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vrijeme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parčad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On je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slijep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noć</a:t>
            </a:r>
            <a:b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promjene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vremena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je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miran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sjaj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velika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tišina</a:t>
            </a:r>
            <a:b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kojoj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čuje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glas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niječe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šuti</a:t>
            </a:r>
            <a:b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se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već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pomišlja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On je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mirno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srce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svih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500" dirty="0" err="1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atoma</a:t>
            </a:r>
            <a:r>
              <a:rPr lang="de-AT" sz="1500" dirty="0">
                <a:solidFill>
                  <a:srgbClr val="1515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4F3447-63A6-DAD8-A3C6-5DB7B3CB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63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EBCD0-D202-069C-C150-7D314961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2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de-AT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bogova</a:t>
            </a:r>
            <a:r>
              <a:rPr lang="de-AT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molitava</a:t>
            </a:r>
            <a:b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38528E-ED55-4610-7810-2B6A33124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bogova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molitava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biva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ponekad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čujem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Nešto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molitven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šapat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sebi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moja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večno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živa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želja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Javlja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odnekud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dubina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tihim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glasom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traži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mesta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nekom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beskrajnih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vrtova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rajskih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Gde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najposle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našao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ono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sam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oduvek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uzalud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tražio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ovde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Širinu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prostranstvo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otvoren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vidik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Malo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slobodna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AT" sz="2000" dirty="0"/>
          </a:p>
          <a:p>
            <a:pPr marL="0" indent="0" algn="r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(Beograd, 1973)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C191CF-A869-8CB1-6BA4-275B5B1A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702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1D4B9-A59E-FF79-83D6-DCEB2234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6C9CF75-B739-D41C-22F7-E3E5F4C0D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 b="26182"/>
          <a:stretch/>
        </p:blipFill>
        <p:spPr>
          <a:xfrm>
            <a:off x="971600" y="-6712"/>
            <a:ext cx="7596336" cy="686471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BEA54C-3E4D-19E2-DD08-4B12819F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10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DFE4D-4257-C90F-B81F-C4E2E9A9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22F46C8-14E8-A9D3-8ED9-9B7DBBFFA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" y="-26574"/>
            <a:ext cx="9236184" cy="655191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F1AC43-E061-15FD-F2C6-C47206F1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71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96B44-F213-21BC-EB4D-129260D9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200" b="1" dirty="0">
                <a:latin typeface="Arial" pitchFamily="34" charset="0"/>
                <a:cs typeface="Arial" pitchFamily="34" charset="0"/>
              </a:rPr>
              <a:t>U </a:t>
            </a:r>
            <a:r>
              <a:rPr lang="de-DE" sz="2200" b="1" dirty="0" err="1">
                <a:latin typeface="Arial" pitchFamily="34" charset="0"/>
                <a:cs typeface="Arial" pitchFamily="34" charset="0"/>
              </a:rPr>
              <a:t>sumrak</a:t>
            </a:r>
            <a:br>
              <a:rPr lang="de-DE" sz="2200" b="1" dirty="0">
                <a:latin typeface="Arial" pitchFamily="34" charset="0"/>
                <a:cs typeface="Arial" pitchFamily="34" charset="0"/>
              </a:rPr>
            </a:br>
            <a:endParaRPr lang="de-AT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337477-26DD-AA17-9577-26620CBCD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sumrak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pevaju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devojke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Njini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glasovi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dahnu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svežinom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cveća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ljubavi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Njina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pesma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blaga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behar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opada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nešto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mojih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ljubavi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davno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toplo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lepo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podseća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sarajske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sumrake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jablanovi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sjaju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crvenu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zlatu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vitke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ponosne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žene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rumene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latice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zasipaju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glasovi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Pevaju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devojke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Pevaju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lepo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liči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pozdrav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starih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prijatelja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spomen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onoga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proživih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ljubavi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zanosu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pevaju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suton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sreća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moja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mi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rupcem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maše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srce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moje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tamno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jezero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koga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ništa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diže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u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ogleda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endParaRPr lang="de-AT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(1911, </a:t>
            </a:r>
            <a:r>
              <a:rPr lang="de-A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časopis</a:t>
            </a: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de-A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Bosanska</a:t>
            </a: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vila</a:t>
            </a: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de-A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str.</a:t>
            </a: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18)</a:t>
            </a: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228A3F-789D-F8ED-237D-D929D47F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419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811965-2CA5-35C9-2500-59393F29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Koračam</a:t>
            </a:r>
            <a:r>
              <a:rPr lang="de-A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još</a:t>
            </a:r>
            <a:r>
              <a:rPr lang="de-A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idem...</a:t>
            </a:r>
          </a:p>
          <a:p>
            <a:pPr marL="0" indent="0">
              <a:buNone/>
            </a:pP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Koračam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još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idem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nečem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susret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gledam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mislim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mnom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same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neminovnosti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izlaza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odlaganja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Kamen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tone.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Zavesa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svega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spušta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nikad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diže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Priča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ptici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jedino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je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odletela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Života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smrt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dolazi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Neshvatljiva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duga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nepodnošljivo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duga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Ljudska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sudbina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(Beograd,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1968)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8C84B4-0ADF-E9BF-646B-BF8EDFB3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193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807C1B-3E07-5F5A-D29D-6D544BF8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</a:t>
            </a:r>
            <a:r>
              <a:rPr lang="de-A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bliže</a:t>
            </a:r>
            <a:endParaRPr lang="de-AT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Vidik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tanji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biva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svetliji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svetlosti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neproziran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brže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bliže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dolazi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trenutak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neće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vidika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neće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očiju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gledaju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(1970)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649798-4A45-6C6B-AACE-CB7BBA35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899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14BBD-9E66-B68D-7514-9BB04460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de-A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9A5EA8-EB8E-0259-94EE-0802BD6CA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Septembar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Skupocena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nagnuta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čaša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Kojoj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ivicu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vino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kvasi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Srce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jače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dublje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Krv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nemirna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predoseća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Ono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donosi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plodna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jesen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Odlazak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nestanak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(1970)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15F45C-61AE-0299-9389-99688CD7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5C33BD-96DD-0282-D74A-40FE4BFF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Koračam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idem... (1968)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eobjavljeno</a:t>
            </a:r>
            <a:r>
              <a:rPr lang="sr-Latn-R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Sabrana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1976</a:t>
            </a:r>
            <a:r>
              <a:rPr lang="sr-Latn-R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bliže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(1970) 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eobjavljeno</a:t>
            </a:r>
            <a:r>
              <a:rPr lang="sr-Latn-R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Sabrana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1976</a:t>
            </a:r>
            <a:r>
              <a:rPr lang="sr-Latn-R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Kraj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(1970) 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eobjavljeno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Sabrana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1976</a:t>
            </a:r>
            <a:r>
              <a:rPr lang="sr-Latn-R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bogova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molitava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 (1973) 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Neobjavljeno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Sabrana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1976</a:t>
            </a:r>
            <a:r>
              <a:rPr lang="sr-Latn-R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de-AT" sz="20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noći</a:t>
            </a:r>
            <a:r>
              <a:rPr lang="de-AT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de-AT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uvek</a:t>
            </a:r>
            <a:r>
              <a:rPr lang="de-AT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straha</a:t>
            </a:r>
            <a:r>
              <a:rPr lang="de-AT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de-AT" sz="20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de-AT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AT" sz="20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vlage</a:t>
            </a: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9DFA4F-12DA-CF48-5A24-B925B952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89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51465-8CFE-A4C8-E2F1-1C7A652B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Andrić o gubitku i prolaznosti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DA242F-DFC1-1F17-CCA7-FE3E89B5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Gubiti je strašno samo tako dugo dok se ne izgubi sve, jer gubiti malo donosi žalost i suze, i dok god možemo na preostalom meriti veličinu izgubljenog teško nam je, ali kada jednom izgubimo sve onda osetimo lakoću za koju nemamo imena, jer to je lakoća prevelikog bola.</a:t>
            </a: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Nije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najgore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prolazi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nego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ne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možemo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ne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umemo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se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pomirimo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prostom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neizbežnom</a:t>
            </a:r>
            <a:r>
              <a:rPr lang="de-AT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činjenicom</a:t>
            </a:r>
            <a:r>
              <a:rPr lang="sr-Latn-RS" sz="20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45F00C-C8CD-B1C3-992E-294E4090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285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DAE98-9BF7-0515-ACEB-0EAA3DE4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8F7F9-7FCB-2DBA-18C4-6DD0CF5FB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sumrak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Bosanska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30. 09. 1911) 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Blaga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dobra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mesečina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Bosanska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30. 10. 1911)</a:t>
            </a: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Lanjska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pesma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Bosanska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15. 04. 1912)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Tama (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Bosanska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30. 04. 1912)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Potonulo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Bosanska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30. 07. 1912)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Prva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proljetna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pesma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Vihor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15. 03. 1914)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Noć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crvenih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zvijezda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Savremenik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1914)</a:t>
            </a:r>
            <a:endParaRPr lang="sr-Latn-R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Strofe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noći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(„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Prolaznost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“, „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Tragedija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i „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Jadni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nemir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“) (Hrvatska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mlada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lirika</a:t>
            </a:r>
            <a:r>
              <a:rPr lang="de-AT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1914)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AE9D4E-961E-DC48-CEFB-6E07C72E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47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4D6CA-A4BB-3009-46E6-AB063B2C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13"/>
          </a:xfrm>
        </p:spPr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Pesme iz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Hrvatsk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de-AT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mlad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de-AT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lirik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sr-Latn-RS" sz="2200" b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e-AT" sz="2200" b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 1914.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CE87D5-521B-F917-174C-04C9D67F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687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Lanjska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pjesma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sr-Latn-RS" sz="1800" dirty="0">
              <a:solidFill>
                <a:srgbClr val="0303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Silno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mirišu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bijeli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cv'jetovi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Kisnem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ljubavi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 i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žalostan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„Tama“</a:t>
            </a:r>
            <a:endParaRPr lang="sr-Latn-RS" sz="1800" dirty="0">
              <a:solidFill>
                <a:srgbClr val="0303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idu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ovi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moji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I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bije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tamno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srce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moje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Kuda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Potonulo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sr-Latn-RS" sz="1800" dirty="0">
              <a:solidFill>
                <a:srgbClr val="0303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svih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ružnih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noći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ovo mi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dođe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noć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zaboravih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značenje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svega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ipak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mutno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slutim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drage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tužne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veze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onim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18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potonulo</a:t>
            </a:r>
            <a:r>
              <a:rPr lang="de-AT" sz="18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5D2E8F-8A23-1263-EA98-2867D146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79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4D6CA-A4BB-3009-46E6-AB063B2C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13"/>
          </a:xfrm>
        </p:spPr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Pesme iz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Hrvatsk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de-AT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mlad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de-AT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lirik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sr-Latn-RS" sz="2200" b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e-AT" sz="2200" b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 1914.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CE87D5-521B-F917-174C-04C9D67F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14"/>
            <a:ext cx="8229600" cy="57928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Noć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crvenih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zvijezda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Zavjese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Zavjese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Ovamo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ruke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drhtave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Tornjevi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igraju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oblaci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luduju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Noć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putuje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njeni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vjetri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Bogu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prokleto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tijelo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nitko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neće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preživeti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Strofe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noći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Prolaznost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miso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javlja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zlokobna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noć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kasnu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kroz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nju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svaki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tužno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vidi: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smrt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svoju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bijelu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bezglasnu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Tragedija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dušecima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krv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planula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noć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grijehe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ljubila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tad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zvijezde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potamnjele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junaka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žena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ubila</a:t>
            </a:r>
            <a:r>
              <a:rPr lang="de-AT" sz="16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5D2E8F-8A23-1263-EA98-2867D146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51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4D6CA-A4BB-3009-46E6-AB063B2C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13"/>
          </a:xfrm>
        </p:spPr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Pesme iz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Hrvatsk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de-AT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mlad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de-AT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i="1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lirik</a:t>
            </a:r>
            <a:r>
              <a:rPr lang="sr-Latn-RS" sz="2200" b="1" i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sr-Latn-RS" sz="2200" b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de-AT" sz="2200" b="1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 1914.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CE87D5-521B-F917-174C-04C9D67F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567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Jadni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nemir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al‘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konačno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dodje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svakom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njegovo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popodne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sahrane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naših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stotinu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laži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onda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dušu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valjda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smiri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Bog,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tijelo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pobrine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crv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Olovno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popodne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crv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zemljom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Bog na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nebu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gradi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al‘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čovjek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zemlji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strada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zalud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zidamo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toranj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zalud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skidamo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Boga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zalud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slazimo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srce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zemlji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zalud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gazimo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crva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zemljom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čeka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stalno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naše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popodne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jauk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zvona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Bog i </a:t>
            </a:r>
            <a:r>
              <a:rPr lang="de-AT" sz="170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crv</a:t>
            </a: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1700" dirty="0">
                <a:solidFill>
                  <a:srgbClr val="0303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AT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5D2E8F-8A23-1263-EA98-2867D146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28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B48A5-628A-22B7-C276-F53FE764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de-AT" sz="2200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de-AT" sz="2200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AT" sz="2400" b="1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Prva</a:t>
            </a:r>
            <a:r>
              <a:rPr lang="de-AT" sz="2400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proljetna</a:t>
            </a:r>
            <a:r>
              <a:rPr lang="de-AT" sz="2400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pjesma</a:t>
            </a:r>
            <a:br>
              <a:rPr lang="de-A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EB5614-EE0D-8D19-72AE-5D65BB86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Jutros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oblaci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nebom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ja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slutim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radosti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procvatu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brda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strašnim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sjajem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njihova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oružja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posiju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plamene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cvjetove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poljima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začuje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truba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pojave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prvi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konjanici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umorni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prašni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poprskani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pjenom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nekoj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staroj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pjesmi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o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radosti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  <a:p>
            <a:pPr marL="0" indent="0" algn="just" fontAlgn="base">
              <a:buNone/>
            </a:pP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će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doći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kraljeve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vojske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indent="0" algn="just" fontAlgn="base">
              <a:buNone/>
            </a:pP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Žene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tkaju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tišini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darove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spominju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ljudi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molitvama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njima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pjevaju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djevojke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prozorima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raste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cvijeće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malim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vrtovima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Čeka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spremnih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stotinu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nježnosti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će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doći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kraljeve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vojske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indent="0" algn="just" fontAlgn="base">
              <a:buNone/>
            </a:pP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Oblaci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nebom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plove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vojska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ja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slutim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velikih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djela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Jutros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sam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vidio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napupalu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granu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će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doći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kraljeve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vojske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CE48E9-C059-7641-55E9-AB0C5139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71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7E4718B-101F-EDA1-B882-19C49FEDB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60" y="0"/>
            <a:ext cx="4732019" cy="685800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F872B9-755B-E6F8-B5CE-20DA0F29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679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0D808-D91F-0124-60DC-C46B7262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Andrić o svojim stihovima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34B182-3537-9C1D-8224-17A0FBC4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 sam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eseje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stihove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pisao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predasima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odmarajući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teškog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pripovetkama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romanima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Moje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pravo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mislim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tu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nisam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postigao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 je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pošlo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rukom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drugim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delima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Uvek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 se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čini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sam se u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pesmama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vežbao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naporan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čekao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zrelim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godinama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2756CD-C71D-FE8E-7370-E9CDFD9F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855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937045-FC4C-1183-E109-7755EFD7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822C244-46E8-6544-DEBF-C0ADA26C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200" b="1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Andrić</a:t>
            </a:r>
            <a:r>
              <a:rPr lang="de-AT" sz="2200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de-AT" sz="2200" b="1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svojoj</a:t>
            </a:r>
            <a:r>
              <a:rPr lang="de-AT" sz="2200" b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poeziji</a:t>
            </a:r>
            <a:br>
              <a:rPr lang="de-A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53EEB2-8DAC-9392-790B-B9DBA7BC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Ovo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lirsko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delo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iz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rane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mladosti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nastalo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neobi</a:t>
            </a:r>
            <a:r>
              <a:rPr lang="sr-Latn-RS" sz="200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nim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prilikama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ima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svoje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mesto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književnom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radu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kao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polazna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tačka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razumljivo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je,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opravdano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verovatno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mnogome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čitaocu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blisko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Ali mi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izgleda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nezgodno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pogrešno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dati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stranoj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publici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kao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primer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naše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savremene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književnosti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kao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sliku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moga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književnog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stvaranja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endParaRPr lang="de-A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Izgleda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da je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jedna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neminovnost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lirski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deo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stvaranja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jednog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pisca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neophodan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je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njegovom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razvoju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razumljiv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prisan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savremenicima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ali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od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podređenog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značaja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prema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celom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njegovom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životnom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delu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endParaRPr lang="de-A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Ova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moja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strogost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koja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nije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malo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preterana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lišava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velikog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zadovoljstva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da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vidim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na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francuskom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jeziku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odličnom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prevodu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jednu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svoju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knjigu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ali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mislim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da tu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strogost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dugujem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samom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sebi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našoj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književnosti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koju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inostranstvu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treba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prikazivati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samo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onome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što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je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zaista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trajno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najbolje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de-AT" sz="2000" dirty="0" err="1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njoj</a:t>
            </a:r>
            <a:r>
              <a:rPr lang="de-AT" sz="2000" dirty="0">
                <a:solidFill>
                  <a:srgbClr val="44444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de-A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de-A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7389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A6F5B-BB9F-1D52-E52F-F944B482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424936" cy="1143000"/>
          </a:xfrm>
        </p:spPr>
        <p:txBody>
          <a:bodyPr>
            <a:normAutofit/>
          </a:bodyPr>
          <a:lstStyle/>
          <a:p>
            <a:r>
              <a:rPr lang="de-AT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Miloš</a:t>
            </a:r>
            <a:r>
              <a:rPr lang="de-A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Crnjanski</a:t>
            </a:r>
            <a:r>
              <a:rPr lang="de-A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de-AT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IVO ANDRIC</a:t>
            </a:r>
            <a:r>
              <a:rPr lang="de-A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de-AT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 Ponto </a:t>
            </a:r>
            <a:r>
              <a:rPr lang="de-A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AT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Književni</a:t>
            </a:r>
            <a:r>
              <a:rPr lang="de-A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jug</a:t>
            </a:r>
            <a:r>
              <a:rPr lang="de-AT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Latn-RS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R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de-A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1919</a:t>
            </a:r>
            <a:r>
              <a:rPr lang="sr-Latn-R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lang="de-A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449B9-8DF7-E68A-06DA-325297E6F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Pišuci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patnji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stideći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suza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Andrić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donosi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liriku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našu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žicu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slavenske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duše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ovim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zapisima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pesme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ovim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pesmama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zapisi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čini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 se da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počinje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istorija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duše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Knjige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danas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pišu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šarene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nekoliko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reči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Pragonardu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jedan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stih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koji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nečeg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futuristickog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jedna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banalna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ljubavna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istorija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dosta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da je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citaju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rado</a:t>
            </a:r>
            <a:r>
              <a:rPr lang="de-AT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Ova je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knjiga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pisana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njoj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jedinoj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čistoj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neporočnoj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večnoj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uzdanici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mladosti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Nalazim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je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tragično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verovati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knjige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uopće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verovati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Andrić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veruje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neosporno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knjigom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Andrić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spc="7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arrivé</a:t>
            </a:r>
            <a:r>
              <a:rPr lang="de-AT" sz="2000" spc="7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937045-FC4C-1183-E109-7755EFD7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95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A6F5B-BB9F-1D52-E52F-F944B482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Ljubo </a:t>
            </a:r>
            <a:r>
              <a:rPr lang="de-AT" sz="2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Vizner</a:t>
            </a:r>
            <a:r>
              <a:rPr lang="sr-Latn-R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de-AT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de-A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IVO ANDRIC</a:t>
            </a:r>
            <a:r>
              <a:rPr lang="sr-Latn-RS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de-AT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R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U:</a:t>
            </a:r>
            <a:r>
              <a:rPr lang="de-AT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Hrvatska </a:t>
            </a:r>
            <a:r>
              <a:rPr lang="de-AT" sz="22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mlada</a:t>
            </a:r>
            <a:r>
              <a:rPr lang="de-AT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2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lirika</a:t>
            </a:r>
            <a:r>
              <a:rPr lang="de-AT" sz="2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(1914)</a:t>
            </a:r>
            <a:br>
              <a:rPr lang="de-AT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449B9-8DF7-E68A-06DA-325297E6F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</a:t>
            </a:r>
            <a:r>
              <a:rPr lang="sr-Latn-R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udesniji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Sarajlija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najmanjeg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turskog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atavizma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nježan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bijel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bolnotanko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mirisave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duše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bjeli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njegovi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cvjetovi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zare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slatku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tugu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njegovih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ženstveno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čežnjivih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snova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Odviše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energije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 bi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pisao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duge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članke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Kratak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prolaznost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avanturističke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ljubavi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bez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dvorca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paževa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princeze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Zimi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nadiše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kavanskog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zraka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 bi se u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proljeće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liječio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dahovima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razbujalih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livada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Nesretan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artisti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Ambiciozan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Osjetljiv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Ukratko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A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budućnost</a:t>
            </a:r>
            <a:r>
              <a:rPr lang="de-A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de-A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937045-FC4C-1183-E109-7755EFD7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22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AA9CA-0247-1F9B-F632-75E1FE44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200" b="1" dirty="0">
                <a:latin typeface="Arial" panose="020B0604020202020204" pitchFamily="34" charset="0"/>
                <a:cs typeface="Arial" panose="020B0604020202020204" pitchFamily="34" charset="0"/>
              </a:rPr>
              <a:t>Andrić i samoća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3B8B4B-7B15-56A0-EA2F-081462876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sr-Latn-RS" sz="2000" i="1" dirty="0">
              <a:solidFill>
                <a:srgbClr val="17171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Sanjam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jednu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dobrotu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granica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kojom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bih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htjeo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nekoga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obaspem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kojom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bih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htjeo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obaspe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Sa­njam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sam </a:t>
            </a:r>
            <a:r>
              <a:rPr lang="de-AT" sz="200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</a:t>
            </a:r>
            <a:r>
              <a:rPr lang="de-AT" sz="2000" i="1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2000" i="1" dirty="0">
              <a:solidFill>
                <a:srgbClr val="17171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de-AT" sz="2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Spas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gonjena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zver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čovek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nada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govori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svetlošću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neprolaznom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harmonijom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niko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nije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zaboravljen</a:t>
            </a:r>
            <a:r>
              <a:rPr lang="de-A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sam. </a:t>
            </a: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1920</a:t>
            </a:r>
            <a:r>
              <a:rPr lang="sr-Latn-R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A33507-7A51-E247-6F7A-C07E374F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219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A6F5B-BB9F-1D52-E52F-F944B482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sr-Latn-R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Citati o samoći i usamljenosti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449B9-8DF7-E68A-06DA-325297E6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sr-Latn-RS" sz="1900" i="1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Usamljenost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izražava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bol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zbog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toga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 sam, a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samoća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izražava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slavu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toga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istog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19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sr-Latn-RS" sz="1900" i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AT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Paul Tillich</a:t>
            </a:r>
            <a:endParaRPr lang="sr-Latn-RS" sz="19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de-AT" sz="19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430"/>
              </a:lnSpc>
              <a:buNone/>
            </a:pP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Samoća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potrebna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maštu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društvo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korisno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karakter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b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AT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James Russell Lowell</a:t>
            </a:r>
            <a:endParaRPr lang="sr-Latn-RS" sz="19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430"/>
              </a:lnSpc>
              <a:buNone/>
            </a:pPr>
            <a:endParaRPr lang="de-AT" sz="19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430"/>
              </a:lnSpc>
              <a:buNone/>
            </a:pP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 sam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čovjek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napredovao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samoći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sam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hrane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vode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samoće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slabio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1900" i="1" dirty="0">
              <a:solidFill>
                <a:srgbClr val="44444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430"/>
              </a:lnSpc>
              <a:buNone/>
            </a:pPr>
            <a:r>
              <a:rPr lang="sr-Latn-RS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AT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Charles Bukowski</a:t>
            </a:r>
            <a:endParaRPr lang="de-AT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sr-Latn-RS" sz="1900" i="1" spc="75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Samoizražavanje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nemoguće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odnosu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ljude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jer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njihova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samoekspresija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miješa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Najveće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visine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samoekspresije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poeziji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muzici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slikanju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postižu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čovjek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najviše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sam</a:t>
            </a:r>
            <a:r>
              <a:rPr lang="sr-Latn-RS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sr-Latn-RS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AT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Colin Wilson</a:t>
            </a:r>
            <a:endParaRPr lang="de-AT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sr-Latn-RS" sz="1800" i="1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de-A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937045-FC4C-1183-E109-7755EFD7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28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23BF3-76F1-74B5-0513-282C22D7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8"/>
          </a:xfrm>
        </p:spPr>
        <p:txBody>
          <a:bodyPr>
            <a:normAutofit/>
          </a:bodyPr>
          <a:lstStyle/>
          <a:p>
            <a:r>
              <a:rPr lang="sr-Latn-RS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Citati o samoći i usamljenosti</a:t>
            </a:r>
            <a:endParaRPr lang="de-AT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BDF28-43FF-FBA6-0559-35E64248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5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de-AT" sz="20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Usamljenost</a:t>
            </a:r>
            <a:r>
              <a:rPr lang="de-AT" sz="20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20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siromaštvo</a:t>
            </a:r>
            <a:r>
              <a:rPr lang="de-AT" sz="20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unutrašnjosti</a:t>
            </a:r>
            <a:r>
              <a:rPr lang="de-AT" sz="20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de-AT" sz="20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samoća</a:t>
            </a:r>
            <a:r>
              <a:rPr lang="de-AT" sz="20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20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bogatstvo</a:t>
            </a:r>
            <a:r>
              <a:rPr lang="de-AT" sz="20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unutrašnjosti</a:t>
            </a:r>
            <a:r>
              <a:rPr lang="de-AT" sz="20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2000" i="1" dirty="0">
              <a:solidFill>
                <a:srgbClr val="44444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sr-Latn-RS" sz="2000" i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AT" sz="20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Sarton</a:t>
            </a:r>
            <a:endParaRPr lang="sr-Latn-RS" sz="20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sr-Latn-RS" sz="1900" i="1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Moli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da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tvoja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usamljenost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usmjeri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pronalazak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nečeg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vrijedi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živjeti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umrijeti</a:t>
            </a:r>
            <a:r>
              <a:rPr lang="sr-Latn-RS" sz="1900" i="1" dirty="0">
                <a:solidFill>
                  <a:srgbClr val="4444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 fontAlgn="base">
              <a:buNone/>
            </a:pPr>
            <a:r>
              <a:rPr lang="sr-Latn-RS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AT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Dag Hammarskjold</a:t>
            </a:r>
            <a:endParaRPr lang="sr-Latn-RS" sz="19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sr-Latn-RS" sz="1900" i="1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Čovjek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biti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svoj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sam; i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samoću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neće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voljeti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slobodu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jer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jedino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sam on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istinski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slobodan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Suzdržavanje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ograničavanje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uvijek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prisutno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društvu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kojeg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ne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možeš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riješiti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i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proporcionalno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veličini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čovjekove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individualnosti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biće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teško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njega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žrtve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svako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druženje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zahtjeva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19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sr-Latn-RS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AT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Arthur Schopenhauer</a:t>
            </a:r>
            <a:endParaRPr lang="sr-Latn-RS" sz="1900" dirty="0">
              <a:solidFill>
                <a:srgbClr val="44444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endParaRPr lang="de-AT" sz="19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Samoća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najbolja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njegovateljica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1900" i="1" dirty="0" err="1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mudrosti</a:t>
            </a:r>
            <a:r>
              <a:rPr lang="de-AT" sz="1900" i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sr-Latn-RS" sz="1900" i="1" dirty="0">
              <a:solidFill>
                <a:srgbClr val="44444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sr-Latn-RS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AT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Laurence Stern</a:t>
            </a:r>
            <a:r>
              <a:rPr lang="sr-Latn-RS" sz="19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02F88A-C861-3999-0776-C4C9634C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716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A64290-0FDF-C6BA-4693-476D79E93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Glasno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vode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šume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biju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vjetri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Čujem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noći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gdje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ulazi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prije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smrti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zlokoban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hvata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čim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žalim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Samac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sestre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brata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uvuko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sam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vesla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vali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nose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čamac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Glasno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vode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šume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de-AT" sz="20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biju</a:t>
            </a:r>
            <a:r>
              <a:rPr lang="de-AT" sz="20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vjetri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cijele</a:t>
            </a:r>
            <a:r>
              <a:rPr lang="de-AT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noći</a:t>
            </a:r>
            <a:r>
              <a:rPr lang="de-AT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</a:t>
            </a:r>
            <a:r>
              <a:rPr lang="de-AT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njihovom</a:t>
            </a:r>
            <a:r>
              <a:rPr lang="de-AT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glasu</a:t>
            </a:r>
            <a:endParaRPr lang="sr-Latn-RS" sz="2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(1920, </a:t>
            </a:r>
            <a:r>
              <a:rPr lang="de-AT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neobjavljeno</a:t>
            </a:r>
            <a:r>
              <a:rPr lang="de-A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            </a:t>
            </a:r>
            <a:r>
              <a:rPr lang="sr-Latn-R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(</a:t>
            </a:r>
            <a:r>
              <a:rPr lang="de-AT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Sabrana</a:t>
            </a:r>
            <a:r>
              <a:rPr lang="de-A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</a:t>
            </a:r>
            <a:r>
              <a:rPr lang="de-A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1976)</a:t>
            </a:r>
          </a:p>
          <a:p>
            <a:pPr marL="0" indent="0">
              <a:buNone/>
            </a:pPr>
            <a:endParaRPr lang="de-A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B2E430-908F-96AF-1068-E2C733D2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526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AT" sz="23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Latn-RS" sz="2200" dirty="0">
                <a:latin typeface="Arial" pitchFamily="34" charset="0"/>
                <a:cs typeface="Arial" pitchFamily="34" charset="0"/>
              </a:rPr>
              <a:t>Literatura</a:t>
            </a:r>
            <a:endParaRPr lang="de-AT" sz="2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pPr marL="252095" indent="-252095" algn="just">
              <a:spcAft>
                <a:spcPts val="300"/>
              </a:spcAft>
            </a:pPr>
            <a:r>
              <a:rPr lang="sr-Latn-RS" sz="2000" kern="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Đukić Perišić 2012: Đukić Perišić, </a:t>
            </a:r>
            <a:r>
              <a:rPr lang="sr-Latn-RS" sz="2000" kern="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Žaneta</a:t>
            </a:r>
            <a:r>
              <a:rPr lang="sr-Latn-RS" sz="2000" kern="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. </a:t>
            </a:r>
            <a:r>
              <a:rPr lang="sr-Latn-RS" sz="2000" i="1" kern="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Pisac i priča: Stvaralačka biografija Ive Andrića</a:t>
            </a:r>
            <a:r>
              <a:rPr lang="sr-Latn-RS" sz="2000" kern="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. Novi Sad.</a:t>
            </a:r>
            <a:endParaRPr lang="sr-Latn-RS" sz="2000" kern="50" dirty="0">
              <a:latin typeface="Arial" panose="020B0604020202020204" pitchFamily="34" charset="0"/>
              <a:ea typeface="Calibri"/>
              <a:cs typeface="Arial" pitchFamily="34" charset="0"/>
            </a:endParaRPr>
          </a:p>
          <a:p>
            <a:pPr marL="252095" indent="-252095" algn="just">
              <a:spcAft>
                <a:spcPts val="300"/>
              </a:spcAft>
            </a:pPr>
            <a:r>
              <a:rPr lang="sr-Latn-RS" sz="2000" kern="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Jandrić</a:t>
            </a:r>
            <a:r>
              <a:rPr lang="sr-Latn-RS" sz="2000" kern="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 1977: </a:t>
            </a:r>
            <a:r>
              <a:rPr lang="sr-Latn-RS" sz="2000" kern="5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Jandrić</a:t>
            </a:r>
            <a:r>
              <a:rPr lang="sr-Latn-RS" sz="2000" kern="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, Ljubo. </a:t>
            </a:r>
            <a:r>
              <a:rPr lang="sr-Latn-RS" sz="2000" i="1" kern="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Sa Ivom Andrićem.</a:t>
            </a:r>
            <a:r>
              <a:rPr lang="sr-Latn-RS" sz="2000" kern="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itchFamily="34" charset="0"/>
              </a:rPr>
              <a:t> Beograd.</a:t>
            </a:r>
            <a:endParaRPr lang="de-AT" sz="2000" kern="50" dirty="0">
              <a:latin typeface="Arial" panose="020B0604020202020204" pitchFamily="34" charset="0"/>
              <a:ea typeface="Calibri"/>
              <a:cs typeface="Arial" pitchFamily="34" charset="0"/>
            </a:endParaRPr>
          </a:p>
          <a:p>
            <a:pPr marL="252095" indent="-252095" algn="just">
              <a:spcAft>
                <a:spcPts val="300"/>
              </a:spcAft>
            </a:pPr>
            <a:r>
              <a:rPr lang="sr-Latn-RS" sz="2000" kern="50" dirty="0">
                <a:latin typeface="Arial" panose="020B0604020202020204" pitchFamily="34" charset="0"/>
                <a:ea typeface="Calibri"/>
                <a:cs typeface="Arial" pitchFamily="34" charset="0"/>
              </a:rPr>
              <a:t>Tošović 2012: Tošović, Branko. Bog u Andrićevom stvaralaštvu do 1941. godine. In: Bošković, Dragan (ur.). Zbornik sa Šestog međunarodnog skupa: Srpski jezik, </a:t>
            </a:r>
            <a:r>
              <a:rPr lang="sr-Latn-RS" sz="2000" kern="50" dirty="0" err="1">
                <a:latin typeface="Arial" panose="020B0604020202020204" pitchFamily="34" charset="0"/>
                <a:ea typeface="Calibri"/>
                <a:cs typeface="Arial" pitchFamily="34" charset="0"/>
              </a:rPr>
              <a:t>knjizevnost</a:t>
            </a:r>
            <a:r>
              <a:rPr lang="sr-Latn-RS" sz="2000" kern="50" dirty="0">
                <a:latin typeface="Arial" panose="020B0604020202020204" pitchFamily="34" charset="0"/>
                <a:ea typeface="Calibri"/>
                <a:cs typeface="Arial" pitchFamily="34" charset="0"/>
              </a:rPr>
              <a:t>, umetnost, </a:t>
            </a:r>
            <a:r>
              <a:rPr lang="sr-Latn-RS" sz="2000" kern="50" dirty="0" err="1">
                <a:latin typeface="Arial" panose="020B0604020202020204" pitchFamily="34" charset="0"/>
                <a:ea typeface="Calibri"/>
                <a:cs typeface="Arial" pitchFamily="34" charset="0"/>
              </a:rPr>
              <a:t>knj</a:t>
            </a:r>
            <a:r>
              <a:rPr lang="sr-Latn-RS" sz="2000" kern="50" dirty="0">
                <a:latin typeface="Arial" panose="020B0604020202020204" pitchFamily="34" charset="0"/>
                <a:ea typeface="Calibri"/>
                <a:cs typeface="Arial" pitchFamily="34" charset="0"/>
              </a:rPr>
              <a:t>. 2: Bog. Kragujevac: Filološko-umetnički fakultet – Skupština grada Kragujevca. 255–267.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0" y="0"/>
            <a:ext cx="91440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AT" sz="23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Latn-RS" sz="2200" dirty="0">
                <a:latin typeface="Arial" pitchFamily="34" charset="0"/>
                <a:cs typeface="Arial" pitchFamily="34" charset="0"/>
              </a:rPr>
              <a:t>Izvori</a:t>
            </a:r>
            <a:endParaRPr lang="de-AT" sz="2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endParaRPr lang="sr-Latn-RS" sz="2000" kern="5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Andrić 1977: </a:t>
            </a:r>
            <a:r>
              <a:rPr lang="sr-Latn-R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Ex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ponto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Nemiri. Lirika. In: </a:t>
            </a:r>
            <a:r>
              <a:rPr lang="sr-Latn-RS" sz="2000" i="1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Sabrana dela Ive Andrića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Knjiga 11, </a:t>
            </a:r>
            <a:r>
              <a:rPr lang="sr-Latn-R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prir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Muharem </a:t>
            </a:r>
            <a:r>
              <a:rPr lang="sr-Latn-R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Pervić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i Petar Džadžić. Beograd – Zagreb – Sarajevo – Ljubljana – Skoplje.</a:t>
            </a:r>
          </a:p>
          <a:p>
            <a:pPr algn="just"/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Andrić 1986: Andrić, Ivo. </a:t>
            </a:r>
            <a:r>
              <a:rPr lang="sr-Latn-RS" sz="2000" i="1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Ex</a:t>
            </a:r>
            <a:r>
              <a:rPr lang="sr-Latn-RS" sz="2000" i="1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sr-Latn-RS" sz="2000" i="1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ponto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sr-Latn-RS" sz="2000" i="1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Nemiri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sr-Latn-RS" sz="2000" i="1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Lirika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Sarajevo. </a:t>
            </a:r>
          </a:p>
          <a:p>
            <a:pPr algn="just"/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Andrić 2007: Andrić, Ivo. </a:t>
            </a:r>
            <a:r>
              <a:rPr lang="sr-Latn-RS" sz="2000" i="1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Znakovi pored puta</a:t>
            </a:r>
            <a:r>
              <a:rPr lang="sr-Latn-R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Beograd.</a:t>
            </a:r>
          </a:p>
          <a:p>
            <a:pPr algn="just"/>
            <a:r>
              <a:rPr lang="en-U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Crnjanski</a:t>
            </a:r>
            <a:r>
              <a:rPr lang="en-U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2013: </a:t>
            </a:r>
            <a:r>
              <a:rPr lang="en-U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Crnjanski</a:t>
            </a:r>
            <a:r>
              <a:rPr lang="en-U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Miloš</a:t>
            </a:r>
            <a:r>
              <a:rPr lang="en-U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sz="2000" kern="11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Ivo </a:t>
            </a:r>
            <a:r>
              <a:rPr lang="en-US" sz="2000" kern="11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Andrić</a:t>
            </a:r>
            <a:r>
              <a:rPr lang="sr-Latn-RS" sz="2000" kern="11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</a:t>
            </a:r>
            <a:r>
              <a:rPr lang="en-US" sz="2000" kern="1100" cap="small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Ex </a:t>
            </a:r>
            <a:r>
              <a:rPr lang="en-US" sz="2000" kern="1100" cap="small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ponto</a:t>
            </a:r>
            <a:r>
              <a:rPr lang="en-US" sz="2000" kern="1100" cap="small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In:</a:t>
            </a:r>
            <a:r>
              <a:rPr lang="en-US" sz="2000" kern="5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Crnjanski</a:t>
            </a:r>
            <a:r>
              <a:rPr lang="en-U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2000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Miloš</a:t>
            </a:r>
            <a:r>
              <a:rPr lang="en-U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sz="2000" i="1" kern="5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Eseji</a:t>
            </a:r>
            <a:r>
              <a:rPr lang="en-US" sz="2000" i="1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sz="2000" kern="5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Beograd.</a:t>
            </a:r>
            <a:endParaRPr lang="sr-Latn-RS" sz="2000" kern="5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5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8E747-E1BC-A881-BD45-828CBA1C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FA6443-CB5D-CC77-EB60-6DCD6F94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Unijeli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krčag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vode</a:t>
            </a: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sam, 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užasom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mračnoj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ugledao</a:t>
            </a: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lik,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ispijen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blijed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(1914, Maribor)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1D05C3-BB6C-0A0F-D1AD-6F51FAA1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068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A08F763-0DB4-436A-85DF-CD6A9E756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51920" cy="685775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85799B-A683-7EE5-1540-78BE4229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90C2CF0-ED4D-69F4-033B-606743A2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2571744"/>
            <a:ext cx="4158204" cy="11430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Zahvaljujem </a:t>
            </a:r>
            <a:br>
              <a:rPr lang="sr-Latn-RS" dirty="0">
                <a:latin typeface="Arial" pitchFamily="34" charset="0"/>
                <a:cs typeface="Arial" pitchFamily="34" charset="0"/>
              </a:rPr>
            </a:br>
            <a:r>
              <a:rPr lang="sr-Latn-RS" dirty="0">
                <a:latin typeface="Arial" pitchFamily="34" charset="0"/>
                <a:cs typeface="Arial" pitchFamily="34" charset="0"/>
              </a:rPr>
              <a:t>na pažnji!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7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77A50-C6F7-A746-0ADE-C808A6D2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4" y="-2434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77DE2-5A18-01E8-7DFA-03ED09FF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47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Hladno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zvezdano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zapenjeno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severni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vetar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Sam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znam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pravo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gde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sam,</a:t>
            </a:r>
          </a:p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kuda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koga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čekam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ovoj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noći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Okrenut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ledjima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pučini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sporo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odmičem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dalje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kopno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okrenem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vidim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tamo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ivicom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mora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vitka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bela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žena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ide.</a:t>
            </a: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stanem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gledam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njen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vetar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nosi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brzo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visoko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dalje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mene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78480E-8CDB-9299-B40B-C66652B0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34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583C8-4125-73AF-A98E-44B3ED2B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Audio-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vizuelne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adaptacije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Andrićevih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pesama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FFF1ED-F9F0-3874-3760-53A4FA63B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Veo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Poetski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kabare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Ivo Andric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Aleksandar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Sreckovic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Kubura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-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Lanjska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pesma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– SAN O MARIJI (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Tekst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)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IVO ANDRIĆ - "Ne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ruši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sve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mostove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"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–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Šta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sanjam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i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šta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mi se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događa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(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Tekst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)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pročitao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Predrag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Ejdus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IVO ANDRIĆ - POTONULO (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Govori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 Mile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Vasiljević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)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Poetski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kabare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-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Lanjska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pesma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Poetski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kabare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- Lili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Lalauna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Ivo Andric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Pogrebna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pjesma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ŽEĐ - 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IVO ANDRIĆ - KOGA LJUBI SADA ONA MLADA ŽENA? (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Govori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: Mile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Vasiljević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)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Vjera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Mujović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 &amp; Goran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Sultanović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 - Lili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Lalauna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Ivo Andric- Ne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rusi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sve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mostove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"Ex Ponto" 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 -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govori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 Dejan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Kovačević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Жеђ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 -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Иво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Андрић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 -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Koga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 li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ljubi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 - EXPONTO -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govori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 Lazar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Ristovski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 – YouTube</a:t>
            </a:r>
            <a:endParaRPr lang="de-AT" sz="29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Ivo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Andrić</a:t>
            </a:r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, Ex Ponto, Epilog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EPILOG - IVO ANDRIĆ - YouTube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9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POETSKI KABARE IVO ANDRIĆ - 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YouTube</a:t>
            </a:r>
            <a:r>
              <a:rPr lang="de-AT" sz="29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Veo</a:t>
            </a:r>
            <a:endParaRPr lang="de-AT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448CF5-E79B-FF6E-D082-5946FEDE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3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35D828B-C2E8-1797-287D-C6B1DA80C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402"/>
            <a:ext cx="6840760" cy="684076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D67875-AAEA-C097-05DE-5DE6A51A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81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2860999-E117-5FD0-1092-5CE5A2420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67" y="0"/>
            <a:ext cx="4552533" cy="683974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91B692-14F3-98F2-0EAC-FFE5F36B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05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A7F69-F74D-80D2-E8B5-5CA67C36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6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Blaga</a:t>
            </a:r>
            <a:r>
              <a:rPr lang="de-A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dobra</a:t>
            </a:r>
            <a:r>
              <a:rPr lang="de-A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mesečina</a:t>
            </a:r>
            <a:endParaRPr lang="de-A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F26E59-7BB4-E8BB-DD5D-F609D32D6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Blaga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mesečina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k'o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molitve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naših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grobovima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zaboravljenih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milostiva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uteha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onih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nerado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suncem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                […]</a:t>
            </a:r>
          </a:p>
          <a:p>
            <a:pPr marL="0" indent="0">
              <a:buNone/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Mesečina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mnogo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stradaju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obesno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sunce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[…]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Mesečina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Njina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molitva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srebrena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grobovima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onih</a:t>
            </a:r>
            <a:b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žalosno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umrli</a:t>
            </a: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A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[…]</a:t>
            </a:r>
          </a:p>
          <a:p>
            <a:pPr marL="0" indent="0" algn="r">
              <a:buNone/>
            </a:pP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(1911, </a:t>
            </a:r>
            <a:r>
              <a:rPr lang="de-A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časopis</a:t>
            </a: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de-A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Bosanska</a:t>
            </a: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vila</a:t>
            </a: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de-AT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str.</a:t>
            </a:r>
            <a:r>
              <a:rPr lang="de-A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276)</a:t>
            </a:r>
            <a:endParaRPr lang="de-A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de-AT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066BD2-2518-6A8E-4E5F-45824B7B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C48A-22C4-45AB-A0A2-FF6D31194B2B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7047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3566</Words>
  <Application>Microsoft Office PowerPoint</Application>
  <PresentationFormat>Bildschirmpräsentation (4:3)</PresentationFormat>
  <Paragraphs>344</Paragraphs>
  <Slides>40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Calibri</vt:lpstr>
      <vt:lpstr>Helvetica</vt:lpstr>
      <vt:lpstr>Times New Roman</vt:lpstr>
      <vt:lpstr>Verdana</vt:lpstr>
      <vt:lpstr>Larissa-Design</vt:lpstr>
      <vt:lpstr>PowerPoint-Präsentation</vt:lpstr>
      <vt:lpstr>U sumrak </vt:lpstr>
      <vt:lpstr>PowerPoint-Präsentation</vt:lpstr>
      <vt:lpstr> 1914.</vt:lpstr>
      <vt:lpstr>Veo</vt:lpstr>
      <vt:lpstr>Audio-vizuelne adaptacije Andrićevih pesama</vt:lpstr>
      <vt:lpstr>PowerPoint-Präsentation</vt:lpstr>
      <vt:lpstr>PowerPoint-Präsentation</vt:lpstr>
      <vt:lpstr>Blaga i dobra mesečina</vt:lpstr>
      <vt:lpstr>Andrićeva religioznost </vt:lpstr>
      <vt:lpstr>Andrićeva religioznost </vt:lpstr>
      <vt:lpstr>Andrićeve molitve</vt:lpstr>
      <vt:lpstr>Andrićeve molitve</vt:lpstr>
      <vt:lpstr>Andrićeva molitva za Bosnu</vt:lpstr>
      <vt:lpstr>Bog u Ex Pontu i Nemirima</vt:lpstr>
      <vt:lpstr>Bog izbija kao svjetlo</vt:lpstr>
      <vt:lpstr>Ni bogova ni molitava </vt:lpstr>
      <vt:lpstr>PowerPoint-Präsentation</vt:lpstr>
      <vt:lpstr>PowerPoint-Präsentation</vt:lpstr>
      <vt:lpstr>PowerPoint-Präsentation</vt:lpstr>
      <vt:lpstr>PowerPoint-Präsentation</vt:lpstr>
      <vt:lpstr> Kraj</vt:lpstr>
      <vt:lpstr>PowerPoint-Präsentation</vt:lpstr>
      <vt:lpstr>Andrić o gubitku i prolaznosti</vt:lpstr>
      <vt:lpstr>PowerPoint-Präsentation</vt:lpstr>
      <vt:lpstr>Pesme iz Hrvatske mlade lirike,  1914.</vt:lpstr>
      <vt:lpstr>Pesme iz Hrvatske mlade lirike,  1914.</vt:lpstr>
      <vt:lpstr>Pesme iz Hrvatske mlade lirike,  1914.</vt:lpstr>
      <vt:lpstr>  Prva proljetna pjesma </vt:lpstr>
      <vt:lpstr>Andrić o svojim stihovima</vt:lpstr>
      <vt:lpstr>Andrić o svojoj poeziji </vt:lpstr>
      <vt:lpstr>Miloš Crnjanski, IVO ANDRIC, Ex Ponto „Književni jug„ (1919) </vt:lpstr>
      <vt:lpstr>Ljubo Vizner. IVO ANDRIC. U: Hrvatska mlada lirika (1914) </vt:lpstr>
      <vt:lpstr>Andrić i samoća</vt:lpstr>
      <vt:lpstr>Citati o samoći i usamljenosti</vt:lpstr>
      <vt:lpstr>Citati o samoći i usamljenosti</vt:lpstr>
      <vt:lpstr>PowerPoint-Präsentation</vt:lpstr>
      <vt:lpstr>PowerPoint-Präsentation</vt:lpstr>
      <vt:lpstr>PowerPoint-Präsentation</vt:lpstr>
      <vt:lpstr>Zahvaljujem 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Windows-Benutzer</dc:creator>
  <cp:lastModifiedBy>Tijana Milenkovic</cp:lastModifiedBy>
  <cp:revision>162</cp:revision>
  <dcterms:created xsi:type="dcterms:W3CDTF">2018-11-06T19:13:10Z</dcterms:created>
  <dcterms:modified xsi:type="dcterms:W3CDTF">2022-10-22T01:30:38Z</dcterms:modified>
</cp:coreProperties>
</file>