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28"/>
  </p:notesMasterIdLst>
  <p:sldIdLst>
    <p:sldId id="256" r:id="rId2"/>
    <p:sldId id="272" r:id="rId3"/>
    <p:sldId id="257" r:id="rId4"/>
    <p:sldId id="259" r:id="rId5"/>
    <p:sldId id="284" r:id="rId6"/>
    <p:sldId id="277" r:id="rId7"/>
    <p:sldId id="261" r:id="rId8"/>
    <p:sldId id="279" r:id="rId9"/>
    <p:sldId id="278" r:id="rId10"/>
    <p:sldId id="260" r:id="rId11"/>
    <p:sldId id="263" r:id="rId12"/>
    <p:sldId id="286" r:id="rId13"/>
    <p:sldId id="283" r:id="rId14"/>
    <p:sldId id="262" r:id="rId15"/>
    <p:sldId id="264" r:id="rId16"/>
    <p:sldId id="280" r:id="rId17"/>
    <p:sldId id="281" r:id="rId18"/>
    <p:sldId id="265" r:id="rId19"/>
    <p:sldId id="282" r:id="rId20"/>
    <p:sldId id="268" r:id="rId21"/>
    <p:sldId id="274" r:id="rId22"/>
    <p:sldId id="287" r:id="rId23"/>
    <p:sldId id="273" r:id="rId24"/>
    <p:sldId id="289" r:id="rId25"/>
    <p:sldId id="275" r:id="rId26"/>
    <p:sldId id="26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3" autoAdjust="0"/>
    <p:restoredTop sz="94660"/>
  </p:normalViewPr>
  <p:slideViewPr>
    <p:cSldViewPr>
      <p:cViewPr varScale="1">
        <p:scale>
          <a:sx n="81" d="100"/>
          <a:sy n="81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8D3F5-B9F6-4C6F-A081-14D750450B07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F7BD9-2CA9-460A-8FDE-0A213B75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87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F7BD9-2CA9-460A-8FDE-0A213B75B0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06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F7BD9-2CA9-460A-8FDE-0A213B75B0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9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0E67-4899-46F7-B13F-ED18F2C83802}" type="datetime1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2520-3FEC-49F7-A589-7224FEE88808}" type="datetime1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FAA0-EDD4-4C05-B8EA-FC48CDF15620}" type="datetime1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13C1-8018-4573-943A-42F24F94D8E5}" type="datetime1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4754-C1C2-48DB-ABCE-082D40C2A2DD}" type="datetime1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EB9-DF6B-4D5F-AF6F-2D27C560F998}" type="datetime1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CA6D-E9C0-45E4-B7D4-6F6A372181DB}" type="datetime1">
              <a:rPr lang="en-US" smtClean="0"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D6ADF-1835-4FD6-B888-051A5140274C}" type="datetime1">
              <a:rPr lang="en-US" smtClean="0"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0B58-A9FF-44AB-A63A-FF130252054C}" type="datetime1">
              <a:rPr lang="en-US" smtClean="0"/>
              <a:t>10/16/2022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7979-C483-42F4-9057-759896C5B1B6}" type="datetime1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2A17-1BF4-4DCF-AEF5-1846BED41A72}" type="datetime1">
              <a:rPr lang="en-US" smtClean="0"/>
              <a:t>10/16/2022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D04B41F-2A8F-4E9D-BFC7-1779CF557FE4}" type="datetime1">
              <a:rPr lang="en-US" smtClean="0"/>
              <a:t>10/16/2022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ica.sincuk@isj.sanu.ac.r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395536" y="764704"/>
            <a:ext cx="8229600" cy="3744416"/>
          </a:xfrm>
        </p:spPr>
        <p:txBody>
          <a:bodyPr>
            <a:noAutofit/>
          </a:bodyPr>
          <a:lstStyle/>
          <a:p>
            <a:pPr algn="ctr"/>
            <a:r>
              <a:rPr lang="sr-Cyrl-RS" sz="3600" cap="none" dirty="0" smtClean="0">
                <a:effectLst/>
                <a:latin typeface="Arial" pitchFamily="34" charset="0"/>
              </a:rPr>
              <a:t>Милица С. Божић </a:t>
            </a:r>
            <a:r>
              <a:rPr lang="sr-Cyrl-RS" sz="3600" cap="none" dirty="0" err="1" smtClean="0">
                <a:effectLst/>
                <a:latin typeface="Arial" pitchFamily="34" charset="0"/>
              </a:rPr>
              <a:t>Синчук</a:t>
            </a:r>
            <a:r>
              <a:rPr lang="sr-Cyrl-RS" sz="3600" b="0" cap="none" dirty="0" smtClean="0">
                <a:effectLst/>
                <a:latin typeface="Arial" pitchFamily="34" charset="0"/>
              </a:rPr>
              <a:t> (Београд)</a:t>
            </a:r>
            <a:br>
              <a:rPr lang="sr-Cyrl-RS" sz="3600" b="0" cap="none" dirty="0" smtClean="0">
                <a:effectLst/>
                <a:latin typeface="Arial" pitchFamily="34" charset="0"/>
              </a:rPr>
            </a:br>
            <a:r>
              <a:rPr lang="sr-Cyrl-RS" sz="1600" cap="none" dirty="0" smtClean="0">
                <a:effectLst/>
                <a:latin typeface="Arial" pitchFamily="34" charset="0"/>
              </a:rPr>
              <a:t>Институт за српски језик САНУ</a:t>
            </a:r>
            <a:br>
              <a:rPr lang="sr-Cyrl-RS" sz="1600" cap="none" dirty="0" smtClean="0">
                <a:effectLst/>
                <a:latin typeface="Arial" pitchFamily="34" charset="0"/>
              </a:rPr>
            </a:br>
            <a:r>
              <a:rPr lang="sr-Cyrl-RS" sz="1600" cap="none" dirty="0" smtClean="0">
                <a:effectLst/>
                <a:latin typeface="Arial" pitchFamily="34" charset="0"/>
              </a:rPr>
              <a:t/>
            </a:r>
            <a:br>
              <a:rPr lang="sr-Cyrl-RS" sz="1600" cap="none" dirty="0" smtClean="0">
                <a:effectLst/>
                <a:latin typeface="Arial" pitchFamily="34" charset="0"/>
              </a:rPr>
            </a:br>
            <a:r>
              <a:rPr lang="en-US" sz="1400" cap="none" dirty="0" smtClean="0">
                <a:solidFill>
                  <a:srgbClr val="FFFFFF"/>
                </a:solidFill>
                <a:effectLst/>
                <a:latin typeface="Arial" pitchFamily="34" charset="0"/>
                <a:hlinkClick r:id="rId2"/>
              </a:rPr>
              <a:t>milica.sincuk@isj.sanu.ac.rs</a:t>
            </a:r>
            <a:r>
              <a:rPr lang="en-US" sz="1400" cap="none" dirty="0" smtClean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en-US" sz="1400" cap="none" dirty="0" smtClean="0"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sr-Cyrl-RS" sz="4400" cap="none" dirty="0" smtClean="0">
                <a:effectLst/>
                <a:latin typeface="Arial" pitchFamily="34" charset="0"/>
              </a:rPr>
              <a:t>Стилске одлике персонификованих имена у песми </a:t>
            </a:r>
            <a:r>
              <a:rPr lang="sr-Cyrl-RS" sz="4400" cap="small" dirty="0" smtClean="0">
                <a:effectLst/>
                <a:latin typeface="Arial" pitchFamily="34" charset="0"/>
              </a:rPr>
              <a:t>Ноћ</a:t>
            </a:r>
            <a:r>
              <a:rPr lang="sr-Cyrl-RS" sz="4400" cap="none" dirty="0" smtClean="0">
                <a:effectLst/>
                <a:latin typeface="Arial" pitchFamily="34" charset="0"/>
              </a:rPr>
              <a:t> И. Андрића</a:t>
            </a:r>
            <a:endParaRPr lang="en-US" sz="4400" cap="none" dirty="0">
              <a:effectLst/>
              <a:latin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4293096"/>
            <a:ext cx="6768752" cy="2160240"/>
          </a:xfrm>
        </p:spPr>
        <p:txBody>
          <a:bodyPr>
            <a:normAutofit/>
          </a:bodyPr>
          <a:lstStyle/>
          <a:p>
            <a:endParaRPr lang="sr-Cyrl-RS" sz="1400" cap="all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Cyrl-RS" sz="2600" i="1" dirty="0" smtClean="0">
                <a:latin typeface="Arial" pitchFamily="34" charset="0"/>
                <a:cs typeface="Arial" pitchFamily="34" charset="0"/>
              </a:rPr>
              <a:t>14. симпозијум пројекта </a:t>
            </a:r>
            <a:r>
              <a:rPr lang="sr-Latn-RS" sz="2600" i="1" dirty="0" smtClean="0">
                <a:latin typeface="Arial" pitchFamily="34" charset="0"/>
                <a:cs typeface="Arial" pitchFamily="34" charset="0"/>
              </a:rPr>
              <a:t>Andrić </a:t>
            </a:r>
            <a:r>
              <a:rPr lang="sr-Latn-RS" sz="2600" i="1" dirty="0" err="1" smtClean="0">
                <a:latin typeface="Arial" pitchFamily="34" charset="0"/>
                <a:cs typeface="Arial" pitchFamily="34" charset="0"/>
              </a:rPr>
              <a:t>Initiative</a:t>
            </a:r>
            <a:r>
              <a:rPr lang="sr-Latn-RS" sz="26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r-Cyrl-RS" sz="2600" i="1" dirty="0" smtClean="0">
                <a:latin typeface="Arial" pitchFamily="34" charset="0"/>
                <a:cs typeface="Arial" pitchFamily="34" charset="0"/>
              </a:rPr>
              <a:t>Иво Андрић у европском контексту</a:t>
            </a:r>
          </a:p>
          <a:p>
            <a:pPr algn="ctr"/>
            <a:r>
              <a:rPr lang="sr-Cyrl-RS" sz="2600" b="1" i="1" dirty="0" smtClean="0">
                <a:latin typeface="Arial" pitchFamily="34" charset="0"/>
                <a:cs typeface="Arial" pitchFamily="34" charset="0"/>
              </a:rPr>
              <a:t>Андрићева поезија</a:t>
            </a:r>
          </a:p>
          <a:p>
            <a:pPr algn="ctr"/>
            <a:r>
              <a:rPr lang="sr-Cyrl-RS" sz="2400" dirty="0" err="1" smtClean="0">
                <a:latin typeface="Arial" pitchFamily="34" charset="0"/>
                <a:cs typeface="Arial" pitchFamily="34" charset="0"/>
              </a:rPr>
              <a:t>Сокобања</a:t>
            </a:r>
            <a:r>
              <a:rPr lang="sr-Cyrl-RS" sz="2400" dirty="0" smtClean="0">
                <a:latin typeface="Arial" pitchFamily="34" charset="0"/>
                <a:cs typeface="Arial" pitchFamily="34" charset="0"/>
              </a:rPr>
              <a:t>, 20. </a:t>
            </a:r>
            <a:r>
              <a:rPr lang="sr-Cyrl-RS" sz="2400" dirty="0">
                <a:latin typeface="Arial" pitchFamily="34" charset="0"/>
                <a:cs typeface="Arial" pitchFamily="34" charset="0"/>
              </a:rPr>
              <a:t>о</a:t>
            </a:r>
            <a:r>
              <a:rPr lang="sr-Cyrl-RS" sz="2400" dirty="0" smtClean="0">
                <a:latin typeface="Arial" pitchFamily="34" charset="0"/>
                <a:cs typeface="Arial" pitchFamily="34" charset="0"/>
              </a:rPr>
              <a:t>ктобар 2022.</a:t>
            </a:r>
          </a:p>
        </p:txBody>
      </p:sp>
    </p:spTree>
    <p:extLst>
      <p:ext uri="{BB962C8B-B14F-4D97-AF65-F5344CB8AC3E}">
        <p14:creationId xmlns:p14="http://schemas.microsoft.com/office/powerpoint/2010/main" val="265645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pPr algn="ctr"/>
            <a:r>
              <a:rPr lang="sr-Cyrl-RS" sz="4000" dirty="0" smtClean="0">
                <a:latin typeface="Arial" pitchFamily="34" charset="0"/>
                <a:cs typeface="Arial" pitchFamily="34" charset="0"/>
              </a:rPr>
              <a:t>Глаголи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4968552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sr-Cyrl-RS" sz="2000" b="1" i="1" dirty="0" smtClean="0">
                <a:latin typeface="Arial" pitchFamily="34" charset="0"/>
                <a:cs typeface="Arial" pitchFamily="34" charset="0"/>
              </a:rPr>
              <a:t>Сунцокрет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i="1" dirty="0">
                <a:latin typeface="Arial" pitchFamily="34" charset="0"/>
                <a:cs typeface="Arial" pitchFamily="34" charset="0"/>
              </a:rPr>
              <a:t>Он, ватрени љубавник свих зора, свећеник сунца и поклоник огња, небески авантурист,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гине и пропада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мраку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14300" indent="0" algn="just">
              <a:buNone/>
            </a:pPr>
            <a:r>
              <a:rPr lang="sr-Cyrl-RS" sz="2000" b="1" i="1" dirty="0" smtClean="0">
                <a:latin typeface="Arial" pitchFamily="34" charset="0"/>
                <a:cs typeface="Arial" pitchFamily="34" charset="0"/>
              </a:rPr>
              <a:t>Жута </a:t>
            </a:r>
            <a:r>
              <a:rPr lang="sr-Cyrl-RS" sz="2000" b="1" i="1" dirty="0">
                <a:latin typeface="Arial" pitchFamily="34" charset="0"/>
                <a:cs typeface="Arial" pitchFamily="34" charset="0"/>
              </a:rPr>
              <a:t>лала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sz="2000" b="1" i="1" dirty="0">
                <a:latin typeface="Arial" pitchFamily="34" charset="0"/>
                <a:cs typeface="Arial" pitchFamily="34" charset="0"/>
              </a:rPr>
              <a:t>преварена је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 жута лала и </a:t>
            </a:r>
            <a:r>
              <a:rPr lang="sr-Cyrl-RS" sz="2000" i="1" dirty="0" err="1">
                <a:latin typeface="Arial" pitchFamily="34" charset="0"/>
                <a:cs typeface="Arial" pitchFamily="34" charset="0"/>
              </a:rPr>
              <a:t>увенут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 ће у ноћи с мало жалбе и мало туге, како већ подносе жене своје велике и мале јаде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sr-Cyrl-RS" sz="2000" b="1" i="1" dirty="0">
                <a:latin typeface="Arial" pitchFamily="34" charset="0"/>
                <a:cs typeface="Arial" pitchFamily="34" charset="0"/>
              </a:rPr>
              <a:t>Ладолеж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sz="2000" b="1" i="1" dirty="0">
                <a:latin typeface="Arial" pitchFamily="34" charset="0"/>
                <a:cs typeface="Arial" pitchFamily="34" charset="0"/>
              </a:rPr>
              <a:t>Пао је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 и сад </a:t>
            </a:r>
            <a:r>
              <a:rPr lang="sr-Cyrl-RS" sz="2000" b="1" i="1" dirty="0">
                <a:latin typeface="Arial" pitchFamily="34" charset="0"/>
                <a:cs typeface="Arial" pitchFamily="34" charset="0"/>
              </a:rPr>
              <a:t>лежи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 невољно за плотом; нико неће видјети како </a:t>
            </a:r>
            <a:r>
              <a:rPr lang="sr-Cyrl-RS" sz="2000" b="1" i="1" dirty="0">
                <a:latin typeface="Arial" pitchFamily="34" charset="0"/>
                <a:cs typeface="Arial" pitchFamily="34" charset="0"/>
              </a:rPr>
              <a:t>ће погинути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 у тами</a:t>
            </a:r>
            <a:r>
              <a:rPr lang="sr-Cyrl-RS" sz="2000" i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4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4400" dirty="0" smtClean="0">
                <a:latin typeface="Arial" pitchFamily="34" charset="0"/>
                <a:cs typeface="Arial" pitchFamily="34" charset="0"/>
              </a:rPr>
              <a:t>Глаголи (2)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sr-Cyrl-RS" sz="2400" b="1" i="1" dirty="0">
                <a:latin typeface="Arial" pitchFamily="34" charset="0"/>
                <a:cs typeface="Arial" pitchFamily="34" charset="0"/>
              </a:rPr>
              <a:t>Црвени каранфил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sr-Cyrl-RS" sz="2400" i="1" dirty="0">
                <a:latin typeface="Arial" pitchFamily="34" charset="0"/>
                <a:cs typeface="Arial" pitchFamily="34" charset="0"/>
              </a:rPr>
              <a:t>Црвени каранфил, који је понекад, кад бјеше дан био </a:t>
            </a:r>
            <a:r>
              <a:rPr lang="sr-Cyrl-RS" sz="2400" i="1" dirty="0" err="1">
                <a:latin typeface="Arial" pitchFamily="34" charset="0"/>
                <a:cs typeface="Arial" pitchFamily="34" charset="0"/>
              </a:rPr>
              <a:t>охол</a:t>
            </a:r>
            <a:r>
              <a:rPr lang="sr-Cyrl-RS" sz="2400" i="1" dirty="0">
                <a:latin typeface="Arial" pitchFamily="34" charset="0"/>
                <a:cs typeface="Arial" pitchFamily="34" charset="0"/>
              </a:rPr>
              <a:t> и плодан и црвенио се у запучцима тисућа људи, сад је мален и невидљив, увукао латице да сакрије црвену боју, и као да </a:t>
            </a:r>
            <a:r>
              <a:rPr lang="sr-Cyrl-RS" sz="2400" b="1" i="1" dirty="0">
                <a:latin typeface="Arial" pitchFamily="34" charset="0"/>
                <a:cs typeface="Arial" pitchFamily="34" charset="0"/>
              </a:rPr>
              <a:t>би </a:t>
            </a:r>
            <a:r>
              <a:rPr lang="sr-Cyrl-RS" sz="2400" b="1" i="1" dirty="0" err="1">
                <a:latin typeface="Arial" pitchFamily="34" charset="0"/>
                <a:cs typeface="Arial" pitchFamily="34" charset="0"/>
              </a:rPr>
              <a:t>најволио</a:t>
            </a:r>
            <a:r>
              <a:rPr lang="sr-Cyrl-RS" sz="2400" i="1" dirty="0">
                <a:latin typeface="Arial" pitchFamily="34" charset="0"/>
                <a:cs typeface="Arial" pitchFamily="34" charset="0"/>
              </a:rPr>
              <a:t> да се никад није ни црвенио.; Он </a:t>
            </a:r>
            <a:r>
              <a:rPr lang="sr-Cyrl-RS" sz="2400" b="1" i="1" dirty="0">
                <a:latin typeface="Arial" pitchFamily="34" charset="0"/>
                <a:cs typeface="Arial" pitchFamily="34" charset="0"/>
              </a:rPr>
              <a:t>има чудно мишљење</a:t>
            </a:r>
            <a:r>
              <a:rPr lang="sr-Cyrl-RS" sz="2400" i="1" dirty="0">
                <a:latin typeface="Arial" pitchFamily="34" charset="0"/>
                <a:cs typeface="Arial" pitchFamily="34" charset="0"/>
              </a:rPr>
              <a:t> да је сва та ноћ и јад само један </a:t>
            </a:r>
            <a:r>
              <a:rPr lang="sr-Cyrl-RS" sz="2400" i="1" dirty="0" err="1">
                <a:latin typeface="Arial" pitchFamily="34" charset="0"/>
                <a:cs typeface="Arial" pitchFamily="34" charset="0"/>
              </a:rPr>
              <a:t>неспоразумак</a:t>
            </a:r>
            <a:r>
              <a:rPr lang="sr-Cyrl-RS" sz="2400" i="1" dirty="0">
                <a:latin typeface="Arial" pitchFamily="34" charset="0"/>
                <a:cs typeface="Arial" pitchFamily="34" charset="0"/>
              </a:rPr>
              <a:t> и да би се сунце дало </a:t>
            </a:r>
            <a:r>
              <a:rPr lang="sr-Cyrl-RS" sz="2400" i="1" dirty="0" err="1">
                <a:latin typeface="Arial" pitchFamily="34" charset="0"/>
                <a:cs typeface="Arial" pitchFamily="34" charset="0"/>
              </a:rPr>
              <a:t>надомјестити</a:t>
            </a:r>
            <a:r>
              <a:rPr lang="sr-Cyrl-RS" sz="2400" i="1" dirty="0">
                <a:latin typeface="Arial" pitchFamily="34" charset="0"/>
                <a:cs typeface="Arial" pitchFamily="34" charset="0"/>
              </a:rPr>
              <a:t>; Уосталом, онда </a:t>
            </a:r>
            <a:r>
              <a:rPr lang="sr-Cyrl-RS" sz="2400" b="1" i="1" dirty="0">
                <a:latin typeface="Arial" pitchFamily="34" charset="0"/>
                <a:cs typeface="Arial" pitchFamily="34" charset="0"/>
              </a:rPr>
              <a:t>је</a:t>
            </a:r>
            <a:r>
              <a:rPr lang="sr-Cyrl-RS" sz="2400" i="1" dirty="0">
                <a:latin typeface="Arial" pitchFamily="34" charset="0"/>
                <a:cs typeface="Arial" pitchFamily="34" charset="0"/>
              </a:rPr>
              <a:t> већ давно то </a:t>
            </a:r>
            <a:r>
              <a:rPr lang="sr-Cyrl-RS" sz="2400" b="1" i="1" dirty="0">
                <a:latin typeface="Arial" pitchFamily="34" charset="0"/>
                <a:cs typeface="Arial" pitchFamily="34" charset="0"/>
              </a:rPr>
              <a:t>прорекао</a:t>
            </a:r>
            <a:r>
              <a:rPr lang="sr-Cyrl-RS" sz="24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marL="114300" indent="0">
              <a:buNone/>
            </a:pPr>
            <a:r>
              <a:rPr lang="sr-Cyrl-RS" b="1" i="1" dirty="0" err="1" smtClean="0">
                <a:latin typeface="Arial" pitchFamily="34" charset="0"/>
                <a:cs typeface="Arial" pitchFamily="34" charset="0"/>
              </a:rPr>
              <a:t>Резеде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sr-Cyrl-RS" i="1" dirty="0" err="1">
                <a:latin typeface="Arial" pitchFamily="34" charset="0"/>
                <a:cs typeface="Arial" pitchFamily="34" charset="0"/>
              </a:rPr>
              <a:t>Резеде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, брижне младе домаћице,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воде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своје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кућанство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у мраку и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настоје да се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, како најбоље </a:t>
            </a:r>
            <a:r>
              <a:rPr lang="sr-Cyrl-RS" i="1" dirty="0" err="1">
                <a:latin typeface="Arial" pitchFamily="34" charset="0"/>
                <a:cs typeface="Arial" pitchFamily="34" charset="0"/>
              </a:rPr>
              <a:t>умију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прилагоде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биједи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2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Глаголи (3)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r-Cyrl-RS" b="1" i="1" dirty="0">
                <a:latin typeface="Arial" pitchFamily="34" charset="0"/>
                <a:cs typeface="Arial" pitchFamily="34" charset="0"/>
              </a:rPr>
              <a:t>Крупне љубице</a:t>
            </a:r>
            <a:endParaRPr lang="en-US" b="1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i="1" dirty="0">
                <a:latin typeface="Arial" pitchFamily="34" charset="0"/>
                <a:cs typeface="Arial" pitchFamily="34" charset="0"/>
              </a:rPr>
              <a:t>Крупне љубице, које се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не </a:t>
            </a:r>
            <a:r>
              <a:rPr lang="sr-Cyrl-RS" b="1" i="1" dirty="0" err="1">
                <a:latin typeface="Arial" pitchFamily="34" charset="0"/>
                <a:cs typeface="Arial" pitchFamily="34" charset="0"/>
              </a:rPr>
              <a:t>мијешају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никад ни у што, али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имају много срца и разумијевања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за све што се збива, </a:t>
            </a:r>
            <a:r>
              <a:rPr lang="sr-Cyrl-RS" b="1" i="1" dirty="0" err="1">
                <a:latin typeface="Arial" pitchFamily="34" charset="0"/>
                <a:cs typeface="Arial" pitchFamily="34" charset="0"/>
              </a:rPr>
              <a:t>обневидише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и </a:t>
            </a:r>
            <a:r>
              <a:rPr lang="sr-Cyrl-RS" b="1" i="1" dirty="0" err="1">
                <a:latin typeface="Arial" pitchFamily="34" charset="0"/>
                <a:cs typeface="Arial" pitchFamily="34" charset="0"/>
              </a:rPr>
              <a:t>умријеше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од туге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гледајући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плавим очима несрећни Сунцокрет, у ког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су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увијек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биле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потајно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заљубљене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sr-Cyrl-RS" b="1" i="1" dirty="0">
                <a:latin typeface="Arial" pitchFamily="34" charset="0"/>
                <a:cs typeface="Arial" pitchFamily="34" charset="0"/>
              </a:rPr>
              <a:t>Тулипани</a:t>
            </a:r>
            <a:endParaRPr lang="en-US" b="1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i="1" dirty="0">
                <a:latin typeface="Arial" pitchFamily="34" charset="0"/>
                <a:cs typeface="Arial" pitchFamily="34" charset="0"/>
              </a:rPr>
              <a:t>Њих очито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не боли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никад ништа.</a:t>
            </a:r>
          </a:p>
          <a:p>
            <a:pPr marL="114300" indent="0" algn="just">
              <a:buNone/>
            </a:pPr>
            <a:r>
              <a:rPr lang="sr-Cyrl-RS" b="1" i="1" dirty="0">
                <a:latin typeface="Arial" pitchFamily="34" charset="0"/>
                <a:cs typeface="Arial" pitchFamily="34" charset="0"/>
              </a:rPr>
              <a:t>Црна буба</a:t>
            </a:r>
            <a:endParaRPr lang="en-US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i="1" dirty="0">
                <a:latin typeface="Arial" pitchFamily="34" charset="0"/>
                <a:cs typeface="Arial" pitchFamily="34" charset="0"/>
              </a:rPr>
              <a:t>Црна буба …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тужи се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без престанка на тешка времена.; Црна буба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зна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много пословица и њима подупире обично своје тврдње.; Црна … поваздан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проклиње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час и сат кад се је родила.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4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Именице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Сунцокрет</a:t>
            </a:r>
          </a:p>
          <a:p>
            <a:pPr algn="just"/>
            <a:r>
              <a:rPr lang="ru-RU" i="1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једном куту врта […] диже се над свим ситним судбинама Сунцокрет.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Висок и жилав кавалир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на огољеној мишићавој стабљици, која се већ добро погнула, ваљда према оној страни гдје је сунце посљедњи пут зашло; Он,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ватрени љубавник свих зора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,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свећеник сунца и поклоник огња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,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небески авантурист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, гине и пропада у мраку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4300" indent="0" algn="just">
              <a:buNone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Резеде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i="1" dirty="0" err="1">
                <a:latin typeface="Arial" pitchFamily="34" charset="0"/>
                <a:cs typeface="Arial" pitchFamily="34" charset="0"/>
              </a:rPr>
              <a:t>Резеде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брижне младе домаћице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, воде своје кућанство у мраку и настоје да се, како најбоље </a:t>
            </a:r>
            <a:r>
              <a:rPr lang="sr-Cyrl-RS" i="1" dirty="0" err="1">
                <a:latin typeface="Arial" pitchFamily="34" charset="0"/>
                <a:cs typeface="Arial" pitchFamily="34" charset="0"/>
              </a:rPr>
              <a:t>умију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, прилагоде биједи.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3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4000" dirty="0" smtClean="0">
                <a:latin typeface="Arial" pitchFamily="34" charset="0"/>
                <a:cs typeface="Arial" pitchFamily="34" charset="0"/>
              </a:rPr>
              <a:t>Прилози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sr-Cyrl-RS" b="1" i="1" dirty="0" smtClean="0">
                <a:latin typeface="Arial" pitchFamily="34" charset="0"/>
                <a:cs typeface="Arial" pitchFamily="34" charset="0"/>
              </a:rPr>
              <a:t>Сунцокрет</a:t>
            </a:r>
            <a:endParaRPr lang="en-US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i="1" dirty="0">
                <a:latin typeface="Arial" pitchFamily="34" charset="0"/>
                <a:cs typeface="Arial" pitchFamily="34" charset="0"/>
              </a:rPr>
              <a:t>Њему је ноћ најтежа, али он је </a:t>
            </a:r>
            <a:r>
              <a:rPr lang="sr-Cyrl-RS" b="1" i="1" dirty="0" err="1">
                <a:latin typeface="Arial" pitchFamily="34" charset="0"/>
                <a:cs typeface="Arial" pitchFamily="34" charset="0"/>
              </a:rPr>
              <a:t>најсрчаније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подноси.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sr-Cyrl-RS" b="1" i="1" dirty="0">
                <a:latin typeface="Arial" pitchFamily="34" charset="0"/>
                <a:cs typeface="Arial" pitchFamily="34" charset="0"/>
              </a:rPr>
              <a:t>Жута лала</a:t>
            </a:r>
            <a:endParaRPr lang="en-US" b="1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i="1" dirty="0">
                <a:latin typeface="Arial" pitchFamily="34" charset="0"/>
                <a:cs typeface="Arial" pitchFamily="34" charset="0"/>
              </a:rPr>
              <a:t> преварена је жута лала и </a:t>
            </a:r>
            <a:r>
              <a:rPr lang="sr-Cyrl-RS" i="1" dirty="0" err="1">
                <a:latin typeface="Arial" pitchFamily="34" charset="0"/>
                <a:cs typeface="Arial" pitchFamily="34" charset="0"/>
              </a:rPr>
              <a:t>увенут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ће у ноћи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с мало жалбе и мало туге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, како већ подносе жене своје велике и мале јаде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sr-Cyrl-RS" b="1" i="1" dirty="0">
                <a:latin typeface="Arial" pitchFamily="34" charset="0"/>
                <a:cs typeface="Arial" pitchFamily="34" charset="0"/>
              </a:rPr>
              <a:t>Ладолеж</a:t>
            </a:r>
            <a:endParaRPr lang="en-US" b="1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i="1" dirty="0">
                <a:latin typeface="Arial" pitchFamily="34" charset="0"/>
                <a:cs typeface="Arial" pitchFamily="34" charset="0"/>
              </a:rPr>
              <a:t>Пао је и сад лежи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невољно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за плотом; нико неће видјети како ће погинути у тами.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5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Придеви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sr-Cyrl-RS" b="1" i="1" dirty="0" smtClean="0">
                <a:latin typeface="Arial" pitchFamily="34" charset="0"/>
                <a:cs typeface="Arial" pitchFamily="34" charset="0"/>
              </a:rPr>
              <a:t>Црвени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каранфил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i="1" dirty="0">
                <a:latin typeface="Arial" pitchFamily="34" charset="0"/>
                <a:cs typeface="Arial" pitchFamily="34" charset="0"/>
              </a:rPr>
              <a:t>Црвени каранфил, који је понекад, кад бјеше дан био </a:t>
            </a:r>
            <a:r>
              <a:rPr lang="sr-Cyrl-RS" b="1" i="1" dirty="0" err="1">
                <a:latin typeface="Arial" pitchFamily="34" charset="0"/>
                <a:cs typeface="Arial" pitchFamily="34" charset="0"/>
              </a:rPr>
              <a:t>охол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и плодан и црвенио се у запучцима тисућа људи.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14300" indent="0">
              <a:buNone/>
            </a:pPr>
            <a:r>
              <a:rPr lang="sr-Cyrl-RS" b="1" i="1" dirty="0">
                <a:latin typeface="Arial" pitchFamily="34" charset="0"/>
                <a:cs typeface="Arial" pitchFamily="34" charset="0"/>
              </a:rPr>
              <a:t>Тулипани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Cyrl-RS" i="1" dirty="0">
                <a:latin typeface="Arial" pitchFamily="34" charset="0"/>
                <a:cs typeface="Arial" pitchFamily="34" charset="0"/>
              </a:rPr>
              <a:t>Њих очито не боли никад ништа, добро им је и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охоли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су, али им цвијет заудара на ђубре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4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Антропоморфна представа сунцокрета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7620000" cy="4267944"/>
          </a:xfrm>
        </p:spPr>
        <p:txBody>
          <a:bodyPr/>
          <a:lstStyle/>
          <a:p>
            <a:pPr algn="just"/>
            <a:r>
              <a:rPr lang="sr-Cyrl-RS" i="1" dirty="0">
                <a:latin typeface="Arial" pitchFamily="34" charset="0"/>
                <a:cs typeface="Arial" pitchFamily="34" charset="0"/>
              </a:rPr>
              <a:t>Висок и жилав кавалир на огољеној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мишићавој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стабљици, која се већ добро </a:t>
            </a:r>
            <a:r>
              <a:rPr lang="sr-Cyrl-RS" b="1" i="1" dirty="0">
                <a:latin typeface="Arial" pitchFamily="34" charset="0"/>
                <a:cs typeface="Arial" pitchFamily="34" charset="0"/>
              </a:rPr>
              <a:t>погнула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, ваљда према оној страни гдје је сунце посљедњи пут зашло.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На груди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му је пала негда лијепа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глава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испијена од огњене страсти, а од његова дивног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мундира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остало је још веома мало, латице златног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шљема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данас су труле и љепљиве.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6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err="1" smtClean="0">
                <a:latin typeface="Arial" pitchFamily="34" charset="0"/>
                <a:cs typeface="Arial" pitchFamily="34" charset="0"/>
              </a:rPr>
              <a:t>Фитоним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зооним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: човек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i="1" dirty="0" smtClean="0">
                <a:latin typeface="Arial" pitchFamily="34" charset="0"/>
                <a:cs typeface="Arial" pitchFamily="34" charset="0"/>
              </a:rPr>
              <a:t>Сунцокрет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– човек, војник</a:t>
            </a:r>
          </a:p>
          <a:p>
            <a:pPr algn="just"/>
            <a:r>
              <a:rPr lang="sr-Cyrl-RS" i="1" dirty="0" smtClean="0">
                <a:latin typeface="Arial" pitchFamily="34" charset="0"/>
                <a:cs typeface="Arial" pitchFamily="34" charset="0"/>
              </a:rPr>
              <a:t>Црвени каранфил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– представник радничког покрета</a:t>
            </a:r>
          </a:p>
          <a:p>
            <a:pPr algn="just"/>
            <a:r>
              <a:rPr lang="sr-Cyrl-RS" i="1" dirty="0" smtClean="0">
                <a:latin typeface="Arial" pitchFamily="34" charset="0"/>
                <a:cs typeface="Arial" pitchFamily="34" charset="0"/>
              </a:rPr>
              <a:t>Ладолеж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лењ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човек</a:t>
            </a:r>
          </a:p>
          <a:p>
            <a:pPr algn="just"/>
            <a:r>
              <a:rPr lang="sr-Cyrl-RS" i="1" dirty="0" smtClean="0">
                <a:latin typeface="Arial" pitchFamily="34" charset="0"/>
                <a:cs typeface="Arial" pitchFamily="34" charset="0"/>
              </a:rPr>
              <a:t>(жута) Лала, (крупна) Љубица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– жена</a:t>
            </a:r>
          </a:p>
          <a:p>
            <a:pPr algn="just"/>
            <a:r>
              <a:rPr lang="sr-Cyrl-RS" i="1" dirty="0" smtClean="0">
                <a:latin typeface="Arial" pitchFamily="34" charset="0"/>
                <a:cs typeface="Arial" pitchFamily="34" charset="0"/>
              </a:rPr>
              <a:t>Тулипан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охол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човек</a:t>
            </a:r>
          </a:p>
          <a:p>
            <a:pPr algn="just"/>
            <a:r>
              <a:rPr lang="sr-Cyrl-RS" i="1" dirty="0" smtClean="0">
                <a:latin typeface="Arial" pitchFamily="34" charset="0"/>
                <a:cs typeface="Arial" pitchFamily="34" charset="0"/>
              </a:rPr>
              <a:t>Црна буба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– обичан, сиромашан, бедан човек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2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Значења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фитонима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у песми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>
            <a:normAutofit/>
          </a:bodyPr>
          <a:lstStyle/>
          <a:p>
            <a:pPr algn="just"/>
            <a:r>
              <a:rPr lang="sr-Cyrl-RS" i="1" dirty="0" smtClean="0">
                <a:latin typeface="Arial" pitchFamily="34" charset="0"/>
                <a:cs typeface="Arial" pitchFamily="34" charset="0"/>
              </a:rPr>
              <a:t>Сунцокрет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– симболика сунца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i="1" dirty="0" smtClean="0">
                <a:latin typeface="Arial" pitchFamily="34" charset="0"/>
                <a:cs typeface="Arial" pitchFamily="34" charset="0"/>
              </a:rPr>
              <a:t>Ладолеж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dirty="0">
                <a:latin typeface="Arial" pitchFamily="34" charset="0"/>
                <a:cs typeface="Arial" pitchFamily="34" charset="0"/>
              </a:rPr>
              <a:t>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екундарно </a:t>
            </a:r>
            <a:r>
              <a:rPr lang="ru-RU" dirty="0">
                <a:latin typeface="Arial" pitchFamily="34" charset="0"/>
                <a:cs typeface="Arial" pitchFamily="34" charset="0"/>
              </a:rPr>
              <a:t>значење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лексеме </a:t>
            </a:r>
            <a:r>
              <a:rPr lang="ru-RU" dirty="0" smtClean="0">
                <a:latin typeface="Akademija 00"/>
                <a:cs typeface="Akademija 00"/>
              </a:rPr>
              <a:t>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ленштина</a:t>
            </a:r>
            <a:r>
              <a:rPr lang="ru-RU" dirty="0" smtClean="0">
                <a:latin typeface="Akademija 00"/>
                <a:cs typeface="Akademija 00"/>
              </a:rPr>
              <a:t>’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i="1" dirty="0">
                <a:latin typeface="Arial" pitchFamily="34" charset="0"/>
                <a:cs typeface="Arial" pitchFamily="34" charset="0"/>
              </a:rPr>
              <a:t>Црвени каранфил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– симбол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радничког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покрета (као и у приповеци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Црвен цвет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(1949)).</a:t>
            </a:r>
          </a:p>
          <a:p>
            <a:pPr algn="just"/>
            <a:r>
              <a:rPr lang="sr-Cyrl-RS" i="1" dirty="0" smtClean="0">
                <a:latin typeface="Arial" pitchFamily="34" charset="0"/>
                <a:cs typeface="Arial" pitchFamily="34" charset="0"/>
              </a:rPr>
              <a:t>Лала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Љубица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– жена у народној поезији </a:t>
            </a:r>
            <a:endParaRPr lang="en-US" dirty="0"/>
          </a:p>
          <a:p>
            <a:pPr algn="just"/>
            <a:endParaRPr lang="ru-RU" b="1" dirty="0" smtClean="0"/>
          </a:p>
          <a:p>
            <a:pPr algn="just"/>
            <a:endParaRPr lang="ru-RU" b="1" dirty="0" smtClean="0"/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6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Боје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pPr algn="just"/>
            <a:r>
              <a:rPr lang="sr-Cyrl-RS" i="1" u="sng" dirty="0">
                <a:latin typeface="Arial" pitchFamily="34" charset="0"/>
                <a:cs typeface="Arial" pitchFamily="34" charset="0"/>
              </a:rPr>
              <a:t>Црвени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каранфил, </a:t>
            </a:r>
            <a:r>
              <a:rPr lang="sr-Cyrl-RS" i="1" u="sng" dirty="0">
                <a:latin typeface="Arial" pitchFamily="34" charset="0"/>
                <a:cs typeface="Arial" pitchFamily="34" charset="0"/>
              </a:rPr>
              <a:t>жута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лала, </a:t>
            </a:r>
            <a:r>
              <a:rPr lang="sr-Cyrl-RS" i="1" u="sng" dirty="0">
                <a:latin typeface="Arial" pitchFamily="34" charset="0"/>
                <a:cs typeface="Arial" pitchFamily="34" charset="0"/>
              </a:rPr>
              <a:t>љуб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ица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(љубичаста боја),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сунцокрет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(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жута/златна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боја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Контраст ноћ/тама : боје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Експресионистичка поезија: Дис, Пандуровић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i="1" dirty="0">
                <a:latin typeface="Arial" pitchFamily="34" charset="0"/>
                <a:cs typeface="Arial" pitchFamily="34" charset="0"/>
              </a:rPr>
              <a:t>Као да је и Бог заборавио своје створове и Његов је заборав наша тама, а само да једном помисли на нас, обасјала би нас Његова мисао као </a:t>
            </a:r>
            <a:r>
              <a:rPr lang="sr-Cyrl-RS" i="1" dirty="0" err="1">
                <a:latin typeface="Arial" pitchFamily="34" charset="0"/>
                <a:cs typeface="Arial" pitchFamily="34" charset="0"/>
              </a:rPr>
              <a:t>најсвјетлији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дан. Зар и Бог заборавља? Зар никад неће сванути?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4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Садржај презентације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Предмет и циљеви рада ………………………………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...…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3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Извор за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ексцерпцију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грађе 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…….....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.......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4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Књижевноисторијски смисао …………………………….………...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5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Тематски и идејни оквир 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…………….…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…….....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6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Композиција песме Ноћ 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……………………………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…..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………..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7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Персонификација у делима Ива Андрића 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…….…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8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(Персонификовани)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фитоними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зооними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………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…….…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9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Глаголи 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………...……. 10–12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Именичке синтагме 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………………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……….……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13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Прилози 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…………………...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…….…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……...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14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Придеви ……………………………………………………………… 15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Антропоморфна представа Сунцокрета ……………….………. 16</a:t>
            </a:r>
          </a:p>
          <a:p>
            <a:pPr marL="137160" indent="0">
              <a:buNone/>
            </a:pPr>
            <a:r>
              <a:rPr lang="sr-Cyrl-RS" dirty="0" err="1" smtClean="0">
                <a:latin typeface="Arial" pitchFamily="34" charset="0"/>
                <a:cs typeface="Arial" pitchFamily="34" charset="0"/>
              </a:rPr>
              <a:t>Фитоним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зооним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: човек ……………………..……………………. 17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Значења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фитонима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у песми …………………………….……….. 18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Боје …………………………………………………………….…….. 19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Закључне напомене ………………………………………..…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…...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20</a:t>
            </a:r>
          </a:p>
          <a:p>
            <a:pPr marL="137160" indent="0">
              <a:buNone/>
            </a:pPr>
            <a:r>
              <a:rPr lang="sr-Cyrl-RS" dirty="0">
                <a:latin typeface="Arial" pitchFamily="34" charset="0"/>
                <a:cs typeface="Arial" pitchFamily="34" charset="0"/>
              </a:rPr>
              <a:t>Извори ……………………………………………</a:t>
            </a:r>
            <a:r>
              <a:rPr lang="en-US" dirty="0">
                <a:latin typeface="Arial" pitchFamily="34" charset="0"/>
                <a:cs typeface="Arial" pitchFamily="34" charset="0"/>
              </a:rPr>
              <a:t>………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……... 21–22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Литература ……………………………………………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…... 23–25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9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Закључне напомене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411960"/>
          </a:xfrm>
        </p:spPr>
        <p:txBody>
          <a:bodyPr>
            <a:normAutofit/>
          </a:bodyPr>
          <a:lstStyle/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Песма </a:t>
            </a:r>
            <a:r>
              <a:rPr lang="sr-Cyrl-RS" cap="small" dirty="0">
                <a:latin typeface="Arial" pitchFamily="34" charset="0"/>
                <a:cs typeface="Arial" pitchFamily="34" charset="0"/>
              </a:rPr>
              <a:t>Ноћ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има типичне (језичко)стилске одлике раног стваралаштва Иве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Андрића.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 err="1" smtClean="0">
                <a:latin typeface="Arial" pitchFamily="34" charset="0"/>
                <a:cs typeface="Arial" pitchFamily="34" charset="0"/>
              </a:rPr>
              <a:t>Фитоними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и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зооним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имају вредност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антропонима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Циљ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персонификације биљног и животињског света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&gt;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људск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перспектив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Носиоци персонификације: глаголи,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именице;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прилози, придеви.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Веза одбраног цвећа и књижевног текста.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Контраст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– боја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цвећа : тама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ноћи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6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Извори 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328592"/>
          </a:xfrm>
        </p:spPr>
        <p:txBody>
          <a:bodyPr>
            <a:normAutofit/>
          </a:bodyPr>
          <a:lstStyle/>
          <a:p>
            <a:pPr algn="just"/>
            <a:r>
              <a:rPr lang="sr-Cyrl-RS" b="1" dirty="0" smtClean="0">
                <a:latin typeface="Arial" pitchFamily="34" charset="0"/>
                <a:cs typeface="Arial" pitchFamily="34" charset="0"/>
              </a:rPr>
              <a:t>Књижевни извор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Андрић 1977</a:t>
            </a:r>
            <a:r>
              <a:rPr lang="sr-Cyrl-RS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sr-Cyrl-RS" dirty="0">
                <a:latin typeface="Arial" pitchFamily="34" charset="0"/>
                <a:cs typeface="Arial" pitchFamily="34" charset="0"/>
              </a:rPr>
              <a:t>: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Ex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ponto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. Немири. Лирика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.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Сабрана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дела Иве Андрића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Књига једанаеста,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прир</a:t>
            </a:r>
            <a:r>
              <a:rPr lang="sr-Cyrl-RS" dirty="0">
                <a:latin typeface="Arial" pitchFamily="34" charset="0"/>
                <a:cs typeface="Arial" pitchFamily="34" charset="0"/>
              </a:rPr>
              <a:t>. Мухарем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Первић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и Петар Џаџић. Београд–Загреб–Сарајево–Љубљана–Скопље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5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Извори (2)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Cyrl-RS" b="1" dirty="0">
                <a:latin typeface="Arial" pitchFamily="34" charset="0"/>
                <a:cs typeface="Arial" pitchFamily="34" charset="0"/>
              </a:rPr>
              <a:t>Лексикографски извори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 err="1">
                <a:latin typeface="Arial" pitchFamily="34" charset="0"/>
                <a:cs typeface="Arial" pitchFamily="34" charset="0"/>
              </a:rPr>
              <a:t>Нишевљанин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1990: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Софрић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Нишевљанин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Павле,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Главније биље у народном веровању и певању код нас Срба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Београд: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Бигз</a:t>
            </a:r>
            <a:r>
              <a:rPr lang="sr-Cyrl-RS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Подољскаја 1988: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Н. В. Подольская,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Словарь русской ономастической терминологии</a:t>
            </a:r>
            <a:r>
              <a:rPr lang="ru-RU" dirty="0">
                <a:latin typeface="Arial" pitchFamily="34" charset="0"/>
                <a:cs typeface="Arial" pitchFamily="34" charset="0"/>
              </a:rPr>
              <a:t>, Москва: Наука.</a:t>
            </a:r>
            <a:endParaRPr lang="sr-Latn-R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Поповић 2010</a:t>
            </a:r>
            <a:r>
              <a:rPr lang="sr-Latn-RS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Popović, Tanja. </a:t>
            </a:r>
            <a:r>
              <a:rPr lang="sr-Latn-RS" i="1" dirty="0">
                <a:latin typeface="Arial" pitchFamily="34" charset="0"/>
                <a:cs typeface="Arial" pitchFamily="34" charset="0"/>
              </a:rPr>
              <a:t>Rečnik književnih termina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Beograd.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РМС: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Речник српскохрватскога књижевног језика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latin typeface="Arial" pitchFamily="34" charset="0"/>
                <a:cs typeface="Arial" pitchFamily="34" charset="0"/>
              </a:rPr>
              <a:t>I</a:t>
            </a:r>
            <a:r>
              <a:rPr lang="sr-Cyrl-RS" dirty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>
                <a:latin typeface="Arial" pitchFamily="34" charset="0"/>
                <a:cs typeface="Arial" pitchFamily="34" charset="0"/>
              </a:rPr>
              <a:t>VI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Нови Сад: Матица српска, 1967–1976.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РСАНУ: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Речник српскохрватског књижевног и народног језика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latin typeface="Arial" pitchFamily="34" charset="0"/>
                <a:cs typeface="Arial" pitchFamily="34" charset="0"/>
              </a:rPr>
              <a:t>I</a:t>
            </a:r>
            <a:r>
              <a:rPr lang="ru-RU" dirty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>
                <a:latin typeface="Arial" pitchFamily="34" charset="0"/>
                <a:cs typeface="Arial" pitchFamily="34" charset="0"/>
              </a:rPr>
              <a:t>XXI</a:t>
            </a:r>
            <a:r>
              <a:rPr lang="ru-RU" dirty="0">
                <a:latin typeface="Arial" pitchFamily="34" charset="0"/>
                <a:cs typeface="Arial" pitchFamily="34" charset="0"/>
              </a:rPr>
              <a:t>, Београд: Институт за српски језик САНУ, 1959–.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РСЈ 2011</a:t>
            </a:r>
            <a:r>
              <a:rPr lang="sr-Cyrl-RS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sr-Cyrl-RS" dirty="0">
                <a:latin typeface="Arial" pitchFamily="34" charset="0"/>
                <a:cs typeface="Arial" pitchFamily="34" charset="0"/>
              </a:rPr>
              <a:t>: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Речник српскога језика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Нови Сад: Матица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српска</a:t>
            </a:r>
            <a:r>
              <a:rPr lang="sr-Cyrl-R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Литература 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Божић Синчук 2020: Божић Синчук, Милица.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Ономастички слојеви и њихова дијалекатска подлога у књижевном делу Борисава Станковића</a:t>
            </a:r>
            <a:r>
              <a:rPr lang="ru-RU" dirty="0">
                <a:latin typeface="Arial" pitchFamily="34" charset="0"/>
                <a:cs typeface="Arial" pitchFamily="34" charset="0"/>
              </a:rPr>
              <a:t>. Београд. [докторска дисертација].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Вучковић 2011: Вучковић, Радован.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Велика синтеза о Иви Андрићу</a:t>
            </a:r>
            <a:r>
              <a:rPr lang="sr-Cyrl-RS" dirty="0">
                <a:latin typeface="Arial" pitchFamily="34" charset="0"/>
                <a:cs typeface="Arial" pitchFamily="34" charset="0"/>
              </a:rPr>
              <a:t>.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Београд – Ниш</a:t>
            </a:r>
            <a:r>
              <a:rPr lang="sr-Cyrl-RS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Живковић 1997: Живковић, Драгиша. </a:t>
            </a:r>
            <a:r>
              <a:rPr lang="ru-RU" dirty="0">
                <a:latin typeface="Arial" pitchFamily="34" charset="0"/>
                <a:cs typeface="Arial" pitchFamily="34" charset="0"/>
              </a:rPr>
              <a:t>Епски и лирски стил прозе Иве Андрића. </a:t>
            </a:r>
            <a:r>
              <a:rPr lang="en-US" dirty="0">
                <a:latin typeface="Arial" pitchFamily="34" charset="0"/>
                <a:cs typeface="Arial" pitchFamily="34" charset="0"/>
              </a:rPr>
              <a:t>In</a:t>
            </a:r>
            <a:r>
              <a:rPr lang="ru-RU" dirty="0">
                <a:latin typeface="Arial" pitchFamily="34" charset="0"/>
                <a:cs typeface="Arial" pitchFamily="34" charset="0"/>
              </a:rPr>
              <a:t>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Европски оквири српске књижевности, књ. 5</a:t>
            </a:r>
            <a:r>
              <a:rPr lang="ru-RU" dirty="0">
                <a:latin typeface="Arial" pitchFamily="34" charset="0"/>
                <a:cs typeface="Arial" pitchFamily="34" charset="0"/>
              </a:rPr>
              <a:t>. Београд: Просвета. </a:t>
            </a:r>
            <a:r>
              <a:rPr lang="en-US" dirty="0">
                <a:latin typeface="Arial" pitchFamily="34" charset="0"/>
                <a:cs typeface="Arial" pitchFamily="34" charset="0"/>
              </a:rPr>
              <a:t>S</a:t>
            </a:r>
            <a:r>
              <a:rPr lang="ru-RU" dirty="0">
                <a:latin typeface="Arial" pitchFamily="34" charset="0"/>
                <a:cs typeface="Arial" pitchFamily="34" charset="0"/>
              </a:rPr>
              <a:t>. 301–329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Ковачевић 2012: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Ковачевић, Милош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Стилистика онимских назива у роману ’Јопет суданија’ Тихомира Левајца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In</a:t>
            </a:r>
            <a:r>
              <a:rPr lang="ru-RU" dirty="0">
                <a:latin typeface="Arial" pitchFamily="34" charset="0"/>
                <a:cs typeface="Arial" pitchFamily="34" charset="0"/>
              </a:rPr>
              <a:t>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Лингвостилистика књижевног текста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Београд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S. </a:t>
            </a:r>
            <a:r>
              <a:rPr lang="ru-RU" dirty="0">
                <a:latin typeface="Arial" pitchFamily="34" charset="0"/>
                <a:cs typeface="Arial" pitchFamily="34" charset="0"/>
              </a:rPr>
              <a:t>297–309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Литература (2)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Ковачевић </a:t>
            </a:r>
            <a:r>
              <a:rPr lang="ru-RU" dirty="0">
                <a:latin typeface="Arial" pitchFamily="34" charset="0"/>
                <a:cs typeface="Arial" pitchFamily="34" charset="0"/>
              </a:rPr>
              <a:t>2013: Ковачевић, Милош. Андрићев језик и стил – врхунац Вуковог стила и језика.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In</a:t>
            </a:r>
            <a:r>
              <a:rPr lang="ru-RU" dirty="0">
                <a:latin typeface="Arial" pitchFamily="34" charset="0"/>
                <a:cs typeface="Arial" pitchFamily="34" charset="0"/>
              </a:rPr>
              <a:t>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Српски писци у озрачју стилистике.</a:t>
            </a:r>
            <a:r>
              <a:rPr lang="ru-RU" dirty="0">
                <a:latin typeface="Arial" pitchFamily="34" charset="0"/>
                <a:cs typeface="Arial" pitchFamily="34" charset="0"/>
              </a:rPr>
              <a:t> Београд.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S. </a:t>
            </a:r>
            <a:r>
              <a:rPr lang="ru-RU" dirty="0">
                <a:latin typeface="Arial" pitchFamily="34" charset="0"/>
                <a:cs typeface="Arial" pitchFamily="34" charset="0"/>
              </a:rPr>
              <a:t>11–35.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Купер 1986: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Kuper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latin typeface="Arial" pitchFamily="34" charset="0"/>
                <a:cs typeface="Arial" pitchFamily="34" charset="0"/>
              </a:rPr>
              <a:t>D</a:t>
            </a:r>
            <a:r>
              <a:rPr lang="ru-RU" dirty="0">
                <a:latin typeface="Arial" pitchFamily="34" charset="0"/>
                <a:cs typeface="Arial" pitchFamily="34" charset="0"/>
              </a:rPr>
              <a:t>ž</a:t>
            </a:r>
            <a:r>
              <a:rPr lang="en-US" dirty="0">
                <a:latin typeface="Arial" pitchFamily="34" charset="0"/>
                <a:cs typeface="Arial" pitchFamily="34" charset="0"/>
              </a:rPr>
              <a:t>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Kembel</a:t>
            </a:r>
            <a:r>
              <a:rPr lang="sr-Cyrl-RS" dirty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Ilustrovana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enciklopedija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tradicionalnih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simbola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prevodilac</a:t>
            </a:r>
            <a:r>
              <a:rPr lang="en-US" dirty="0">
                <a:latin typeface="Arial" pitchFamily="34" charset="0"/>
                <a:cs typeface="Arial" pitchFamily="34" charset="0"/>
              </a:rPr>
              <a:t> Slobodan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Đorđević</a:t>
            </a:r>
            <a:r>
              <a:rPr lang="en-US" dirty="0">
                <a:latin typeface="Arial" pitchFamily="34" charset="0"/>
                <a:cs typeface="Arial" pitchFamily="34" charset="0"/>
              </a:rPr>
              <a:t>). Beograd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  <a:endParaRPr lang="sr-Latn-R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 err="1">
                <a:latin typeface="Arial" pitchFamily="34" charset="0"/>
                <a:cs typeface="Arial" pitchFamily="34" charset="0"/>
              </a:rPr>
              <a:t>Палавестра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2012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4</a:t>
            </a:r>
            <a:r>
              <a:rPr lang="sr-Cyrl-RS" dirty="0">
                <a:latin typeface="Arial" pitchFamily="34" charset="0"/>
                <a:cs typeface="Arial" pitchFamily="34" charset="0"/>
              </a:rPr>
              <a:t>: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Палавестра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Предраг. Маска од папира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In</a:t>
            </a:r>
            <a:r>
              <a:rPr lang="sr-Cyrl-RS" dirty="0">
                <a:latin typeface="Arial" pitchFamily="34" charset="0"/>
                <a:cs typeface="Arial" pitchFamily="34" charset="0"/>
              </a:rPr>
              <a:t>: </a:t>
            </a:r>
            <a:r>
              <a:rPr lang="sr-Cyrl-RS" i="1" dirty="0" err="1">
                <a:latin typeface="Arial" pitchFamily="34" charset="0"/>
                <a:cs typeface="Arial" pitchFamily="34" charset="0"/>
              </a:rPr>
              <a:t>Некропоље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Београд.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S.</a:t>
            </a:r>
            <a:r>
              <a:rPr lang="en-US" dirty="0">
                <a:latin typeface="Arial" pitchFamily="34" charset="0"/>
                <a:cs typeface="Arial" pitchFamily="34" charset="0"/>
              </a:rPr>
              <a:t> 43–68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>
                <a:latin typeface="Arial" pitchFamily="34" charset="0"/>
                <a:cs typeface="Arial" pitchFamily="34" charset="0"/>
              </a:rPr>
              <a:t>Спасојевић 2013: Спасојевић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Марина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Стилска вредност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фитонима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у делима Бранка Ћопића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In: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Тошовић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Бранко (ур.).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Лирски доживљај свијета у </a:t>
            </a:r>
            <a:r>
              <a:rPr lang="sr-Cyrl-RS" i="1" dirty="0" err="1">
                <a:latin typeface="Arial" pitchFamily="34" charset="0"/>
                <a:cs typeface="Arial" pitchFamily="34" charset="0"/>
              </a:rPr>
              <a:t>Ћопићевим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дјелима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Грац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dirty="0">
                <a:latin typeface="Arial" pitchFamily="34" charset="0"/>
                <a:cs typeface="Arial" pitchFamily="34" charset="0"/>
              </a:rPr>
              <a:t>Бања Лука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S.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393</a:t>
            </a:r>
            <a:r>
              <a:rPr lang="sr-Latn-RS" dirty="0">
                <a:latin typeface="Arial" pitchFamily="34" charset="0"/>
                <a:cs typeface="Arial" pitchFamily="34" charset="0"/>
              </a:rPr>
              <a:t>–</a:t>
            </a:r>
            <a:r>
              <a:rPr lang="sr-Cyrl-RS" dirty="0">
                <a:latin typeface="Arial" pitchFamily="34" charset="0"/>
                <a:cs typeface="Arial" pitchFamily="34" charset="0"/>
              </a:rPr>
              <a:t>406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Cyrl-RS" dirty="0">
                <a:latin typeface="Arial" pitchFamily="34" charset="0"/>
                <a:cs typeface="Arial" pitchFamily="34" charset="0"/>
              </a:rPr>
              <a:t>Томић 2013: Томић, Бојана. Стилска вредност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зоонима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у делима Бранка Ћопића.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In: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Тошовић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Бранко (ур.).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Лирски доживљај свијета у </a:t>
            </a:r>
            <a:r>
              <a:rPr lang="sr-Cyrl-RS" i="1" dirty="0" err="1">
                <a:latin typeface="Arial" pitchFamily="34" charset="0"/>
                <a:cs typeface="Arial" pitchFamily="34" charset="0"/>
              </a:rPr>
              <a:t>Ћопићевим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дјелима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Грац</a:t>
            </a:r>
            <a:r>
              <a:rPr lang="sr-Latn-RS" dirty="0">
                <a:latin typeface="Arial" pitchFamily="34" charset="0"/>
                <a:cs typeface="Arial" pitchFamily="34" charset="0"/>
              </a:rPr>
              <a:t>–</a:t>
            </a:r>
            <a:r>
              <a:rPr lang="ru-RU" dirty="0">
                <a:latin typeface="Arial" pitchFamily="34" charset="0"/>
                <a:cs typeface="Arial" pitchFamily="34" charset="0"/>
              </a:rPr>
              <a:t>Бања Лука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S.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407</a:t>
            </a:r>
            <a:r>
              <a:rPr lang="sr-Latn-RS" dirty="0">
                <a:latin typeface="Arial" pitchFamily="34" charset="0"/>
                <a:cs typeface="Arial" pitchFamily="34" charset="0"/>
              </a:rPr>
              <a:t>–</a:t>
            </a:r>
            <a:r>
              <a:rPr lang="sr-Cyrl-RS" dirty="0">
                <a:latin typeface="Arial" pitchFamily="34" charset="0"/>
                <a:cs typeface="Arial" pitchFamily="34" charset="0"/>
              </a:rPr>
              <a:t>417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Литература (3)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dirty="0" err="1" smtClean="0">
                <a:latin typeface="Arial" pitchFamily="34" charset="0"/>
                <a:cs typeface="Arial" pitchFamily="34" charset="0"/>
              </a:rPr>
              <a:t>Тошовић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2011</a:t>
            </a:r>
            <a:r>
              <a:rPr lang="sr-Cyrl-RS" baseline="30000" dirty="0">
                <a:latin typeface="Arial" pitchFamily="34" charset="0"/>
                <a:cs typeface="Arial" pitchFamily="34" charset="0"/>
              </a:rPr>
              <a:t>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Tošović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Branko</a:t>
            </a:r>
            <a:r>
              <a:rPr lang="sr-Cyrl-RS" dirty="0">
                <a:latin typeface="Arial" pitchFamily="34" charset="0"/>
                <a:cs typeface="Arial" pitchFamily="34" charset="0"/>
              </a:rPr>
              <a:t>.</a:t>
            </a:r>
            <a:r>
              <a:rPr lang="sr-Latn-RS" dirty="0">
                <a:latin typeface="Arial" pitchFamily="34" charset="0"/>
                <a:cs typeface="Arial" pitchFamily="34" charset="0"/>
              </a:rPr>
              <a:t> Austrougarski period života i stvaralaštva Iva Andrića (1892–1922). In: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Tošović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Branko (ur.). </a:t>
            </a:r>
            <a:r>
              <a:rPr lang="sr-Latn-RS" i="1" dirty="0">
                <a:latin typeface="Arial" pitchFamily="34" charset="0"/>
                <a:cs typeface="Arial" pitchFamily="34" charset="0"/>
              </a:rPr>
              <a:t>Austrougarski period u životu i djelu Iva Andrića (1892–1922)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latin typeface="Arial" pitchFamily="34" charset="0"/>
                <a:cs typeface="Arial" pitchFamily="34" charset="0"/>
              </a:rPr>
              <a:t>Graz–Beograd. S. 47–67.</a:t>
            </a:r>
          </a:p>
          <a:p>
            <a:r>
              <a:rPr lang="sr-Cyrl-RS" dirty="0" err="1">
                <a:latin typeface="Arial" pitchFamily="34" charset="0"/>
                <a:cs typeface="Arial" pitchFamily="34" charset="0"/>
              </a:rPr>
              <a:t>Тошовић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2011</a:t>
            </a:r>
            <a:r>
              <a:rPr lang="sr-Cyrl-RS" baseline="30000" dirty="0">
                <a:latin typeface="Arial" pitchFamily="34" charset="0"/>
                <a:cs typeface="Arial" pitchFamily="34" charset="0"/>
              </a:rPr>
              <a:t>б</a:t>
            </a:r>
            <a:r>
              <a:rPr lang="sr-Cyrl-RS" dirty="0"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Tošović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Branko.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Jezičkostilska</a:t>
            </a:r>
            <a:r>
              <a:rPr lang="sr-Latn-RS" dirty="0">
                <a:latin typeface="Arial" pitchFamily="34" charset="0"/>
                <a:cs typeface="Arial" pitchFamily="34" charset="0"/>
              </a:rPr>
              <a:t> i književnoumetnička struktura Andrićevih eseja o Njegošu. In: Tatjana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Bečanović</a:t>
            </a:r>
            <a:r>
              <a:rPr lang="sr-Latn-RS" dirty="0">
                <a:latin typeface="Arial" pitchFamily="34" charset="0"/>
                <a:cs typeface="Arial" pitchFamily="34" charset="0"/>
              </a:rPr>
              <a:t> (ur.). </a:t>
            </a:r>
            <a:r>
              <a:rPr lang="sr-Latn-RS" i="1" dirty="0">
                <a:latin typeface="Arial" pitchFamily="34" charset="0"/>
                <a:cs typeface="Arial" pitchFamily="34" charset="0"/>
              </a:rPr>
              <a:t>Njegoševi dani 3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Univerzitet Crne Gore: Nikšić. S. 235–253.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Cyrl-RS" dirty="0" err="1">
                <a:latin typeface="Arial" pitchFamily="34" charset="0"/>
                <a:cs typeface="Arial" pitchFamily="34" charset="0"/>
              </a:rPr>
              <a:t>Тошовић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2014: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Tošović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Branko. Tropi u Travničkoj hronici. In: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Tošović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Branko (ur.). Andrićeva Hronika.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Graz</a:t>
            </a:r>
            <a:r>
              <a:rPr lang="sr-Latn-RS" dirty="0">
                <a:latin typeface="Arial" pitchFamily="34" charset="0"/>
                <a:cs typeface="Arial" pitchFamily="34" charset="0"/>
              </a:rPr>
              <a:t> – Beograd –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Banjaluka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S. 919–1005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Црњански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1983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Crnjanski, Miloš. Posleratna književnost.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Ex Ponto.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Eseji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err="1" smtClean="0">
                <a:latin typeface="Arial" pitchFamily="34" charset="0"/>
                <a:cs typeface="Arial" pitchFamily="34" charset="0"/>
              </a:rPr>
              <a:t>prir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Jovan Hristić. Beograd.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S. 63–100.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Cyrl-RS" dirty="0">
                <a:latin typeface="Arial" pitchFamily="34" charset="0"/>
                <a:cs typeface="Arial" pitchFamily="34" charset="0"/>
              </a:rPr>
              <a:t>Шћепановић 2003: Шћепановић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Михаило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Српска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ономастичка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терминологија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In: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Свет језика и писма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Београд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S. 14–16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8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r-Cyrl-RS" dirty="0" smtClean="0"/>
          </a:p>
          <a:p>
            <a:pPr algn="ctr"/>
            <a:endParaRPr lang="sr-Cyrl-RS" dirty="0"/>
          </a:p>
          <a:p>
            <a:pPr algn="ctr"/>
            <a:endParaRPr lang="sr-Cyrl-RS" dirty="0" smtClean="0"/>
          </a:p>
          <a:p>
            <a:pPr marL="137160" indent="0" algn="ctr">
              <a:buNone/>
            </a:pPr>
            <a:r>
              <a:rPr lang="sr-Cyrl-RS" sz="3600" dirty="0" smtClean="0">
                <a:latin typeface="Arial" pitchFamily="34" charset="0"/>
                <a:cs typeface="Arial" pitchFamily="34" charset="0"/>
              </a:rPr>
              <a:t>ХВАЛА НА ПАЖЊИ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Предмет и циљеви рада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У раду су посматрана персонификована имена у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песми </a:t>
            </a:r>
            <a:r>
              <a:rPr lang="sr-Cyrl-RS" cap="small" dirty="0">
                <a:latin typeface="Arial" pitchFamily="34" charset="0"/>
                <a:cs typeface="Arial" pitchFamily="34" charset="0"/>
              </a:rPr>
              <a:t>Ноћ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Иве Андрића (из циклуса </a:t>
            </a:r>
            <a:r>
              <a:rPr lang="sr-Cyrl-RS" cap="small" dirty="0">
                <a:latin typeface="Arial" pitchFamily="34" charset="0"/>
                <a:cs typeface="Arial" pitchFamily="34" charset="0"/>
              </a:rPr>
              <a:t>Шта сањам и шта ми се догађа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нпр.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Сунцокрет – висок и жилав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кавалир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sr-Cyrl-RS" i="1" dirty="0" err="1">
                <a:latin typeface="Arial" pitchFamily="34" charset="0"/>
                <a:cs typeface="Arial" pitchFamily="34" charset="0"/>
              </a:rPr>
              <a:t>Резеде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– брижне младе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домаћице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итд.) </a:t>
            </a:r>
            <a:endParaRPr lang="sr-Cyrl-R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Ц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иљ: испитивање стилског поступка персонификације у поетском тексту.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2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Извор за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ексцерпцију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грађе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424936" cy="4752528"/>
          </a:xfrm>
        </p:spPr>
        <p:txBody>
          <a:bodyPr>
            <a:noAutofit/>
          </a:bodyPr>
          <a:lstStyle/>
          <a:p>
            <a:r>
              <a:rPr lang="sr-Cyrl-RS" sz="2000" dirty="0" smtClean="0">
                <a:latin typeface="Arial" pitchFamily="34" charset="0"/>
                <a:cs typeface="Arial" pitchFamily="34" charset="0"/>
              </a:rPr>
              <a:t>Андрић 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1977</a:t>
            </a:r>
            <a:r>
              <a:rPr lang="sr-Cyrl-RS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cap="small" dirty="0">
                <a:latin typeface="Arial" pitchFamily="34" charset="0"/>
                <a:cs typeface="Arial" pitchFamily="34" charset="0"/>
              </a:rPr>
              <a:t>Ex </a:t>
            </a:r>
            <a:r>
              <a:rPr lang="en-US" sz="2000" cap="small" dirty="0" err="1">
                <a:latin typeface="Arial" pitchFamily="34" charset="0"/>
                <a:cs typeface="Arial" pitchFamily="34" charset="0"/>
              </a:rPr>
              <a:t>ponto</a:t>
            </a:r>
            <a:r>
              <a:rPr lang="ru-RU" sz="2000" cap="small" dirty="0">
                <a:latin typeface="Arial" pitchFamily="34" charset="0"/>
                <a:cs typeface="Arial" pitchFamily="34" charset="0"/>
              </a:rPr>
              <a:t>. </a:t>
            </a:r>
            <a:r>
              <a:rPr lang="sr-Cyrl-RS" sz="2000" cap="small" dirty="0">
                <a:latin typeface="Arial" pitchFamily="34" charset="0"/>
                <a:cs typeface="Arial" pitchFamily="34" charset="0"/>
              </a:rPr>
              <a:t>Немири. Лирика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sr-Cyrl-RS" sz="2000" cap="small" dirty="0" smtClean="0">
                <a:latin typeface="Arial" pitchFamily="34" charset="0"/>
                <a:cs typeface="Arial" pitchFamily="34" charset="0"/>
              </a:rPr>
              <a:t>Сабрана </a:t>
            </a:r>
            <a:r>
              <a:rPr lang="sr-Cyrl-RS" sz="2000" cap="small" dirty="0">
                <a:latin typeface="Arial" pitchFamily="34" charset="0"/>
                <a:cs typeface="Arial" pitchFamily="34" charset="0"/>
              </a:rPr>
              <a:t>дела </a:t>
            </a:r>
            <a:r>
              <a:rPr lang="sr-Cyrl-RS" sz="2000" cap="small" dirty="0" err="1" smtClean="0">
                <a:latin typeface="Arial" pitchFamily="34" charset="0"/>
                <a:cs typeface="Arial" pitchFamily="34" charset="0"/>
              </a:rPr>
              <a:t>Ив</a:t>
            </a:r>
            <a:r>
              <a:rPr lang="sr-Latn-RS" sz="2000" cap="small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sr-Cyrl-RS" sz="2000" cap="small" dirty="0" smtClean="0">
                <a:latin typeface="Arial" pitchFamily="34" charset="0"/>
                <a:cs typeface="Arial" pitchFamily="34" charset="0"/>
              </a:rPr>
              <a:t> Андрића</a:t>
            </a:r>
            <a:r>
              <a:rPr lang="sr-Cyrl-RS" sz="2000" cap="small" dirty="0">
                <a:latin typeface="Arial" pitchFamily="34" charset="0"/>
                <a:cs typeface="Arial" pitchFamily="34" charset="0"/>
              </a:rPr>
              <a:t>,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2000" dirty="0" err="1" smtClean="0">
                <a:latin typeface="Arial" pitchFamily="34" charset="0"/>
                <a:cs typeface="Arial" pitchFamily="34" charset="0"/>
              </a:rPr>
              <a:t>прир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. Мухарем </a:t>
            </a:r>
            <a:r>
              <a:rPr lang="sr-Cyrl-RS" sz="2000" dirty="0" err="1">
                <a:latin typeface="Arial" pitchFamily="34" charset="0"/>
                <a:cs typeface="Arial" pitchFamily="34" charset="0"/>
              </a:rPr>
              <a:t>Первић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 и Петар 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Џаџић. 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Просвета (Београд) – Младост (Загреб) – Свјетлост (Сарајево) – Државна </a:t>
            </a:r>
            <a:r>
              <a:rPr lang="sr-Cyrl-RS" sz="2000" dirty="0" err="1">
                <a:latin typeface="Arial" pitchFamily="34" charset="0"/>
                <a:cs typeface="Arial" pitchFamily="34" charset="0"/>
              </a:rPr>
              <a:t>заложба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 Словеније (Љубљана) – Мисла (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Скопље). стр. 162 – 164.</a:t>
            </a:r>
          </a:p>
          <a:p>
            <a:r>
              <a:rPr lang="sr-Cyrl-RS" sz="2000" dirty="0" smtClean="0">
                <a:latin typeface="Arial" pitchFamily="34" charset="0"/>
                <a:cs typeface="Arial" pitchFamily="34" charset="0"/>
              </a:rPr>
              <a:t>1918., у </a:t>
            </a:r>
            <a:r>
              <a:rPr lang="sr-Cyrl-RS" sz="2000" cap="small" dirty="0" smtClean="0">
                <a:latin typeface="Arial" pitchFamily="34" charset="0"/>
                <a:cs typeface="Arial" pitchFamily="34" charset="0"/>
              </a:rPr>
              <a:t>Хрватској њиви 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Cyrl-RS" sz="2000" cap="small" dirty="0" smtClean="0">
                <a:latin typeface="Arial" pitchFamily="34" charset="0"/>
                <a:cs typeface="Arial" pitchFamily="34" charset="0"/>
              </a:rPr>
              <a:t>Југославенска њива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год.</a:t>
            </a:r>
            <a:r>
              <a:rPr lang="sr-Latn-RS" sz="2000" dirty="0">
                <a:latin typeface="Arial" pitchFamily="34" charset="0"/>
                <a:cs typeface="Arial" pitchFamily="34" charset="0"/>
              </a:rPr>
              <a:t> II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, бр. 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6.</a:t>
            </a:r>
            <a:endParaRPr lang="sr-Cyrl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sz="2000" dirty="0">
                <a:latin typeface="Arial" pitchFamily="34" charset="0"/>
                <a:cs typeface="Arial" pitchFamily="34" charset="0"/>
              </a:rPr>
              <a:t>Аустроугарски период живота и стваралаштва Ива 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Андрића</a:t>
            </a:r>
          </a:p>
          <a:p>
            <a:r>
              <a:rPr lang="sr-Cyrl-RS" sz="2000" dirty="0">
                <a:latin typeface="Arial" pitchFamily="34" charset="0"/>
                <a:cs typeface="Arial" pitchFamily="34" charset="0"/>
              </a:rPr>
              <a:t>И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јекавски изговор (</a:t>
            </a:r>
            <a:r>
              <a:rPr lang="sr-Cyrl-RS" sz="2000" i="1" dirty="0" smtClean="0">
                <a:latin typeface="Arial" pitchFamily="34" charset="0"/>
                <a:cs typeface="Arial" pitchFamily="34" charset="0"/>
              </a:rPr>
              <a:t>одувијек, цвијеће, човјек, свијет 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итд.)</a:t>
            </a:r>
          </a:p>
          <a:p>
            <a:r>
              <a:rPr lang="sr-Cyrl-RS" sz="2000" dirty="0">
                <a:latin typeface="Arial" pitchFamily="34" charset="0"/>
                <a:cs typeface="Arial" pitchFamily="34" charset="0"/>
              </a:rPr>
              <a:t>Ф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орма: песма у прози (</a:t>
            </a:r>
            <a:r>
              <a:rPr lang="sr-Cyrl-RS" sz="2000" dirty="0" err="1" smtClean="0">
                <a:latin typeface="Arial" pitchFamily="34" charset="0"/>
                <a:cs typeface="Arial" pitchFamily="34" charset="0"/>
              </a:rPr>
              <a:t>Тошовић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 20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sr-Latn-RS" sz="2000" baseline="30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: 61)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2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Књижевноисторијски смисао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411960"/>
          </a:xfrm>
        </p:spPr>
        <p:txBody>
          <a:bodyPr/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Први текстови објављени након Првог светског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рата (в. Вучковић 2011</a:t>
            </a:r>
            <a:r>
              <a:rPr lang="sr-Cyrl-RS" sz="2400" dirty="0" smtClean="0">
                <a:latin typeface="Arial" pitchFamily="34" charset="0"/>
                <a:cs typeface="Arial" pitchFamily="34" charset="0"/>
              </a:rPr>
              <a:t>: 110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sz="2400" dirty="0" smtClean="0">
                <a:latin typeface="Arial" pitchFamily="34" charset="0"/>
                <a:cs typeface="Arial" pitchFamily="34" charset="0"/>
              </a:rPr>
              <a:t>„У </a:t>
            </a:r>
            <a:r>
              <a:rPr lang="sr-Cyrl-RS" sz="2400" dirty="0">
                <a:latin typeface="Arial" pitchFamily="34" charset="0"/>
                <a:cs typeface="Arial" pitchFamily="34" charset="0"/>
              </a:rPr>
              <a:t>њима је присутан један елеменат ексклузивне сликовитости, готово фантастичне, која се настављала на Андрићеву предратну лирику и продужавала се у један вид његове међународне прозе која такође није објављивана у књигама до најновијег времена, нити је добила у критици неко шире и </a:t>
            </a:r>
            <a:r>
              <a:rPr lang="sr-Cyrl-RS" sz="2400" dirty="0" err="1">
                <a:latin typeface="Arial" pitchFamily="34" charset="0"/>
                <a:cs typeface="Arial" pitchFamily="34" charset="0"/>
              </a:rPr>
              <a:t>синтетичније</a:t>
            </a:r>
            <a:r>
              <a:rPr lang="sr-Cyrl-R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sz="2400" dirty="0" smtClean="0">
                <a:latin typeface="Arial" pitchFamily="34" charset="0"/>
                <a:cs typeface="Arial" pitchFamily="34" charset="0"/>
              </a:rPr>
              <a:t>објашњење</a:t>
            </a:r>
            <a:r>
              <a:rPr lang="sr-Cyrl-RS" sz="2400" dirty="0" smtClean="0">
                <a:latin typeface="Akademija 00"/>
                <a:cs typeface="Akademija 00"/>
              </a:rPr>
              <a:t>“</a:t>
            </a:r>
            <a:r>
              <a:rPr lang="sr-Cyrl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2400" dirty="0">
                <a:latin typeface="Arial" pitchFamily="34" charset="0"/>
                <a:cs typeface="Arial" pitchFamily="34" charset="0"/>
              </a:rPr>
              <a:t>(Вучковић 2011: 110</a:t>
            </a:r>
            <a:r>
              <a:rPr lang="sr-Cyrl-RS" sz="24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5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Тематски и идејни оквир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„ </a:t>
            </a:r>
            <a:r>
              <a:rPr lang="ru-RU" dirty="0" smtClean="0">
                <a:latin typeface="Akademija 00"/>
                <a:cs typeface="Akademija 00"/>
              </a:rPr>
              <a:t>[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ru-RU" dirty="0" smtClean="0">
                <a:latin typeface="Akademija 00"/>
                <a:cs typeface="Akademija 00"/>
              </a:rPr>
              <a:t>]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ти </a:t>
            </a:r>
            <a:r>
              <a:rPr lang="ru-RU" dirty="0">
                <a:latin typeface="Arial" pitchFamily="34" charset="0"/>
                <a:cs typeface="Arial" pitchFamily="34" charset="0"/>
              </a:rPr>
              <a:t>полутонови значе да ни самом песничком субјекту није стало до разграничавања између стварних и сневаних збивања и да се све одиграва на тој црти између сна и јаве, где су и слике компоноване тако да час дају отиске спољне реалности, а час се претварају 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сновиђења</a:t>
            </a:r>
            <a:r>
              <a:rPr lang="ru-RU" dirty="0" smtClean="0">
                <a:latin typeface="Akademija 00"/>
                <a:cs typeface="Akademija 00"/>
              </a:rPr>
              <a:t>“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(Вучковић 2011: 111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Послератни експресионизам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ru-RU" dirty="0" smtClean="0">
                <a:latin typeface="Akademija 00"/>
                <a:cs typeface="Akademija 00"/>
              </a:rPr>
              <a:t>[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ru-RU" dirty="0" smtClean="0">
                <a:latin typeface="Akademija 00"/>
                <a:cs typeface="Akademija 00"/>
              </a:rPr>
              <a:t>]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песнички </a:t>
            </a:r>
            <a:r>
              <a:rPr lang="ru-RU" dirty="0">
                <a:latin typeface="Arial" pitchFamily="34" charset="0"/>
                <a:cs typeface="Arial" pitchFamily="34" charset="0"/>
              </a:rPr>
              <a:t>покушаји да се унутарња збиља утамниченог младог човека преведе 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стихове</a:t>
            </a:r>
            <a:r>
              <a:rPr lang="ru-RU" dirty="0" smtClean="0">
                <a:latin typeface="Akademija 00"/>
                <a:cs typeface="Akademija 00"/>
              </a:rPr>
              <a:t>“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(Вучковић 2011: 111).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2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Композиција песме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Ноћ</a:t>
            </a:r>
            <a:endParaRPr lang="en-US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Ноћ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која све прекрива интензивном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тамом.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*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Балада Диса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Можда спава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– сукоб сна и јаве, светла и таме, меланхолично сећање, неизвесност и туга у предосећању.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II.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пис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врта у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ноћи. Одсуство сунца. Цвеће које пати без извора живота. Ноћ је као тамница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Tamnički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krug ima više opšteljudsku dimenziju nego specifično teritorijalnu dimenziju: pjesnik ne govori o osobenosti mariborske kaznionice, već uopšte o težini zatvorskih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dana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(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Тошовић</a:t>
            </a:r>
            <a:r>
              <a:rPr lang="sr-Latn-RS" dirty="0">
                <a:latin typeface="Arial" pitchFamily="34" charset="0"/>
                <a:cs typeface="Arial" pitchFamily="34" charset="0"/>
              </a:rPr>
              <a:t> 2011</a:t>
            </a:r>
            <a:r>
              <a:rPr lang="sr-Cyrl-RS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55).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mtClean="0">
                <a:latin typeface="Arial" pitchFamily="34" charset="0"/>
                <a:cs typeface="Arial" pitchFamily="34" charset="0"/>
              </a:rPr>
              <a:t>III.</a:t>
            </a:r>
            <a:r>
              <a:rPr lang="sr-Cyrl-RS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одувијек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је бивало да су искушења силазила на свијет и да је човјек зло чинио, да је цвијеће венуло и да су невини страдали, да су песници говорили језиком тајновитим у </a:t>
            </a:r>
            <a:r>
              <a:rPr lang="sr-Cyrl-RS" i="1" dirty="0" err="1">
                <a:latin typeface="Arial" pitchFamily="34" charset="0"/>
                <a:cs typeface="Arial" pitchFamily="34" charset="0"/>
              </a:rPr>
              <a:t>полујасним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сликама, па кад вам говорим о цвијећу, зашто ме питате за људе</a:t>
            </a:r>
            <a:r>
              <a:rPr lang="sr-Cyrl-RS" dirty="0"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0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Персонификација у делима Ива Андрића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„</a:t>
            </a:r>
            <a:r>
              <a:rPr lang="sr-Latn-RS" dirty="0">
                <a:latin typeface="Arial" pitchFamily="34" charset="0"/>
                <a:cs typeface="Arial" pitchFamily="34" charset="0"/>
              </a:rPr>
              <a:t>Jedan od osnovnih Andrićevih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umjetničkih</a:t>
            </a:r>
            <a:r>
              <a:rPr lang="sr-Latn-RS" dirty="0">
                <a:latin typeface="Arial" pitchFamily="34" charset="0"/>
                <a:cs typeface="Arial" pitchFamily="34" charset="0"/>
              </a:rPr>
              <a:t> postupaka glasi: biti razumljiv, jednostavan, logičan i, koliko je moguće, kratak“ (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Tošović</a:t>
            </a:r>
            <a:r>
              <a:rPr lang="sr-Latn-RS" dirty="0">
                <a:latin typeface="Arial" pitchFamily="34" charset="0"/>
                <a:cs typeface="Arial" pitchFamily="34" charset="0"/>
              </a:rPr>
              <a:t> 2011: 238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).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Полетно метафоричка фаза стваралаштва (1911–1922) у којој „</a:t>
            </a:r>
            <a:r>
              <a:rPr lang="sr-Latn-RS" dirty="0">
                <a:latin typeface="Arial" pitchFamily="34" charset="0"/>
                <a:cs typeface="Arial" pitchFamily="34" charset="0"/>
              </a:rPr>
              <a:t>Andrić provjerava sam sebe na polju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tropikalizacije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a posebno </a:t>
            </a:r>
            <a:r>
              <a:rPr lang="sr-Latn-RS" dirty="0" err="1">
                <a:latin typeface="Arial" pitchFamily="34" charset="0"/>
                <a:cs typeface="Arial" pitchFamily="34" charset="0"/>
              </a:rPr>
              <a:t>metaforizacije</a:t>
            </a:r>
            <a:r>
              <a:rPr lang="sr-Latn-RS" dirty="0">
                <a:latin typeface="Arial" pitchFamily="34" charset="0"/>
                <a:cs typeface="Arial" pitchFamily="34" charset="0"/>
              </a:rPr>
              <a:t> pa nije slučajno što neke tekstove strukturira na velikom broju prenesenih značenja“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(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Тошовић</a:t>
            </a:r>
            <a:r>
              <a:rPr lang="sr-Latn-RS" dirty="0">
                <a:latin typeface="Arial" pitchFamily="34" charset="0"/>
                <a:cs typeface="Arial" pitchFamily="34" charset="0"/>
              </a:rPr>
              <a:t> 2011</a:t>
            </a:r>
            <a:r>
              <a:rPr lang="sr-Cyrl-RS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48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sr-Latn-RS" dirty="0">
                <a:latin typeface="Arial" pitchFamily="34" charset="0"/>
                <a:cs typeface="Arial" pitchFamily="34" charset="0"/>
              </a:rPr>
              <a:t>Personifikacija </a:t>
            </a:r>
            <a:r>
              <a:rPr lang="sr-Latn-RS" dirty="0" smtClean="0">
                <a:latin typeface="Akademija 00"/>
                <a:cs typeface="Akademija 00"/>
              </a:rPr>
              <a:t>[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sr-Latn-RS" dirty="0" smtClean="0">
                <a:latin typeface="Akademija 00"/>
                <a:cs typeface="Akademija 00"/>
              </a:rPr>
              <a:t>]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stilska figura kojom se prirodnim pojavama, neživim stvarima, apstraktnim pojmovima, životinjama, biljkama i sličnom, pripisuju ljudske osobine, veštine ili osećanja“ (Popović 2010: 523).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Персонификација у роману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Травничка хроника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Тошовић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2014); стилске фигуре у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есејима (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Тошовић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2011</a:t>
            </a:r>
            <a:r>
              <a:rPr lang="sr-Cyrl-RS" baseline="30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7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 (Персонификовани)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фитоними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зооними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26 назива за биљке и животиње, односно за делове биљака: цвијет, чашка (2), лишће, ноћни лептир,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пупови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сјеме, маховина, цвијеће (6),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Сунцокрет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(3), стабљика, глава, латице (2),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Жута лала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(и жута лала), лист (2), пелуд,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Ладолеж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Црвени каранфил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 err="1">
                <a:latin typeface="Arial" pitchFamily="34" charset="0"/>
                <a:cs typeface="Arial" pitchFamily="34" charset="0"/>
              </a:rPr>
              <a:t>Резеде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Крупне љубице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Тулипани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Црна буба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(3), бусен (2), рондо (2),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бусић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трава, жиле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Фокус на: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Сунцокрет, Жута лала, Ладолеж, Црвени каранфил, </a:t>
            </a:r>
            <a:r>
              <a:rPr lang="sr-Cyrl-RS" i="1" dirty="0" err="1" smtClean="0">
                <a:latin typeface="Arial" pitchFamily="34" charset="0"/>
                <a:cs typeface="Arial" pitchFamily="34" charset="0"/>
              </a:rPr>
              <a:t>Резеде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, Крупне љубице, Тулипани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Црна буба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– издвојени су у тексту, пишу се великим словом и косим слогом.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По формалном критеријуму као властита имена (в. Ковачевић 2012).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3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12431</TotalTime>
  <Words>2247</Words>
  <Application>Microsoft Office PowerPoint</Application>
  <PresentationFormat>On-screen Show (4:3)</PresentationFormat>
  <Paragraphs>179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Adjacency</vt:lpstr>
      <vt:lpstr>Милица С. Божић Синчук (Београд) Институт за српски језик САНУ  milica.sincuk@isj.sanu.ac.rs Стилске одлике персонификованих имена у песми Ноћ И. Андрића</vt:lpstr>
      <vt:lpstr>Садржај презентације</vt:lpstr>
      <vt:lpstr>Предмет и циљеви рада</vt:lpstr>
      <vt:lpstr>Извор за ексцерпцију грађе</vt:lpstr>
      <vt:lpstr>Књижевноисторијски смисао</vt:lpstr>
      <vt:lpstr>Тематски и идејни оквир</vt:lpstr>
      <vt:lpstr>Композиција песме Ноћ</vt:lpstr>
      <vt:lpstr>Персонификација у делима Ива Андрића</vt:lpstr>
      <vt:lpstr> (Персонификовани) фитоними и зооними</vt:lpstr>
      <vt:lpstr>Глаголи (1)</vt:lpstr>
      <vt:lpstr>Глаголи (2)</vt:lpstr>
      <vt:lpstr>Глаголи (3)</vt:lpstr>
      <vt:lpstr>Именице</vt:lpstr>
      <vt:lpstr>Прилози</vt:lpstr>
      <vt:lpstr>Придеви </vt:lpstr>
      <vt:lpstr>Антропоморфна представа сунцокрета</vt:lpstr>
      <vt:lpstr>Фитоним/зооним : човек</vt:lpstr>
      <vt:lpstr>Значења фитонима у песми</vt:lpstr>
      <vt:lpstr>Боје</vt:lpstr>
      <vt:lpstr>Закључне напомене</vt:lpstr>
      <vt:lpstr>Извори (1)</vt:lpstr>
      <vt:lpstr>Извори (2)</vt:lpstr>
      <vt:lpstr>Литература (1)</vt:lpstr>
      <vt:lpstr>Литература (2)</vt:lpstr>
      <vt:lpstr>Литература (3)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Ономастичка слика у приповеци Црвен цвет Иве Андрића</dc:title>
  <dc:creator>user</dc:creator>
  <cp:lastModifiedBy>user</cp:lastModifiedBy>
  <cp:revision>131</cp:revision>
  <dcterms:created xsi:type="dcterms:W3CDTF">2021-10-05T11:23:01Z</dcterms:created>
  <dcterms:modified xsi:type="dcterms:W3CDTF">2022-10-16T09:23:02Z</dcterms:modified>
</cp:coreProperties>
</file>