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98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18" r:id="rId15"/>
    <p:sldId id="319" r:id="rId16"/>
    <p:sldId id="320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77254-CCF2-4610-AE3E-14F4606083F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F59DB-BDC4-4D9D-821A-5D5BD36665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01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59DB-BDC4-4D9D-821A-5D5BD36665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99A4-E496-4444-B631-2556F32B7998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397D-FDFA-41F8-8819-CD526BE9E3DA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59B3-395E-4E71-A899-EF876F96875E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D2FC-D4DF-433C-AE7B-739318329784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2640-A807-44B2-ADD9-A35A3DACD987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BE11-AC8E-4FB7-BA4D-C120E9249831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11DC-0E8D-4994-A9F6-1920A0FCBB58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43BA-DD09-475E-B143-896A4C129100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2FB2-9714-416A-99E6-DA9FAC576290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067-E0FC-4A2D-B9D7-CC26F6A3A411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B683-CF97-4F33-B2EC-A1BDF272D680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F2401-26A0-4E1F-98EF-8E6AE6203EB7}" type="datetime1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apoucki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001000" cy="6629399"/>
          </a:xfrm>
        </p:spPr>
        <p:txBody>
          <a:bodyPr>
            <a:normAutofit/>
          </a:bodyPr>
          <a:lstStyle/>
          <a:p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Милана Поучки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(Нови Сад)</a:t>
            </a:r>
            <a:br>
              <a:rPr lang="sr-Cyrl-C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Универзитет у Новом Саду</a:t>
            </a:r>
            <a:br>
              <a:rPr lang="sr-Cyrl-CS" sz="16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Филозофски факултет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400" b="1" dirty="0" smtClean="0">
                <a:latin typeface="Arial" pitchFamily="34" charset="0"/>
                <a:cs typeface="Arial" pitchFamily="34" charset="0"/>
                <a:hlinkClick r:id="rId3"/>
              </a:rPr>
              <a:t>milanapoucki</a:t>
            </a:r>
            <a:r>
              <a:rPr lang="en-US" sz="1400" b="1" dirty="0" smtClean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  <a:hlinkClick r:id="rId3"/>
              </a:rPr>
              <a:t>gmail.com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>
                <a:latin typeface="Arial" pitchFamily="34" charset="0"/>
                <a:cs typeface="Arial" pitchFamily="34" charset="0"/>
              </a:rPr>
            </a:br>
            <a:r>
              <a:rPr lang="sr-Cyrl-RS" sz="4800" b="1" dirty="0" smtClean="0">
                <a:latin typeface="Arial" pitchFamily="34" charset="0"/>
                <a:cs typeface="Arial" pitchFamily="34" charset="0"/>
              </a:rPr>
              <a:t> У ћутању (ни)је сигурност</a:t>
            </a: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RS" sz="2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. Симпозијум о Иви Андрићу</a:t>
            </a:r>
            <a:br>
              <a:rPr lang="sr-Cyrl-CS" sz="2600" b="1" dirty="0" smtClean="0">
                <a:latin typeface="Arial" pitchFamily="34" charset="0"/>
                <a:cs typeface="Arial" pitchFamily="34" charset="0"/>
              </a:rPr>
            </a:b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Сокобања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RS" sz="2600" b="1" dirty="0" smtClean="0">
                <a:latin typeface="Arial" pitchFamily="34" charset="0"/>
                <a:cs typeface="Arial" pitchFamily="34" charset="0"/>
              </a:rPr>
              <a:t>18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.10.20</a:t>
            </a: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21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8000"/>
            <a:ext cx="4724400" cy="381000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i="1" dirty="0">
                <a:latin typeface="Arial" pitchFamily="34" charset="0"/>
                <a:cs typeface="Arial" pitchFamily="34" charset="0"/>
              </a:rPr>
              <a:t>Oko tri posle podne počinjao je razgovor između gospođice Marijane i nekog očigledno starijeg i vrlo razgovetnog čoveka. Njegov glas bio je hrapav i mukao, ali jak i prodoran. Zbog ženine gluvoće čovek je govorio još povišenijim glasom, izgovarajući reč po reč i često ih ponavljajući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(Andrić 2017</a:t>
            </a:r>
            <a:r>
              <a:rPr lang="sr-Latn-RS" baseline="30000" dirty="0">
                <a:latin typeface="Arial" pitchFamily="34" charset="0"/>
                <a:cs typeface="Arial" pitchFamily="34" charset="0"/>
              </a:rPr>
              <a:t>b</a:t>
            </a:r>
            <a:r>
              <a:rPr lang="sr-Latn-RS" dirty="0">
                <a:latin typeface="Arial" pitchFamily="34" charset="0"/>
                <a:cs typeface="Arial" pitchFamily="34" charset="0"/>
              </a:rPr>
              <a:t>: 90).</a:t>
            </a: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83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Манија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Нарцисоидни поремећај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Комплекси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Снажан утицај ега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Потешкоће у психичком, емотивном и духовном животу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04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sz="3500" i="1" dirty="0"/>
              <a:t>– To nije nikad bilo. Nemoj da se mučiš i pogađaš kad je bilo. </a:t>
            </a:r>
          </a:p>
          <a:p>
            <a:r>
              <a:rPr lang="vi-VN" sz="3500" i="1" dirty="0"/>
              <a:t>– Kako? Šta je tebi, Marijano? Kako da nije bilo?</a:t>
            </a:r>
          </a:p>
          <a:p>
            <a:r>
              <a:rPr lang="vi-VN" sz="3500" i="1" dirty="0"/>
              <a:t>–Tako lepo, ni-je  </a:t>
            </a:r>
            <a:r>
              <a:rPr lang="vi-VN" sz="3500" i="1" dirty="0" smtClean="0"/>
              <a:t>bi-lo.</a:t>
            </a:r>
            <a:r>
              <a:rPr lang="vi-VN" sz="3500" dirty="0" smtClean="0"/>
              <a:t> </a:t>
            </a:r>
            <a:r>
              <a:rPr lang="sr-Latn-RS" sz="3500" dirty="0" smtClean="0">
                <a:solidFill>
                  <a:prstClr val="black"/>
                </a:solidFill>
                <a:cs typeface="Arial" pitchFamily="34" charset="0"/>
              </a:rPr>
              <a:t>[...] </a:t>
            </a:r>
            <a:r>
              <a:rPr lang="vi-VN" sz="3500" i="1" dirty="0" smtClean="0"/>
              <a:t>– </a:t>
            </a:r>
            <a:r>
              <a:rPr lang="vi-VN" sz="3500" i="1" dirty="0"/>
              <a:t>Dabome da nije bilo, kao što nije bilo ni sve ono ostalo što ti svakog dana ovde pričaš, a ja </a:t>
            </a:r>
            <a:r>
              <a:rPr lang="vi-VN" sz="3500" i="1" dirty="0" smtClean="0"/>
              <a:t>potvrđujem </a:t>
            </a:r>
            <a:r>
              <a:rPr lang="vi-VN" sz="3500" i="1" dirty="0"/>
              <a:t>(Andrić </a:t>
            </a:r>
            <a:r>
              <a:rPr lang="vi-VN" sz="3500" i="1" dirty="0" smtClean="0"/>
              <a:t>2017</a:t>
            </a:r>
            <a:r>
              <a:rPr lang="sr-Latn-RS" baseline="30000" dirty="0">
                <a:latin typeface="Arial" pitchFamily="34" charset="0"/>
                <a:cs typeface="Arial" pitchFamily="34" charset="0"/>
              </a:rPr>
              <a:t>b</a:t>
            </a:r>
            <a:r>
              <a:rPr lang="vi-VN" sz="3500" i="1" dirty="0" smtClean="0"/>
              <a:t>: </a:t>
            </a:r>
            <a:r>
              <a:rPr lang="vi-VN" sz="3500" i="1" dirty="0"/>
              <a:t>99–100).</a:t>
            </a: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81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i="1" dirty="0">
                <a:latin typeface="Arial" pitchFamily="34" charset="0"/>
                <a:cs typeface="Arial" pitchFamily="34" charset="0"/>
              </a:rPr>
              <a:t>U ćutanju je sigurnost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(Andrić 2017</a:t>
            </a:r>
            <a:r>
              <a:rPr lang="sr-Latn-RS" baseline="30000" dirty="0">
                <a:latin typeface="Arial" pitchFamily="34" charset="0"/>
                <a:cs typeface="Arial" pitchFamily="34" charset="0"/>
              </a:rPr>
              <a:t>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: 94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или није?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57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itchFamily="34" charset="0"/>
                <a:cs typeface="Arial" pitchFamily="34" charset="0"/>
              </a:rPr>
              <a:t>Извори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5905" indent="-255905" algn="just" hangingPunct="0">
              <a:spcAft>
                <a:spcPts val="300"/>
              </a:spcAft>
            </a:pPr>
            <a:r>
              <a:rPr lang="sr-Latn-RS" kern="15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Andrić </a:t>
            </a:r>
            <a:r>
              <a:rPr lang="sr-Latn-RS" kern="15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2017</a:t>
            </a:r>
            <a:r>
              <a:rPr lang="sr-Latn-RS" kern="150" baseline="300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a</a:t>
            </a:r>
            <a:r>
              <a:rPr lang="sr-Latn-RS" kern="15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: Andrić, Ivo. </a:t>
            </a:r>
            <a:r>
              <a:rPr lang="sr-Latn-RS" i="1" kern="15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Priče. </a:t>
            </a:r>
            <a:r>
              <a:rPr lang="sr-Latn-RS" kern="15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Beograd.</a:t>
            </a:r>
            <a:endParaRPr lang="sr-Latn-RS" kern="15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255905" indent="-255905" algn="just" hangingPunct="0">
              <a:spcAft>
                <a:spcPts val="300"/>
              </a:spcAft>
            </a:pPr>
            <a:r>
              <a:rPr lang="sr-Latn-RS" kern="15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Andrić 2017</a:t>
            </a:r>
            <a:r>
              <a:rPr lang="sr-Latn-RS" kern="150" baseline="300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b</a:t>
            </a:r>
            <a:r>
              <a:rPr lang="sr-Latn-RS" kern="15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: Andrić, Ivo. </a:t>
            </a:r>
            <a:r>
              <a:rPr lang="sr-Latn-RS" i="1" kern="15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Priče o mitomanima. </a:t>
            </a:r>
            <a:r>
              <a:rPr lang="sr-Latn-RS" kern="15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Priredio i predgovor napisao: Džadžić, Petar. Београд.</a:t>
            </a:r>
            <a:endParaRPr lang="sr-Latn-RS" kern="15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255905" indent="-255905" algn="just" fontAlgn="auto">
              <a:spcBef>
                <a:spcPts val="300"/>
              </a:spcBef>
              <a:spcAft>
                <a:spcPts val="30"/>
              </a:spcAft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57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sr-Latn-RS" dirty="0">
                <a:latin typeface="Arial" pitchFamily="34" charset="0"/>
                <a:cs typeface="Arial" pitchFamily="34" charset="0"/>
              </a:rPr>
              <a:t>Davison, Neale 2002: Davison, Gerald C., Neale, John M. </a:t>
            </a:r>
            <a:r>
              <a:rPr lang="sr-Latn-RS" i="1" dirty="0">
                <a:latin typeface="Arial" pitchFamily="34" charset="0"/>
                <a:cs typeface="Arial" pitchFamily="34" charset="0"/>
              </a:rPr>
              <a:t>Psihologija abnormalnog doživljavanja i ponašanja.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Preveli: Arambašić, Lidija i dr. Jastrebarsko.</a:t>
            </a:r>
          </a:p>
          <a:p>
            <a:pPr hangingPunct="0"/>
            <a:r>
              <a:rPr lang="sr-Latn-RS" dirty="0">
                <a:latin typeface="Arial" pitchFamily="34" charset="0"/>
                <a:cs typeface="Arial" pitchFamily="34" charset="0"/>
              </a:rPr>
              <a:t>Jandrić 1982. Jandrić, Ljubo. </a:t>
            </a:r>
            <a:r>
              <a:rPr lang="sr-Latn-RS" i="1" dirty="0">
                <a:latin typeface="Arial" pitchFamily="34" charset="0"/>
                <a:cs typeface="Arial" pitchFamily="34" charset="0"/>
              </a:rPr>
              <a:t>Sa Ivom Andrićem</a:t>
            </a:r>
            <a:r>
              <a:rPr lang="sr-Latn-RS" dirty="0">
                <a:latin typeface="Arial" pitchFamily="34" charset="0"/>
                <a:cs typeface="Arial" pitchFamily="34" charset="0"/>
              </a:rPr>
              <a:t>. Sarajevo.</a:t>
            </a:r>
          </a:p>
          <a:p>
            <a:pPr hangingPunct="0"/>
            <a:r>
              <a:rPr lang="sr-Latn-RS" dirty="0">
                <a:latin typeface="Arial" pitchFamily="34" charset="0"/>
                <a:cs typeface="Arial" pitchFamily="34" charset="0"/>
              </a:rPr>
              <a:t>Крстић 1988: Крстић,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Драган.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Психолошки </a:t>
            </a:r>
            <a:r>
              <a:rPr lang="sr-Latn-RS" i="1" dirty="0">
                <a:latin typeface="Arial" pitchFamily="34" charset="0"/>
                <a:cs typeface="Arial" pitchFamily="34" charset="0"/>
              </a:rPr>
              <a:t>речник.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Београд.</a:t>
            </a:r>
          </a:p>
          <a:p>
            <a:pPr indent="255905">
              <a:spcAft>
                <a:spcPts val="0"/>
              </a:spcAft>
            </a:pP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96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>
                <a:latin typeface="Arial" pitchFamily="34" charset="0"/>
                <a:cs typeface="Arial" pitchFamily="34" charset="0"/>
              </a:rPr>
              <a:t>Trebješanin 2000: Trebješanin, Žarko. Rečnik psihologije. Beograd.</a:t>
            </a:r>
          </a:p>
          <a:p>
            <a:r>
              <a:rPr lang="sr-Cyrl-RS" dirty="0">
                <a:latin typeface="Arial" pitchFamily="34" charset="0"/>
                <a:cs typeface="Arial" pitchFamily="34" charset="0"/>
              </a:rPr>
              <a:t>Фрај 2007: Фрај, Нортроп. Анатомија критике: четири есеја. Превод с енглеског: Раичевић, Горана. Нови Сад.</a:t>
            </a:r>
          </a:p>
          <a:p>
            <a:r>
              <a:rPr lang="sr-Latn-RS" dirty="0">
                <a:latin typeface="Arial" pitchFamily="34" charset="0"/>
                <a:cs typeface="Arial" pitchFamily="34" charset="0"/>
              </a:rPr>
              <a:t>Džadžić 2017: Džažić, Petar. O mitomanima. In: Andrić, Ivo. Priče o mitomanima. Priredio i predgovor napisao: Džadžić, Petar. </a:t>
            </a:r>
            <a:r>
              <a:rPr lang="sr-Cyrl-RS" dirty="0">
                <a:latin typeface="Arial" pitchFamily="34" charset="0"/>
                <a:cs typeface="Arial" pitchFamily="34" charset="0"/>
              </a:rPr>
              <a:t>Београд.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S. 7–18.</a:t>
            </a: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52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Хвала на пажњи!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sr-Cyrl-RS" sz="4900" dirty="0" smtClean="0">
                <a:latin typeface="Arial" pitchFamily="34" charset="0"/>
                <a:cs typeface="Arial" pitchFamily="34" charset="0"/>
              </a:rPr>
              <a:t>Сажетак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Да ли је у ћутању сигурност?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Митомани (Андрија, барон)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Приповетке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Злостављање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Суседи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Психологија, психички поремећаји, его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Начини на који се жртве (Аница и Маријана) носе након претрпљеног вербалног и психичког насиља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Актуелна и савремена тематика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52095" hangingPunct="0">
              <a:spcAft>
                <a:spcPts val="300"/>
              </a:spcAft>
            </a:pPr>
            <a:r>
              <a:rPr lang="sr-Cyrl-RS" kern="150" dirty="0" smtClean="0">
                <a:latin typeface="Arial" pitchFamily="34" charset="0"/>
                <a:ea typeface="Times New Roman"/>
                <a:cs typeface="Arial" pitchFamily="34" charset="0"/>
              </a:rPr>
              <a:t>„</a:t>
            </a:r>
            <a:r>
              <a:rPr lang="sr-Latn-RS" kern="150" dirty="0" smtClean="0">
                <a:latin typeface="Arial" pitchFamily="34" charset="0"/>
                <a:ea typeface="Times New Roman"/>
                <a:cs typeface="Arial" pitchFamily="34" charset="0"/>
              </a:rPr>
              <a:t>Митоманија</a:t>
            </a:r>
            <a:r>
              <a:rPr lang="sr-Latn-RS" kern="150" dirty="0">
                <a:latin typeface="Arial" pitchFamily="34" charset="0"/>
                <a:ea typeface="Times New Roman"/>
                <a:cs typeface="Arial" pitchFamily="34" charset="0"/>
              </a:rPr>
              <a:t>, склоност ка преувеличавању догађаја, од којих се прави мит; тежња да се измишљени догађаји прогласе </a:t>
            </a:r>
            <a:r>
              <a:rPr lang="sr-Latn-RS" kern="150" dirty="0" smtClean="0">
                <a:latin typeface="Arial" pitchFamily="34" charset="0"/>
                <a:ea typeface="Times New Roman"/>
                <a:cs typeface="Arial" pitchFamily="34" charset="0"/>
              </a:rPr>
              <a:t>истинитим</a:t>
            </a:r>
            <a:r>
              <a:rPr lang="sr-Cyrl-RS" kern="150" dirty="0" smtClean="0">
                <a:latin typeface="Arial" pitchFamily="34" charset="0"/>
                <a:ea typeface="Times New Roman"/>
                <a:cs typeface="Arial" pitchFamily="34" charset="0"/>
              </a:rPr>
              <a:t>“ </a:t>
            </a:r>
            <a:r>
              <a:rPr lang="sr-Latn-RS" kern="150" dirty="0" smtClean="0">
                <a:latin typeface="Arial" pitchFamily="34" charset="0"/>
                <a:ea typeface="Times New Roman"/>
                <a:cs typeface="Arial" pitchFamily="34" charset="0"/>
              </a:rPr>
              <a:t>(Крстић </a:t>
            </a:r>
            <a:r>
              <a:rPr lang="sr-Latn-RS" kern="150" dirty="0">
                <a:latin typeface="Arial" pitchFamily="34" charset="0"/>
                <a:ea typeface="Times New Roman"/>
                <a:cs typeface="Arial" pitchFamily="34" charset="0"/>
              </a:rPr>
              <a:t>1988: 333).</a:t>
            </a:r>
          </a:p>
          <a:p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7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Злостављање</a:t>
            </a:r>
            <a:endParaRPr lang="sr-Latn-R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Компаративно сагледати са приповетком </a:t>
            </a:r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Суседи</a:t>
            </a:r>
            <a:endParaRPr lang="sr-Cyrl-RS" cap="small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Аница и Андрија Зерековић – упознавање, брачни живот, растајање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Маријана је жртва митомана као и Аница, али имају различите начине реаговања на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насиље.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72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sr-Latn-RS" i="1" dirty="0">
                <a:latin typeface="Arial" pitchFamily="34" charset="0"/>
                <a:cs typeface="Arial" pitchFamily="34" charset="0"/>
              </a:rPr>
              <a:t>Svi su se izjasnili protiv Anice. Ne samo komšiluk i poznanici i prijatelji nego, sa malim izuzecima, i njena porodica. Njen otac je nije primio u kuću one septembarske večeri kad je odbegla od muža, i docnije joj je poručio da u njegovoj kući nema mesta za begulje-pobegulje koje ‛traže hleba nad pogaču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’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dirty="0">
                <a:latin typeface="Arial" pitchFamily="34" charset="0"/>
                <a:cs typeface="Arial" pitchFamily="34" charset="0"/>
              </a:rPr>
              <a:t>Andrić 2017</a:t>
            </a:r>
            <a:r>
              <a:rPr lang="sr-Latn-RS" baseline="30000" dirty="0">
                <a:latin typeface="Arial" pitchFamily="34" charset="0"/>
                <a:cs typeface="Arial" pitchFamily="34" charset="0"/>
              </a:rPr>
              <a:t>b</a:t>
            </a:r>
            <a:r>
              <a:rPr lang="sr-Latn-RS" dirty="0">
                <a:latin typeface="Arial" pitchFamily="34" charset="0"/>
                <a:cs typeface="Arial" pitchFamily="34" charset="0"/>
              </a:rPr>
              <a:t>: 51).</a:t>
            </a: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8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i="1" dirty="0">
                <a:latin typeface="Arial" pitchFamily="34" charset="0"/>
                <a:cs typeface="Arial" pitchFamily="34" charset="0"/>
              </a:rPr>
              <a:t>Gazda Andrija ustaje i šireći ruke sa nekim pokretima i grimasama koje inače, preko dana, u radnji i među svetom, niko kod njega ne može da vidi, objašnjava ženi, koja mirno sluša, mrežu svojih trgovačkih veza i kredita, kao što se objašnjava nov planetarni sistem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(Andrić 2017</a:t>
            </a:r>
            <a:r>
              <a:rPr lang="sr-Latn-RS" baseline="30000" dirty="0">
                <a:latin typeface="Arial" pitchFamily="34" charset="0"/>
                <a:cs typeface="Arial" pitchFamily="34" charset="0"/>
              </a:rPr>
              <a:t>b</a:t>
            </a:r>
            <a:r>
              <a:rPr lang="sr-Latn-RS" dirty="0">
                <a:latin typeface="Arial" pitchFamily="34" charset="0"/>
                <a:cs typeface="Arial" pitchFamily="34" charset="0"/>
              </a:rPr>
              <a:t>: 61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3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Митоманија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је болест која је у блиској и нераздвојној вези са комплексима више и ниже вредности.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1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cap="small" dirty="0" smtClean="0"/>
              <a:t>Суседи</a:t>
            </a:r>
            <a:endParaRPr lang="sr-Latn-R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Маријана и барон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Жртве: Аница и Маријана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Вербални насилници: Андрија и барон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Различите реакције жена на злостављање интригантне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су за размишљање</a:t>
            </a:r>
            <a:endParaRPr lang="sr-Latn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1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sz="3500" i="1" dirty="0">
                <a:latin typeface="Arial" pitchFamily="34" charset="0"/>
                <a:cs typeface="Arial" pitchFamily="34" charset="0"/>
              </a:rPr>
              <a:t>Kao što je često radila u snovima i u onim bunovnim mislima pored zaspalog muža, ona je i sada brzo složila najnužnije od potrebnih stvari i </a:t>
            </a:r>
            <a:r>
              <a:rPr lang="sr-Latn-RS" sz="3500" i="1" dirty="0" smtClean="0">
                <a:latin typeface="Arial" pitchFamily="34" charset="0"/>
                <a:cs typeface="Arial" pitchFamily="34" charset="0"/>
              </a:rPr>
              <a:t>odela. </a:t>
            </a:r>
            <a:r>
              <a:rPr lang="sr-Latn-RS" sz="3500" dirty="0" smtClean="0">
                <a:latin typeface="Arial" pitchFamily="34" charset="0"/>
                <a:cs typeface="Arial" pitchFamily="34" charset="0"/>
              </a:rPr>
              <a:t>[...]</a:t>
            </a:r>
            <a:r>
              <a:rPr lang="sr-Latn-RS" sz="3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500" i="1" dirty="0">
                <a:latin typeface="Arial" pitchFamily="34" charset="0"/>
                <a:cs typeface="Arial" pitchFamily="34" charset="0"/>
              </a:rPr>
              <a:t>Njena je misao potpuno stala. A onaj snažni nemir u telu biva sve jači i tako je silan da bi lance raskinuo. Taj nemir je nju nosio kao slamku uz strmu ulicu i vodio je pravo očinskoj kući </a:t>
            </a:r>
            <a:r>
              <a:rPr lang="sr-Latn-RS" sz="3500" dirty="0">
                <a:latin typeface="Arial" pitchFamily="34" charset="0"/>
                <a:cs typeface="Arial" pitchFamily="34" charset="0"/>
              </a:rPr>
              <a:t>(Andrić 2017</a:t>
            </a:r>
            <a:r>
              <a:rPr lang="sr-Latn-RS" sz="3500" baseline="30000" dirty="0">
                <a:latin typeface="Arial" pitchFamily="34" charset="0"/>
                <a:cs typeface="Arial" pitchFamily="34" charset="0"/>
              </a:rPr>
              <a:t>b</a:t>
            </a:r>
            <a:r>
              <a:rPr lang="sr-Latn-RS" sz="3500" dirty="0">
                <a:latin typeface="Arial" pitchFamily="34" charset="0"/>
                <a:cs typeface="Arial" pitchFamily="34" charset="0"/>
              </a:rPr>
              <a:t>: 84).</a:t>
            </a: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39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691</Words>
  <Application>Microsoft Office PowerPoint</Application>
  <PresentationFormat>On-screen Show (4:3)</PresentationFormat>
  <Paragraphs>60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Милана Поучки (Нови Сад)  Универзитет у Новом Саду Филозофски факултет  milanapoucki@gmail.com   У ћутању (ни)је сигурност  13. Симпозијум о Иви Андрићу Сокобања, 18.10.2021. </vt:lpstr>
      <vt:lpstr>Сажетак </vt:lpstr>
      <vt:lpstr>PowerPoint Presentation</vt:lpstr>
      <vt:lpstr>Злостављање</vt:lpstr>
      <vt:lpstr>PowerPoint Presentation</vt:lpstr>
      <vt:lpstr>PowerPoint Presentation</vt:lpstr>
      <vt:lpstr>PowerPoint Presentation</vt:lpstr>
      <vt:lpstr>Суседи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Извори</vt:lpstr>
      <vt:lpstr>Литература</vt:lpstr>
      <vt:lpstr>PowerPoint Presentation</vt:lpstr>
      <vt:lpstr>PowerPoint Presentation</vt:lpstr>
    </vt:vector>
  </TitlesOfParts>
  <Company>Poucki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Milana</dc:creator>
  <cp:lastModifiedBy>Admin</cp:lastModifiedBy>
  <cp:revision>312</cp:revision>
  <dcterms:created xsi:type="dcterms:W3CDTF">2015-08-24T14:02:58Z</dcterms:created>
  <dcterms:modified xsi:type="dcterms:W3CDTF">2021-04-13T20:24:52Z</dcterms:modified>
</cp:coreProperties>
</file>