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5"/>
  </p:notesMasterIdLst>
  <p:sldIdLst>
    <p:sldId id="256" r:id="rId2"/>
    <p:sldId id="28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  <p:sldId id="274" r:id="rId20"/>
    <p:sldId id="275" r:id="rId21"/>
    <p:sldId id="276" r:id="rId22"/>
    <p:sldId id="272" r:id="rId23"/>
    <p:sldId id="279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5E7B3-0900-4F11-BC8F-5B31BDAEE4F8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B8C7E-D652-4552-B7E9-2CE3018FA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157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B8C7E-D652-4552-B7E9-2CE3018FAE3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574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A6AD9-FCA7-40E3-BFFC-14E7622E56F8}" type="datetime1">
              <a:rPr lang="en-US" smtClean="0"/>
              <a:t>10/13/2021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A9F2-2CE3-491E-B7BE-5F71EC10B15B}" type="datetime1">
              <a:rPr lang="en-US" smtClean="0"/>
              <a:t>10/13/2021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72B31-0398-4246-B281-D7E5D7302CF9}" type="datetime1">
              <a:rPr lang="en-US" smtClean="0"/>
              <a:t>10/13/2021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AF86D-D866-4679-B7C4-509ED4E7E79A}" type="datetime1">
              <a:rPr lang="en-US" smtClean="0"/>
              <a:t>10/13/2021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91FF5-C401-472B-8E33-BC5985EA4891}" type="datetime1">
              <a:rPr lang="en-US" smtClean="0"/>
              <a:t>10/13/2021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79965-59FC-4781-8919-B3CF70569409}" type="datetime1">
              <a:rPr lang="en-US" smtClean="0"/>
              <a:t>10/13/2021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975B-8C6C-4F20-A943-64EE30E3A1FF}" type="datetime1">
              <a:rPr lang="en-US" smtClean="0"/>
              <a:t>10/13/2021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760A2-01F6-483E-9B79-2522DCC7AD88}" type="datetime1">
              <a:rPr lang="en-US" smtClean="0"/>
              <a:t>10/13/2021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DC2F-F581-4796-AA29-6CE74CF51CD2}" type="datetime1">
              <a:rPr lang="en-US" smtClean="0"/>
              <a:t>10/13/2021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4B9F-DCE2-462B-9CED-743C93391650}" type="datetime1">
              <a:rPr lang="en-US" smtClean="0"/>
              <a:t>10/13/2021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BEA3-CF68-463A-BE2E-68BEFB7D4C4D}" type="datetime1">
              <a:rPr lang="en-US" smtClean="0"/>
              <a:t>10/13/2021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236D9-171D-43B4-9D7C-2914A1C715ED}" type="datetime1">
              <a:rPr lang="en-US" smtClean="0"/>
              <a:t>10/13/2021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C6DE0-888C-464F-8654-5D008A30EC5F}" type="datetime1">
              <a:rPr lang="en-US" smtClean="0"/>
              <a:t>10/13/2021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BE1C0-8D81-4BAA-AF62-7DFFF870297A}" type="datetime1">
              <a:rPr lang="en-US" smtClean="0"/>
              <a:t>10/13/2021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03308-3382-4CA0-A943-8A55AFDF2E63}" type="datetime1">
              <a:rPr lang="en-US" smtClean="0"/>
              <a:t>10/13/2021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154F-709D-48D8-A537-D9E81DD633D8}" type="datetime1">
              <a:rPr lang="en-US" smtClean="0"/>
              <a:t>10/13/2021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F216A-F613-4852-AC5C-02C9F58A3B87}" type="datetime1">
              <a:rPr lang="en-US" smtClean="0"/>
              <a:t>10/13/2021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923691"/>
            <a:ext cx="7766936" cy="2127145"/>
          </a:xfrm>
        </p:spPr>
        <p:txBody>
          <a:bodyPr/>
          <a:lstStyle/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О стилско-језичким особеностима приповијетке </a:t>
            </a:r>
            <a:r>
              <a:rPr lang="en-US" sz="3200" b="1" cap="small" dirty="0">
                <a:latin typeface="Arial" panose="020B0604020202020204" pitchFamily="34" charset="0"/>
                <a:cs typeface="Arial" panose="020B0604020202020204" pitchFamily="34" charset="0"/>
              </a:rPr>
              <a:t>Бифе </a:t>
            </a:r>
            <a:r>
              <a:rPr lang="sr-Cyrl-BA" sz="3200" b="1" cap="small" dirty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en-US" sz="3200" b="1" cap="small" dirty="0">
                <a:latin typeface="Arial" panose="020B0604020202020204" pitchFamily="34" charset="0"/>
                <a:cs typeface="Arial" panose="020B0604020202020204" pitchFamily="34" charset="0"/>
              </a:rPr>
              <a:t>Титаник</a:t>
            </a:r>
            <a:r>
              <a:rPr lang="sr-Cyrl-BA" sz="3200" b="1" cap="small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Иве Андрића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702986"/>
          </a:xfrm>
        </p:spPr>
        <p:txBody>
          <a:bodyPr>
            <a:normAutofit/>
          </a:bodyPr>
          <a:lstStyle/>
          <a:p>
            <a:pPr algn="ctr"/>
            <a:endParaRPr lang="sr-Latn-BA" sz="1400" dirty="0" smtClean="0"/>
          </a:p>
          <a:p>
            <a:pPr algn="ctr"/>
            <a:endParaRPr lang="sr-Latn-BA" sz="1400" dirty="0"/>
          </a:p>
          <a:p>
            <a:pPr algn="ctr"/>
            <a:r>
              <a:rPr lang="sr-Cyrl-BA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Андрићева приповијетка</a:t>
            </a:r>
          </a:p>
          <a:p>
            <a:pPr algn="ctr"/>
            <a:r>
              <a:rPr lang="sr-Cyrl-BA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Грац</a:t>
            </a:r>
            <a:r>
              <a:rPr lang="sr-Cyrl-B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14–17. 10. 2021.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06180" y="555746"/>
            <a:ext cx="6096000" cy="184665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sr-Cyrl-BA" b="1" dirty="0">
                <a:latin typeface="Arial" panose="020B0604020202020204" pitchFamily="34" charset="0"/>
                <a:cs typeface="Arial" panose="020B0604020202020204" pitchFamily="34" charset="0"/>
              </a:rPr>
              <a:t>Горан </a:t>
            </a:r>
            <a:r>
              <a:rPr lang="sr-Cyrl-BA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Милашин</a:t>
            </a:r>
            <a:r>
              <a:rPr lang="sr-Latn-BA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r-Cyrl-BA" dirty="0" smtClean="0">
                <a:latin typeface="Arial" panose="020B0604020202020204" pitchFamily="34" charset="0"/>
                <a:cs typeface="Arial" panose="020B0604020202020204" pitchFamily="34" charset="0"/>
              </a:rPr>
              <a:t>Бања Лука)</a:t>
            </a:r>
            <a:endParaRPr lang="sr-Cyrl-B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sr-Cyrl-BA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r-Cyrl-B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Универзитет </a:t>
            </a:r>
            <a:r>
              <a:rPr lang="sr-Cyrl-BA" sz="1600" dirty="0">
                <a:latin typeface="Arial" panose="020B0604020202020204" pitchFamily="34" charset="0"/>
                <a:cs typeface="Arial" panose="020B0604020202020204" pitchFamily="34" charset="0"/>
              </a:rPr>
              <a:t>у Бањој Луци</a:t>
            </a:r>
          </a:p>
          <a:p>
            <a:pPr algn="ctr"/>
            <a:r>
              <a:rPr lang="sr-Cyrl-BA" sz="1600" dirty="0">
                <a:latin typeface="Arial" panose="020B0604020202020204" pitchFamily="34" charset="0"/>
                <a:cs typeface="Arial" panose="020B0604020202020204" pitchFamily="34" charset="0"/>
              </a:rPr>
              <a:t>Филолошки факултет</a:t>
            </a:r>
          </a:p>
          <a:p>
            <a:pPr algn="ctr"/>
            <a:r>
              <a:rPr lang="sr-Cyrl-BA" sz="1600" dirty="0">
                <a:latin typeface="Arial" panose="020B0604020202020204" pitchFamily="34" charset="0"/>
                <a:cs typeface="Arial" panose="020B0604020202020204" pitchFamily="34" charset="0"/>
              </a:rPr>
              <a:t>Катедра за </a:t>
            </a:r>
            <a:r>
              <a:rPr lang="sr-Cyrl-B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србистику</a:t>
            </a:r>
          </a:p>
          <a:p>
            <a:pPr algn="ctr"/>
            <a:endParaRPr lang="sr-Cyrl-B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r-Latn-B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goran.milasin@flf.unibl.org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18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552091"/>
            <a:ext cx="8596668" cy="5489271"/>
          </a:xfrm>
        </p:spPr>
        <p:txBody>
          <a:bodyPr/>
          <a:lstStyle/>
          <a:p>
            <a:r>
              <a:rPr lang="sr-Cyrl-B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Лексема </a:t>
            </a:r>
            <a:r>
              <a:rPr lang="sr-Cyrl-BA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страх</a:t>
            </a:r>
            <a:r>
              <a:rPr lang="sr-Cyrl-B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уопштавање</a:t>
            </a:r>
            <a:endParaRPr lang="sr-Latn-BA" sz="2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B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Страх је у овим земљама посејан као усев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на време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са планом и добрим познавањем тла и свих услова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затим пажљиво негован и одржаван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и сада је доносио плодове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Страх је оно што пљачка и коље овакве као што је Менто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страх им кочи памет и везује руке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а усташе лако извршују пљачку и </a:t>
            </a:r>
            <a:r>
              <a:rPr lang="sr-Cyrl-BA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клање</a:t>
            </a:r>
            <a:r>
              <a:rPr lang="sr-Cyrl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sr-Cyrl-B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BA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Тај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страх је и у овом случају свршавао највећи дио посла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И Менто је био један од оних који су се тако уплашили и избезумили да се и не питају каква је и колика та убилачка стихија која их гони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да ли човек може избећи њен ударац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кад се већ њеној сили не може да супротстави силом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него само чекају кад ће доћи ред на њих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А како и да не буде уплашен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он са својом плитком памети и порочним животом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кад су усплашени толики други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паметнији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угледнији и јачи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 (317).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429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552091"/>
            <a:ext cx="8596668" cy="5489271"/>
          </a:xfrm>
        </p:spPr>
        <p:txBody>
          <a:bodyPr/>
          <a:lstStyle/>
          <a:p>
            <a:r>
              <a:rPr lang="sr-Cyrl-B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Лексема </a:t>
            </a:r>
            <a:r>
              <a:rPr lang="sr-Cyrl-BA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страх</a:t>
            </a:r>
            <a:r>
              <a:rPr lang="sr-Cyrl-B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Стјепан Ковић</a:t>
            </a:r>
            <a:endParaRPr lang="sr-Latn-BA" sz="2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B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Ето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постао је усташа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крупна ствар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! –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и самог га је помало </a:t>
            </a:r>
            <a:r>
              <a:rPr lang="sr-Cyrl-B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страх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 тога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Помешао се са младићима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силеџијама и накомицама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којих се увек </a:t>
            </a:r>
            <a:r>
              <a:rPr lang="sr-Cyrl-B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прибојавао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 и међу којима се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право говорећи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и сада осећа као сокачко керче међу вуковима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. [...]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Слуша их и посматра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а у њему се мешају осећања зависти и дивљења са жељом да једном научи како се то ради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како се постаје уистину такав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моћан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вешт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зао и безобзиран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али и са дубоким</a:t>
            </a:r>
            <a:r>
              <a:rPr lang="sr-Cyrl-BA" sz="2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неразумљивим страхом од свега тога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 (328–329).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93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552091"/>
            <a:ext cx="8596668" cy="6081622"/>
          </a:xfrm>
        </p:spPr>
        <p:txBody>
          <a:bodyPr>
            <a:normAutofit fontScale="92500" lnSpcReduction="20000"/>
          </a:bodyPr>
          <a:lstStyle/>
          <a:p>
            <a:r>
              <a:rPr lang="sr-Cyrl-B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Преношење туђег говора у функцији карактеризације ликова</a:t>
            </a:r>
            <a:endParaRPr lang="sr-Latn-BA" sz="2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B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BA" sz="2200" i="1" dirty="0">
                <a:latin typeface="Arial" panose="020B0604020202020204" pitchFamily="34" charset="0"/>
                <a:cs typeface="Arial" panose="020B0604020202020204" pitchFamily="34" charset="0"/>
              </a:rPr>
              <a:t>Искоришћујући тај гнев на сама себе</a:t>
            </a:r>
            <a:r>
              <a:rPr lang="sr-Cyrl-BA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200" i="1" dirty="0">
                <a:latin typeface="Arial" panose="020B0604020202020204" pitchFamily="34" charset="0"/>
                <a:cs typeface="Arial" panose="020B0604020202020204" pitchFamily="34" charset="0"/>
              </a:rPr>
              <a:t>он се одједном гневно обрати Папи</a:t>
            </a:r>
            <a:r>
              <a:rPr lang="sr-Cyrl-BA" sz="2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BA" sz="22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sr-Cyrl-BA" sz="2200" i="1" dirty="0">
                <a:latin typeface="Arial" panose="020B0604020202020204" pitchFamily="34" charset="0"/>
                <a:cs typeface="Arial" panose="020B0604020202020204" pitchFamily="34" charset="0"/>
              </a:rPr>
              <a:t>Слушај ти</a:t>
            </a:r>
            <a:r>
              <a:rPr lang="sr-Cyrl-BA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200" i="1" dirty="0">
                <a:latin typeface="Arial" panose="020B0604020202020204" pitchFamily="34" charset="0"/>
                <a:cs typeface="Arial" panose="020B0604020202020204" pitchFamily="34" charset="0"/>
              </a:rPr>
              <a:t>злато и новац вади одмах</a:t>
            </a:r>
            <a:r>
              <a:rPr lang="sr-Cyrl-BA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200" i="1" dirty="0">
                <a:latin typeface="Arial" panose="020B0604020202020204" pitchFamily="34" charset="0"/>
                <a:cs typeface="Arial" panose="020B0604020202020204" pitchFamily="34" charset="0"/>
              </a:rPr>
              <a:t>да не разговарамо дуго</a:t>
            </a:r>
            <a:r>
              <a:rPr lang="sr-Cyrl-BA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200" i="1" dirty="0">
                <a:latin typeface="Arial" panose="020B0604020202020204" pitchFamily="34" charset="0"/>
                <a:cs typeface="Arial" panose="020B0604020202020204" pitchFamily="34" charset="0"/>
              </a:rPr>
              <a:t>јер</a:t>
            </a:r>
            <a:r>
              <a:rPr lang="sr-Cyrl-BA" sz="22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BA" sz="2200" i="1" dirty="0">
                <a:latin typeface="Arial" panose="020B0604020202020204" pitchFamily="34" charset="0"/>
                <a:cs typeface="Arial" panose="020B0604020202020204" pitchFamily="34" charset="0"/>
              </a:rPr>
              <a:t>Говорио је слушајући своје речи као да долазе издалека</a:t>
            </a:r>
            <a:r>
              <a:rPr lang="sr-Cyrl-BA" sz="22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sr-Cyrl-BA" sz="2200" i="1" dirty="0">
                <a:latin typeface="Arial" panose="020B0604020202020204" pitchFamily="34" charset="0"/>
                <a:cs typeface="Arial" panose="020B0604020202020204" pitchFamily="34" charset="0"/>
              </a:rPr>
              <a:t>свака реч му је изгледала сувише отегнута</a:t>
            </a:r>
            <a:r>
              <a:rPr lang="sr-Cyrl-BA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200" i="1" dirty="0">
                <a:latin typeface="Arial" panose="020B0604020202020204" pitchFamily="34" charset="0"/>
                <a:cs typeface="Arial" panose="020B0604020202020204" pitchFamily="34" charset="0"/>
              </a:rPr>
              <a:t>као реч из обичног говора а не као оштра заповест без поговора</a:t>
            </a:r>
            <a:r>
              <a:rPr lang="sr-Cyrl-BA" sz="2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r-Cyrl-BA" sz="2200" i="1" dirty="0">
                <a:latin typeface="Arial" panose="020B0604020202020204" pitchFamily="34" charset="0"/>
                <a:cs typeface="Arial" panose="020B0604020202020204" pitchFamily="34" charset="0"/>
              </a:rPr>
              <a:t>Говорио је</a:t>
            </a:r>
            <a:r>
              <a:rPr lang="sr-Cyrl-BA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200" i="1" dirty="0">
                <a:latin typeface="Arial" panose="020B0604020202020204" pitchFamily="34" charset="0"/>
                <a:cs typeface="Arial" panose="020B0604020202020204" pitchFamily="34" charset="0"/>
              </a:rPr>
              <a:t>а у исто време је мислио како би неки од млађих</a:t>
            </a:r>
            <a:r>
              <a:rPr lang="sr-Cyrl-BA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200" i="1" dirty="0">
                <a:latin typeface="Arial" panose="020B0604020202020204" pitchFamily="34" charset="0"/>
                <a:cs typeface="Arial" panose="020B0604020202020204" pitchFamily="34" charset="0"/>
              </a:rPr>
              <a:t>правих усташа то изговорио</a:t>
            </a:r>
            <a:r>
              <a:rPr lang="sr-Cyrl-BA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200" i="1" dirty="0">
                <a:latin typeface="Arial" panose="020B0604020202020204" pitchFamily="34" charset="0"/>
                <a:cs typeface="Arial" panose="020B0604020202020204" pitchFamily="34" charset="0"/>
              </a:rPr>
              <a:t>а на крају</a:t>
            </a:r>
            <a:r>
              <a:rPr lang="sr-Cyrl-BA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200" i="1" dirty="0">
                <a:latin typeface="Arial" panose="020B0604020202020204" pitchFamily="34" charset="0"/>
                <a:cs typeface="Arial" panose="020B0604020202020204" pitchFamily="34" charset="0"/>
              </a:rPr>
              <a:t>у паузи</a:t>
            </a:r>
            <a:r>
              <a:rPr lang="sr-Cyrl-BA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200" i="1" dirty="0">
                <a:latin typeface="Arial" panose="020B0604020202020204" pitchFamily="34" charset="0"/>
                <a:cs typeface="Arial" panose="020B0604020202020204" pitchFamily="34" charset="0"/>
              </a:rPr>
              <a:t>после речи</a:t>
            </a:r>
            <a:r>
              <a:rPr lang="sr-Cyrl-BA" sz="2200" dirty="0">
                <a:latin typeface="Arial" panose="020B0604020202020204" pitchFamily="34" charset="0"/>
                <a:cs typeface="Arial" panose="020B0604020202020204" pitchFamily="34" charset="0"/>
              </a:rPr>
              <a:t> „</a:t>
            </a:r>
            <a:r>
              <a:rPr lang="sr-Cyrl-BA" sz="2200" i="1" dirty="0">
                <a:latin typeface="Arial" panose="020B0604020202020204" pitchFamily="34" charset="0"/>
                <a:cs typeface="Arial" panose="020B0604020202020204" pitchFamily="34" charset="0"/>
              </a:rPr>
              <a:t>јер</a:t>
            </a:r>
            <a:r>
              <a:rPr lang="sr-Cyrl-BA" sz="2200" dirty="0">
                <a:latin typeface="Arial" panose="020B0604020202020204" pitchFamily="34" charset="0"/>
                <a:cs typeface="Arial" panose="020B0604020202020204" pitchFamily="34" charset="0"/>
              </a:rPr>
              <a:t>“, </a:t>
            </a:r>
            <a:r>
              <a:rPr lang="sr-Cyrl-BA" sz="2200" i="1" dirty="0">
                <a:latin typeface="Arial" panose="020B0604020202020204" pitchFamily="34" charset="0"/>
                <a:cs typeface="Arial" panose="020B0604020202020204" pitchFamily="34" charset="0"/>
              </a:rPr>
              <a:t>где треба да буде тешка претња са мучењем или убиством</a:t>
            </a:r>
            <a:r>
              <a:rPr lang="sr-Cyrl-BA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200" i="1" dirty="0">
                <a:latin typeface="Arial" panose="020B0604020202020204" pitchFamily="34" charset="0"/>
                <a:cs typeface="Arial" panose="020B0604020202020204" pitchFamily="34" charset="0"/>
              </a:rPr>
              <a:t>или и једним и другим</a:t>
            </a:r>
            <a:r>
              <a:rPr lang="sr-Cyrl-BA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200" i="1" dirty="0">
                <a:latin typeface="Arial" panose="020B0604020202020204" pitchFamily="34" charset="0"/>
                <a:cs typeface="Arial" panose="020B0604020202020204" pitchFamily="34" charset="0"/>
              </a:rPr>
              <a:t>чуо је како одјекује празнина</a:t>
            </a:r>
            <a:r>
              <a:rPr lang="sr-Cyrl-BA" sz="2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r-Cyrl-BA" sz="2200" i="1" dirty="0">
                <a:latin typeface="Arial" panose="020B0604020202020204" pitchFamily="34" charset="0"/>
                <a:cs typeface="Arial" panose="020B0604020202020204" pitchFamily="34" charset="0"/>
              </a:rPr>
              <a:t>Јер</a:t>
            </a:r>
            <a:r>
              <a:rPr lang="sr-Cyrl-BA" sz="2200" dirty="0">
                <a:latin typeface="Arial" panose="020B0604020202020204" pitchFamily="34" charset="0"/>
                <a:cs typeface="Arial" panose="020B0604020202020204" pitchFamily="34" charset="0"/>
              </a:rPr>
              <a:t>…! </a:t>
            </a:r>
            <a:r>
              <a:rPr lang="sr-Cyrl-BA" sz="2200" i="1" dirty="0">
                <a:latin typeface="Arial" panose="020B0604020202020204" pitchFamily="34" charset="0"/>
                <a:cs typeface="Arial" panose="020B0604020202020204" pitchFamily="34" charset="0"/>
              </a:rPr>
              <a:t>Шта</a:t>
            </a:r>
            <a:r>
              <a:rPr lang="sr-Cyrl-BA" sz="2200" dirty="0">
                <a:latin typeface="Arial" panose="020B0604020202020204" pitchFamily="34" charset="0"/>
                <a:cs typeface="Arial" panose="020B0604020202020204" pitchFamily="34" charset="0"/>
              </a:rPr>
              <a:t> „</a:t>
            </a:r>
            <a:r>
              <a:rPr lang="sr-Cyrl-BA" sz="2200" i="1" dirty="0">
                <a:latin typeface="Arial" panose="020B0604020202020204" pitchFamily="34" charset="0"/>
                <a:cs typeface="Arial" panose="020B0604020202020204" pitchFamily="34" charset="0"/>
              </a:rPr>
              <a:t>јер</a:t>
            </a:r>
            <a:r>
              <a:rPr lang="sr-Cyrl-BA" sz="2200" dirty="0">
                <a:latin typeface="Arial" panose="020B0604020202020204" pitchFamily="34" charset="0"/>
                <a:cs typeface="Arial" panose="020B0604020202020204" pitchFamily="34" charset="0"/>
              </a:rPr>
              <a:t>“…? </a:t>
            </a:r>
            <a:r>
              <a:rPr lang="sr-Cyrl-BA" sz="2200" i="1" dirty="0">
                <a:latin typeface="Arial" panose="020B0604020202020204" pitchFamily="34" charset="0"/>
                <a:cs typeface="Arial" panose="020B0604020202020204" pitchFamily="34" charset="0"/>
              </a:rPr>
              <a:t>Ништа</a:t>
            </a:r>
            <a:r>
              <a:rPr lang="sr-Cyrl-BA" sz="2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r-Cyrl-BA" sz="2200" i="1" dirty="0">
                <a:latin typeface="Arial" panose="020B0604020202020204" pitchFamily="34" charset="0"/>
                <a:cs typeface="Arial" panose="020B0604020202020204" pitchFamily="34" charset="0"/>
              </a:rPr>
              <a:t>Немоћна тежња да се буде силан и страшан и да се тако стиче</a:t>
            </a:r>
            <a:r>
              <a:rPr lang="sr-Cyrl-BA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200" i="1" dirty="0">
                <a:latin typeface="Arial" panose="020B0604020202020204" pitchFamily="34" charset="0"/>
                <a:cs typeface="Arial" panose="020B0604020202020204" pitchFamily="34" charset="0"/>
              </a:rPr>
              <a:t>има и ужива и буде неко и нешто</a:t>
            </a:r>
            <a:r>
              <a:rPr lang="sr-Cyrl-BA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200" i="1" dirty="0">
                <a:latin typeface="Arial" panose="020B0604020202020204" pitchFamily="34" charset="0"/>
                <a:cs typeface="Arial" panose="020B0604020202020204" pitchFamily="34" charset="0"/>
              </a:rPr>
              <a:t>али у исто време страх од свега тога</a:t>
            </a:r>
            <a:r>
              <a:rPr lang="sr-Cyrl-BA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200" i="1" dirty="0">
                <a:latin typeface="Arial" panose="020B0604020202020204" pitchFamily="34" charset="0"/>
                <a:cs typeface="Arial" panose="020B0604020202020204" pitchFamily="34" charset="0"/>
              </a:rPr>
              <a:t>неприличност и несналажење</a:t>
            </a:r>
            <a:r>
              <a:rPr lang="sr-Cyrl-BA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200" i="1" dirty="0">
                <a:latin typeface="Arial" panose="020B0604020202020204" pitchFamily="34" charset="0"/>
                <a:cs typeface="Arial" panose="020B0604020202020204" pitchFamily="34" charset="0"/>
              </a:rPr>
              <a:t>жеља да свега тога нема</a:t>
            </a:r>
            <a:r>
              <a:rPr lang="sr-Cyrl-BA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200" i="1" dirty="0">
                <a:latin typeface="Arial" panose="020B0604020202020204" pitchFamily="34" charset="0"/>
                <a:cs typeface="Arial" panose="020B0604020202020204" pitchFamily="34" charset="0"/>
              </a:rPr>
              <a:t>али тако нема као да никад није ни било</a:t>
            </a:r>
            <a:r>
              <a:rPr lang="sr-Cyrl-BA" sz="22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sr-Cyrl-BA" sz="2200" i="1" dirty="0">
                <a:latin typeface="Arial" panose="020B0604020202020204" pitchFamily="34" charset="0"/>
                <a:cs typeface="Arial" panose="020B0604020202020204" pitchFamily="34" charset="0"/>
              </a:rPr>
              <a:t>ни ове тежње у њему</a:t>
            </a:r>
            <a:r>
              <a:rPr lang="sr-Cyrl-BA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200" i="1" dirty="0">
                <a:latin typeface="Arial" panose="020B0604020202020204" pitchFamily="34" charset="0"/>
                <a:cs typeface="Arial" panose="020B0604020202020204" pitchFamily="34" charset="0"/>
              </a:rPr>
              <a:t>ни</a:t>
            </a:r>
            <a:r>
              <a:rPr lang="sr-Cyrl-BA" sz="2200" dirty="0">
                <a:latin typeface="Arial" panose="020B0604020202020204" pitchFamily="34" charset="0"/>
                <a:cs typeface="Arial" panose="020B0604020202020204" pitchFamily="34" charset="0"/>
              </a:rPr>
              <a:t> „</a:t>
            </a:r>
            <a:r>
              <a:rPr lang="sr-Cyrl-BA" sz="2200" i="1" dirty="0">
                <a:latin typeface="Arial" panose="020B0604020202020204" pitchFamily="34" charset="0"/>
                <a:cs typeface="Arial" panose="020B0604020202020204" pitchFamily="34" charset="0"/>
              </a:rPr>
              <a:t>Жидова</a:t>
            </a:r>
            <a:r>
              <a:rPr lang="sr-Cyrl-BA" sz="2200" dirty="0"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sr-Cyrl-BA" sz="2200" i="1" dirty="0">
                <a:latin typeface="Arial" panose="020B0604020202020204" pitchFamily="34" charset="0"/>
                <a:cs typeface="Arial" panose="020B0604020202020204" pitchFamily="34" charset="0"/>
              </a:rPr>
              <a:t>пред њим</a:t>
            </a:r>
            <a:r>
              <a:rPr lang="sr-Cyrl-BA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200" i="1" dirty="0">
                <a:latin typeface="Arial" panose="020B0604020202020204" pitchFamily="34" charset="0"/>
                <a:cs typeface="Arial" panose="020B0604020202020204" pitchFamily="34" charset="0"/>
              </a:rPr>
              <a:t>ни њега самог</a:t>
            </a:r>
            <a:r>
              <a:rPr lang="sr-Cyrl-BA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200" i="1" dirty="0">
                <a:latin typeface="Arial" panose="020B0604020202020204" pitchFamily="34" charset="0"/>
                <a:cs typeface="Arial" panose="020B0604020202020204" pitchFamily="34" charset="0"/>
              </a:rPr>
              <a:t>да је други човек</a:t>
            </a:r>
            <a:r>
              <a:rPr lang="sr-Cyrl-BA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200" i="1" dirty="0">
                <a:latin typeface="Arial" panose="020B0604020202020204" pitchFamily="34" charset="0"/>
                <a:cs typeface="Arial" panose="020B0604020202020204" pitchFamily="34" charset="0"/>
              </a:rPr>
              <a:t>на другом месту</a:t>
            </a:r>
            <a:r>
              <a:rPr lang="sr-Cyrl-BA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200" i="1" dirty="0">
                <a:latin typeface="Arial" panose="020B0604020202020204" pitchFamily="34" charset="0"/>
                <a:cs typeface="Arial" panose="020B0604020202020204" pitchFamily="34" charset="0"/>
              </a:rPr>
              <a:t>који не зна ни да постоје овакве ствари</a:t>
            </a:r>
            <a:r>
              <a:rPr lang="sr-Cyrl-BA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200" i="1" dirty="0">
                <a:latin typeface="Arial" panose="020B0604020202020204" pitchFamily="34" charset="0"/>
                <a:cs typeface="Arial" panose="020B0604020202020204" pitchFamily="34" charset="0"/>
              </a:rPr>
              <a:t>овакви поступци и оваква места</a:t>
            </a:r>
            <a:r>
              <a:rPr lang="sr-Cyrl-BA" sz="2200" dirty="0">
                <a:latin typeface="Arial" panose="020B0604020202020204" pitchFamily="34" charset="0"/>
                <a:cs typeface="Arial" panose="020B0604020202020204" pitchFamily="34" charset="0"/>
              </a:rPr>
              <a:t> (337–338).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77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552091"/>
            <a:ext cx="8596668" cy="5489271"/>
          </a:xfrm>
        </p:spPr>
        <p:txBody>
          <a:bodyPr>
            <a:normAutofit/>
          </a:bodyPr>
          <a:lstStyle/>
          <a:p>
            <a:r>
              <a:rPr lang="sr-Cyrl-B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Релативизација односа моћи</a:t>
            </a:r>
            <a:endParaRPr lang="sr-Latn-BA" sz="2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B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говорни чинови (локуција, илокуција, перлокуција)</a:t>
            </a:r>
          </a:p>
          <a:p>
            <a:r>
              <a:rPr lang="sr-Cyrl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ретиценција</a:t>
            </a:r>
          </a:p>
          <a:p>
            <a:endParaRPr lang="sr-Cyrl-BA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r-Cyrl-BA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Паре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Полумрачном собом проломио се тај Стјепанов узвик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као дављенички врисак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као једно једино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 аааее (342)!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393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552091"/>
            <a:ext cx="8596668" cy="5572664"/>
          </a:xfrm>
        </p:spPr>
        <p:txBody>
          <a:bodyPr>
            <a:normAutofit/>
          </a:bodyPr>
          <a:lstStyle/>
          <a:p>
            <a:r>
              <a:rPr lang="sr-Cyrl-B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Слободни неуправни говор</a:t>
            </a:r>
            <a:endParaRPr lang="sr-Latn-BA" sz="2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Cyrl-BA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са ауторском дидаскалијом, без зависног везника</a:t>
            </a:r>
            <a:endParaRPr lang="sr-Latn-B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Није он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каже Менто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као други његови истоверници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не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он нит меће у банку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нит у чекмеџе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Чекмеџе је у њега мали џеп од прслука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па и ту му не преноћи пара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Све то он поједе и попије са јаранима и пријатељима који у већини нису Јевреји и међу којима има и католика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И колико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Не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нема новца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у то се може заклети очима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животом својим и покојем мртве матере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Али кад је у питању човек као што је господин официр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он ће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колико сутра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гледати да нађе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да узајми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па да му да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Продаће намештај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Радиће и штедети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па ће му давати месечно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Убијаће се послом и цркавати од глади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али господин официр неће остати без свога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И то му је сигурна пара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као да је држи у Земаљској банци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на књижици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 (339–340).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6410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552091"/>
            <a:ext cx="8596668" cy="5572664"/>
          </a:xfrm>
        </p:spPr>
        <p:txBody>
          <a:bodyPr>
            <a:normAutofit/>
          </a:bodyPr>
          <a:lstStyle/>
          <a:p>
            <a:r>
              <a:rPr lang="sr-Cyrl-B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Поређења</a:t>
            </a:r>
            <a:endParaRPr lang="sr-Latn-BA" sz="2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Cyrl-BA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Кућа на спрат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љушти се</a:t>
            </a:r>
            <a:r>
              <a:rPr lang="sr-Cyrl-B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као губава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прозори без завеса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без цвећа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као болесне очи без трепавица и обрва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 (306);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Агата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коју у њеном свету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по бифеу њеног пријатеља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такође зову Титаник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заслужује то име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јер се заиста креће</a:t>
            </a:r>
            <a:r>
              <a:rPr lang="sr-Cyrl-B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као јака</a:t>
            </a:r>
            <a:r>
              <a:rPr lang="sr-Cyrl-BA" sz="2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велика лађа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 (309);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B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Као љуска по љуска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одвајало се и падало са њега све што га је дотле окруживало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 (314);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Стјепан засу мецима </a:t>
            </a:r>
            <a:r>
              <a:rPr lang="sr-Cyrl-B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као грмљавином и муњама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угао собе у коме је Менто неприродно и фантастично махао рукама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скакао и поигравао </a:t>
            </a:r>
            <a:r>
              <a:rPr lang="sr-Cyrl-B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као да протрчава између муња и прескаче преко њих</a:t>
            </a:r>
            <a:r>
              <a:rPr lang="sr-Cyrl-BA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(344) и др</a:t>
            </a:r>
            <a:r>
              <a:rPr lang="sr-Cyrl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5991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552091"/>
            <a:ext cx="8596668" cy="5572664"/>
          </a:xfrm>
        </p:spPr>
        <p:txBody>
          <a:bodyPr>
            <a:normAutofit/>
          </a:bodyPr>
          <a:lstStyle/>
          <a:p>
            <a:r>
              <a:rPr lang="sr-Cyrl-B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Парентезе</a:t>
            </a:r>
            <a:endParaRPr lang="sr-Latn-BA" sz="2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Cyrl-BA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Та кафаница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која носи име трагично потонулог енглеског прекоокеанског брода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у ствари је мрачна просторија без прозора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шест корака дугачка и два широка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тако да у њој и нема столица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него оно пет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шест гостију увек стоји, за минијатурним шанком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а за старијег човека нађе се какав сандук или пивско буре као седиште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Људи склони пићу и кафанском животу воле управо овакве тесне и оскудне просторије у којима се човек осећа као случајно забасао и увек као у пролазу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у којима ништа од намештаја не може привући пажњу госта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него су пиће и пијански разговор увек главно и једино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.)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У дну овог бифеа невидљива врата испод зелене завесе воде преко ходника бившег стана у две веће просторије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 (307);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9366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552091"/>
            <a:ext cx="8596668" cy="5572664"/>
          </a:xfrm>
        </p:spPr>
        <p:txBody>
          <a:bodyPr>
            <a:normAutofit/>
          </a:bodyPr>
          <a:lstStyle/>
          <a:p>
            <a:r>
              <a:rPr lang="sr-Cyrl-B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Парентезе</a:t>
            </a:r>
            <a:endParaRPr lang="sr-Latn-BA" sz="2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Cyrl-BA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У Ментиним очима то је улазила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најпосле једном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! –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та неразумљива казна и страшна судбина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 (319);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Сећа се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чудна сила открива пред њим заборављене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далеке пределе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како је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као дете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једном уочи суботе ишао са тетком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очевом сестром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кроз чаршију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 (336) и сл.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3075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552091"/>
            <a:ext cx="8596668" cy="5572664"/>
          </a:xfrm>
        </p:spPr>
        <p:txBody>
          <a:bodyPr>
            <a:normAutofit/>
          </a:bodyPr>
          <a:lstStyle/>
          <a:p>
            <a:r>
              <a:rPr lang="sr-Cyrl-B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Етимолошка фигура</a:t>
            </a:r>
            <a:endParaRPr lang="sr-Latn-BA" sz="2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Cyrl-BA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којима век пролази у обилажењу </a:t>
            </a:r>
            <a:r>
              <a:rPr lang="sr-Cyrl-B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кафана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sr-Cyrl-B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кафаница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 (307</a:t>
            </a:r>
            <a:r>
              <a:rPr lang="sr-Cyrl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r>
              <a:rPr lang="sr-Cyrl-BA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самртним </a:t>
            </a:r>
            <a:r>
              <a:rPr lang="sr-Cyrl-B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знојем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B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зноји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 (339</a:t>
            </a:r>
            <a:r>
              <a:rPr lang="sr-Cyrl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r>
              <a:rPr lang="sr-Cyrl-BA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Од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детињства </a:t>
            </a:r>
            <a:r>
              <a:rPr lang="sr-Cyrl-B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мучен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sr-Cyrl-B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мучан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 човек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 (322) итд.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4021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552091"/>
            <a:ext cx="8596668" cy="5572664"/>
          </a:xfrm>
        </p:spPr>
        <p:txBody>
          <a:bodyPr>
            <a:normAutofit/>
          </a:bodyPr>
          <a:lstStyle/>
          <a:p>
            <a:r>
              <a:rPr lang="sr-Cyrl-B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Полиптотон</a:t>
            </a:r>
            <a:endParaRPr lang="sr-Latn-BA" sz="2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Cyrl-BA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Али Менто се правио равнодушан и чинио оно што је у таквом друштву најбоље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примао </a:t>
            </a:r>
            <a:r>
              <a:rPr lang="sr-Cyrl-B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шалу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sr-Cyrl-B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шалу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 и враћао </a:t>
            </a:r>
            <a:r>
              <a:rPr lang="sr-Cyrl-B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шалом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 (312</a:t>
            </a:r>
            <a:r>
              <a:rPr lang="sr-Cyrl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endParaRPr lang="sr-Cyrl-B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B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Парегемнон и полиптотон</a:t>
            </a:r>
            <a:endParaRPr lang="sr-Latn-BA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Cyrl-B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И они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између две руке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 „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фрише фире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или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 „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ајнца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“,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боцкају и уједају један другог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нарочито оне стидљивије и слабије међу собом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и то са несвесним цинизмом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са </a:t>
            </a:r>
            <a:r>
              <a:rPr lang="sr-Cyrl-B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неосетљивошћу неосетљивих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 људи који код другог човека увек претпостављају потпуну </a:t>
            </a:r>
            <a:r>
              <a:rPr lang="sr-Cyrl-B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неосетљивост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 (311).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135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BA" dirty="0" smtClean="0">
                <a:latin typeface="Arial" panose="020B0604020202020204" pitchFamily="34" charset="0"/>
                <a:cs typeface="Arial" panose="020B0604020202020204" pitchFamily="34" charset="0"/>
              </a:rPr>
              <a:t>Садржај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sr-Cyrl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Уводне напомене</a:t>
            </a:r>
          </a:p>
          <a:p>
            <a:pPr marL="457200" indent="-457200">
              <a:buFont typeface="+mj-lt"/>
              <a:buAutoNum type="arabicParenR"/>
            </a:pPr>
            <a:r>
              <a:rPr lang="sr-Cyrl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Анализа</a:t>
            </a:r>
          </a:p>
          <a:p>
            <a:pPr marL="457200" indent="-457200">
              <a:buFont typeface="+mj-lt"/>
              <a:buAutoNum type="arabicParenR"/>
            </a:pPr>
            <a:r>
              <a:rPr lang="sr-Cyrl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Закључак</a:t>
            </a:r>
          </a:p>
          <a:p>
            <a:pPr marL="457200" indent="-457200">
              <a:buFont typeface="+mj-lt"/>
              <a:buAutoNum type="arabicParenR"/>
            </a:pPr>
            <a:r>
              <a:rPr lang="sr-Cyrl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Извори и литература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3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552091"/>
            <a:ext cx="8596668" cy="5572664"/>
          </a:xfrm>
        </p:spPr>
        <p:txBody>
          <a:bodyPr>
            <a:normAutofit/>
          </a:bodyPr>
          <a:lstStyle/>
          <a:p>
            <a:r>
              <a:rPr lang="sr-Cyrl-B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Анафора</a:t>
            </a:r>
            <a:endParaRPr lang="sr-Latn-BA" sz="2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Cyrl-BA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B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Ту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 су полупијани кибици без паре у џепу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кивни на живот сам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r-Cyrl-B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Ту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 су полутрезни коцкари који само још на варљивој карти имају нешто да добију и изгубе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а у животу су све одавно изгубили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ако се нису изгубљени и родили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 (310–311);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B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Никад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 није тако зажалио што није више стицао и чувао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што нема и он ма шта од накита и злата којим многи Јевреји главу спасавају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или бар одлажу пропаст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r-Cyrl-B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Никад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 није тако мрзео те који имају и умеју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r-Cyrl-B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Никад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 неће моћи дати оно што нема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 (342–343) и др.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9111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552091"/>
            <a:ext cx="8596668" cy="5572664"/>
          </a:xfrm>
        </p:spPr>
        <p:txBody>
          <a:bodyPr>
            <a:normAutofit/>
          </a:bodyPr>
          <a:lstStyle/>
          <a:p>
            <a:r>
              <a:rPr lang="sr-Cyrl-B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Епаналепса и полисиндет</a:t>
            </a:r>
            <a:endParaRPr lang="sr-Latn-BA" sz="2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Cyrl-BA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Смеју се док их не ућуткају </a:t>
            </a:r>
            <a:r>
              <a:rPr lang="sr-Cyrl-B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коцкари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они прави </a:t>
            </a:r>
            <a:r>
              <a:rPr lang="sr-Cyrl-B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коцкари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 којима све то смета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јер не воле </a:t>
            </a:r>
            <a:r>
              <a:rPr lang="sr-Cyrl-B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ни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 шалу </a:t>
            </a:r>
            <a:r>
              <a:rPr lang="sr-Cyrl-B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ни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 разговор </a:t>
            </a:r>
            <a:r>
              <a:rPr lang="sr-Cyrl-B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ни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 смех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ништа на свету до једнолично шуштање карата и новчаница у игри која је наоко вечно иста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а крије у себи могућности свих промена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 (312).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9268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BA" dirty="0" smtClean="0">
                <a:latin typeface="Arial" panose="020B0604020202020204" pitchFamily="34" charset="0"/>
                <a:cs typeface="Arial" panose="020B0604020202020204" pitchFamily="34" charset="0"/>
              </a:rPr>
              <a:t>Закључак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бројни стилогени елементи у саодносу и прожимању</a:t>
            </a:r>
          </a:p>
          <a:p>
            <a:r>
              <a:rPr lang="sr-Cyrl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посебно важно преношење туђег говора и говорни чинови у репликама</a:t>
            </a:r>
          </a:p>
          <a:p>
            <a:r>
              <a:rPr lang="sr-Cyrl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фигуре као конектори</a:t>
            </a:r>
          </a:p>
          <a:p>
            <a:endParaRPr lang="sr-Cyrl-BA" sz="2000" dirty="0" smtClean="0"/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1597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BA" dirty="0" smtClean="0">
                <a:latin typeface="Arial" panose="020B0604020202020204" pitchFamily="34" charset="0"/>
                <a:cs typeface="Arial" panose="020B0604020202020204" pitchFamily="34" charset="0"/>
              </a:rPr>
              <a:t>Извори и литература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Андрић</a:t>
            </a:r>
            <a:r>
              <a:rPr lang="sr-Latn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2011: Andrić, Ivo. </a:t>
            </a:r>
            <a:r>
              <a:rPr lang="sr-Latn-BA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Sarajevske priče</a:t>
            </a:r>
            <a:r>
              <a:rPr lang="sr-Latn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Beograd.</a:t>
            </a:r>
          </a:p>
          <a:p>
            <a:endParaRPr lang="sr-Latn-B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Ахметагић 2012: Ахметагић, Јасмина. Баналност зла у причи „Бифе ʻТитаникʼ“ Иве Андрића. </a:t>
            </a:r>
            <a:r>
              <a:rPr lang="sr-Latn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In: </a:t>
            </a:r>
            <a:r>
              <a:rPr lang="sr-Cyrl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Свеске Задужбине Иве Андрића. ХХХ</a:t>
            </a:r>
            <a:r>
              <a:rPr lang="sr-Latn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I/29. </a:t>
            </a:r>
            <a:r>
              <a:rPr lang="sr-Cyrl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С. 244–259.</a:t>
            </a:r>
            <a:endParaRPr lang="sr-Latn-BA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Багић 2012: </a:t>
            </a:r>
            <a:r>
              <a:rPr lang="sr-Latn-BA" sz="20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sr-Latn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agić, Krešimir. Rječnik stilskih figura. Zagreb.</a:t>
            </a:r>
            <a:endParaRPr lang="sr-Cyrl-BA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Катнић Бакаршић 2001: </a:t>
            </a:r>
            <a:r>
              <a:rPr lang="sr-Latn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Katnić Bakaršić, Marina. </a:t>
            </a:r>
            <a:r>
              <a:rPr lang="sr-Latn-BA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Stilistika</a:t>
            </a:r>
            <a:r>
              <a:rPr lang="sr-Latn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Sarajevo.</a:t>
            </a:r>
          </a:p>
          <a:p>
            <a:r>
              <a:rPr lang="sr-Cyrl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Џефрис/Мекинтајер 2010: </a:t>
            </a:r>
            <a:r>
              <a:rPr lang="sr-Latn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Jeffries, Lesley; McIntyre, Dan. </a:t>
            </a:r>
            <a:r>
              <a:rPr lang="sr-Latn-BA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Stylistics</a:t>
            </a:r>
            <a:r>
              <a:rPr lang="sr-Latn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Cambridge.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Cyrl-BA" sz="2000" dirty="0" smtClean="0"/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250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BA" dirty="0" smtClean="0">
                <a:latin typeface="Arial" panose="020B0604020202020204" pitchFamily="34" charset="0"/>
                <a:cs typeface="Arial" panose="020B0604020202020204" pitchFamily="34" charset="0"/>
              </a:rPr>
              <a:t>Уводне напомене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BA" sz="2000" cap="small" dirty="0">
                <a:latin typeface="Arial" panose="020B0604020202020204" pitchFamily="34" charset="0"/>
                <a:cs typeface="Arial" panose="020B0604020202020204" pitchFamily="34" charset="0"/>
              </a:rPr>
              <a:t>Бифе „</a:t>
            </a:r>
            <a:r>
              <a:rPr lang="sr-Cyrl-BA" sz="2000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Титаник“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(1950)</a:t>
            </a:r>
          </a:p>
          <a:p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пажљиво </a:t>
            </a:r>
            <a:r>
              <a:rPr lang="sr-Cyrl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компонована приповијетка</a:t>
            </a:r>
          </a:p>
          <a:p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у уводном дијелу описане друштвено-историјске прилике времена у коме се радња дешава заокружене су злочином извршеним у посљедњем поглављу, а између тога смјештене су двије цјелине које су такође проткане информацијама о друштвеним промјенама, али у контексту трансформација у самим </a:t>
            </a:r>
            <a:r>
              <a:rPr lang="sr-Cyrl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јунацима (Ахметагић 2012: 245)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89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565" y="1246189"/>
            <a:ext cx="8596668" cy="3880773"/>
          </a:xfrm>
        </p:spPr>
        <p:txBody>
          <a:bodyPr>
            <a:normAutofit/>
          </a:bodyPr>
          <a:lstStyle/>
          <a:p>
            <a:r>
              <a:rPr lang="sr-Cyrl-B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Предмет рада: 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стилско-језичке особености Андрићеве приповијетке </a:t>
            </a:r>
            <a:r>
              <a:rPr lang="sr-Cyrl-BA" sz="2000" cap="small" dirty="0">
                <a:latin typeface="Arial" panose="020B0604020202020204" pitchFamily="34" charset="0"/>
                <a:cs typeface="Arial" panose="020B0604020202020204" pitchFamily="34" charset="0"/>
              </a:rPr>
              <a:t>Бифе „Титаник</a:t>
            </a:r>
            <a:r>
              <a:rPr lang="sr-Cyrl-BA" sz="2000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  <a:p>
            <a:r>
              <a:rPr lang="sr-Cyrl-BA" sz="2000" b="1" dirty="0">
                <a:latin typeface="Arial" panose="020B0604020202020204" pitchFamily="34" charset="0"/>
                <a:cs typeface="Arial" panose="020B0604020202020204" pitchFamily="34" charset="0"/>
              </a:rPr>
              <a:t>Дисциплинарно-методолошки аспект </a:t>
            </a:r>
            <a:r>
              <a:rPr lang="sr-Cyrl-B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приступа:</a:t>
            </a:r>
            <a:r>
              <a:rPr lang="sr-Cyrl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текстостилистички</a:t>
            </a:r>
          </a:p>
          <a:p>
            <a:r>
              <a:rPr lang="sr-Cyrl-BA" sz="2000" b="1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sr-Cyrl-B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иперординирани критеријум:</a:t>
            </a:r>
            <a:r>
              <a:rPr lang="sr-Cyrl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лингвостилистички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776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BA" dirty="0" smtClean="0">
                <a:latin typeface="Arial" panose="020B0604020202020204" pitchFamily="34" charset="0"/>
                <a:cs typeface="Arial" panose="020B0604020202020204" pitchFamily="34" charset="0"/>
              </a:rPr>
              <a:t>Анализа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51630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sr-Cyrl-B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Јаке позиције текста</a:t>
            </a:r>
          </a:p>
          <a:p>
            <a:endParaRPr lang="sr-Cyrl-BA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Инхоативна реченица</a:t>
            </a:r>
          </a:p>
          <a:p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Пре него што ће усташке власти почети систематски и у великим групама да одводе сарајевске Јевреје тобоже у радни логор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а у ствари на прво губилиште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раштркале су се поједине усташе у униформи и у цивилу и разне њихове уходе и помоћници по јеврејским кућама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и стали да отимају новац и накит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тучом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претњама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изнуђивањем или лажним обећањима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већ према приликама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према кући у коју су упадали и људима на које су ударали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 (305).</a:t>
            </a:r>
            <a:endParaRPr lang="sr-Cyrl-BA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Cyrl-BA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220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552091"/>
            <a:ext cx="8596668" cy="5489271"/>
          </a:xfrm>
        </p:spPr>
        <p:txBody>
          <a:bodyPr/>
          <a:lstStyle/>
          <a:p>
            <a:r>
              <a:rPr lang="sr-Cyrl-BA" sz="2400" b="1" dirty="0">
                <a:latin typeface="Arial" panose="020B0604020202020204" pitchFamily="34" charset="0"/>
                <a:cs typeface="Arial" panose="020B0604020202020204" pitchFamily="34" charset="0"/>
              </a:rPr>
              <a:t>Елементи изградње свијета текста (</a:t>
            </a:r>
            <a:r>
              <a:rPr lang="sr-Latn-BA" sz="2400" b="1" dirty="0">
                <a:latin typeface="Arial" panose="020B0604020202020204" pitchFamily="34" charset="0"/>
                <a:cs typeface="Arial" panose="020B0604020202020204" pitchFamily="34" charset="0"/>
              </a:rPr>
              <a:t>world-building elements</a:t>
            </a:r>
            <a:r>
              <a:rPr lang="sr-Latn-B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sr-Latn-BA" dirty="0"/>
          </a:p>
          <a:p>
            <a:r>
              <a:rPr lang="sr-Latn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sr-Cyrl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вријеме, представљено темпоралном клаузом (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Пре него што ће усташке власти почети систематски и у великим групама да одводе сарајевске Јевреје тобоже у радни логор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а у ствари на прво губилиште</a:t>
            </a:r>
            <a:r>
              <a:rPr lang="sr-Cyrl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  <a:endParaRPr lang="sr-Latn-BA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б) мјесто 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– Сарајево, јеврејске </a:t>
            </a:r>
            <a:r>
              <a:rPr lang="sr-Cyrl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куће;</a:t>
            </a:r>
          </a:p>
          <a:p>
            <a:r>
              <a:rPr lang="sr-Cyrl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) ликови, тачније групе којој припадају два главна јунака – усташе (у униформи и у цивилу и разне њихове уходе и помоћници), </a:t>
            </a:r>
            <a:r>
              <a:rPr lang="sr-Cyrl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Јевреји;</a:t>
            </a:r>
          </a:p>
          <a:p>
            <a:r>
              <a:rPr lang="sr-Cyrl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) објекти: новац, накит.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166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552091"/>
            <a:ext cx="8596668" cy="5489271"/>
          </a:xfrm>
        </p:spPr>
        <p:txBody>
          <a:bodyPr/>
          <a:lstStyle/>
          <a:p>
            <a:r>
              <a:rPr lang="sr-Cyrl-B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Лексема </a:t>
            </a:r>
            <a:r>
              <a:rPr lang="sr-Cyrl-BA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страх</a:t>
            </a:r>
            <a:endParaRPr lang="sr-Latn-BA" sz="2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BA" dirty="0"/>
          </a:p>
          <a:p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При том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било је међу усташама таквих који су се истицали својом разбојничком спретношћу да упадају у куће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нагоне у страх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 Јевреје и изнуђавају брзо и много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r-Cyrl-B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305).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60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552091"/>
            <a:ext cx="8596668" cy="5489271"/>
          </a:xfrm>
        </p:spPr>
        <p:txBody>
          <a:bodyPr/>
          <a:lstStyle/>
          <a:p>
            <a:r>
              <a:rPr lang="sr-Cyrl-B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Лексема </a:t>
            </a:r>
            <a:r>
              <a:rPr lang="sr-Cyrl-BA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страх</a:t>
            </a:r>
            <a:r>
              <a:rPr lang="sr-Cyrl-B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Менто Папо</a:t>
            </a:r>
            <a:endParaRPr lang="sr-Latn-BA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B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У свом </a:t>
            </a:r>
            <a:r>
              <a:rPr lang="sr-Cyrl-B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страху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 и несналажењу решио се чак и на то да оде до неких угледних Јевреја, само колико да упита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: „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Шта је ово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?“ (314);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Сад већ и Менто увиђа да је ово заиста црни петак после којег за Јевреје и нема више суботе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него црна пропаст и црни свршетак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Не зна зашто и не види како ни када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али осећа то по овој тишини и пустоши око себе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као што је онда осетио по Наиловом погледу и тешком муцању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У ствари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једино што осећа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то је </a:t>
            </a:r>
            <a:r>
              <a:rPr lang="sr-Cyrl-B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страх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r-Cyrl-B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Страх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B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је за њега мера и израз свега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 (317);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220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552091"/>
            <a:ext cx="8596668" cy="5489271"/>
          </a:xfrm>
        </p:spPr>
        <p:txBody>
          <a:bodyPr/>
          <a:lstStyle/>
          <a:p>
            <a:r>
              <a:rPr lang="sr-Cyrl-B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Лексема </a:t>
            </a:r>
            <a:r>
              <a:rPr lang="sr-Cyrl-BA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страх</a:t>
            </a:r>
            <a:r>
              <a:rPr lang="sr-Cyrl-B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sr-Cyrl-BA" sz="2400" b="1" dirty="0">
                <a:latin typeface="Arial" panose="020B0604020202020204" pitchFamily="34" charset="0"/>
                <a:cs typeface="Arial" panose="020B0604020202020204" pitchFamily="34" charset="0"/>
              </a:rPr>
              <a:t>Менто Папо</a:t>
            </a:r>
            <a:endParaRPr lang="sr-Latn-BA" sz="2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B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Менто се изменио за ово неколико месеци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Слабо се храни а мало и пије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Тек увече по једну дуплу љуту </a:t>
            </a:r>
            <a:r>
              <a:rPr lang="sr-Cyrl-B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колико да страх у њему обамре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Нема више ни с ким ни са чим да се коцка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и није му до тога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а шале и обешењачке подвале из некадашњег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 „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Титаника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не падају му на памет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Омршавео је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протањио се и профинио некако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лице му сада бледо и мршаво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очи дошле веће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sr-Cyrl-B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влажна сенка страха</a:t>
            </a:r>
            <a:r>
              <a:rPr lang="sr-Cyrl-BA" sz="2000" i="1" dirty="0">
                <a:latin typeface="Arial" panose="020B0604020202020204" pitchFamily="34" charset="0"/>
                <a:cs typeface="Arial" panose="020B0604020202020204" pitchFamily="34" charset="0"/>
              </a:rPr>
              <a:t> која стално лежи у њима даје његовом погледу неки нов израз туге и достојанства</a:t>
            </a:r>
            <a:r>
              <a:rPr lang="sr-Cyrl-BA" sz="2000" dirty="0">
                <a:latin typeface="Arial" panose="020B0604020202020204" pitchFamily="34" charset="0"/>
                <a:cs typeface="Arial" panose="020B0604020202020204" pitchFamily="34" charset="0"/>
              </a:rPr>
              <a:t> (317–318).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30825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345</TotalTime>
  <Words>1980</Words>
  <Application>Microsoft Office PowerPoint</Application>
  <PresentationFormat>Widescreen</PresentationFormat>
  <Paragraphs>135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Trebuchet MS</vt:lpstr>
      <vt:lpstr>Wingdings 3</vt:lpstr>
      <vt:lpstr>Facet</vt:lpstr>
      <vt:lpstr>О стилско-језичким особеностима приповијетке Бифе „Титаник“ Иве Андрића</vt:lpstr>
      <vt:lpstr>Садржај</vt:lpstr>
      <vt:lpstr>Уводне напомене</vt:lpstr>
      <vt:lpstr>PowerPoint Presentation</vt:lpstr>
      <vt:lpstr>Анализа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Закључак</vt:lpstr>
      <vt:lpstr>Извори и литература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стилско-језичким особеностима приповијетке Бифе „Титаник“ Иве Андрића</dc:title>
  <dc:creator>Windows User</dc:creator>
  <cp:lastModifiedBy>Windows User</cp:lastModifiedBy>
  <cp:revision>11</cp:revision>
  <dcterms:created xsi:type="dcterms:W3CDTF">2021-10-13T16:10:35Z</dcterms:created>
  <dcterms:modified xsi:type="dcterms:W3CDTF">2021-10-13T21:56:00Z</dcterms:modified>
</cp:coreProperties>
</file>