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282" r:id="rId3"/>
    <p:sldId id="284" r:id="rId4"/>
    <p:sldId id="274" r:id="rId5"/>
    <p:sldId id="286" r:id="rId6"/>
    <p:sldId id="257" r:id="rId7"/>
    <p:sldId id="283" r:id="rId8"/>
    <p:sldId id="277" r:id="rId9"/>
    <p:sldId id="278" r:id="rId10"/>
    <p:sldId id="293" r:id="rId11"/>
    <p:sldId id="258" r:id="rId12"/>
    <p:sldId id="280" r:id="rId13"/>
    <p:sldId id="261" r:id="rId14"/>
    <p:sldId id="308" r:id="rId15"/>
    <p:sldId id="259" r:id="rId16"/>
    <p:sldId id="268" r:id="rId17"/>
    <p:sldId id="309" r:id="rId18"/>
    <p:sldId id="265" r:id="rId19"/>
    <p:sldId id="262" r:id="rId20"/>
    <p:sldId id="263" r:id="rId21"/>
    <p:sldId id="307" r:id="rId22"/>
    <p:sldId id="294" r:id="rId23"/>
    <p:sldId id="267" r:id="rId24"/>
    <p:sldId id="271" r:id="rId25"/>
    <p:sldId id="269" r:id="rId26"/>
    <p:sldId id="295" r:id="rId27"/>
    <p:sldId id="273" r:id="rId28"/>
    <p:sldId id="302" r:id="rId29"/>
    <p:sldId id="306" r:id="rId30"/>
    <p:sldId id="303" r:id="rId31"/>
    <p:sldId id="305" r:id="rId32"/>
    <p:sldId id="296" r:id="rId33"/>
    <p:sldId id="297" r:id="rId34"/>
    <p:sldId id="304" r:id="rId35"/>
    <p:sldId id="298" r:id="rId36"/>
    <p:sldId id="300" r:id="rId37"/>
    <p:sldId id="292" r:id="rId38"/>
    <p:sldId id="30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8DBC8-EAE2-42CF-81CC-739FE81322DA}" type="datetimeFigureOut">
              <a:rPr lang="de-DE" smtClean="0"/>
              <a:t>11.10.2021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3D19-4EF0-4AD6-A544-6D73B026A1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155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0CA8-9C78-4DD4-BE65-F20C8136D5E7}" type="datetime1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713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608B-D7C3-4493-82C9-9DD8A1610EA7}" type="datetime1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3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8AB0-7E99-427E-8CBC-111CE0D39AE4}" type="datetime1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82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9F1C-2D8D-447E-BB5E-8A8DC255DAEC}" type="datetime1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10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D319-331F-4013-8D31-C02C20194B5C}" type="datetime1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55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0E52-CAEE-4F28-9938-865394094515}" type="datetime1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12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E9E0-435D-462D-8AB2-B59C44BE17C8}" type="datetime1">
              <a:rPr lang="ru-RU" smtClean="0"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3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9019-344E-4621-BF97-ABFB7CC3A0E7}" type="datetime1">
              <a:rPr lang="ru-RU" smtClean="0"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4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A8B8-7474-4CDA-8EEB-8F8F830A2003}" type="datetime1">
              <a:rPr lang="ru-RU" smtClean="0"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00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909F-2AA2-4E0F-B315-50812F5F8B29}" type="datetime1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56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0CBC-EDDD-4C14-9120-2EA60F9FD79B}" type="datetime1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18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16995-F976-480C-9DC3-1C465945D06C}" type="datetime1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50C3A-2D7B-4585-B0A5-6A9E4EBBDF6E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-gewi.uni-graz.at/gralis/projektarium/Andric/Symposium13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ylistic-mks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15002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br>
              <a:rPr lang="de-DE" b="1" dirty="0">
                <a:latin typeface="Times New Roman" pitchFamily="18" charset="0"/>
                <a:cs typeface="Times New Roman" pitchFamily="18" charset="0"/>
              </a:rPr>
            </a:br>
            <a:br>
              <a:rPr lang="de-DE" b="1" dirty="0">
                <a:latin typeface="Times New Roman" pitchFamily="18" charset="0"/>
                <a:cs typeface="Times New Roman" pitchFamily="18" charset="0"/>
              </a:rPr>
            </a:br>
            <a:br>
              <a:rPr lang="de-DE" b="1" dirty="0">
                <a:latin typeface="Times New Roman" pitchFamily="18" charset="0"/>
                <a:cs typeface="Times New Roman" pitchFamily="18" charset="0"/>
              </a:rPr>
            </a:br>
            <a:br>
              <a:rPr lang="de-DE" b="1" dirty="0">
                <a:latin typeface="Times New Roman" pitchFamily="18" charset="0"/>
                <a:cs typeface="Times New Roman" pitchFamily="18" charset="0"/>
              </a:rPr>
            </a:br>
            <a:br>
              <a:rPr lang="de-DE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de-DE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Наталья Ивановна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Клушина</a:t>
            </a:r>
            <a:br>
              <a:rPr lang="de-DE" b="1" dirty="0">
                <a:latin typeface="Times New Roman" pitchFamily="18" charset="0"/>
                <a:cs typeface="Times New Roman" pitchFamily="18" charset="0"/>
              </a:rPr>
            </a:br>
            <a:br>
              <a:rPr lang="de-DE" b="1" dirty="0"/>
            </a:br>
            <a:r>
              <a:rPr lang="ru-RU" b="1" dirty="0"/>
              <a:t>Стилистическая комиссия</a:t>
            </a:r>
            <a:br>
              <a:rPr lang="ru-RU" b="1" dirty="0"/>
            </a:br>
            <a:r>
              <a:rPr lang="ru-RU" b="1" dirty="0"/>
              <a:t>Международного комитета славистов</a:t>
            </a:r>
            <a:br>
              <a:rPr lang="ru-RU" dirty="0"/>
            </a:br>
            <a:br>
              <a:rPr lang="de-DE" dirty="0"/>
            </a:br>
            <a:r>
              <a:rPr lang="de-AT" altLang="sr-Latn-RS" sz="2200" b="1" dirty="0"/>
              <a:t>1</a:t>
            </a:r>
            <a:r>
              <a:rPr lang="sr-Latn-RS" altLang="sr-Latn-RS" sz="2200" b="1" dirty="0"/>
              <a:t>3</a:t>
            </a:r>
            <a:r>
              <a:rPr lang="de-AT" altLang="sr-Latn-RS" sz="2200" b="1" dirty="0"/>
              <a:t>. </a:t>
            </a:r>
            <a:r>
              <a:rPr lang="sr-Latn-CS" altLang="sr-Latn-RS" sz="2200" b="1" dirty="0"/>
              <a:t>Međunarodni simpozijum</a:t>
            </a:r>
            <a:br>
              <a:rPr lang="bg-BG" altLang="sr-Latn-RS" sz="2200" b="1" dirty="0"/>
            </a:br>
            <a:r>
              <a:rPr lang="de-DE" sz="2200" b="1" dirty="0" err="1"/>
              <a:t>Andrić</a:t>
            </a:r>
            <a:r>
              <a:rPr lang="sr-Latn-RS" sz="2200" b="1" dirty="0"/>
              <a:t>ev</a:t>
            </a:r>
            <a:r>
              <a:rPr lang="de-DE" sz="2200" b="1" dirty="0"/>
              <a:t>a </a:t>
            </a:r>
            <a:r>
              <a:rPr lang="sr-Latn-RS" sz="2200" b="1" dirty="0"/>
              <a:t> pripovijetka</a:t>
            </a:r>
            <a:br>
              <a:rPr lang="de-AT" altLang="sr-Latn-RS" sz="2200" b="1" dirty="0"/>
            </a:br>
            <a:r>
              <a:rPr lang="hr-HR" altLang="sr-Latn-RS" sz="2200" b="1" dirty="0"/>
              <a:t> </a:t>
            </a:r>
            <a:r>
              <a:rPr lang="hr-HR" altLang="sr-Latn-RS" sz="2200" dirty="0"/>
              <a:t>(ZOOM: </a:t>
            </a:r>
            <a:r>
              <a:rPr lang="sr-Latn-RS" altLang="sr-Latn-RS" sz="2200" dirty="0"/>
              <a:t>Sokobanja</a:t>
            </a:r>
            <a:r>
              <a:rPr lang="hr-HR" altLang="sr-Latn-RS" sz="2200" dirty="0"/>
              <a:t>, 14</a:t>
            </a:r>
            <a:r>
              <a:rPr lang="sr-Latn-CS" altLang="zh-CN" sz="2200" dirty="0"/>
              <a:t>–17</a:t>
            </a:r>
            <a:r>
              <a:rPr lang="hr-HR" altLang="sr-Latn-RS" sz="2200" dirty="0"/>
              <a:t>. oktobar 2021)</a:t>
            </a:r>
            <a:br>
              <a:rPr lang="hr-HR" altLang="sr-Latn-RS" sz="2200" dirty="0"/>
            </a:br>
            <a:r>
              <a:rPr lang="sr-Latn-RS" altLang="sr-Latn-RS" sz="2200" dirty="0"/>
              <a:t>https://www-gewi.uni-graz.at/gralis/projektarium/Andric/Symposium13.html</a:t>
            </a:r>
            <a:br>
              <a:rPr lang="sr-Latn-RS" altLang="sr-Latn-RS" sz="4400" dirty="0"/>
            </a:br>
            <a:endParaRPr lang="ru-RU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967EB6-9C78-4207-AF42-313B8EC6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41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Серия научных монографий комиссии (изд-во «Флинта»)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2014 г. – Стиль и дискурс (коллективная монография)</a:t>
            </a:r>
          </a:p>
          <a:p>
            <a:r>
              <a:rPr lang="ru-RU" dirty="0"/>
              <a:t>2015 г. – Б. </a:t>
            </a:r>
            <a:r>
              <a:rPr lang="ru-RU" dirty="0" err="1"/>
              <a:t>Тошович</a:t>
            </a:r>
            <a:r>
              <a:rPr lang="ru-RU" dirty="0"/>
              <a:t> «Интернет-стилистика»</a:t>
            </a:r>
          </a:p>
          <a:p>
            <a:r>
              <a:rPr lang="ru-RU" dirty="0"/>
              <a:t>2016 г. – Б. </a:t>
            </a:r>
            <a:r>
              <a:rPr lang="ru-RU" dirty="0" err="1"/>
              <a:t>Тошович</a:t>
            </a:r>
            <a:r>
              <a:rPr lang="ru-RU" dirty="0"/>
              <a:t> «Структура интернет-стилистики»</a:t>
            </a:r>
          </a:p>
          <a:p>
            <a:r>
              <a:rPr lang="ru-RU" dirty="0"/>
              <a:t>2018 г.  - Н.И. Клушина «</a:t>
            </a:r>
            <a:r>
              <a:rPr lang="ru-RU" dirty="0" err="1"/>
              <a:t>Медиастилистика</a:t>
            </a:r>
            <a:r>
              <a:rPr lang="ru-RU" dirty="0"/>
              <a:t>»</a:t>
            </a:r>
          </a:p>
          <a:p>
            <a:r>
              <a:rPr lang="ru-RU" dirty="0"/>
              <a:t>2019 г. – И.А. </a:t>
            </a:r>
            <a:r>
              <a:rPr lang="ru-RU" dirty="0" err="1"/>
              <a:t>Вещикова</a:t>
            </a:r>
            <a:r>
              <a:rPr lang="ru-RU" dirty="0"/>
              <a:t> «Телевизионная речь в аспекте орфоэпии»</a:t>
            </a:r>
          </a:p>
          <a:p>
            <a:r>
              <a:rPr lang="ru-RU" dirty="0"/>
              <a:t>2020 г. - Л.В. Селезнева «Параметрическая модель ПР-дискурса</a:t>
            </a:r>
          </a:p>
          <a:p>
            <a:r>
              <a:rPr lang="ru-RU" dirty="0"/>
              <a:t>2921 г. – Т.В. Ицкович «Жанровая система </a:t>
            </a:r>
            <a:r>
              <a:rPr lang="ru-RU"/>
              <a:t>религиозного стиля»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018A1D-D1FB-48D8-B4A1-121A5E1E4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0838FA-0E05-483E-9CA7-6769908A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53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Стиль и дискурс</a:t>
            </a:r>
          </a:p>
        </p:txBody>
      </p:sp>
      <p:pic>
        <p:nvPicPr>
          <p:cNvPr id="7" name="Объект 6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03" y="1602119"/>
            <a:ext cx="3391593" cy="4522124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03" y="1602119"/>
            <a:ext cx="3391593" cy="4522124"/>
          </a:xfr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2B3EE6-3C48-4FAD-8C93-4075EF29F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4A98B6-AFA2-40EC-8910-A260ABB05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012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Научные направления комиссии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Стилистика</a:t>
            </a:r>
          </a:p>
          <a:p>
            <a:r>
              <a:rPr lang="ru-RU" dirty="0"/>
              <a:t>Функциональная стилистика</a:t>
            </a:r>
          </a:p>
          <a:p>
            <a:r>
              <a:rPr lang="ru-RU" dirty="0" err="1"/>
              <a:t>Медиастилистика</a:t>
            </a:r>
            <a:endParaRPr lang="ru-RU" dirty="0"/>
          </a:p>
          <a:p>
            <a:r>
              <a:rPr lang="ru-RU" dirty="0"/>
              <a:t>Интернет-стилистика</a:t>
            </a:r>
          </a:p>
          <a:p>
            <a:r>
              <a:rPr lang="ru-RU" dirty="0"/>
              <a:t>Дискурсивная стилистика</a:t>
            </a:r>
          </a:p>
          <a:p>
            <a:r>
              <a:rPr lang="ru-RU" dirty="0" err="1"/>
              <a:t>Прагмастилистика</a:t>
            </a:r>
            <a:endParaRPr lang="ru-RU" dirty="0"/>
          </a:p>
          <a:p>
            <a:r>
              <a:rPr lang="ru-RU" dirty="0" err="1"/>
              <a:t>Интеракционная</a:t>
            </a:r>
            <a:r>
              <a:rPr lang="ru-RU" dirty="0"/>
              <a:t> стилистика</a:t>
            </a:r>
          </a:p>
          <a:p>
            <a:r>
              <a:rPr lang="ru-RU" dirty="0"/>
              <a:t>Стилистика художественной литературы и др.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D400070-2865-4290-A3DF-D2D161861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0ECCFD-A249-40A4-AFDE-6997DE27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60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Кризис в стилистике и его решение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Стилистика –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контр-стилистика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антистилистика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(Б.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Тошович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Интегративная стилистика (Ст.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Гайда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5AA296D-C481-427F-BAD7-E93B31FD3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AF9C52C-DAAC-4527-AF33-C59519AC5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420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Базовые принципы стилистики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С. </a:t>
            </a:r>
            <a:r>
              <a:rPr lang="ru-RU" dirty="0" err="1"/>
              <a:t>Гайда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339" y="2174875"/>
            <a:ext cx="3921910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Б. </a:t>
            </a:r>
            <a:r>
              <a:rPr lang="ru-RU" dirty="0" err="1"/>
              <a:t>Тошович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CE4B19F-49C7-443F-8CA8-32A68B2E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23669E-C98C-4963-A846-2E43E253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24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772816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Медийный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поворот в стилистике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03" y="1602119"/>
            <a:ext cx="3391593" cy="45221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03" y="1602119"/>
            <a:ext cx="3391593" cy="4522124"/>
          </a:xfr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696FA2C-8388-46AC-A52C-87202EA6A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364359-125A-49F2-9829-ADA20604A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862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СТИЛИСТИКА ИНТЕРНЕТ-ТЕКСТА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7" y="1930967"/>
            <a:ext cx="5573486" cy="3864429"/>
          </a:xfr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EC9DD77-27D1-4CD1-A26C-318AA6A8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631E59-F8CD-4A08-9FC3-7FA8541B1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821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 в интернет-стилистику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9574" y="1600200"/>
            <a:ext cx="340485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5379FD-7448-44AA-A7BB-7DEC4FC22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332D9E-5832-4D96-9DFC-0457EC0B6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406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Медиастилистика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84" y="2034381"/>
            <a:ext cx="2542032" cy="3657600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6DC1D4-5F9A-42AD-82E5-8113B309B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3FCBEC-C9D1-44F2-8153-88F51BD51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092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Мультимедиальная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генераторская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стилистика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03" y="1602119"/>
            <a:ext cx="3391593" cy="45221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03" y="1602119"/>
            <a:ext cx="3391593" cy="4522124"/>
          </a:xfr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1BA1B3-F9E7-4C82-B0BF-414C3E68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B0BB25-A2A3-4ADC-81D9-112F6F045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51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Историческая справка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I Конгресс славистов состоялся в Праге в 1929 г.;</a:t>
            </a:r>
          </a:p>
          <a:p>
            <a:r>
              <a:rPr lang="ru-RU" dirty="0"/>
              <a:t> II —в Варшаве и Кракове, 1934 г.; </a:t>
            </a:r>
          </a:p>
          <a:p>
            <a:r>
              <a:rPr lang="ru-RU" dirty="0"/>
              <a:t>III Конгресс подготавливался в Белграде; был назначен  на 1939 г., но не мог осуществиться из-за второй мировой войны.</a:t>
            </a:r>
          </a:p>
          <a:p>
            <a:r>
              <a:rPr lang="ru-RU" dirty="0"/>
              <a:t> Лишь 16 лет спустя в Белграде в 1955 г. состоялось Международное совещание, решившее созвать IV съезд в Москве в сентябре 1958 г.</a:t>
            </a:r>
          </a:p>
          <a:p>
            <a:endParaRPr lang="ru-RU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889E4E-8F94-47AD-A43D-DAD14EFC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072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Аспекты современной стилистики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03" y="1602119"/>
            <a:ext cx="3391593" cy="4522124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9726D8-887B-4083-B9B5-5E695DFEE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35D6C4-42A0-424E-8BEC-40EEBA26A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091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Религиозный стиль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2110883" cy="326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699969D-7155-4198-A116-79BCA3AC6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2A0B79-F6CB-4F7F-86F7-61A16FEF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72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Конференции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Май 2019 г. – Настоящее и будущее стилистики (МГУ, Москва)</a:t>
            </a:r>
          </a:p>
          <a:p>
            <a:r>
              <a:rPr lang="ru-RU" dirty="0"/>
              <a:t>Февраль 2020 г. – </a:t>
            </a:r>
            <a:r>
              <a:rPr lang="ru-RU" dirty="0" err="1"/>
              <a:t>Григорьевские</a:t>
            </a:r>
            <a:r>
              <a:rPr lang="ru-RU" dirty="0"/>
              <a:t> чтения (ИРЯ РАН, Москва)</a:t>
            </a:r>
          </a:p>
          <a:p>
            <a:r>
              <a:rPr lang="ru-RU" dirty="0"/>
              <a:t>Ноябрь 2020 г. – Сетевая коммуникация (Санкт-Петербургский Политехнический университет имени Петра Великого)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8C2452-6CF0-4DD9-A26C-C414E1A6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AC8BD9-3E69-4110-9185-2A37F1B0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380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Настоящее и будущее стилистики</a:t>
            </a:r>
            <a:br>
              <a:rPr lang="ru-RU" b="1" dirty="0"/>
            </a:br>
            <a:r>
              <a:rPr lang="ru-RU" b="1" dirty="0"/>
              <a:t>(13-14 мая 2019 г)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03" y="1602119"/>
            <a:ext cx="3391593" cy="4522124"/>
          </a:xfr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158B26-EB37-4FA3-8932-62222AA3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6F1DF8-4E27-423A-A070-68723BE2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611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Григорьевские</a:t>
            </a:r>
            <a:r>
              <a:rPr lang="ru-RU" b="1" dirty="0"/>
              <a:t> чтения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12-14 марта 2020 г. </a:t>
            </a:r>
            <a:r>
              <a:rPr lang="ru-RU" dirty="0"/>
              <a:t>в</a:t>
            </a:r>
            <a:r>
              <a:rPr lang="ru-RU" b="1" dirty="0"/>
              <a:t> Институте русского языка имени В.В. Виноградова (ИРЯ РАН) </a:t>
            </a:r>
            <a:r>
              <a:rPr lang="ru-RU" dirty="0"/>
              <a:t>состоялась Международная конференция «</a:t>
            </a:r>
            <a:r>
              <a:rPr lang="ru-RU" b="1" dirty="0"/>
              <a:t>Третьи </a:t>
            </a:r>
            <a:r>
              <a:rPr lang="ru-RU" b="1" dirty="0" err="1"/>
              <a:t>Григорьевские</a:t>
            </a:r>
            <a:r>
              <a:rPr lang="ru-RU" b="1" dirty="0"/>
              <a:t> чтения: Текст-идиолект-</a:t>
            </a:r>
            <a:r>
              <a:rPr lang="ru-RU" b="1" dirty="0" err="1"/>
              <a:t>идиостиль</a:t>
            </a:r>
            <a:r>
              <a:rPr lang="ru-RU" dirty="0"/>
              <a:t>»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D768083-D5F9-4C7E-9E15-64E2B1B94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FBA1AD-3491-41F4-A6CA-9FD137043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684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Григорьевские</a:t>
            </a:r>
            <a:r>
              <a:rPr lang="ru-RU" b="1" dirty="0"/>
              <a:t> чтения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3905" y="2634610"/>
            <a:ext cx="3276190" cy="24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4D4107C-13D3-46FE-9AFB-DCF732E1E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8BF42A-42D1-4B06-8CDF-68E236C2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169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Политехнический университет имени Петра Великого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27-28 ноября 2020 г. в Петербургском политехническом университете Петра Великого (Россия) - конференция Стилистической комиссии                                             «Сетевая коммуникация: новые форматы для образования, науки и продвигающих коммуникаций»  (руководитель – член Стилистической комиссии В. Е. Чернявская). </a:t>
            </a:r>
          </a:p>
          <a:p>
            <a:endParaRPr lang="ru-RU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2E25C2E-B08B-4B41-9EA6-8726ECCE2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59A5E8-7BDA-48C1-8EC0-3D58C3C43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048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apf.mail.ru/cgi-bin/readmsg?id=16044170670196961542;0;2&amp;exif=1&amp;full=1&amp;x-email=nklushina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apf.mail.ru/cgi-bin/readmsg?id=16044170670196961542;0;2&amp;exif=1&amp;full=1&amp;x-email=nklushina%40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84" y="0"/>
            <a:ext cx="4620103" cy="694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347AB80-A636-43F2-9587-345B6EE9D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927EF4F-709B-4203-9153-EEF3C8CBD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112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Международная научная конференция «Стиль – коммуникация – культура»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7 – 9 сентября на кафедре словацкого языка философского факультета Университета Коменского в Братиславе в онлайн-формате прошла конференция, посвященная 100-летию со дня рождения знаменитого ученого, выдающегося представителя славянской лингвистики, известного стилиста – профессора Йозефа </a:t>
            </a:r>
            <a:r>
              <a:rPr lang="ru-RU" dirty="0" err="1"/>
              <a:t>Мистрика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Конференция объединила более 60 ученых из самых разных стран (России, Чехии, Польши, Беларуси, Украины, Сербии, Боснии и Герцеговины, Китая, Австрии, Словакии и др.). В рамках конференции состоялось онлайн-заседание Стилистической комиссии Международного комитета славистов. Большинство членов Стилистической комиссии приняли непосредственное участие и в работе конференции.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A813C31-7E46-4E2A-8933-7F0F28121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C35B89-5D57-4575-A6A2-770B5A40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839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Ольга </a:t>
            </a:r>
            <a:r>
              <a:rPr lang="ru-RU" dirty="0" err="1"/>
              <a:t>Органева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1615" y="1600200"/>
            <a:ext cx="362077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6A452A-A095-4CB5-BDE7-EC29E278D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A52961-1610-4E68-93CA-92301B1C3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12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8640"/>
            <a:ext cx="4309793" cy="6443354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53DB4D-C99F-45FC-A74F-542378888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AFD7C83-07E3-43B2-BEF1-78539957D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155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Братислава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1704975"/>
            <a:ext cx="6529387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A7B44BA-DC5A-4494-AB16-7FFE1A59E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9D1888-3FDD-4F5C-A77E-4B865D9A1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557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Татьяна Ицкович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4790256" cy="479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B1D2D6C-3AAD-4DE6-958A-A78CF697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5C644E-A9B0-4310-B75C-373E36713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887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458788"/>
            <a:ext cx="8582025" cy="593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FC87C0D-DD63-44B6-B355-EE983A975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262E33-40DD-4DFA-80B0-6E49FB3F9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443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Язык и религия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15-17 сентября 2021 г. совместно с комиссией религиозного языка в Уральском федеральном университете имени первого президента России Б.Н. Ельцина (Екатеринбург) прошла Международная конференция «Язык и религия» (организатор проф. Т.В. Ицкович).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6F13CDB-88F2-4463-B417-6CC23F38D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5A9DFD-706F-4E39-B66D-683F5BE00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91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Проект  </a:t>
            </a:r>
            <a:r>
              <a:rPr lang="ru-RU" dirty="0" err="1"/>
              <a:t>Иво</a:t>
            </a:r>
            <a:r>
              <a:rPr lang="ru-RU" dirty="0"/>
              <a:t> </a:t>
            </a:r>
            <a:r>
              <a:rPr lang="ru-RU" dirty="0" err="1"/>
              <a:t>Андрич</a:t>
            </a:r>
            <a:r>
              <a:rPr lang="ru-RU" dirty="0"/>
              <a:t> в европейском контексте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287E879-1536-4DE0-B513-D76E80820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2A4D2B-F29E-4B4A-986F-B629E158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349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Симпозиум</a:t>
            </a:r>
            <a:br>
              <a:rPr lang="ru-RU" dirty="0"/>
            </a:br>
            <a:r>
              <a:rPr lang="ru-RU" b="1" dirty="0"/>
              <a:t>Рассказ </a:t>
            </a:r>
            <a:r>
              <a:rPr lang="ru-RU" b="1" dirty="0" err="1"/>
              <a:t>Иво</a:t>
            </a:r>
            <a:r>
              <a:rPr lang="ru-RU" b="1" dirty="0"/>
              <a:t> </a:t>
            </a:r>
            <a:r>
              <a:rPr lang="ru-RU" b="1" dirty="0" err="1"/>
              <a:t>Андича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Andrićeva</a:t>
            </a:r>
            <a:r>
              <a:rPr lang="en-US" dirty="0"/>
              <a:t> </a:t>
            </a:r>
            <a:r>
              <a:rPr lang="en-US" dirty="0" err="1"/>
              <a:t>pripovijetka</a:t>
            </a:r>
            <a:r>
              <a:rPr lang="en-US" dirty="0"/>
              <a:t> (</a:t>
            </a:r>
            <a:r>
              <a:rPr lang="en-US" dirty="0" err="1"/>
              <a:t>Sokobanja</a:t>
            </a:r>
            <a:r>
              <a:rPr lang="en-US" dirty="0"/>
              <a:t> 14–17. </a:t>
            </a:r>
            <a:r>
              <a:rPr lang="en-US" dirty="0" err="1"/>
              <a:t>oktobar</a:t>
            </a:r>
            <a:r>
              <a:rPr lang="en-US" dirty="0"/>
              <a:t> 2021)</a:t>
            </a:r>
            <a:endParaRPr lang="ru-RU" dirty="0"/>
          </a:p>
          <a:p>
            <a:r>
              <a:rPr lang="ru-RU" u="sng" dirty="0">
                <a:hlinkClick r:id="rId2"/>
              </a:rPr>
              <a:t>https://www-gewi.uni-graz.at/gralis/projektarium/Andric/Symposium13.html</a:t>
            </a:r>
            <a:br>
              <a:rPr lang="ru-RU" dirty="0"/>
            </a:br>
            <a:endParaRPr lang="ru-RU" dirty="0"/>
          </a:p>
          <a:p>
            <a:r>
              <a:rPr lang="ru-RU" dirty="0"/>
              <a:t>Руководитель Б. </a:t>
            </a:r>
            <a:r>
              <a:rPr lang="ru-RU" dirty="0" err="1"/>
              <a:t>Тошович</a:t>
            </a:r>
            <a:endParaRPr lang="ru-RU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914027-F21A-4FFB-8F7E-28BDEDA1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092F32-5B31-457B-A665-F46A632A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446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Бранко </a:t>
            </a:r>
            <a:r>
              <a:rPr lang="ru-RU" dirty="0" err="1"/>
              <a:t>Тошович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Проект </a:t>
            </a:r>
            <a:r>
              <a:rPr lang="ru-RU" dirty="0" err="1"/>
              <a:t>Иво</a:t>
            </a:r>
            <a:r>
              <a:rPr lang="ru-RU" dirty="0"/>
              <a:t> </a:t>
            </a:r>
            <a:r>
              <a:rPr lang="ru-RU" dirty="0" err="1"/>
              <a:t>Андрич</a:t>
            </a:r>
            <a:r>
              <a:rPr lang="ru-RU" dirty="0"/>
              <a:t> в европейском контексте (2007‒, центральный исследовательский предмет которого ‒ поэтика, стилистика и лингвистика), является уникальным в славянском мире ‒ он продолжается уже 14 лет, в его рамках проведены 12 симпозиумов в нескольких странах (Австрии, Боснии и Герцеговине, России, Румынии, Сербии), опубликовано 8 монографий и 12 сборников, создан электронный корпус </a:t>
            </a:r>
            <a:r>
              <a:rPr lang="ru-RU" dirty="0" err="1"/>
              <a:t>Иво</a:t>
            </a:r>
            <a:r>
              <a:rPr lang="ru-RU" dirty="0"/>
              <a:t> </a:t>
            </a:r>
            <a:r>
              <a:rPr lang="ru-RU" dirty="0" err="1"/>
              <a:t>Андрича</a:t>
            </a:r>
            <a:r>
              <a:rPr lang="ru-RU" dirty="0"/>
              <a:t>, включающий почти все его произведения, в нем приняло участие около 500 сотрудников по литературе, поэтике, стилистике и лингвистике из различных стран; словом, такой проект трудно найти и за рамками славистики;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EF76D1-D08E-477E-9A5A-2C6DAE5F1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4DEE6C4-B37D-4B1E-8347-A79E784CC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7692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 В 6-9 </a:t>
            </a:r>
            <a:r>
              <a:rPr lang="ru-RU" dirty="0" err="1"/>
              <a:t>сентяьря</a:t>
            </a:r>
            <a:r>
              <a:rPr lang="ru-RU" dirty="0"/>
              <a:t> </a:t>
            </a:r>
            <a:r>
              <a:rPr lang="ru-RU" b="1" i="1" dirty="0"/>
              <a:t>2022 г.</a:t>
            </a:r>
            <a:r>
              <a:rPr lang="ru-RU" dirty="0"/>
              <a:t> запланирована конференция Стилистической комиссии </a:t>
            </a:r>
            <a:r>
              <a:rPr lang="ru-RU" b="1" i="1" dirty="0"/>
              <a:t>в </a:t>
            </a:r>
            <a:r>
              <a:rPr lang="ru-RU" b="1" i="1" dirty="0" err="1"/>
              <a:t>Опольском</a:t>
            </a:r>
            <a:r>
              <a:rPr lang="ru-RU" b="1" i="1" dirty="0"/>
              <a:t> университете </a:t>
            </a:r>
            <a:r>
              <a:rPr lang="ru-RU" dirty="0"/>
              <a:t>(руководитель – член Стилистической комиссии М. </a:t>
            </a:r>
            <a:r>
              <a:rPr lang="ru-RU" dirty="0" err="1"/>
              <a:t>Макуховска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lvl="0"/>
            <a:r>
              <a:rPr lang="ru-RU" dirty="0"/>
              <a:t> В </a:t>
            </a:r>
            <a:r>
              <a:rPr lang="ru-RU" b="1" i="1" dirty="0"/>
              <a:t>2023 г.</a:t>
            </a:r>
            <a:r>
              <a:rPr lang="ru-RU" dirty="0"/>
              <a:t> Стилистическая комиссия представит отчет о своей научной деятельности и планах на дальнейшее развитие стилистических направлений на </a:t>
            </a:r>
            <a:r>
              <a:rPr lang="ru-RU" b="1" i="1" dirty="0"/>
              <a:t>XVII съезде славистов в Сорбонне (Франция).</a:t>
            </a:r>
            <a:endParaRPr lang="ru-RU" dirty="0"/>
          </a:p>
          <a:p>
            <a:endParaRPr lang="ru-RU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005904F-B17D-4990-A5DD-90EB9EA94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12043D-1A30-4072-92FF-C7EACCB7B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2075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Проект комиссии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монография Славянская стилистика на рубеже двух веков.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A7A827-0510-4BA1-9E7D-6789CA37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16A07C-DEF9-42C0-B68D-863AFC9C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87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создания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2010 год С. </a:t>
            </a:r>
            <a:r>
              <a:rPr lang="ru-RU" dirty="0" err="1"/>
              <a:t>Гайда</a:t>
            </a:r>
            <a:r>
              <a:rPr lang="ru-RU" dirty="0"/>
              <a:t> провел в </a:t>
            </a:r>
            <a:r>
              <a:rPr lang="ru-RU" dirty="0" err="1"/>
              <a:t>Ополе</a:t>
            </a:r>
            <a:r>
              <a:rPr lang="ru-RU" dirty="0"/>
              <a:t> круглый стол «Стиль и дискурс». И предложил создание Стилистической комиссии при Международном комитете славистов.</a:t>
            </a:r>
          </a:p>
          <a:p>
            <a:r>
              <a:rPr lang="ru-RU" dirty="0"/>
              <a:t>2013 год –аккредитация Комиссии на </a:t>
            </a:r>
            <a:r>
              <a:rPr lang="en-US" dirty="0"/>
              <a:t>XV</a:t>
            </a:r>
            <a:r>
              <a:rPr lang="ru-RU" dirty="0"/>
              <a:t> съезде славистов в Минске.</a:t>
            </a:r>
          </a:p>
          <a:p>
            <a:r>
              <a:rPr lang="ru-RU" dirty="0"/>
              <a:t>2018 год – аккредитация Комиссии на </a:t>
            </a:r>
            <a:r>
              <a:rPr lang="en-US" dirty="0"/>
              <a:t>XVI</a:t>
            </a:r>
            <a:r>
              <a:rPr lang="ru-RU" dirty="0"/>
              <a:t> съезде славистов в Белграде.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6E4C1B-92F5-4F80-9D6E-A6CEC18C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F3A843-90A5-4043-ABE8-0833488D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93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4664"/>
            <a:ext cx="4884883" cy="4915509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77369C-8CE9-4D38-BC2E-25C91BBF6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6329BE-04EC-4172-9225-8A252C780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83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Стилистическая комиссия Международного комитета славистов (МКС)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6347"/>
            <a:ext cx="4038600" cy="2273669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съезд славистов (Белград, Сербия).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Стилистическая комиссия аккредитована на следующие 5 лет: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2023 г.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Конгресс славистов в Сорбонне (Париж, Франция)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861DFBA-BC78-4F93-86B8-1E088E34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6E2CE1-15CF-41A6-8290-B3A9ACEE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907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8D59441-10D3-4AF2-877B-76A97D7F4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4FFE8C-D96A-4EF3-A0B8-EE2579A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40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Сайт комиссии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hlinkClick r:id="rId2"/>
              </a:rPr>
              <a:t>Главная | СТИЛИСТИЧЕСКАЯ КОМИССИЯ МЕЖДУНАРОДНОГО КОМИТЕТА СЛАВИСТОВ (stylistic-mks.com)</a:t>
            </a:r>
            <a:endParaRPr lang="ru-RU" dirty="0"/>
          </a:p>
          <a:p>
            <a:endParaRPr lang="ru-RU" dirty="0"/>
          </a:p>
          <a:p>
            <a:r>
              <a:rPr lang="en-US" dirty="0">
                <a:hlinkClick r:id="rId2"/>
              </a:rPr>
              <a:t>https://www.stylistic-mks.com/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ru-RU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BD40627-4884-4B59-BA1A-378900944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6FF3F04-D652-4A14-8622-E85374C0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780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Журнал комиссии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7714" y="2253657"/>
            <a:ext cx="2228571" cy="321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A079F9-F81B-4BF5-AC4F-5A832B870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2DC7B7-C597-413C-972D-F101F84CE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0C3A-2D7B-4585-B0A5-6A9E4EBBDF6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5834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1005</Words>
  <Application>Microsoft Office PowerPoint</Application>
  <PresentationFormat>Bildschirmpräsentation (4:3)</PresentationFormat>
  <Paragraphs>162</Paragraphs>
  <Slides>38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2" baseType="lpstr">
      <vt:lpstr>Arial</vt:lpstr>
      <vt:lpstr>Calibri</vt:lpstr>
      <vt:lpstr>Times New Roman</vt:lpstr>
      <vt:lpstr>Тема Office</vt:lpstr>
      <vt:lpstr>       Наталья Ивановна Клушина  Стилистическая комиссия Международного комитета славистов  13. Međunarodni simpozijum Andrićeva  pripovijetka  (ZOOM: Sokobanja, 14–17. oktobar 2021) https://www-gewi.uni-graz.at/gralis/projektarium/Andric/Symposium13.html </vt:lpstr>
      <vt:lpstr>Историческая справка</vt:lpstr>
      <vt:lpstr>PowerPoint-Präsentation</vt:lpstr>
      <vt:lpstr>История создания </vt:lpstr>
      <vt:lpstr>PowerPoint-Präsentation</vt:lpstr>
      <vt:lpstr>Стилистическая комиссия Международного комитета славистов (МКС)</vt:lpstr>
      <vt:lpstr>PowerPoint-Präsentation</vt:lpstr>
      <vt:lpstr>Сайт комиссии</vt:lpstr>
      <vt:lpstr>Журнал комиссии</vt:lpstr>
      <vt:lpstr>Серия научных монографий комиссии (изд-во «Флинта»)</vt:lpstr>
      <vt:lpstr>Стиль и дискурс</vt:lpstr>
      <vt:lpstr>Научные направления комиссии</vt:lpstr>
      <vt:lpstr>Кризис в стилистике и его решение</vt:lpstr>
      <vt:lpstr>Базовые принципы стилистики</vt:lpstr>
      <vt:lpstr>Медийный поворот в стилистике </vt:lpstr>
      <vt:lpstr>СТИЛИСТИКА ИНТЕРНЕТ-ТЕКСТА</vt:lpstr>
      <vt:lpstr>Введение в интернет-стилистику</vt:lpstr>
      <vt:lpstr>Медиастилистика</vt:lpstr>
      <vt:lpstr>Мультимедиальная и генераторская стилистика</vt:lpstr>
      <vt:lpstr>Аспекты современной стилистики</vt:lpstr>
      <vt:lpstr>Религиозный стиль</vt:lpstr>
      <vt:lpstr>Конференции</vt:lpstr>
      <vt:lpstr>Настоящее и будущее стилистики (13-14 мая 2019 г)</vt:lpstr>
      <vt:lpstr>Григорьевские чтения</vt:lpstr>
      <vt:lpstr>Григорьевские чтения</vt:lpstr>
      <vt:lpstr>Политехнический университет имени Петра Великого</vt:lpstr>
      <vt:lpstr>PowerPoint-Präsentation</vt:lpstr>
      <vt:lpstr>Международная научная конференция «Стиль – коммуникация – культура»</vt:lpstr>
      <vt:lpstr>Ольга Органева</vt:lpstr>
      <vt:lpstr>Братислава</vt:lpstr>
      <vt:lpstr>Татьяна Ицкович</vt:lpstr>
      <vt:lpstr>PowerPoint-Präsentation</vt:lpstr>
      <vt:lpstr>Язык и религия</vt:lpstr>
      <vt:lpstr>Проект  Иво Андрич в европейском контексте</vt:lpstr>
      <vt:lpstr>Симпозиум Рассказ Иво Андича </vt:lpstr>
      <vt:lpstr>Бранко Тошович</vt:lpstr>
      <vt:lpstr>План работы</vt:lpstr>
      <vt:lpstr>Проект комиссии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НАПРАВЛЕНИЯ СТИЛИСТИЧЕСКИХ ИССЛЕДОВАНИЙ </dc:title>
  <dc:creator>DELL</dc:creator>
  <cp:lastModifiedBy>Branko</cp:lastModifiedBy>
  <cp:revision>85</cp:revision>
  <dcterms:created xsi:type="dcterms:W3CDTF">2019-05-01T08:26:22Z</dcterms:created>
  <dcterms:modified xsi:type="dcterms:W3CDTF">2021-10-11T05:03:49Z</dcterms:modified>
</cp:coreProperties>
</file>