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64" r:id="rId15"/>
    <p:sldId id="265" r:id="rId16"/>
    <p:sldId id="280" r:id="rId17"/>
    <p:sldId id="281" r:id="rId18"/>
    <p:sldId id="28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E33A-4CDD-474D-9208-28FB4D563D2F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11BD-959D-42E1-BAED-1F4A5A79A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E33A-4CDD-474D-9208-28FB4D563D2F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11BD-959D-42E1-BAED-1F4A5A79A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7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E33A-4CDD-474D-9208-28FB4D563D2F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11BD-959D-42E1-BAED-1F4A5A79A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53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E33A-4CDD-474D-9208-28FB4D563D2F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11BD-959D-42E1-BAED-1F4A5A79A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504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E33A-4CDD-474D-9208-28FB4D563D2F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11BD-959D-42E1-BAED-1F4A5A79A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52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E33A-4CDD-474D-9208-28FB4D563D2F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11BD-959D-42E1-BAED-1F4A5A79A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E33A-4CDD-474D-9208-28FB4D563D2F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11BD-959D-42E1-BAED-1F4A5A79A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266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E33A-4CDD-474D-9208-28FB4D563D2F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11BD-959D-42E1-BAED-1F4A5A79A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7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E33A-4CDD-474D-9208-28FB4D563D2F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11BD-959D-42E1-BAED-1F4A5A79A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9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E33A-4CDD-474D-9208-28FB4D563D2F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11BD-959D-42E1-BAED-1F4A5A79A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73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E33A-4CDD-474D-9208-28FB4D563D2F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11BD-959D-42E1-BAED-1F4A5A79A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1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9E33A-4CDD-474D-9208-28FB4D563D2F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711BD-959D-42E1-BAED-1F4A5A79A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8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vijovicdragan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-gewi.kfunigraz.ac.at/grali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882" y="1"/>
            <a:ext cx="9094694" cy="658906"/>
          </a:xfrm>
        </p:spPr>
        <p:txBody>
          <a:bodyPr>
            <a:normAutofit/>
          </a:bodyPr>
          <a:lstStyle/>
          <a:p>
            <a:r>
              <a:rPr lang="sr-Cyrl-R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Драгана Цвијовић (Београд)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9281" y="658906"/>
            <a:ext cx="11591365" cy="6199094"/>
          </a:xfrm>
        </p:spPr>
        <p:txBody>
          <a:bodyPr>
            <a:normAutofit fontScale="92500" lnSpcReduction="10000"/>
          </a:bodyPr>
          <a:lstStyle/>
          <a:p>
            <a:endParaRPr lang="sr-Cyrl-RS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Инститит за српски језик САНУ</a:t>
            </a:r>
          </a:p>
          <a:p>
            <a:endParaRPr lang="sr-Cyrl-R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cvijovicdragana@gmail.com</a:t>
            </a:r>
            <a:endParaRPr lang="en-US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Именичка</a:t>
            </a:r>
            <a:r>
              <a:rPr lang="en-US" sz="5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b="1" dirty="0" err="1">
                <a:latin typeface="Arial" panose="020B0604020202020204" pitchFamily="34" charset="0"/>
                <a:cs typeface="Arial" panose="020B0604020202020204" pitchFamily="34" charset="0"/>
              </a:rPr>
              <a:t>лексика</a:t>
            </a:r>
            <a:r>
              <a:rPr lang="en-US" sz="5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b="1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en-US" sz="5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b="1" dirty="0" err="1">
                <a:latin typeface="Arial" panose="020B0604020202020204" pitchFamily="34" charset="0"/>
                <a:cs typeface="Arial" panose="020B0604020202020204" pitchFamily="34" charset="0"/>
              </a:rPr>
              <a:t>конотативном</a:t>
            </a:r>
            <a:r>
              <a:rPr lang="en-US" sz="5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компонентом</a:t>
            </a:r>
            <a:r>
              <a:rPr lang="en-US" sz="5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b="1" dirty="0" err="1">
                <a:latin typeface="Arial" panose="020B0604020202020204" pitchFamily="34" charset="0"/>
                <a:cs typeface="Arial" panose="020B0604020202020204" pitchFamily="34" charset="0"/>
              </a:rPr>
              <a:t>значења</a:t>
            </a:r>
            <a:r>
              <a:rPr lang="en-US" sz="5200" b="1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5200" b="1" dirty="0" err="1">
                <a:latin typeface="Arial" panose="020B0604020202020204" pitchFamily="34" charset="0"/>
                <a:cs typeface="Arial" panose="020B0604020202020204" pitchFamily="34" charset="0"/>
              </a:rPr>
              <a:t>пољу</a:t>
            </a:r>
            <a:r>
              <a:rPr lang="en-US" sz="5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b="1" dirty="0" err="1">
                <a:latin typeface="Arial" panose="020B0604020202020204" pitchFamily="34" charset="0"/>
                <a:cs typeface="Arial" panose="020B0604020202020204" pitchFamily="34" charset="0"/>
              </a:rPr>
              <a:t>друштвених</a:t>
            </a:r>
            <a:r>
              <a:rPr lang="en-US" sz="5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b="1" dirty="0" err="1">
                <a:latin typeface="Arial" panose="020B0604020202020204" pitchFamily="34" charset="0"/>
                <a:cs typeface="Arial" panose="020B0604020202020204" pitchFamily="34" charset="0"/>
              </a:rPr>
              <a:t>односа</a:t>
            </a:r>
            <a:r>
              <a:rPr lang="en-US" sz="5200" b="1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5200" b="1" dirty="0" err="1">
                <a:latin typeface="Arial" panose="020B0604020202020204" pitchFamily="34" charset="0"/>
                <a:cs typeface="Arial" panose="020B0604020202020204" pitchFamily="34" charset="0"/>
              </a:rPr>
              <a:t>приповеци</a:t>
            </a:r>
            <a:r>
              <a:rPr lang="en-US" sz="5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b="1" dirty="0" err="1">
                <a:latin typeface="Arial" panose="020B0604020202020204" pitchFamily="34" charset="0"/>
                <a:cs typeface="Arial" panose="020B0604020202020204" pitchFamily="34" charset="0"/>
              </a:rPr>
              <a:t>Ив</a:t>
            </a:r>
            <a:r>
              <a:rPr lang="sr-Cyrl-RS" sz="5200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5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b="1" dirty="0" err="1">
                <a:latin typeface="Arial" panose="020B0604020202020204" pitchFamily="34" charset="0"/>
                <a:cs typeface="Arial" panose="020B0604020202020204" pitchFamily="34" charset="0"/>
              </a:rPr>
              <a:t>Андрића</a:t>
            </a:r>
            <a:r>
              <a:rPr lang="en-US" sz="5200" b="1" dirty="0"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en-US" sz="5200" b="1" dirty="0" err="1">
                <a:latin typeface="Arial" panose="020B0604020202020204" pitchFamily="34" charset="0"/>
                <a:cs typeface="Arial" panose="020B0604020202020204" pitchFamily="34" charset="0"/>
              </a:rPr>
              <a:t>Шала</a:t>
            </a:r>
            <a:r>
              <a:rPr lang="en-US" sz="5200" b="1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5200" b="1" dirty="0" err="1">
                <a:latin typeface="Arial" panose="020B0604020202020204" pitchFamily="34" charset="0"/>
                <a:cs typeface="Arial" panose="020B0604020202020204" pitchFamily="34" charset="0"/>
              </a:rPr>
              <a:t>Самсарином</a:t>
            </a:r>
            <a:r>
              <a:rPr lang="en-US" sz="5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хану</a:t>
            </a:r>
            <a:r>
              <a:rPr lang="en-US" sz="5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sr-Latn-RS" sz="5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RS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13. </a:t>
            </a:r>
            <a:r>
              <a:rPr lang="sr-Cyrl-RS" sz="2800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sr-Cyrl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импозијум Андрићева приповијетка</a:t>
            </a:r>
          </a:p>
          <a:p>
            <a:endParaRPr lang="sr-Cyrl-RS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Сокобања, 14–17. 10. 2021</a:t>
            </a:r>
          </a:p>
          <a:p>
            <a:endParaRPr lang="sr-Latn-RS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R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R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89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49624"/>
            <a:ext cx="10515600" cy="2205317"/>
          </a:xfrm>
        </p:spPr>
        <p:txBody>
          <a:bodyPr>
            <a:normAutofit fontScale="90000"/>
          </a:bodyPr>
          <a:lstStyle/>
          <a:p>
            <a:pPr marL="0" indent="0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2) према стањима и расположењима: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пијаница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скитница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   3) према родбинским и другим везама: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ахбаб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брајко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брат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186954"/>
            <a:ext cx="10515600" cy="3334870"/>
          </a:xfrm>
        </p:spPr>
        <p:txBody>
          <a:bodyPr>
            <a:noAutofit/>
          </a:bodyPr>
          <a:lstStyle/>
          <a:p>
            <a:r>
              <a:rPr lang="sr-Cyrl-RS" sz="32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Примери:</a:t>
            </a:r>
          </a:p>
          <a:p>
            <a:r>
              <a:rPr lang="sr-Cyrl-RS" sz="3200" i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Толико </a:t>
            </a:r>
            <a:r>
              <a:rPr lang="sr-Cyrl-RS" sz="32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 било тада намножило </a:t>
            </a:r>
            <a:r>
              <a:rPr lang="sr-Cyrl-RS" sz="3200" b="1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пијаница</a:t>
            </a:r>
            <a:r>
              <a:rPr lang="sr-Cyrl-RS" sz="32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скитница</a:t>
            </a:r>
            <a:r>
              <a:rPr lang="sr-Cyrl-RS" sz="32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рсуза од сваке руке да је морао доћи тај султанов емисар.</a:t>
            </a:r>
            <a:r>
              <a:rPr lang="sr-Cyrl-RS" sz="3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sr-Cyrl-RS" sz="3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r-Cyrl-RS" sz="3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r-Cyrl-RS" sz="3200" i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</a:t>
            </a:r>
            <a:r>
              <a:rPr lang="sr-Cyrl-RS" sz="32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мој </a:t>
            </a:r>
            <a:r>
              <a:rPr lang="sr-Cyrl-RS" sz="3200" b="1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брајко</a:t>
            </a:r>
            <a:r>
              <a:rPr lang="sr-Cyrl-RS" sz="32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Деверао сам ја, деверао…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17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765" y="174812"/>
            <a:ext cx="10385612" cy="2770093"/>
          </a:xfrm>
        </p:spPr>
        <p:txBody>
          <a:bodyPr>
            <a:normAutofit/>
          </a:bodyPr>
          <a:lstStyle/>
          <a:p>
            <a:pPr marL="0" indent="0"/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4) називи за звања и титуле: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ага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бег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везир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ефендија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кул-ћехаја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мула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мутеселим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паша, султан.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188" y="2944905"/>
            <a:ext cx="10385612" cy="3913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Примери:</a:t>
            </a:r>
          </a:p>
          <a:p>
            <a:r>
              <a:rPr lang="sr-Cyrl-RS" sz="32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Многи 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заграјаше, одбијајући ревносно од њега те увреде, један опсова нешто </a:t>
            </a:r>
            <a:r>
              <a:rPr lang="sr-Cyrl-RS" sz="32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кул-ћехаји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Нисам ја ни </a:t>
            </a:r>
            <a:r>
              <a:rPr lang="sr-Cyrl-RS" sz="32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ага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ни </a:t>
            </a:r>
            <a:r>
              <a:rPr lang="sr-Cyrl-RS" sz="32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бег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ни </a:t>
            </a:r>
            <a:r>
              <a:rPr lang="sr-Cyrl-RS" sz="32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паша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ни </a:t>
            </a:r>
            <a:r>
              <a:rPr lang="sr-Cyrl-RS" sz="32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везир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Cyrl-R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874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188" y="147919"/>
            <a:ext cx="10555940" cy="1653988"/>
          </a:xfrm>
        </p:spPr>
        <p:txBody>
          <a:bodyPr>
            <a:normAutofit fontScale="90000"/>
          </a:bodyPr>
          <a:lstStyle/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5) називи за занимања: </a:t>
            </a:r>
            <a:r>
              <a:rPr lang="sr-Cyrl-RS" sz="36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берберин</a:t>
            </a:r>
            <a:r>
              <a:rPr lang="sr-Cyrl-R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sr-Cyrl-RS" sz="36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кесеџија</a:t>
            </a:r>
            <a:r>
              <a:rPr lang="sr-Cyrl-RS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sr-Cyrl-RS" sz="36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кириџија</a:t>
            </a:r>
            <a:r>
              <a:rPr lang="sr-Cyrl-RS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sr-Cyrl-RS" sz="36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сеиз</a:t>
            </a:r>
            <a:r>
              <a:rPr lang="sr-Cyrl-RS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sr-Cyrl-RS" sz="36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ханџија</a:t>
            </a:r>
            <a:r>
              <a:rPr lang="sr-Cyrl-RS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sr-Cyrl-R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6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харамија.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188" y="2649071"/>
            <a:ext cx="10385612" cy="3527892"/>
          </a:xfrm>
        </p:spPr>
        <p:txBody>
          <a:bodyPr/>
          <a:lstStyle/>
          <a:p>
            <a:pPr marL="0" indent="0">
              <a:buNone/>
            </a:pP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Примери:</a:t>
            </a:r>
          </a:p>
          <a:p>
            <a:r>
              <a:rPr lang="sr-Cyrl-RS" sz="32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Хамзага 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 зауставио манастирске </a:t>
            </a:r>
            <a:r>
              <a:rPr lang="sr-Cyrl-RS" sz="32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кириџије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које су преносиле вино из Херцеговине. </a:t>
            </a:r>
          </a:p>
          <a:p>
            <a:r>
              <a:rPr lang="sr-Cyrl-RS" sz="32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Кад 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 фратри ушли, неки височки </a:t>
            </a:r>
            <a:r>
              <a:rPr lang="sr-Cyrl-RS" sz="32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трговчићи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били су управо у разговору са Џемом и ласкали му безочно.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527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Примери: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Cyrl-RS" sz="35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Стрча </a:t>
            </a:r>
            <a:r>
              <a:rPr lang="sr-Cyrl-RS" sz="35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одозго један од оних пијаних </a:t>
            </a:r>
            <a:r>
              <a:rPr lang="sr-Cyrl-RS" sz="35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харамија</a:t>
            </a:r>
            <a:r>
              <a:rPr lang="sr-Cyrl-RS" sz="35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јурну на њих са исуканим ножем …</a:t>
            </a:r>
          </a:p>
          <a:p>
            <a:pPr marL="0" indent="0">
              <a:buNone/>
            </a:pPr>
            <a:r>
              <a:rPr lang="sr-Cyrl-RS" sz="35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Тако је сав тај </a:t>
            </a:r>
            <a:r>
              <a:rPr lang="sr-Cyrl-RS" sz="35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харамија</a:t>
            </a:r>
            <a:r>
              <a:rPr lang="sr-Cyrl-RS" sz="35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био састављен од неједнаких делова тела </a:t>
            </a:r>
            <a:r>
              <a:rPr lang="sr-Cyrl-RS" sz="35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</a:p>
          <a:p>
            <a:endParaRPr lang="sr-Cyrl-RS" sz="3500" i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Cyrl-RS" sz="3500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Фра</a:t>
            </a:r>
            <a:r>
              <a:rPr lang="sr-Cyrl-RS" sz="35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5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Петра сам затекао у његовом обичном </a:t>
            </a:r>
            <a:r>
              <a:rPr lang="sr-Cyrl-RS" sz="35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положају.</a:t>
            </a:r>
            <a:endParaRPr lang="sr-Cyrl-RS" sz="3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Cyrl-RS" sz="3500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Фра</a:t>
            </a:r>
            <a:r>
              <a:rPr lang="sr-Cyrl-RS" sz="35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5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Петар се смешкао </a:t>
            </a:r>
            <a:r>
              <a:rPr lang="sr-Cyrl-RS" sz="35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доброћудно.</a:t>
            </a:r>
            <a:endParaRPr lang="sr-Cyrl-RS" sz="3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Cyrl-RS" sz="35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 </a:t>
            </a:r>
            <a:r>
              <a:rPr lang="sr-Cyrl-RS" sz="3500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фра</a:t>
            </a:r>
            <a:r>
              <a:rPr lang="sr-Cyrl-RS" sz="35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5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Петар застаде мало, као да сабире сећања.</a:t>
            </a:r>
            <a:endParaRPr lang="en-US" sz="3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r-Cyrl-RS" sz="3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011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Закључак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Именичка 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лексика са конотацијом утиснутом у значење показује висок степен </a:t>
            </a:r>
            <a:r>
              <a:rPr lang="sr-Cyrl-R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експресивизације.</a:t>
            </a:r>
          </a:p>
          <a:p>
            <a:endParaRPr lang="sr-Cyrl-RS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r-Cyrl-R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Знатно 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 већи број лексема са негативном конотацијом утиснутом у значење него са </a:t>
            </a:r>
            <a:r>
              <a:rPr lang="sr-Cyrl-R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позитивном: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влахиње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женетине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копилан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нехлебовић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паклењак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посусталице,рсуз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харамија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наспрам</a:t>
            </a:r>
            <a:r>
              <a:rPr lang="sr-Cyrl-R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ахбаб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брајко, добричина. </a:t>
            </a:r>
            <a:endParaRPr lang="sr-Cyrl-RS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114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988" y="365125"/>
            <a:ext cx="10842812" cy="5296087"/>
          </a:xfrm>
        </p:spPr>
        <p:txBody>
          <a:bodyPr>
            <a:normAutofit/>
          </a:bodyPr>
          <a:lstStyle/>
          <a:p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Лексеме као носиоци негативне, ређе позитивне оцене условљене су искључиво друштвеним контекстом и вредносним параметрима омеђеним историјским, културним, временским и територијалним оквиром.</a:t>
            </a:r>
            <a:b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r-Cyrl-R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sr-Cyrl-R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r-Cyrl-R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Значајан 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 број турцизама и локално обојених лексема у говору Андрићевих ликова.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896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0640"/>
          </a:xfrm>
        </p:spPr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Литература: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7129"/>
            <a:ext cx="10515600" cy="424927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sr-Latn-RS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Cyrl-R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Ђинђић</a:t>
            </a:r>
            <a:r>
              <a:rPr lang="sr-Latn-RS" sz="46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r-Cyrl-RS" sz="4600" dirty="0">
                <a:latin typeface="Arial" panose="020B0604020202020204" pitchFamily="34" charset="0"/>
                <a:cs typeface="Arial" panose="020B0604020202020204" pitchFamily="34" charset="0"/>
              </a:rPr>
              <a:t>Радоњић 2012: Ђинђић, Марија</a:t>
            </a:r>
            <a:r>
              <a:rPr lang="sr-Latn-RS" sz="4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sr-Cyrl-RS" sz="4600" dirty="0">
                <a:latin typeface="Arial" panose="020B0604020202020204" pitchFamily="34" charset="0"/>
                <a:cs typeface="Arial" panose="020B0604020202020204" pitchFamily="34" charset="0"/>
              </a:rPr>
              <a:t>Радоњић, Данијела.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Улога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турцизама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обликовању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света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Андрићевих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приповедака</a:t>
            </a:r>
            <a:r>
              <a:rPr lang="en-US" sz="4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(1925‒1941)</a:t>
            </a:r>
            <a:r>
              <a:rPr lang="sr-Cyrl-RS" sz="4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sr-Cyrl-RS" sz="4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4600" dirty="0">
                <a:latin typeface="Arial" panose="020B0604020202020204" pitchFamily="34" charset="0"/>
                <a:cs typeface="Arial" panose="020B0604020202020204" pitchFamily="34" charset="0"/>
              </a:rPr>
              <a:t>In: Tošović, Branko (Hg./ur.). </a:t>
            </a:r>
            <a:r>
              <a:rPr lang="sr-Latn-RS" sz="4600" i="1" dirty="0">
                <a:latin typeface="Arial" panose="020B0604020202020204" pitchFamily="34" charset="0"/>
                <a:cs typeface="Arial" panose="020B0604020202020204" pitchFamily="34" charset="0"/>
              </a:rPr>
              <a:t>Ivo Andrić – književnik i diplomata u sjeni dvaju svjetskih ratova </a:t>
            </a:r>
            <a:r>
              <a:rPr lang="en-US" sz="4600" i="1" dirty="0">
                <a:latin typeface="Arial" panose="020B0604020202020204" pitchFamily="34" charset="0"/>
                <a:cs typeface="Arial" panose="020B0604020202020204" pitchFamily="34" charset="0"/>
              </a:rPr>
              <a:t>(1925‒1941)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. Beograd. S. 461–468</a:t>
            </a:r>
            <a:r>
              <a:rPr lang="sr-Cyrl-RS" sz="4600" dirty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en-US" sz="4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sz="4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R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Popović</a:t>
            </a:r>
            <a:r>
              <a:rPr lang="sr-Cyrl-R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4600" dirty="0">
                <a:latin typeface="Arial" panose="020B0604020202020204" pitchFamily="34" charset="0"/>
                <a:cs typeface="Arial" panose="020B0604020202020204" pitchFamily="34" charset="0"/>
              </a:rPr>
              <a:t>2015: </a:t>
            </a:r>
            <a:r>
              <a:rPr lang="sr-Latn-RS" sz="4600" dirty="0">
                <a:latin typeface="Arial" panose="020B0604020202020204" pitchFamily="34" charset="0"/>
                <a:cs typeface="Arial" panose="020B0604020202020204" pitchFamily="34" charset="0"/>
              </a:rPr>
              <a:t>Popović</a:t>
            </a:r>
            <a:r>
              <a:rPr lang="sr-Cyrl-RS" sz="4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RS" sz="4600" dirty="0">
                <a:latin typeface="Arial" panose="020B0604020202020204" pitchFamily="34" charset="0"/>
                <a:cs typeface="Arial" panose="020B0604020202020204" pitchFamily="34" charset="0"/>
              </a:rPr>
              <a:t>Dušanka</a:t>
            </a:r>
            <a:r>
              <a:rPr lang="sr-Cyrl-RS" sz="4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Latn-RS" sz="4600" dirty="0">
                <a:latin typeface="Arial" panose="020B0604020202020204" pitchFamily="34" charset="0"/>
                <a:cs typeface="Arial" panose="020B0604020202020204" pitchFamily="34" charset="0"/>
              </a:rPr>
              <a:t>Riječi subjektivne ocjene u romanu Prokleta avlija. In: Tošović, Branko (ur.).  Andrićeva avlija. Banjaluka. S. </a:t>
            </a:r>
            <a:r>
              <a:rPr lang="sr-Cyrl-RS" sz="4600" dirty="0">
                <a:latin typeface="Arial" panose="020B0604020202020204" pitchFamily="34" charset="0"/>
                <a:cs typeface="Arial" panose="020B0604020202020204" pitchFamily="34" charset="0"/>
              </a:rPr>
              <a:t>769‒785.  </a:t>
            </a:r>
            <a:endParaRPr lang="en-US" sz="4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372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141" y="228599"/>
            <a:ext cx="10621309" cy="4814047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R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Ристић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2004: Ристић, Стана.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Експресивна лексика у српском језику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. Београд.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РМС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Речник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српскохрватскога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књижевног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језика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1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Нови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Сад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1967–1976.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РСАНУ: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Речник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српскохрватског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књижевног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народног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језика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1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Београд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1959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718" y="5136776"/>
            <a:ext cx="10513731" cy="1492624"/>
          </a:xfrm>
        </p:spPr>
        <p:txBody>
          <a:bodyPr>
            <a:normAutofit/>
          </a:bodyPr>
          <a:lstStyle/>
          <a:p>
            <a:r>
              <a:rPr lang="sr-Cyrl-R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Ћорић 2008: Ћорић, Божо. </a:t>
            </a:r>
            <a:r>
              <a:rPr lang="sr-Cyrl-RS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Творба именица у српском језику</a:t>
            </a:r>
            <a:r>
              <a:rPr lang="sr-Cyrl-R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Београд.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681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Извори: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Андрић 2008: Андрић, Иво. ШАЛА У САМСАРИНОМ ХАНУ. In: Сабране приповетке. Београд. С. 244–250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sr-Latn-R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Gralis-Korpus: </a:t>
            </a:r>
            <a:r>
              <a:rPr lang="sr-Latn-RS" sz="3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http://www-gewi.kfunigraz.ac.at/gralis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03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0988" y="551327"/>
            <a:ext cx="11080376" cy="5782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r-Cyrl-R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Увод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r-Cyrl-R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Карактеристике именичке лексике 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 </a:t>
            </a:r>
            <a:r>
              <a:rPr lang="sr-Cyrl-R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конотацијом утиснутом у значење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r-Cyrl-R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Лексичко-семантичка анализа именичке лексике издвајањем најзаступљенијих тематских група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r-Cyrl-R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4) О стилској маркираности (позитивној и негативној) анализираних лексема (србизама и турцизама)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r-Cyrl-R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5) Закључак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r>
              <a:rPr lang="sr-Cyrl-R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Литература</a:t>
            </a:r>
            <a:r>
              <a:rPr lang="sr-Latn-R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88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Увод</a:t>
            </a:r>
            <a:b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1940"/>
            <a:ext cx="10515600" cy="52443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sr-Cyrl-RS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Cyrl-R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Приповетка „Шала </a:t>
            </a:r>
            <a:r>
              <a:rPr lang="sr-Cyrl-RS" sz="3800" dirty="0">
                <a:latin typeface="Arial" panose="020B0604020202020204" pitchFamily="34" charset="0"/>
                <a:cs typeface="Arial" panose="020B0604020202020204" pitchFamily="34" charset="0"/>
              </a:rPr>
              <a:t>у Самсарином </a:t>
            </a:r>
            <a:r>
              <a:rPr lang="sr-Cyrl-R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хану“ </a:t>
            </a:r>
            <a:r>
              <a:rPr lang="sr-Cyrl-RS" sz="3800" dirty="0">
                <a:latin typeface="Arial" panose="020B0604020202020204" pitchFamily="34" charset="0"/>
                <a:cs typeface="Arial" panose="020B0604020202020204" pitchFamily="34" charset="0"/>
              </a:rPr>
              <a:t>настала је 1946. године, а објављена је 1954. године.</a:t>
            </a:r>
            <a:br>
              <a:rPr lang="sr-Cyrl-RS" sz="3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800" dirty="0">
                <a:latin typeface="Arial" panose="020B0604020202020204" pitchFamily="34" charset="0"/>
                <a:cs typeface="Arial" panose="020B0604020202020204" pitchFamily="34" charset="0"/>
              </a:rPr>
              <a:t>Тема: босански фрањевци и њихов тежак живот под турском </a:t>
            </a:r>
            <a:r>
              <a:rPr lang="sr-Cyrl-R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влашћу</a:t>
            </a:r>
          </a:p>
          <a:p>
            <a:pPr marL="0" indent="0">
              <a:buNone/>
            </a:pP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истраживања: именичке лексеме са конотативном компонентом значења у пољу друштвених односа.</a:t>
            </a:r>
          </a:p>
          <a:p>
            <a:pPr marL="0" indent="0">
              <a:buNone/>
            </a:pPr>
            <a:endParaRPr lang="sr-Cyrl-R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597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457202"/>
            <a:ext cx="10515599" cy="2971798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sr-Cyrl-R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Циљ </a:t>
            </a:r>
            <a:r>
              <a:rPr lang="sr-Cyrl-RS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рада је </a:t>
            </a:r>
            <a:r>
              <a:rPr lang="sr-Cyrl-R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 се региструје и испита статус и присуство ове врсте лексике (и србизама и турцизама) најпре у датој приповеци, а потом и у језику самог писца, као и да се представи структура и богатство поменуте лексике у српском језику.</a:t>
            </a:r>
            <a:r>
              <a:rPr lang="sr-Cyrl-RS" sz="3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sr-Cyrl-RS" sz="3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57601"/>
            <a:ext cx="10515600" cy="2432050"/>
          </a:xfrm>
        </p:spPr>
        <p:txBody>
          <a:bodyPr>
            <a:noAutofit/>
          </a:bodyPr>
          <a:lstStyle/>
          <a:p>
            <a:r>
              <a:rPr lang="sr-Cyrl-R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раду ће се спровести лексичко-семантичка анализа </a:t>
            </a:r>
            <a:r>
              <a:rPr lang="sr-Cyrl-R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именичке лексике с издвајањем најзаступљенијих тематских група и посебним освртом на конотацију која је утиснута у значење. 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174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605118"/>
            <a:ext cx="10515599" cy="2528047"/>
          </a:xfrm>
        </p:spPr>
        <p:txBody>
          <a:bodyPr>
            <a:normAutofit/>
          </a:bodyPr>
          <a:lstStyle/>
          <a:p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Основно обележје стилски маркиране лексике огледа се у субјективности, односно у први план се ставља афективни (индивидуални) став говорног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лица.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321425"/>
            <a:ext cx="10515600" cy="2768226"/>
          </a:xfrm>
        </p:spPr>
        <p:txBody>
          <a:bodyPr>
            <a:noAutofit/>
          </a:bodyPr>
          <a:lstStyle/>
          <a:p>
            <a:r>
              <a:rPr lang="sr-Cyrl-R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приповеци „Шала у Самсарином хану“ приметан је мањи број маркиране лексике у односу на лексеме које припадају неутралном слоју, међутим, она управо служи у стилске и поетске сврхе – представља друштвену одређеност ликова у датој средини.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324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776" y="457201"/>
            <a:ext cx="10782674" cy="1317812"/>
          </a:xfrm>
        </p:spPr>
        <p:txBody>
          <a:bodyPr>
            <a:noAutofit/>
          </a:bodyPr>
          <a:lstStyle/>
          <a:p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Формирање конотативних значења лексема углавном је засновано на контексту, односно ванјезичкој основи.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4776" y="2783541"/>
            <a:ext cx="10782674" cy="3306109"/>
          </a:xfrm>
        </p:spPr>
        <p:txBody>
          <a:bodyPr>
            <a:normAutofit/>
          </a:bodyPr>
          <a:lstStyle/>
          <a:p>
            <a:r>
              <a:rPr lang="sr-Cyrl-R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Такве лексеме у основи носе негативну оцену, односно код Андрића осликавају његов лични став и поглед, као и емотивни однос према свету и ликовима који у њему живе, чиме се постиже ретко шаљив, а много чешће подругљив, ироничан, самоироничан тон.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47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Тематске скупине именица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0918"/>
            <a:ext cx="10515600" cy="53115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r-Cyrl-RS" sz="3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Cyrl-RS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Cyrl-RS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sr-Cyrl-R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лексеме којима се именује особа по неким физичким карактеристикама:</a:t>
            </a:r>
            <a:br>
              <a:rPr lang="sr-Cyrl-R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а) по полу</a:t>
            </a:r>
            <a:r>
              <a:rPr lang="sr-Cyrl-RS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r-Cyrl-RS" sz="32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женетина</a:t>
            </a:r>
            <a:r>
              <a:rPr lang="sr-Cyrl-RS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sr-Cyrl-R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б) по узрасној доби: </a:t>
            </a:r>
            <a:r>
              <a:rPr lang="sr-Cyrl-RS" sz="32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аџамија</a:t>
            </a:r>
            <a:r>
              <a:rPr lang="sr-Cyrl-R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млађарија</a:t>
            </a:r>
            <a:r>
              <a:rPr lang="sr-Cyrl-R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br>
              <a:rPr lang="sr-Cyrl-R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в) по етничкој или верској припадности: </a:t>
            </a:r>
            <a:r>
              <a:rPr lang="sr-Cyrl-RS" sz="32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влахиња</a:t>
            </a:r>
            <a:r>
              <a:rPr lang="sr-Cyrl-RS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sr-Cyrl-RS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  <a:p>
            <a:pPr marL="0" indent="0">
              <a:buNone/>
            </a:pPr>
            <a:r>
              <a:rPr lang="sr-Cyrl-R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400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Примери: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Нарочито су </a:t>
            </a:r>
            <a:r>
              <a:rPr lang="sr-Cyrl-RS" sz="32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женетине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вриштале, као да кожу деру са њих.</a:t>
            </a:r>
          </a:p>
          <a:p>
            <a:r>
              <a:rPr lang="sr-Cyrl-RS" sz="32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Напротив, он је „старцима“ који би дошли до њега и почели да гунђају против начина на који </a:t>
            </a:r>
            <a:r>
              <a:rPr lang="sr-Cyrl-RS" sz="32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„млађарија“</a:t>
            </a:r>
            <a:r>
              <a:rPr lang="sr-Cyrl-RS" sz="32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води манастирске ствари, одговарао шалом и </a:t>
            </a:r>
            <a:r>
              <a:rPr lang="sr-Cyrl-RS" sz="32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подсмехом.</a:t>
            </a:r>
          </a:p>
          <a:p>
            <a:pPr lvl="0"/>
            <a:r>
              <a:rPr lang="sr-Cyrl-RS" sz="32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Устрчаше се војводини сеизи да између оно неколико полупијних </a:t>
            </a:r>
            <a:r>
              <a:rPr lang="sr-Cyrl-RS" sz="3200" b="1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посусталица</a:t>
            </a:r>
            <a:r>
              <a:rPr lang="sr-Cyrl-RS" sz="32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које су се ту задесиле, изаберу „двије наочите </a:t>
            </a:r>
            <a:r>
              <a:rPr lang="sr-Cyrl-RS" sz="3200" b="1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влахиње</a:t>
            </a:r>
            <a:r>
              <a:rPr lang="sr-Cyrl-RS" sz="32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“, како им је наређено.</a:t>
            </a:r>
            <a:endParaRPr lang="en-US" sz="32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483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1" y="470646"/>
            <a:ext cx="11403104" cy="2998695"/>
          </a:xfrm>
        </p:spPr>
        <p:txBody>
          <a:bodyPr>
            <a:normAutofit fontScale="90000"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) према карактерним или моралним особинама: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добричина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копилан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 нехлебовић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паклењак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посусталица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пустахија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рђа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 рсуз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 силеџија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штедиша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i="1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sr-Cyrl-RS" i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141" y="3012140"/>
            <a:ext cx="10621309" cy="373828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RS" sz="35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Примери: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RS" sz="3500" i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Ја </a:t>
            </a:r>
            <a:r>
              <a:rPr lang="sr-Cyrl-RS" sz="35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сам „друмска харамија“, „</a:t>
            </a:r>
            <a:r>
              <a:rPr lang="sr-Cyrl-RS" sz="3500" b="1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копилан</a:t>
            </a:r>
            <a:r>
              <a:rPr lang="sr-Cyrl-RS" sz="35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“, „јам-кесеџија“, кога на Горици више Сарајева чекају кул-ћехајина вјешала.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RS" sz="35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RS" sz="35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 онај </a:t>
            </a:r>
            <a:r>
              <a:rPr lang="sr-Cyrl-RS" sz="3500" b="1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нехлебовић</a:t>
            </a:r>
            <a:r>
              <a:rPr lang="sr-Cyrl-RS" sz="35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се врати на диванану, машући ножем, горд због тачно извршене дужности.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014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856</Words>
  <Application>Microsoft Office PowerPoint</Application>
  <PresentationFormat>Widescreen</PresentationFormat>
  <Paragraphs>86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Драгана Цвијовић (Београд)</vt:lpstr>
      <vt:lpstr>PowerPoint Presentation</vt:lpstr>
      <vt:lpstr>Увод </vt:lpstr>
      <vt:lpstr>Циљ рада је да се региструје и испита статус и присуство ове врсте лексике (и србизама и турцизама) најпре у датој приповеци, а потом и у језику самог писца, као и да се представи структура и богатство поменуте лексике у српском језику. </vt:lpstr>
      <vt:lpstr>Основно обележје стилски маркиране лексике огледа се у субјективности, односно у први план се ставља афективни (индивидуални) став говорног лица. </vt:lpstr>
      <vt:lpstr>Формирање конотативних значења лексема углавном је засновано на контексту, односно ванјезичкој основи. </vt:lpstr>
      <vt:lpstr>Тематске скупине именица</vt:lpstr>
      <vt:lpstr>Примери:</vt:lpstr>
      <vt:lpstr>     Б) према карактерним или моралним особинама: добричина, копилан, нехлебовић, паклењак, посусталица, пустахија, рђа, рсуз, силеџија, штедиша.  </vt:lpstr>
      <vt:lpstr> 2) према стањима и расположењима: пијаница и скитница.    3) према родбинским и другим везама: ахбаб, брајко, брат. </vt:lpstr>
      <vt:lpstr>4) називи за звања и титуле: ага, бег, везир, ефендија, кул-ћехаја, мула, мутеселим, паша, султан.    </vt:lpstr>
      <vt:lpstr>5) називи за занимања: берберин, кесеџија, кириџија, сеиз, ханџија, харамија.  </vt:lpstr>
      <vt:lpstr>Примери:</vt:lpstr>
      <vt:lpstr>Закључак</vt:lpstr>
      <vt:lpstr>Лексеме као носиоци негативне, ређе позитивне оцене условљене су искључиво друштвеним контекстом и вредносним параметрима омеђеним историјским, културним, временским и територијалним оквиром.  Значајан је број турцизама и локално обојених лексема у говору Андрићевих ликова. </vt:lpstr>
      <vt:lpstr>Литература:</vt:lpstr>
      <vt:lpstr>  Ристић 2004: Ристић, Стана. Експресивна лексика у српском језику. Београд.   РМС: Речник српскохрватскога књижевног језика, 1–6. Нови Сад. 1967–1976.   РСАНУ: Речник српскохрватског књижевног и народног језика, 1–21. Београд. 1959–2019.  </vt:lpstr>
      <vt:lpstr>Извори: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Именичка лексика са конотативном компонентом значења у пољу друштвених односа у приповеци Иве Андрића „Шала у Самсарином хану“</dc:title>
  <dc:creator>user</dc:creator>
  <cp:lastModifiedBy>user</cp:lastModifiedBy>
  <cp:revision>30</cp:revision>
  <dcterms:created xsi:type="dcterms:W3CDTF">2021-10-10T18:48:04Z</dcterms:created>
  <dcterms:modified xsi:type="dcterms:W3CDTF">2021-10-11T11:50:36Z</dcterms:modified>
</cp:coreProperties>
</file>