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22"/>
  </p:notesMasterIdLst>
  <p:sldIdLst>
    <p:sldId id="256" r:id="rId2"/>
    <p:sldId id="272" r:id="rId3"/>
    <p:sldId id="257" r:id="rId4"/>
    <p:sldId id="259" r:id="rId5"/>
    <p:sldId id="261" r:id="rId6"/>
    <p:sldId id="258" r:id="rId7"/>
    <p:sldId id="260" r:id="rId8"/>
    <p:sldId id="263" r:id="rId9"/>
    <p:sldId id="262" r:id="rId10"/>
    <p:sldId id="264" r:id="rId11"/>
    <p:sldId id="265" r:id="rId12"/>
    <p:sldId id="271" r:id="rId13"/>
    <p:sldId id="267" r:id="rId14"/>
    <p:sldId id="270" r:id="rId15"/>
    <p:sldId id="268" r:id="rId16"/>
    <p:sldId id="273" r:id="rId17"/>
    <p:sldId id="275" r:id="rId18"/>
    <p:sldId id="274" r:id="rId19"/>
    <p:sldId id="276" r:id="rId20"/>
    <p:sldId id="26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8D3F5-B9F6-4C6F-A081-14D750450B07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F7BD9-2CA9-460A-8FDE-0A213B75B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87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F7BD9-2CA9-460A-8FDE-0A213B75B0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06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F7BD9-2CA9-460A-8FDE-0A213B75B0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94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0E67-4899-46F7-B13F-ED18F2C83802}" type="datetime1">
              <a:rPr lang="en-US" smtClean="0"/>
              <a:t>10/10/2021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2520-3FEC-49F7-A589-7224FEE88808}" type="datetime1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FAA0-EDD4-4C05-B8EA-FC48CDF15620}" type="datetime1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13C1-8018-4573-943A-42F24F94D8E5}" type="datetime1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4754-C1C2-48DB-ABCE-082D40C2A2DD}" type="datetime1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EB9-DF6B-4D5F-AF6F-2D27C560F998}" type="datetime1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CA6D-E9C0-45E4-B7D4-6F6A372181DB}" type="datetime1">
              <a:rPr lang="en-US" smtClean="0"/>
              <a:t>10/10/2021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D6ADF-1835-4FD6-B888-051A5140274C}" type="datetime1">
              <a:rPr lang="en-US" smtClean="0"/>
              <a:t>10/10/2021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B0B58-A9FF-44AB-A63A-FF130252054C}" type="datetime1">
              <a:rPr lang="en-US" smtClean="0"/>
              <a:t>10/10/2021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7979-C483-42F4-9057-759896C5B1B6}" type="datetime1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2A17-1BF4-4DCF-AEF5-1846BED41A72}" type="datetime1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D04B41F-2A8F-4E9D-BFC7-1779CF557FE4}" type="datetime1">
              <a:rPr lang="en-US" smtClean="0"/>
              <a:t>10/10/2021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A531B7F-3427-47EC-A670-49755A6E0C1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lica.sincuk@isjsanu.ac.bg.r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raskovnik.org/reci/%D0%BD%D0%B0%D0%B4%D0%B8%D0%BC%D0%B0%D0%BA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0800000" flipV="1">
            <a:off x="395536" y="764704"/>
            <a:ext cx="8229600" cy="3744416"/>
          </a:xfrm>
        </p:spPr>
        <p:txBody>
          <a:bodyPr>
            <a:noAutofit/>
          </a:bodyPr>
          <a:lstStyle/>
          <a:p>
            <a:r>
              <a:rPr lang="sr-Cyrl-RS" sz="3600" cap="none" dirty="0" smtClean="0">
                <a:effectLst/>
                <a:latin typeface="Arial" pitchFamily="34" charset="0"/>
              </a:rPr>
              <a:t>Милица С. Божић </a:t>
            </a:r>
            <a:r>
              <a:rPr lang="sr-Cyrl-RS" sz="3600" cap="none" dirty="0" err="1" smtClean="0">
                <a:effectLst/>
                <a:latin typeface="Arial" pitchFamily="34" charset="0"/>
              </a:rPr>
              <a:t>Синчук</a:t>
            </a:r>
            <a:r>
              <a:rPr lang="sr-Cyrl-RS" sz="3600" b="0" cap="none" dirty="0" smtClean="0">
                <a:effectLst/>
                <a:latin typeface="Arial" pitchFamily="34" charset="0"/>
              </a:rPr>
              <a:t> (Београд)</a:t>
            </a:r>
            <a:br>
              <a:rPr lang="sr-Cyrl-RS" sz="3600" b="0" cap="none" dirty="0" smtClean="0">
                <a:effectLst/>
                <a:latin typeface="Arial" pitchFamily="34" charset="0"/>
              </a:rPr>
            </a:br>
            <a:r>
              <a:rPr lang="sr-Cyrl-RS" sz="1600" cap="none" dirty="0" smtClean="0">
                <a:effectLst/>
                <a:latin typeface="Arial" pitchFamily="34" charset="0"/>
              </a:rPr>
              <a:t>Институт за српски језик САНУ</a:t>
            </a:r>
            <a:br>
              <a:rPr lang="sr-Cyrl-RS" sz="1600" cap="none" dirty="0" smtClean="0">
                <a:effectLst/>
                <a:latin typeface="Arial" pitchFamily="34" charset="0"/>
              </a:rPr>
            </a:br>
            <a:r>
              <a:rPr lang="sr-Cyrl-RS" sz="1600" cap="none" dirty="0" smtClean="0">
                <a:effectLst/>
                <a:latin typeface="Arial" pitchFamily="34" charset="0"/>
              </a:rPr>
              <a:t/>
            </a:r>
            <a:br>
              <a:rPr lang="sr-Cyrl-RS" sz="1600" cap="none" dirty="0" smtClean="0">
                <a:effectLst/>
                <a:latin typeface="Arial" pitchFamily="34" charset="0"/>
              </a:rPr>
            </a:br>
            <a:r>
              <a:rPr lang="en-US" sz="1400" cap="none" dirty="0" smtClean="0">
                <a:solidFill>
                  <a:srgbClr val="FFFFFF"/>
                </a:solidFill>
                <a:effectLst/>
                <a:latin typeface="Arial" pitchFamily="34" charset="0"/>
                <a:hlinkClick r:id="rId2"/>
              </a:rPr>
              <a:t>milica.sincuk@isjsanu.ac.bg.rs</a:t>
            </a:r>
            <a:r>
              <a:rPr lang="en-US" sz="1400" cap="none" dirty="0" smtClean="0"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lang="en-US" sz="1400" cap="none" dirty="0" smtClean="0"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lang="sr-Cyrl-RS" cap="none" dirty="0" err="1" smtClean="0">
                <a:effectLst/>
                <a:latin typeface="Arial" pitchFamily="34" charset="0"/>
              </a:rPr>
              <a:t>Ономастичка</a:t>
            </a:r>
            <a:r>
              <a:rPr lang="sr-Cyrl-RS" cap="none" dirty="0" smtClean="0">
                <a:effectLst/>
                <a:latin typeface="Arial" pitchFamily="34" charset="0"/>
              </a:rPr>
              <a:t> слика у приповеци </a:t>
            </a:r>
            <a:r>
              <a:rPr lang="sr-Cyrl-RS" cap="small" dirty="0" smtClean="0">
                <a:effectLst/>
                <a:latin typeface="Arial" pitchFamily="34" charset="0"/>
              </a:rPr>
              <a:t>Ц</a:t>
            </a:r>
            <a:r>
              <a:rPr lang="sr-Cyrl-RS" sz="4400" cap="small" dirty="0" smtClean="0">
                <a:effectLst/>
                <a:latin typeface="Arial" pitchFamily="34" charset="0"/>
              </a:rPr>
              <a:t>РВЕН ЦВЕТ </a:t>
            </a:r>
            <a:r>
              <a:rPr lang="sr-Cyrl-RS" cap="none" dirty="0" smtClean="0">
                <a:effectLst/>
                <a:latin typeface="Arial" pitchFamily="34" charset="0"/>
              </a:rPr>
              <a:t>Иве Андрића</a:t>
            </a:r>
            <a:endParaRPr lang="en-US" sz="3600" cap="none" dirty="0">
              <a:effectLst/>
              <a:latin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4293096"/>
            <a:ext cx="6768752" cy="2160240"/>
          </a:xfrm>
        </p:spPr>
        <p:txBody>
          <a:bodyPr>
            <a:normAutofit/>
          </a:bodyPr>
          <a:lstStyle/>
          <a:p>
            <a:endParaRPr lang="sr-Cyrl-RS" sz="1400" cap="all" dirty="0" smtClean="0">
              <a:latin typeface="Arial" pitchFamily="34" charset="0"/>
              <a:cs typeface="Arial" pitchFamily="34" charset="0"/>
            </a:endParaRPr>
          </a:p>
          <a:p>
            <a:r>
              <a:rPr lang="sr-Cyrl-RS" sz="2600" i="1" dirty="0" smtClean="0">
                <a:latin typeface="+mj-lt"/>
              </a:rPr>
              <a:t>13. симпозијум пројекта Иво Андрић у европском контексту</a:t>
            </a:r>
          </a:p>
          <a:p>
            <a:r>
              <a:rPr lang="sr-Cyrl-RS" sz="2600" b="1" i="1" dirty="0" smtClean="0">
                <a:latin typeface="+mj-lt"/>
              </a:rPr>
              <a:t>Андрићева приповетка</a:t>
            </a:r>
          </a:p>
          <a:p>
            <a:r>
              <a:rPr lang="sr-Cyrl-RS" sz="2400" dirty="0" err="1" smtClean="0">
                <a:latin typeface="+mj-lt"/>
              </a:rPr>
              <a:t>Сокобања</a:t>
            </a:r>
            <a:r>
              <a:rPr lang="sr-Cyrl-RS" sz="2400" dirty="0" smtClean="0">
                <a:latin typeface="+mj-lt"/>
              </a:rPr>
              <a:t>, 14. </a:t>
            </a:r>
            <a:r>
              <a:rPr lang="sr-Cyrl-RS" sz="2400" dirty="0">
                <a:latin typeface="+mj-lt"/>
              </a:rPr>
              <a:t>о</a:t>
            </a:r>
            <a:r>
              <a:rPr lang="sr-Cyrl-RS" sz="2400" dirty="0" smtClean="0">
                <a:latin typeface="+mj-lt"/>
              </a:rPr>
              <a:t>ктобар 2021.</a:t>
            </a:r>
          </a:p>
        </p:txBody>
      </p:sp>
    </p:spTree>
    <p:extLst>
      <p:ext uri="{BB962C8B-B14F-4D97-AF65-F5344CB8AC3E}">
        <p14:creationId xmlns:p14="http://schemas.microsoft.com/office/powerpoint/2010/main" val="265645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Мушки лични надимак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Дефиниција надимка</a:t>
            </a:r>
            <a:r>
              <a:rPr lang="ru-RU" dirty="0">
                <a:latin typeface="Arial" pitchFamily="34" charset="0"/>
                <a:cs typeface="Arial" pitchFamily="34" charset="0"/>
              </a:rPr>
              <a:t>: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„Надимак је секундарно име, неслужбено, неретко шаљиво или погрдно, добијено на основу неке телесне или психичке одлике, на основу неког догађаја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…“ </a:t>
            </a:r>
            <a:r>
              <a:rPr lang="ru-RU" dirty="0">
                <a:latin typeface="Arial" pitchFamily="34" charset="0"/>
                <a:cs typeface="Arial" pitchFamily="34" charset="0"/>
              </a:rPr>
              <a:t>(Богдановић 2009: 10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„Прозвище, затем фамильное имя, стоявшее на третьем месте (после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nomen</a:t>
            </a:r>
            <a:r>
              <a:rPr lang="ru-RU" dirty="0">
                <a:latin typeface="Arial" pitchFamily="34" charset="0"/>
                <a:cs typeface="Arial" pitchFamily="34" charset="0"/>
              </a:rPr>
              <a:t>) в антропонимнческой формуле имени человека в античном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Риме“ (Подољскаја 1988). 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Бира </a:t>
            </a:r>
            <a:r>
              <a:rPr lang="ru-RU" dirty="0">
                <a:latin typeface="Arial" pitchFamily="34" charset="0"/>
                <a:cs typeface="Arial" pitchFamily="34" charset="0"/>
              </a:rPr>
              <a:t>се једна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особина (Жугић 2004).</a:t>
            </a: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Трајност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надимка (Караџић 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852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 Јашовић 2009).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Стилски аспект: увек </a:t>
            </a:r>
            <a:r>
              <a:rPr lang="ru-RU" dirty="0">
                <a:latin typeface="Arial" pitchFamily="34" charset="0"/>
                <a:cs typeface="Arial" pitchFamily="34" charset="0"/>
              </a:rPr>
              <a:t>су обремењени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конотацијом (позитивном или негативном) (Спасојевић 2013).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4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Мушки лични надимак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r-Cyrl-RS" b="1" dirty="0" err="1">
                <a:latin typeface="Arial" pitchFamily="34" charset="0"/>
                <a:cs typeface="Arial" pitchFamily="34" charset="0"/>
              </a:rPr>
              <a:t>Дурхцуг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– на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немачком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промаја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Durchzug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(в.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КИДИА 2018: 29).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„Али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имао је и тај непријатни човек своју слабу тачку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Бојао се промаје.</a:t>
            </a:r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r>
              <a:rPr lang="sr-Cyrl-RS" dirty="0">
                <a:latin typeface="Arial" pitchFamily="34" charset="0"/>
                <a:cs typeface="Arial" pitchFamily="34" charset="0"/>
              </a:rPr>
              <a:t>Ђ</a:t>
            </a:r>
            <a:r>
              <a:rPr lang="ru-RU" dirty="0">
                <a:latin typeface="Arial" pitchFamily="34" charset="0"/>
                <a:cs typeface="Arial" pitchFamily="34" charset="0"/>
              </a:rPr>
              <a:t>аци, који су га у већини искрено мрзели, искоришћавали су ту његову манију и били су при том немилосрдни и довитљиви, како само деца могу да буду. Због тога је и добио надимак</a:t>
            </a:r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>
                <a:latin typeface="Arial" pitchFamily="34" charset="0"/>
                <a:cs typeface="Arial" pitchFamily="34" charset="0"/>
              </a:rPr>
              <a:t>Дурхцуг. Једном, у наступу беса, он је употребио ту немачку реч за нашу реч: промаја. Отада га ђаци и нису другачије звали изме</a:t>
            </a:r>
            <a:r>
              <a:rPr lang="sr-Cyrl-RS" dirty="0">
                <a:latin typeface="Arial" pitchFamily="34" charset="0"/>
                <a:cs typeface="Arial" pitchFamily="34" charset="0"/>
              </a:rPr>
              <a:t>ђ</a:t>
            </a:r>
            <a:r>
              <a:rPr lang="ru-RU" dirty="0">
                <a:latin typeface="Arial" pitchFamily="34" charset="0"/>
                <a:cs typeface="Arial" pitchFamily="34" charset="0"/>
              </a:rPr>
              <a:t>у себе.“ (КИДИА 2018: 32/33).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6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Мушки лични надимак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Одабир карактеристичне особине: </a:t>
            </a:r>
            <a:r>
              <a:rPr lang="ru-RU" dirty="0" smtClean="0"/>
              <a:t>страх </a:t>
            </a:r>
            <a:r>
              <a:rPr lang="ru-RU" dirty="0" smtClean="0"/>
              <a:t>од промаје.</a:t>
            </a:r>
            <a:endParaRPr lang="en-US" dirty="0"/>
          </a:p>
          <a:p>
            <a:pPr algn="just"/>
            <a:r>
              <a:rPr lang="ru-RU" dirty="0"/>
              <a:t>Трајност надимка: </a:t>
            </a:r>
            <a:r>
              <a:rPr lang="ru-RU" dirty="0" smtClean="0"/>
              <a:t>раширена </a:t>
            </a:r>
            <a:r>
              <a:rPr lang="ru-RU" dirty="0"/>
              <a:t>и друштвено прихваћена употреба </a:t>
            </a:r>
            <a:r>
              <a:rPr lang="ru-RU" dirty="0" smtClean="0"/>
              <a:t>надимка нпр. </a:t>
            </a:r>
            <a:r>
              <a:rPr lang="ru-RU" i="1" dirty="0" smtClean="0"/>
              <a:t>професор </a:t>
            </a:r>
            <a:r>
              <a:rPr lang="ru-RU" i="1" dirty="0"/>
              <a:t>Дурхцуг, Дурхцуг</a:t>
            </a:r>
            <a:r>
              <a:rPr lang="ru-RU" dirty="0"/>
              <a:t>.</a:t>
            </a:r>
            <a:endParaRPr lang="en-US" dirty="0"/>
          </a:p>
          <a:p>
            <a:pPr algn="just"/>
            <a:r>
              <a:rPr lang="ru-RU" dirty="0"/>
              <a:t>Стилска маркираност и негативна конотација, подсмешљив </a:t>
            </a:r>
            <a:r>
              <a:rPr lang="ru-RU" dirty="0" smtClean="0"/>
              <a:t>тон.</a:t>
            </a:r>
            <a:endParaRPr lang="en-US" dirty="0"/>
          </a:p>
          <a:p>
            <a:pPr algn="just"/>
            <a:r>
              <a:rPr lang="ru-RU" dirty="0" smtClean="0">
                <a:latin typeface="Akademija 00"/>
                <a:cs typeface="Akademija 00"/>
              </a:rPr>
              <a:t>→ </a:t>
            </a:r>
            <a:r>
              <a:rPr lang="ru-RU" dirty="0" smtClean="0"/>
              <a:t>упечатљив </a:t>
            </a:r>
            <a:r>
              <a:rPr lang="ru-RU" dirty="0"/>
              <a:t>и експресиван стилски ефекат у књижевном тексту</a:t>
            </a:r>
            <a:r>
              <a:rPr lang="ru-RU" dirty="0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5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Остале </a:t>
            </a:r>
            <a:r>
              <a:rPr lang="sr-Cyrl-RS" dirty="0" err="1" smtClean="0"/>
              <a:t>ономастичке</a:t>
            </a:r>
            <a:r>
              <a:rPr lang="sr-Cyrl-RS" dirty="0" smtClean="0"/>
              <a:t> категорије у приповеци Црвен цвет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endParaRPr lang="sr-Cyrl-R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336277"/>
              </p:ext>
            </p:extLst>
          </p:nvPr>
        </p:nvGraphicFramePr>
        <p:xfrm>
          <a:off x="467543" y="1505104"/>
          <a:ext cx="8208912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736304"/>
                <a:gridCol w="2736304"/>
              </a:tblGrid>
              <a:tr h="6203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u="sng" dirty="0" smtClean="0">
                          <a:latin typeface="Arial" pitchFamily="34" charset="0"/>
                          <a:cs typeface="Arial" pitchFamily="34" charset="0"/>
                        </a:rPr>
                        <a:t>(Микро)топоними</a:t>
                      </a:r>
                    </a:p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59437"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Име реке (</a:t>
                      </a:r>
                      <a:r>
                        <a:rPr lang="sr-Cyrl-RS" dirty="0" err="1" smtClean="0">
                          <a:latin typeface="Arial" pitchFamily="34" charset="0"/>
                          <a:cs typeface="Arial" pitchFamily="34" charset="0"/>
                        </a:rPr>
                        <a:t>потамоним</a:t>
                      </a:r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):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 err="1" smtClean="0">
                          <a:latin typeface="Arial" pitchFamily="34" charset="0"/>
                          <a:cs typeface="Arial" pitchFamily="34" charset="0"/>
                        </a:rPr>
                        <a:t>Миљацка</a:t>
                      </a:r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</a:p>
                  </a:txBody>
                  <a:tcPr/>
                </a:tc>
              </a:tr>
              <a:tr h="620399"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Имена области (</a:t>
                      </a:r>
                      <a:r>
                        <a:rPr lang="sr-Cyrl-RS" dirty="0" err="1" smtClean="0">
                          <a:latin typeface="Arial" pitchFamily="34" charset="0"/>
                          <a:cs typeface="Arial" pitchFamily="34" charset="0"/>
                        </a:rPr>
                        <a:t>хороними</a:t>
                      </a:r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Босна, Војводина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0399">
                <a:tc>
                  <a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Имена градова (</a:t>
                      </a:r>
                      <a:r>
                        <a:rPr lang="sr-Cyrl-RS" dirty="0" err="1" smtClean="0">
                          <a:latin typeface="Arial" pitchFamily="34" charset="0"/>
                          <a:cs typeface="Arial" pitchFamily="34" charset="0"/>
                        </a:rPr>
                        <a:t>астионими</a:t>
                      </a:r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Беч, Сарајево 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0399">
                <a:tc>
                  <a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Имена делова града Сарајева (</a:t>
                      </a:r>
                      <a:r>
                        <a:rPr lang="sr-Cyrl-RS" dirty="0" err="1" smtClean="0">
                          <a:latin typeface="Arial" pitchFamily="34" charset="0"/>
                          <a:cs typeface="Arial" pitchFamily="34" charset="0"/>
                        </a:rPr>
                        <a:t>урбаноними</a:t>
                      </a:r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err="1" smtClean="0">
                          <a:latin typeface="Arial" pitchFamily="34" charset="0"/>
                          <a:cs typeface="Arial" pitchFamily="34" charset="0"/>
                        </a:rPr>
                        <a:t>Ковачићи</a:t>
                      </a:r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, Кошево, Лукавац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59437">
                <a:tc>
                  <a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Име улице (</a:t>
                      </a:r>
                      <a:r>
                        <a:rPr lang="sr-Cyrl-RS" dirty="0" err="1" smtClean="0">
                          <a:latin typeface="Arial" pitchFamily="34" charset="0"/>
                          <a:cs typeface="Arial" pitchFamily="34" charset="0"/>
                        </a:rPr>
                        <a:t>ходоним</a:t>
                      </a:r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(осојна) Мједеница</a:t>
                      </a:r>
                    </a:p>
                  </a:txBody>
                  <a:tcPr/>
                </a:tc>
              </a:tr>
              <a:tr h="620399">
                <a:tc>
                  <a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Имена народа (</a:t>
                      </a:r>
                      <a:r>
                        <a:rPr lang="sr-Cyrl-RS" dirty="0" err="1" smtClean="0">
                          <a:latin typeface="Arial" pitchFamily="34" charset="0"/>
                          <a:cs typeface="Arial" pitchFamily="34" charset="0"/>
                        </a:rPr>
                        <a:t>етноними</a:t>
                      </a:r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):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Чех, Славонац.</a:t>
                      </a:r>
                    </a:p>
                  </a:txBody>
                  <a:tcPr/>
                </a:tc>
              </a:tr>
              <a:tr h="359437"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Име празника: 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Први мај (1. мај)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59437"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Име организације: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 smtClean="0">
                          <a:latin typeface="Arial" pitchFamily="34" charset="0"/>
                          <a:cs typeface="Arial" pitchFamily="34" charset="0"/>
                        </a:rPr>
                        <a:t> [Влада]</a:t>
                      </a:r>
                      <a:endParaRPr lang="en-US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57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Напомене уз топонимију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Нема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експресивности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на језичком плану у топонимији.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*Мједеница: „</a:t>
            </a:r>
            <a:r>
              <a:rPr lang="sr-Cyrl-RS" dirty="0">
                <a:latin typeface="Arial" pitchFamily="34" charset="0"/>
                <a:cs typeface="Arial" pitchFamily="34" charset="0"/>
              </a:rPr>
              <a:t>Једино у свом момачком стану, у једној влажној кући, у осојној Мједеници, налазио је потпун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мир“ (КИДИА 2018: 34).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18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Закључне напомене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Шест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антропонима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= једна личност. Проналазак идентитета.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Најмаркантнији антропоним: надимак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Дурхцуг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стилски маркиран облик.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Тринаест </a:t>
            </a:r>
            <a:r>
              <a:rPr lang="ru-RU" dirty="0">
                <a:latin typeface="Arial" pitchFamily="34" charset="0"/>
                <a:cs typeface="Arial" pitchFamily="34" charset="0"/>
              </a:rPr>
              <a:t>ономастичких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јединица – географски (топонимија), историјски </a:t>
            </a:r>
            <a:r>
              <a:rPr lang="ru-RU" dirty="0">
                <a:latin typeface="Arial" pitchFamily="34" charset="0"/>
                <a:cs typeface="Arial" pitchFamily="34" charset="0"/>
              </a:rPr>
              <a:t>(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Први мај</a:t>
            </a:r>
            <a:r>
              <a:rPr lang="ru-RU" dirty="0">
                <a:latin typeface="Arial" pitchFamily="34" charset="0"/>
                <a:cs typeface="Arial" pitchFamily="34" charset="0"/>
              </a:rPr>
              <a:t>) и стварносни оквир (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Влада</a:t>
            </a:r>
            <a:r>
              <a:rPr lang="ru-RU" dirty="0">
                <a:latin typeface="Arial" pitchFamily="34" charset="0"/>
                <a:cs typeface="Arial" pitchFamily="34" charset="0"/>
              </a:rPr>
              <a:t>, ергоним) у којем се радња дешава и као такве су у делу заступљене без нарочитог емотивног набоја.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6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Литература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Бабић 2015: Бабић, Миланка. Међузависност начина именовања ликова и вриједносне тачке гледишта у Проклетој авлији Ива Андрића. </a:t>
            </a:r>
            <a:r>
              <a:rPr lang="en-US" dirty="0">
                <a:latin typeface="Arial" pitchFamily="34" charset="0"/>
                <a:cs typeface="Arial" pitchFamily="34" charset="0"/>
              </a:rPr>
              <a:t>In</a:t>
            </a:r>
            <a:r>
              <a:rPr lang="sr-Cyrl-RS" dirty="0">
                <a:latin typeface="Arial" pitchFamily="34" charset="0"/>
                <a:cs typeface="Arial" pitchFamily="34" charset="0"/>
              </a:rPr>
              <a:t>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Синтаксички и стилистички огледи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Београд. </a:t>
            </a:r>
            <a:r>
              <a:rPr lang="en-US" dirty="0">
                <a:latin typeface="Arial" pitchFamily="34" charset="0"/>
                <a:cs typeface="Arial" pitchFamily="34" charset="0"/>
              </a:rPr>
              <a:t>S</a:t>
            </a:r>
            <a:r>
              <a:rPr lang="sr-Cyrl-RS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133–148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Богдановић 2009: Богдановић, Недељко. Име и надимена у југоисточној Србији. </a:t>
            </a:r>
            <a:r>
              <a:rPr lang="en-US" dirty="0">
                <a:latin typeface="Arial" pitchFamily="34" charset="0"/>
                <a:cs typeface="Arial" pitchFamily="34" charset="0"/>
              </a:rPr>
              <a:t>In</a:t>
            </a:r>
            <a:r>
              <a:rPr lang="ru-RU" dirty="0">
                <a:latin typeface="Arial" pitchFamily="34" charset="0"/>
                <a:cs typeface="Arial" pitchFamily="34" charset="0"/>
              </a:rPr>
              <a:t>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Именослови српских писаца. Писци и језик 2 </a:t>
            </a:r>
            <a:r>
              <a:rPr lang="ru-RU" dirty="0">
                <a:latin typeface="Arial" pitchFamily="34" charset="0"/>
                <a:cs typeface="Arial" pitchFamily="34" charset="0"/>
              </a:rPr>
              <a:t>(прир. Недељко Богдановић и Ана Савић-Грујић).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Ниш. </a:t>
            </a:r>
            <a:r>
              <a:rPr lang="en-US" dirty="0">
                <a:latin typeface="Arial" pitchFamily="34" charset="0"/>
                <a:cs typeface="Arial" pitchFamily="34" charset="0"/>
              </a:rPr>
              <a:t>S</a:t>
            </a:r>
            <a:r>
              <a:rPr lang="sr-Cyrl-RS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7–11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Делић 2016: Делић, Јован. Иво Андрић. </a:t>
            </a:r>
            <a:r>
              <a:rPr lang="en-US" dirty="0">
                <a:latin typeface="Arial" pitchFamily="34" charset="0"/>
                <a:cs typeface="Arial" pitchFamily="34" charset="0"/>
              </a:rPr>
              <a:t>In</a:t>
            </a:r>
            <a:r>
              <a:rPr lang="ru-RU" dirty="0">
                <a:latin typeface="Arial" pitchFamily="34" charset="0"/>
                <a:cs typeface="Arial" pitchFamily="34" charset="0"/>
              </a:rPr>
              <a:t>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Писци ХХ века, књ. 1</a:t>
            </a:r>
            <a:r>
              <a:rPr lang="ru-RU" dirty="0">
                <a:latin typeface="Arial" pitchFamily="34" charset="0"/>
                <a:cs typeface="Arial" pitchFamily="34" charset="0"/>
              </a:rPr>
              <a:t>. Вишеград: Андрићев институт. </a:t>
            </a:r>
            <a:r>
              <a:rPr lang="en-US" dirty="0">
                <a:latin typeface="Arial" pitchFamily="34" charset="0"/>
                <a:cs typeface="Arial" pitchFamily="34" charset="0"/>
              </a:rPr>
              <a:t>S</a:t>
            </a:r>
            <a:r>
              <a:rPr lang="ru-RU" dirty="0">
                <a:latin typeface="Arial" pitchFamily="34" charset="0"/>
                <a:cs typeface="Arial" pitchFamily="34" charset="0"/>
              </a:rPr>
              <a:t>. 5–44.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Драгићевић 2011: Драгићевић, Рајна.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Лексикологија српског језика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Београд.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Живковић 1997: Живковић, Драгиша. Епски и лирски стил прозе Иве Андрића. </a:t>
            </a:r>
            <a:r>
              <a:rPr lang="en-US" dirty="0">
                <a:latin typeface="Arial" pitchFamily="34" charset="0"/>
                <a:cs typeface="Arial" pitchFamily="34" charset="0"/>
              </a:rPr>
              <a:t>In</a:t>
            </a:r>
            <a:r>
              <a:rPr lang="ru-RU" dirty="0">
                <a:latin typeface="Arial" pitchFamily="34" charset="0"/>
                <a:cs typeface="Arial" pitchFamily="34" charset="0"/>
              </a:rPr>
              <a:t>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Европски оквири српске књижевности, књ. 5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Београд. </a:t>
            </a:r>
            <a:r>
              <a:rPr lang="en-US" dirty="0">
                <a:latin typeface="Arial" pitchFamily="34" charset="0"/>
                <a:cs typeface="Arial" pitchFamily="34" charset="0"/>
              </a:rPr>
              <a:t>S</a:t>
            </a:r>
            <a:r>
              <a:rPr lang="ru-RU" dirty="0">
                <a:latin typeface="Arial" pitchFamily="34" charset="0"/>
                <a:cs typeface="Arial" pitchFamily="34" charset="0"/>
              </a:rPr>
              <a:t>. 301–329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Жугић 2004: Жугић, Радмила. Мотивисаност зоонима и њихов однос према личним надимцима и личним именима. </a:t>
            </a:r>
            <a:r>
              <a:rPr lang="en-US" dirty="0">
                <a:latin typeface="Arial" pitchFamily="34" charset="0"/>
                <a:cs typeface="Arial" pitchFamily="34" charset="0"/>
              </a:rPr>
              <a:t>In</a:t>
            </a:r>
            <a:r>
              <a:rPr lang="sr-Cyrl-RS" dirty="0">
                <a:latin typeface="Arial" pitchFamily="34" charset="0"/>
                <a:cs typeface="Arial" pitchFamily="34" charset="0"/>
              </a:rPr>
              <a:t>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Јужнословенски филолог </a:t>
            </a:r>
            <a:r>
              <a:rPr lang="en-US" dirty="0">
                <a:latin typeface="Arial" pitchFamily="34" charset="0"/>
                <a:cs typeface="Arial" pitchFamily="34" charset="0"/>
              </a:rPr>
              <a:t>LX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S. </a:t>
            </a:r>
            <a:r>
              <a:rPr lang="ru-RU" dirty="0">
                <a:latin typeface="Arial" pitchFamily="34" charset="0"/>
                <a:cs typeface="Arial" pitchFamily="34" charset="0"/>
              </a:rPr>
              <a:t>177–192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Литература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Јашовић </a:t>
            </a:r>
            <a:r>
              <a:rPr lang="ru-RU" dirty="0">
                <a:latin typeface="Arial" pitchFamily="34" charset="0"/>
                <a:cs typeface="Arial" pitchFamily="34" charset="0"/>
              </a:rPr>
              <a:t>2009: Јашовић, Голуб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Лични надимци у Угљару код Косова Поља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In: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Зборник радова Филозофског факултета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>
                <a:latin typeface="Arial" pitchFamily="34" charset="0"/>
                <a:cs typeface="Arial" pitchFamily="34" charset="0"/>
              </a:rPr>
              <a:t>књ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39.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Приштина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S. 25–40.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Јовановић 2018:  </a:t>
            </a:r>
            <a:r>
              <a:rPr lang="ru-RU" dirty="0">
                <a:latin typeface="Arial" pitchFamily="34" charset="0"/>
                <a:cs typeface="Arial" pitchFamily="34" charset="0"/>
              </a:rPr>
              <a:t>Јовановић</a:t>
            </a:r>
            <a:r>
              <a:rPr lang="sr-Latn-RS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>
                <a:latin typeface="Arial" pitchFamily="34" charset="0"/>
                <a:cs typeface="Arial" pitchFamily="34" charset="0"/>
              </a:rPr>
              <a:t>Ивана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Вербатолошки и историјско</a:t>
            </a:r>
            <a:r>
              <a:rPr lang="sr-Latn-RS" dirty="0">
                <a:latin typeface="Arial" pitchFamily="34" charset="0"/>
                <a:cs typeface="Arial" pitchFamily="34" charset="0"/>
              </a:rPr>
              <a:t>-</a:t>
            </a:r>
            <a:r>
              <a:rPr lang="ru-RU" dirty="0">
                <a:latin typeface="Arial" pitchFamily="34" charset="0"/>
                <a:cs typeface="Arial" pitchFamily="34" charset="0"/>
              </a:rPr>
              <a:t>социолошки аспект проучавања етникума у Андрићевим делима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In: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Иво Андрић у нашем времену</a:t>
            </a:r>
            <a:r>
              <a:rPr lang="ru-RU" dirty="0">
                <a:latin typeface="Arial" pitchFamily="34" charset="0"/>
                <a:cs typeface="Arial" pitchFamily="34" charset="0"/>
              </a:rPr>
              <a:t> (ур. Александра Вранеш)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Вишеград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S. </a:t>
            </a:r>
            <a:r>
              <a:rPr lang="ru-RU" dirty="0">
                <a:latin typeface="Arial" pitchFamily="34" charset="0"/>
                <a:cs typeface="Arial" pitchFamily="34" charset="0"/>
              </a:rPr>
              <a:t>125–149.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Ковачевић 2012: </a:t>
            </a:r>
            <a:r>
              <a:rPr lang="ru-RU" dirty="0">
                <a:latin typeface="Arial" pitchFamily="34" charset="0"/>
                <a:cs typeface="Arial" pitchFamily="34" charset="0"/>
              </a:rPr>
              <a:t>Ковачевић, Милош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Стилистика онимских назива у роману ’Јопет суданија’ Тихомира Левајца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In</a:t>
            </a:r>
            <a:r>
              <a:rPr lang="ru-RU" dirty="0">
                <a:latin typeface="Arial" pitchFamily="34" charset="0"/>
                <a:cs typeface="Arial" pitchFamily="34" charset="0"/>
              </a:rPr>
              <a:t>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Лингвостилистика књижевног текста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Београд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S. </a:t>
            </a:r>
            <a:r>
              <a:rPr lang="ru-RU" dirty="0">
                <a:latin typeface="Arial" pitchFamily="34" charset="0"/>
                <a:cs typeface="Arial" pitchFamily="34" charset="0"/>
              </a:rPr>
              <a:t>297–309.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Спасојевић 2013: </a:t>
            </a:r>
            <a:r>
              <a:rPr lang="ru-RU" dirty="0">
                <a:latin typeface="Arial" pitchFamily="34" charset="0"/>
                <a:cs typeface="Arial" pitchFamily="34" charset="0"/>
              </a:rPr>
              <a:t>Спасојевић</a:t>
            </a:r>
            <a:r>
              <a:rPr lang="sr-Latn-RS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>
                <a:latin typeface="Arial" pitchFamily="34" charset="0"/>
                <a:cs typeface="Arial" pitchFamily="34" charset="0"/>
              </a:rPr>
              <a:t>Марина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Антропонимија у Андрићевом роману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На Дрини ћуприја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In: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Андрићева ћуприја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Грац</a:t>
            </a:r>
            <a:r>
              <a:rPr lang="sr-Latn-RS" dirty="0">
                <a:latin typeface="Arial" pitchFamily="34" charset="0"/>
                <a:cs typeface="Arial" pitchFamily="34" charset="0"/>
              </a:rPr>
              <a:t>–</a:t>
            </a:r>
            <a:r>
              <a:rPr lang="ru-RU" dirty="0">
                <a:latin typeface="Arial" pitchFamily="34" charset="0"/>
                <a:cs typeface="Arial" pitchFamily="34" charset="0"/>
              </a:rPr>
              <a:t>Бања Лука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–</a:t>
            </a:r>
            <a:r>
              <a:rPr lang="ru-RU" dirty="0">
                <a:latin typeface="Arial" pitchFamily="34" charset="0"/>
                <a:cs typeface="Arial" pitchFamily="34" charset="0"/>
              </a:rPr>
              <a:t>Београд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S. 869–892.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Спасојевић 2014: </a:t>
            </a:r>
            <a:r>
              <a:rPr lang="ru-RU" dirty="0">
                <a:latin typeface="Arial" pitchFamily="34" charset="0"/>
                <a:cs typeface="Arial" pitchFamily="34" charset="0"/>
              </a:rPr>
              <a:t>Спасојевић</a:t>
            </a:r>
            <a:r>
              <a:rPr lang="sr-Latn-RS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>
                <a:latin typeface="Arial" pitchFamily="34" charset="0"/>
                <a:cs typeface="Arial" pitchFamily="34" charset="0"/>
              </a:rPr>
              <a:t>Марина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Комизам антропонима и когномена у делима Бранка Ћопића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In: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Лирски</a:t>
            </a:r>
            <a:r>
              <a:rPr lang="sr-Latn-RS" i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хумористички и сатирички свијет Бранка Ћопића </a:t>
            </a:r>
            <a:r>
              <a:rPr lang="ru-RU" dirty="0">
                <a:latin typeface="Arial" pitchFamily="34" charset="0"/>
                <a:cs typeface="Arial" pitchFamily="34" charset="0"/>
              </a:rPr>
              <a:t>(ур. Бранко Тошовић)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Грац</a:t>
            </a:r>
            <a:r>
              <a:rPr lang="sr-Latn-RS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dirty="0">
                <a:latin typeface="Arial" pitchFamily="34" charset="0"/>
                <a:cs typeface="Arial" pitchFamily="34" charset="0"/>
              </a:rPr>
              <a:t>Бањалу</a:t>
            </a:r>
            <a:r>
              <a:rPr lang="sr-Latn-RS" dirty="0">
                <a:latin typeface="Arial" pitchFamily="34" charset="0"/>
                <a:cs typeface="Arial" pitchFamily="34" charset="0"/>
              </a:rPr>
              <a:t>ka. S. 347–360.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Шћепановић 2003: </a:t>
            </a:r>
            <a:r>
              <a:rPr lang="ru-RU" dirty="0">
                <a:latin typeface="Arial" pitchFamily="34" charset="0"/>
                <a:cs typeface="Arial" pitchFamily="34" charset="0"/>
              </a:rPr>
              <a:t>Шћепановић</a:t>
            </a:r>
            <a:r>
              <a:rPr lang="sr-Latn-RS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>
                <a:latin typeface="Arial" pitchFamily="34" charset="0"/>
                <a:cs typeface="Arial" pitchFamily="34" charset="0"/>
              </a:rPr>
              <a:t>Михаило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Српска ономастичка терминологија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In: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Свет језика и писма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Београд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S. 14–16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18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</a:t>
            </a:r>
            <a:r>
              <a:rPr lang="sr-Cyrl-RS" dirty="0" smtClean="0"/>
              <a:t>звори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b="1" dirty="0" smtClean="0">
                <a:latin typeface="Arial" pitchFamily="34" charset="0"/>
                <a:cs typeface="Arial" pitchFamily="34" charset="0"/>
              </a:rPr>
              <a:t>Књижевни извор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sr-Cyrl-RS" dirty="0">
                <a:latin typeface="Arial" pitchFamily="34" charset="0"/>
                <a:cs typeface="Arial" pitchFamily="34" charset="0"/>
              </a:rPr>
              <a:t>КИДИА 2018: Критичко издање дела Иве Андрића, Друго коло, књига 8, Приповетке (1949 – 1960).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r>
              <a:rPr lang="sr-Cyrl-RS" dirty="0">
                <a:latin typeface="Arial" pitchFamily="34" charset="0"/>
                <a:cs typeface="Arial" pitchFamily="34" charset="0"/>
              </a:rPr>
              <a:t> 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sr-Cyrl-RS" b="1" dirty="0">
                <a:latin typeface="Arial" pitchFamily="34" charset="0"/>
                <a:cs typeface="Arial" pitchFamily="34" charset="0"/>
              </a:rPr>
              <a:t>Електронски извори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sr-Cyrl-RS" dirty="0" err="1" smtClean="0">
                <a:latin typeface="Arial" pitchFamily="34" charset="0"/>
                <a:cs typeface="Arial" pitchFamily="34" charset="0"/>
              </a:rPr>
              <a:t>Расковник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САНУ: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речничка платформа </a:t>
            </a:r>
            <a:r>
              <a:rPr lang="sr-Cyrl-RS" u="sng" dirty="0" smtClean="0">
                <a:latin typeface="Arial" pitchFamily="34" charset="0"/>
                <a:cs typeface="Arial" pitchFamily="34" charset="0"/>
                <a:hlinkClick r:id="rId2"/>
              </a:rPr>
              <a:t>- </a:t>
            </a:r>
            <a:r>
              <a:rPr lang="sr-Cyrl-RS" u="sng" dirty="0" err="1">
                <a:latin typeface="Arial" pitchFamily="34" charset="0"/>
                <a:cs typeface="Arial" pitchFamily="34" charset="0"/>
                <a:hlinkClick r:id="rId2"/>
              </a:rPr>
              <a:t>Расковник</a:t>
            </a:r>
            <a:r>
              <a:rPr lang="sr-Cyrl-RS" u="sng" dirty="0">
                <a:latin typeface="Arial" pitchFamily="34" charset="0"/>
                <a:cs typeface="Arial" pitchFamily="34" charset="0"/>
                <a:hlinkClick r:id="rId2"/>
              </a:rPr>
              <a:t>: речничка платформа (</a:t>
            </a:r>
            <a:r>
              <a:rPr lang="en-US" u="sng" dirty="0" err="1">
                <a:latin typeface="Arial" pitchFamily="34" charset="0"/>
                <a:cs typeface="Arial" pitchFamily="34" charset="0"/>
                <a:hlinkClick r:id="rId2"/>
              </a:rPr>
              <a:t>raskovnik</a:t>
            </a:r>
            <a:r>
              <a:rPr lang="sr-Cyrl-RS" u="sng" dirty="0">
                <a:latin typeface="Arial" pitchFamily="34" charset="0"/>
                <a:cs typeface="Arial" pitchFamily="34" charset="0"/>
                <a:hlinkClick r:id="rId2"/>
              </a:rPr>
              <a:t>.</a:t>
            </a:r>
            <a:r>
              <a:rPr lang="en-US" u="sng" dirty="0">
                <a:latin typeface="Arial" pitchFamily="34" charset="0"/>
                <a:cs typeface="Arial" pitchFamily="34" charset="0"/>
                <a:hlinkClick r:id="rId2"/>
              </a:rPr>
              <a:t>org</a:t>
            </a:r>
            <a:r>
              <a:rPr lang="sr-Cyrl-RS" u="sng" dirty="0">
                <a:latin typeface="Arial" pitchFamily="34" charset="0"/>
                <a:cs typeface="Arial" pitchFamily="34" charset="0"/>
                <a:hlinkClick r:id="rId2"/>
              </a:rPr>
              <a:t>)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(стање: септембар 2021. године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).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5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/>
              <a:t>Лексикографски </a:t>
            </a:r>
            <a:r>
              <a:rPr lang="sr-Cyrl-RS" dirty="0" smtClean="0"/>
              <a:t>извори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Вуковић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и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Недељков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1983: </a:t>
            </a:r>
            <a:r>
              <a:rPr lang="ru-RU" dirty="0">
                <a:latin typeface="Arial" pitchFamily="34" charset="0"/>
                <a:cs typeface="Arial" pitchFamily="34" charset="0"/>
              </a:rPr>
              <a:t>Гордана Вуковић и Љиљана Недељков.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Речник презимена Шајкашке</a:t>
            </a:r>
            <a:r>
              <a:rPr lang="ru-RU" dirty="0">
                <a:latin typeface="Arial" pitchFamily="34" charset="0"/>
                <a:cs typeface="Arial" pitchFamily="34" charset="0"/>
              </a:rPr>
              <a:t>. Нови Сад.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Грковић 1977: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Милица Грковић.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Речник личних имена код Срба</a:t>
            </a:r>
            <a:r>
              <a:rPr lang="ru-RU" dirty="0">
                <a:latin typeface="Arial" pitchFamily="34" charset="0"/>
                <a:cs typeface="Arial" pitchFamily="34" charset="0"/>
              </a:rPr>
              <a:t>. Београд.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Подољскаја 1988: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Н. В. Подольская.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Словарь русской ономастической терминологии</a:t>
            </a:r>
            <a:r>
              <a:rPr lang="ru-RU" dirty="0">
                <a:latin typeface="Arial" pitchFamily="34" charset="0"/>
                <a:cs typeface="Arial" pitchFamily="34" charset="0"/>
              </a:rPr>
              <a:t>. Москва.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РМС: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Речник српскохрватскога књижевног језика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latin typeface="Arial" pitchFamily="34" charset="0"/>
                <a:cs typeface="Arial" pitchFamily="34" charset="0"/>
              </a:rPr>
              <a:t>I</a:t>
            </a:r>
            <a:r>
              <a:rPr lang="sr-Cyrl-RS" dirty="0">
                <a:latin typeface="Arial" pitchFamily="34" charset="0"/>
                <a:cs typeface="Arial" pitchFamily="34" charset="0"/>
              </a:rPr>
              <a:t>–</a:t>
            </a:r>
            <a:r>
              <a:rPr lang="en-US" dirty="0">
                <a:latin typeface="Arial" pitchFamily="34" charset="0"/>
                <a:cs typeface="Arial" pitchFamily="34" charset="0"/>
              </a:rPr>
              <a:t>VI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Нови Сад: Матица српска, 1967–1976.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РСАНУ: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Речник српскохрватског књижевног и народног језика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latin typeface="Arial" pitchFamily="34" charset="0"/>
                <a:cs typeface="Arial" pitchFamily="34" charset="0"/>
              </a:rPr>
              <a:t>I</a:t>
            </a:r>
            <a:r>
              <a:rPr lang="ru-RU" dirty="0">
                <a:latin typeface="Arial" pitchFamily="34" charset="0"/>
                <a:cs typeface="Arial" pitchFamily="34" charset="0"/>
              </a:rPr>
              <a:t>–</a:t>
            </a:r>
            <a:r>
              <a:rPr lang="en-US" dirty="0">
                <a:latin typeface="Arial" pitchFamily="34" charset="0"/>
                <a:cs typeface="Arial" pitchFamily="34" charset="0"/>
              </a:rPr>
              <a:t>XXI</a:t>
            </a:r>
            <a:r>
              <a:rPr lang="ru-RU" dirty="0">
                <a:latin typeface="Arial" pitchFamily="34" charset="0"/>
                <a:cs typeface="Arial" pitchFamily="34" charset="0"/>
              </a:rPr>
              <a:t>. Београд. 1959–.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РСЈ: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Речник српскога језика</a:t>
            </a:r>
            <a:r>
              <a:rPr lang="sr-Cyrl-RS" dirty="0">
                <a:latin typeface="Arial" pitchFamily="34" charset="0"/>
                <a:cs typeface="Arial" pitchFamily="34" charset="0"/>
              </a:rPr>
              <a:t>. Нови Сад. 2011.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5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Садржај презентације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Предмет и циљеви рада …………………………………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3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Извор за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ексцерпцију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грађе ……………………………...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.......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4</a:t>
            </a:r>
          </a:p>
          <a:p>
            <a:pPr marL="137160" indent="0">
              <a:buNone/>
            </a:pPr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Црвен цвет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– значење наслова приповетке ………………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5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Испитивање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ономастичке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грађе у делима Иве Андрића ...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6</a:t>
            </a:r>
          </a:p>
          <a:p>
            <a:pPr marL="137160" indent="0">
              <a:buNone/>
            </a:pPr>
            <a:r>
              <a:rPr lang="sr-Cyrl-RS" dirty="0" err="1" smtClean="0">
                <a:latin typeface="Arial" pitchFamily="34" charset="0"/>
                <a:cs typeface="Arial" pitchFamily="34" charset="0"/>
              </a:rPr>
              <a:t>Антропоними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………………………………………………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……..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7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Презимена …………………………………………………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……..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8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Лично име …………………………………………………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……...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9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Мушки лични надимак ………………………………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10–12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Остале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ономастичке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категорије …………………………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…..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13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Напомене уз топонимију ………………………………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……...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14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Закључне напомене ………………………………………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…...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15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Литература ……………………………………………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 16–17</a:t>
            </a:r>
          </a:p>
          <a:p>
            <a:pPr marL="13716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Извори ……………………………………………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………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…. 18–19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69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sr-Cyrl-RS" dirty="0" smtClean="0"/>
          </a:p>
          <a:p>
            <a:pPr algn="ctr"/>
            <a:endParaRPr lang="sr-Cyrl-RS" dirty="0"/>
          </a:p>
          <a:p>
            <a:pPr algn="ctr"/>
            <a:endParaRPr lang="sr-Cyrl-RS" dirty="0" smtClean="0"/>
          </a:p>
          <a:p>
            <a:pPr marL="137160" indent="0" algn="ctr">
              <a:buNone/>
            </a:pPr>
            <a:r>
              <a:rPr lang="sr-Cyrl-RS" sz="3600" b="1" dirty="0" smtClean="0">
                <a:latin typeface="Arial" pitchFamily="34" charset="0"/>
                <a:cs typeface="Arial" pitchFamily="34" charset="0"/>
              </a:rPr>
              <a:t>ХВАЛА НА ПАЖЊИ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Предмет и циљеви рада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Предмет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рада: испитивање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ексцерпиране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ономастичке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грађе у приповеци </a:t>
            </a:r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Ц</a:t>
            </a:r>
            <a:r>
              <a:rPr lang="sr-Cyrl-RS" sz="2600" cap="small" dirty="0" smtClean="0">
                <a:latin typeface="Arial" pitchFamily="34" charset="0"/>
                <a:cs typeface="Arial" pitchFamily="34" charset="0"/>
              </a:rPr>
              <a:t>РВЕН ЦВЕТ</a:t>
            </a:r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Иве Андрића.</a:t>
            </a:r>
            <a:endParaRPr lang="sr-Cyrl-R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Фокус рада је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антропонимија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– имена људи.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Први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циљ: представљање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прикупљене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ономастичке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грађе у приповеци кроз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ономастички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приступ уз примену творбено-семантичке класификације.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Други циљ: уочавање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стилске функције онима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Формални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критеријум: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„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оними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су лексички и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синтагматски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називи писани великим словом“ (Ковачевић 2012: 299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).</a:t>
            </a:r>
            <a:endParaRPr lang="sr-Cyrl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2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Извор за </a:t>
            </a:r>
            <a:r>
              <a:rPr lang="sr-Cyrl-RS" dirty="0" err="1" smtClean="0"/>
              <a:t>ексцерпцију</a:t>
            </a:r>
            <a:r>
              <a:rPr lang="sr-Cyrl-RS" dirty="0" smtClean="0"/>
              <a:t> грађе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6" cy="5040560"/>
          </a:xfrm>
        </p:spPr>
        <p:txBody>
          <a:bodyPr>
            <a:noAutofit/>
          </a:bodyPr>
          <a:lstStyle/>
          <a:p>
            <a:r>
              <a:rPr lang="sr-Cyrl-RS" sz="2000" i="1" dirty="0">
                <a:latin typeface="Arial" pitchFamily="34" charset="0"/>
                <a:cs typeface="Arial" pitchFamily="34" charset="0"/>
              </a:rPr>
              <a:t>Приповетке (1949 – 1960</a:t>
            </a:r>
            <a:r>
              <a:rPr lang="sr-Cyrl-RS" sz="2000" i="1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Критичко 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издање дела Иве Андрића, 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Друго коло, Књига 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8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RS" sz="2000" dirty="0" err="1" smtClean="0">
                <a:latin typeface="Arial" pitchFamily="34" charset="0"/>
                <a:cs typeface="Arial" pitchFamily="34" charset="0"/>
              </a:rPr>
              <a:t>прир.Милан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sz="2000" dirty="0" err="1" smtClean="0">
                <a:latin typeface="Arial" pitchFamily="34" charset="0"/>
                <a:cs typeface="Arial" pitchFamily="34" charset="0"/>
              </a:rPr>
              <a:t>Потребић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Београд: Задужбина Иве Андрића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, 2018, 23–43 стр. (КИДИА 2018).</a:t>
            </a:r>
          </a:p>
          <a:p>
            <a:r>
              <a:rPr lang="sr-Cyrl-RS" sz="2000" dirty="0" smtClean="0">
                <a:latin typeface="Arial" pitchFamily="34" charset="0"/>
                <a:cs typeface="Arial" pitchFamily="34" charset="0"/>
              </a:rPr>
              <a:t>1949., </a:t>
            </a:r>
            <a:r>
              <a:rPr lang="sr-Cyrl-RS" sz="2000" i="1" dirty="0" smtClean="0">
                <a:latin typeface="Arial" pitchFamily="34" charset="0"/>
                <a:cs typeface="Arial" pitchFamily="34" charset="0"/>
              </a:rPr>
              <a:t>Књижевност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, екавски изговор и ћирилица.</a:t>
            </a:r>
          </a:p>
          <a:p>
            <a:pPr algn="just"/>
            <a:r>
              <a:rPr lang="sr-Cyrl-RS" sz="2000" dirty="0">
                <a:latin typeface="Arial" pitchFamily="34" charset="0"/>
                <a:cs typeface="Arial" pitchFamily="34" charset="0"/>
              </a:rPr>
              <a:t>„Приповетка </a:t>
            </a:r>
            <a:r>
              <a:rPr lang="sr-Cyrl-RS" sz="2000" i="1" dirty="0">
                <a:latin typeface="Arial" pitchFamily="34" charset="0"/>
                <a:cs typeface="Arial" pitchFamily="34" charset="0"/>
              </a:rPr>
              <a:t>Црвен цвет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 … припада оном корпусу Андрићевих приповедака објављених изван ауторизованих збирки које се нису нашле у сабраним делима за живота аутора већ су објављиване постхумно 1976. године у збирци </a:t>
            </a:r>
            <a:r>
              <a:rPr lang="sr-Cyrl-RS" sz="2000" i="1" dirty="0">
                <a:latin typeface="Arial" pitchFamily="34" charset="0"/>
                <a:cs typeface="Arial" pitchFamily="34" charset="0"/>
              </a:rPr>
              <a:t>Кућа на осами и друге приповетке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“ (КИДИА 2018: 533) … Ове приповетке су углавном објављиване у периодици, као одломци већих недовршених целина. Такав је случај са приповеткама </a:t>
            </a:r>
            <a:r>
              <a:rPr lang="sr-Cyrl-RS" sz="2000" i="1" dirty="0">
                <a:latin typeface="Arial" pitchFamily="34" charset="0"/>
                <a:cs typeface="Arial" pitchFamily="34" charset="0"/>
              </a:rPr>
              <a:t>Први сусрети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sr-Cyrl-RS" sz="2000" i="1" dirty="0">
                <a:latin typeface="Arial" pitchFamily="34" charset="0"/>
                <a:cs typeface="Arial" pitchFamily="34" charset="0"/>
              </a:rPr>
              <a:t>Буна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 и </a:t>
            </a:r>
            <a:r>
              <a:rPr lang="sr-Cyrl-RS" sz="2000" i="1" dirty="0">
                <a:latin typeface="Arial" pitchFamily="34" charset="0"/>
                <a:cs typeface="Arial" pitchFamily="34" charset="0"/>
              </a:rPr>
              <a:t>Црвен цвет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, које заједно са приповеткама </a:t>
            </a:r>
            <a:r>
              <a:rPr lang="sr-Cyrl-RS" sz="2000" i="1" dirty="0">
                <a:latin typeface="Arial" pitchFamily="34" charset="0"/>
                <a:cs typeface="Arial" pitchFamily="34" charset="0"/>
              </a:rPr>
              <a:t>Немир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sr-Cyrl-RS" sz="2000" i="1" dirty="0">
                <a:latin typeface="Arial" pitchFamily="34" charset="0"/>
                <a:cs typeface="Arial" pitchFamily="34" charset="0"/>
              </a:rPr>
              <a:t>Штрајк у ткаоници ћилима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 и </a:t>
            </a:r>
            <a:r>
              <a:rPr lang="sr-Cyrl-RS" sz="2000" i="1" dirty="0" err="1">
                <a:latin typeface="Arial" pitchFamily="34" charset="0"/>
                <a:cs typeface="Arial" pitchFamily="34" charset="0"/>
              </a:rPr>
              <a:t>Пекуша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 чине део недовршеног циклуса о радничким </a:t>
            </a:r>
            <a:r>
              <a:rPr lang="sr-Cyrl-RS" sz="2000" dirty="0" err="1">
                <a:latin typeface="Arial" pitchFamily="34" charset="0"/>
                <a:cs typeface="Arial" pitchFamily="34" charset="0"/>
              </a:rPr>
              <a:t>штрајковима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 у Сарајеву 1906. године“ (КИДИА 2018: 521</a:t>
            </a:r>
            <a:r>
              <a:rPr lang="sr-Cyrl-RS" sz="2000" dirty="0" smtClean="0">
                <a:latin typeface="Arial" pitchFamily="34" charset="0"/>
                <a:cs typeface="Arial" pitchFamily="34" charset="0"/>
              </a:rPr>
              <a:t>).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2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Ц</a:t>
            </a:r>
            <a:r>
              <a:rPr lang="sr-Cyrl-RS" sz="3600" dirty="0" smtClean="0"/>
              <a:t>РВЕН ЦВЕТ</a:t>
            </a:r>
            <a:r>
              <a:rPr lang="sr-Cyrl-RS" dirty="0" smtClean="0"/>
              <a:t> – </a:t>
            </a:r>
            <a:r>
              <a:rPr lang="sr-Cyrl-RS" dirty="0" smtClean="0">
                <a:effectLst/>
              </a:rPr>
              <a:t>значење </a:t>
            </a:r>
            <a:br>
              <a:rPr lang="sr-Cyrl-RS" dirty="0" smtClean="0">
                <a:effectLst/>
              </a:rPr>
            </a:br>
            <a:r>
              <a:rPr lang="sr-Cyrl-RS" dirty="0" smtClean="0">
                <a:effectLst/>
              </a:rPr>
              <a:t>наслова приповетке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9654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Наслов књижевног дела –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хрематоним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Тема приповетке: понашање и доживљаји професора латинског језика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Централна личност: професор Василије Васиљевић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Црвени каранфил – симбол радничког покрета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„Једне недеље, кад је водио свој разред у цркву, срео је групу младих радника, људи и жена, закићених црвеним цветовима, ишли су негде брзо и говорили нешто живо.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То су били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социјали’. Све неки жустри људи, а на лицима им, како се њему чини, усплахирени, изазивачки израз. Осетио је дубоку одвратност према тим немирним људима; у црвеним цветовима њиховим видео је нешто нездраво и опасно, као да та јарка боја казује нешто што се не говори и што, изговорено, доноси немир и несрећу; као да је на рупицу од капута из које је вирио каранфил стала да избија крвава изнутрица сваког појединог човека“ (КИДИА 2018: 37).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0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dirty="0">
                <a:effectLst/>
              </a:rPr>
              <a:t>Испитивања </a:t>
            </a:r>
            <a:r>
              <a:rPr lang="sr-Cyrl-RS" sz="3200" dirty="0" err="1">
                <a:effectLst/>
              </a:rPr>
              <a:t>ономастичке</a:t>
            </a:r>
            <a:r>
              <a:rPr lang="sr-Cyrl-RS" sz="3200" dirty="0">
                <a:effectLst/>
              </a:rPr>
              <a:t> грађе у делу Иве Андрића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328127"/>
              </p:ext>
            </p:extLst>
          </p:nvPr>
        </p:nvGraphicFramePr>
        <p:xfrm>
          <a:off x="179512" y="1048112"/>
          <a:ext cx="8784976" cy="5621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2520280"/>
                <a:gridCol w="4464496"/>
              </a:tblGrid>
              <a:tr h="308930"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506448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Спасојевић 2013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i="1" dirty="0" err="1" smtClean="0">
                          <a:latin typeface="Arial" pitchFamily="34" charset="0"/>
                          <a:cs typeface="Arial" pitchFamily="34" charset="0"/>
                        </a:rPr>
                        <a:t>Антропонимија</a:t>
                      </a:r>
                      <a:r>
                        <a:rPr lang="sr-Cyrl-RS" i="1" baseline="0" dirty="0" smtClean="0">
                          <a:latin typeface="Arial" pitchFamily="34" charset="0"/>
                          <a:cs typeface="Arial" pitchFamily="34" charset="0"/>
                        </a:rPr>
                        <a:t> у Андрићевом роману </a:t>
                      </a:r>
                      <a:r>
                        <a:rPr lang="sr-Cyrl-RS" cap="small" baseline="0" dirty="0" smtClean="0">
                          <a:latin typeface="Arial" pitchFamily="34" charset="0"/>
                          <a:cs typeface="Arial" pitchFamily="34" charset="0"/>
                        </a:rPr>
                        <a:t>На Дрини ћуприја</a:t>
                      </a:r>
                      <a:endParaRPr lang="en-US" cap="small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нтропонимни слој има улогу да „веродостојно пренесе слику једног времена и људи у њему”, имена и презимена нису коришћена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 „експресивном стилском вредношћу”.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14017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Бабић 2015: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Међузависност начина именовања ликова и вриједносне тачке гледишта у </a:t>
                      </a:r>
                      <a:r>
                        <a:rPr kumimoji="0" lang="ru-RU" sz="1800" i="0" kern="1200" cap="small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Проклетој авлији</a:t>
                      </a:r>
                      <a:r>
                        <a:rPr kumimoji="0" lang="ru-RU" sz="1800" i="1" kern="1200" cap="small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Ива Андрића</a:t>
                      </a:r>
                      <a:endParaRPr lang="en-US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Именовање и преименовање ликова у Андрићевом наративном дискурсу условљено је ... фокализацијом из перспективе фратарско-манастирског живота и живота међу зидовима цариградског затвора у османлијско доба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588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Јовановић 2018</a:t>
                      </a:r>
                      <a:r>
                        <a:rPr kumimoji="0" lang="sr-Cyrl-RS" sz="18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</a:t>
                      </a:r>
                      <a:endParaRPr lang="en-US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Вербатолошки и историјско-социолошки аспект проучавања етникума у Андрићевим делима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„У палети безбројних ликова, Андрић веома често користи стереотипе, тако да се већина ликова може сместити у клишее који су карактеристични за етникум коме ти ликови припадају“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68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err="1" smtClean="0"/>
              <a:t>Антропоними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Само мушки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антропоними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– лично име,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пуно и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хипокористично</a:t>
            </a:r>
            <a:r>
              <a:rPr lang="sr-Cyrl-RS" dirty="0">
                <a:latin typeface="Arial" pitchFamily="34" charset="0"/>
                <a:cs typeface="Arial" pitchFamily="34" charset="0"/>
              </a:rPr>
              <a:t>, лични надимак, три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презимена = једна, главна личност.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Драгиша Живковић: „Усамљеност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човекова, осећај тескобе и изгубљености, страха и немира пред невидљивим и непознатим, али неизбежним ударцем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“ (1997: 304).</a:t>
            </a:r>
          </a:p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Ауторски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коментари: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Звао се... Сад видим да и није тако лако у једном даху казати како се звао; </a:t>
            </a:r>
            <a:r>
              <a:rPr lang="ru-RU" dirty="0">
                <a:latin typeface="Arial" pitchFamily="34" charset="0"/>
                <a:cs typeface="Arial" pitchFamily="34" charset="0"/>
              </a:rPr>
              <a:t>он је осетио да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му то презиме звучи грубо некако и ружно и смешно</a:t>
            </a:r>
            <a:r>
              <a:rPr lang="ru-RU" dirty="0">
                <a:latin typeface="Arial" pitchFamily="34" charset="0"/>
                <a:cs typeface="Arial" pitchFamily="34" charset="0"/>
              </a:rPr>
              <a:t>; то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није било много лепше ни отменије; његово старо име</a:t>
            </a:r>
            <a:r>
              <a:rPr lang="ru-RU" dirty="0">
                <a:latin typeface="Arial" pitchFamily="34" charset="0"/>
                <a:cs typeface="Arial" pitchFamily="34" charset="0"/>
              </a:rPr>
              <a:t> итд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sr-Cyrl-RS" dirty="0" smtClean="0"/>
          </a:p>
          <a:p>
            <a:endParaRPr lang="sr-Cyrl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4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Презимена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sr-Cyrl-RS" b="1" dirty="0" err="1" smtClean="0">
                <a:latin typeface="Arial" pitchFamily="34" charset="0"/>
                <a:cs typeface="Arial" pitchFamily="34" charset="0"/>
              </a:rPr>
              <a:t>Чокрљан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&gt;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 err="1" smtClean="0">
                <a:latin typeface="Arial" pitchFamily="34" charset="0"/>
                <a:cs typeface="Arial" pitchFamily="34" charset="0"/>
              </a:rPr>
              <a:t>фитонимска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основа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чокрља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ru-RU" dirty="0">
                <a:latin typeface="Arial" pitchFamily="34" charset="0"/>
                <a:cs typeface="Arial" pitchFamily="34" charset="0"/>
              </a:rPr>
              <a:t>чокот винове лозе“ (РМС </a:t>
            </a:r>
            <a:r>
              <a:rPr lang="en-US" dirty="0">
                <a:latin typeface="Arial" pitchFamily="34" charset="0"/>
                <a:cs typeface="Arial" pitchFamily="34" charset="0"/>
              </a:rPr>
              <a:t>VI</a:t>
            </a:r>
            <a:r>
              <a:rPr lang="sr-Cyrl-RS" dirty="0">
                <a:latin typeface="Arial" pitchFamily="34" charset="0"/>
                <a:cs typeface="Arial" pitchFamily="34" charset="0"/>
              </a:rPr>
              <a:t>: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894; тур. у РСЈ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2011: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1489; нема у Вуковић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и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Недељков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1983). Стилски ефекат на фонетском плану.</a:t>
            </a:r>
          </a:p>
          <a:p>
            <a:pPr marL="137160" indent="0" algn="just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ru-RU" dirty="0">
                <a:latin typeface="Arial" pitchFamily="34" charset="0"/>
                <a:cs typeface="Arial" pitchFamily="34" charset="0"/>
              </a:rPr>
              <a:t>Звао се у детињству Василије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Чокрљан ... он </a:t>
            </a:r>
            <a:r>
              <a:rPr lang="ru-RU" dirty="0">
                <a:latin typeface="Arial" pitchFamily="34" charset="0"/>
                <a:cs typeface="Arial" pitchFamily="34" charset="0"/>
              </a:rPr>
              <a:t>је осетио да му то презиме звучи грубо, некако и ружно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смешно.“ </a:t>
            </a:r>
            <a:r>
              <a:rPr lang="ru-RU" dirty="0">
                <a:latin typeface="Arial" pitchFamily="34" charset="0"/>
                <a:cs typeface="Arial" pitchFamily="34" charset="0"/>
              </a:rPr>
              <a:t>(КИДИА 2018: 29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137160" indent="0" algn="just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b="1" dirty="0" err="1">
                <a:latin typeface="Arial" pitchFamily="34" charset="0"/>
                <a:cs typeface="Arial" pitchFamily="34" charset="0"/>
              </a:rPr>
              <a:t>Чокрљановић</a:t>
            </a:r>
            <a:r>
              <a:rPr lang="sr-Cyrl-R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&gt;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Чокрљан +</a:t>
            </a:r>
            <a:r>
              <a:rPr lang="ru-RU" dirty="0">
                <a:latin typeface="Arial" pitchFamily="34" charset="0"/>
                <a:cs typeface="Arial" pitchFamily="34" charset="0"/>
              </a:rPr>
              <a:t>)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-ов- + -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ић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13716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ru-RU" dirty="0">
                <a:latin typeface="Arial" pitchFamily="34" charset="0"/>
                <a:cs typeface="Arial" pitchFamily="34" charset="0"/>
              </a:rPr>
              <a:t>Одувек незадовољан са свим на себи и око себе, он је решио да промени бар оно што се променити да; на универзитету је почео да се потписује Чокрљановић.“ (КИДИА 2018: 29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137160" indent="0" algn="just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b="1" dirty="0">
                <a:latin typeface="Arial" pitchFamily="34" charset="0"/>
                <a:cs typeface="Arial" pitchFamily="34" charset="0"/>
              </a:rPr>
              <a:t>Васиљевић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– </a:t>
            </a:r>
            <a:r>
              <a:rPr lang="ru-RU" dirty="0">
                <a:latin typeface="Arial" pitchFamily="34" charset="0"/>
                <a:cs typeface="Arial" pitchFamily="34" charset="0"/>
              </a:rPr>
              <a:t>(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Вуковић и </a:t>
            </a:r>
            <a:r>
              <a:rPr lang="sr-Cyrl-RS" dirty="0" err="1">
                <a:latin typeface="Arial" pitchFamily="34" charset="0"/>
                <a:cs typeface="Arial" pitchFamily="34" charset="0"/>
              </a:rPr>
              <a:t>Надељков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1983: 87; </a:t>
            </a:r>
            <a:r>
              <a:rPr lang="ru-RU" dirty="0">
                <a:latin typeface="Arial" pitchFamily="34" charset="0"/>
                <a:cs typeface="Arial" pitchFamily="34" charset="0"/>
              </a:rPr>
              <a:t>РСАНУ </a:t>
            </a:r>
            <a:r>
              <a:rPr lang="en-US" dirty="0">
                <a:latin typeface="Arial" pitchFamily="34" charset="0"/>
                <a:cs typeface="Arial" pitchFamily="34" charset="0"/>
              </a:rPr>
              <a:t>II</a:t>
            </a:r>
            <a:r>
              <a:rPr lang="sr-Cyrl-RS" dirty="0">
                <a:latin typeface="Arial" pitchFamily="34" charset="0"/>
                <a:cs typeface="Arial" pitchFamily="34" charset="0"/>
              </a:rPr>
              <a:t>: 417; нема у РМС; нема у РСЈ) </a:t>
            </a:r>
            <a:r>
              <a:rPr lang="en-US" dirty="0">
                <a:latin typeface="Arial" pitchFamily="34" charset="0"/>
                <a:cs typeface="Arial" pitchFamily="34" charset="0"/>
              </a:rPr>
              <a:t>&gt;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Василије</a:t>
            </a:r>
            <a:r>
              <a:rPr lang="sr-Cyrl-RS" dirty="0">
                <a:latin typeface="Arial" pitchFamily="34" charset="0"/>
                <a:cs typeface="Arial" pitchFamily="34" charset="0"/>
              </a:rPr>
              <a:t>.  Типично и стилски неутрално.</a:t>
            </a:r>
          </a:p>
          <a:p>
            <a:pPr marL="13716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„ ... али </a:t>
            </a:r>
            <a:r>
              <a:rPr lang="ru-RU" dirty="0">
                <a:latin typeface="Arial" pitchFamily="34" charset="0"/>
                <a:cs typeface="Arial" pitchFamily="34" charset="0"/>
              </a:rPr>
              <a:t>како то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[Чокрљановић]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није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било много лепше ни отменије</a:t>
            </a:r>
            <a:r>
              <a:rPr lang="ru-RU" dirty="0">
                <a:latin typeface="Arial" pitchFamily="34" charset="0"/>
                <a:cs typeface="Arial" pitchFamily="34" charset="0"/>
              </a:rPr>
              <a:t>, он се, као млад наставник, решио да промени презиме у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Васиљевић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.“ </a:t>
            </a:r>
            <a:r>
              <a:rPr lang="ru-RU" dirty="0">
                <a:latin typeface="Arial" pitchFamily="34" charset="0"/>
                <a:cs typeface="Arial" pitchFamily="34" charset="0"/>
              </a:rPr>
              <a:t>(КИДИА 2018: 36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13716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2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Лично име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Cyrl-RS" b="1" dirty="0">
                <a:latin typeface="Arial" pitchFamily="34" charset="0"/>
                <a:cs typeface="Arial" pitchFamily="34" charset="0"/>
              </a:rPr>
              <a:t>Василије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–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грч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>
                <a:latin typeface="Arial" pitchFamily="34" charset="0"/>
                <a:cs typeface="Arial" pitchFamily="34" charset="0"/>
              </a:rPr>
              <a:t>Βα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σίλης</a:t>
            </a:r>
            <a:r>
              <a:rPr lang="ru-RU" dirty="0">
                <a:latin typeface="Arial" pitchFamily="34" charset="0"/>
                <a:cs typeface="Arial" pitchFamily="34" charset="0"/>
              </a:rPr>
              <a:t> ’царски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’ </a:t>
            </a:r>
            <a:r>
              <a:rPr lang="ru-RU" dirty="0">
                <a:latin typeface="Arial" pitchFamily="34" charset="0"/>
                <a:cs typeface="Arial" pitchFamily="34" charset="0"/>
              </a:rPr>
              <a:t>– име хришћанског светитеља (Грковић 1977: 50). </a:t>
            </a:r>
          </a:p>
          <a:p>
            <a:pPr marL="13716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ru-RU" dirty="0">
                <a:latin typeface="Arial" pitchFamily="34" charset="0"/>
                <a:cs typeface="Arial" pitchFamily="34" charset="0"/>
              </a:rPr>
              <a:t>Звао се у детињству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Василије</a:t>
            </a:r>
            <a:r>
              <a:rPr lang="ru-RU" dirty="0">
                <a:latin typeface="Arial" pitchFamily="34" charset="0"/>
                <a:cs typeface="Arial" pitchFamily="34" charset="0"/>
              </a:rPr>
              <a:t> Чокрљан.“ (КИДИА 2018: 29).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137160" indent="0" algn="just"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 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b="1" dirty="0">
                <a:latin typeface="Arial" pitchFamily="34" charset="0"/>
                <a:cs typeface="Arial" pitchFamily="34" charset="0"/>
              </a:rPr>
              <a:t>Васа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– хипокористик од 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Василије</a:t>
            </a:r>
            <a:r>
              <a:rPr lang="sr-Cyrl-RS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(Грковић 1977: 50).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37160" indent="0" algn="just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- „</a:t>
            </a:r>
            <a:r>
              <a:rPr lang="ru-RU" dirty="0">
                <a:latin typeface="Arial" pitchFamily="34" charset="0"/>
                <a:cs typeface="Arial" pitchFamily="34" charset="0"/>
              </a:rPr>
              <a:t>Такав је, као нов човек,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Васа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Васиљевић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... “ </a:t>
            </a:r>
            <a:r>
              <a:rPr lang="ru-RU" dirty="0">
                <a:latin typeface="Arial" pitchFamily="34" charset="0"/>
                <a:cs typeface="Arial" pitchFamily="34" charset="0"/>
              </a:rPr>
              <a:t>(КИДИА 2018: 29).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B7F-3427-47EC-A670-49755A6E0C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5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6013</TotalTime>
  <Words>1718</Words>
  <Application>Microsoft Office PowerPoint</Application>
  <PresentationFormat>On-screen Show (4:3)</PresentationFormat>
  <Paragraphs>156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Apex</vt:lpstr>
      <vt:lpstr>Милица С. Божић Синчук (Београд) Институт за српски језик САНУ  milica.sincuk@isjsanu.ac.bg.rs Ономастичка слика у приповеци ЦРВЕН ЦВЕТ Иве Андрића</vt:lpstr>
      <vt:lpstr>Садржај презентације</vt:lpstr>
      <vt:lpstr>Предмет и циљеви рада</vt:lpstr>
      <vt:lpstr>Извор за ексцерпцију грађе</vt:lpstr>
      <vt:lpstr>ЦРВЕН ЦВЕТ – значење  наслова приповетке</vt:lpstr>
      <vt:lpstr>Испитивања ономастичке грађе у делу Иве Андрића </vt:lpstr>
      <vt:lpstr>Антропоними</vt:lpstr>
      <vt:lpstr>Презимена</vt:lpstr>
      <vt:lpstr>Лично име</vt:lpstr>
      <vt:lpstr>Мушки лични надимак</vt:lpstr>
      <vt:lpstr>Мушки лични надимак</vt:lpstr>
      <vt:lpstr>Мушки лични надимак</vt:lpstr>
      <vt:lpstr>Остале ономастичке категорије у приповеци Црвен цвет</vt:lpstr>
      <vt:lpstr>Напомене уз топонимију</vt:lpstr>
      <vt:lpstr>Закључне напомене</vt:lpstr>
      <vt:lpstr>Литература</vt:lpstr>
      <vt:lpstr>Литература</vt:lpstr>
      <vt:lpstr>Извори</vt:lpstr>
      <vt:lpstr>Лексикографски извори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Ономастичка слика у приповеци Црвен цвет Иве Андрића</dc:title>
  <dc:creator>user</dc:creator>
  <cp:lastModifiedBy>user</cp:lastModifiedBy>
  <cp:revision>69</cp:revision>
  <dcterms:created xsi:type="dcterms:W3CDTF">2021-10-05T11:23:01Z</dcterms:created>
  <dcterms:modified xsi:type="dcterms:W3CDTF">2021-10-10T14:46:09Z</dcterms:modified>
</cp:coreProperties>
</file>