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8" r:id="rId2"/>
    <p:sldId id="279" r:id="rId3"/>
    <p:sldId id="306" r:id="rId4"/>
    <p:sldId id="280" r:id="rId5"/>
    <p:sldId id="264" r:id="rId6"/>
    <p:sldId id="263" r:id="rId7"/>
    <p:sldId id="265" r:id="rId8"/>
    <p:sldId id="266" r:id="rId9"/>
    <p:sldId id="268" r:id="rId10"/>
    <p:sldId id="269" r:id="rId11"/>
    <p:sldId id="271" r:id="rId12"/>
    <p:sldId id="272" r:id="rId13"/>
    <p:sldId id="267" r:id="rId14"/>
    <p:sldId id="274" r:id="rId15"/>
    <p:sldId id="275" r:id="rId16"/>
    <p:sldId id="281" r:id="rId17"/>
    <p:sldId id="282" r:id="rId18"/>
    <p:sldId id="283" r:id="rId19"/>
    <p:sldId id="284" r:id="rId20"/>
    <p:sldId id="285" r:id="rId21"/>
    <p:sldId id="286" r:id="rId22"/>
    <p:sldId id="262"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287" r:id="rId36"/>
    <p:sldId id="288" r:id="rId37"/>
    <p:sldId id="289" r:id="rId38"/>
    <p:sldId id="290" r:id="rId39"/>
    <p:sldId id="291" r:id="rId40"/>
    <p:sldId id="292" r:id="rId41"/>
    <p:sldId id="307"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8" d="100"/>
          <a:sy n="78" d="100"/>
        </p:scale>
        <p:origin x="-1218" y="-8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DFAEB-6602-4197-88CC-593932B5CF94}"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AF471-6C4A-4A18-B78B-05B2A82374D6}" type="slidenum">
              <a:rPr lang="en-US" smtClean="0"/>
              <a:t>‹#›</a:t>
            </a:fld>
            <a:endParaRPr lang="en-US"/>
          </a:p>
        </p:txBody>
      </p:sp>
    </p:spTree>
    <p:extLst>
      <p:ext uri="{BB962C8B-B14F-4D97-AF65-F5344CB8AC3E}">
        <p14:creationId xmlns:p14="http://schemas.microsoft.com/office/powerpoint/2010/main" val="208126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25ACD-58A0-4DE7-B585-C4A4799B05A5}" type="slidenum">
              <a:rPr lang="en-US" smtClean="0"/>
              <a:t>1</a:t>
            </a:fld>
            <a:endParaRPr lang="en-US"/>
          </a:p>
        </p:txBody>
      </p:sp>
    </p:spTree>
    <p:extLst>
      <p:ext uri="{BB962C8B-B14F-4D97-AF65-F5344CB8AC3E}">
        <p14:creationId xmlns:p14="http://schemas.microsoft.com/office/powerpoint/2010/main" val="38695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25ACD-58A0-4DE7-B585-C4A4799B05A5}" type="slidenum">
              <a:rPr lang="en-US" smtClean="0"/>
              <a:t>2</a:t>
            </a:fld>
            <a:endParaRPr lang="en-US"/>
          </a:p>
        </p:txBody>
      </p:sp>
    </p:spTree>
    <p:extLst>
      <p:ext uri="{BB962C8B-B14F-4D97-AF65-F5344CB8AC3E}">
        <p14:creationId xmlns:p14="http://schemas.microsoft.com/office/powerpoint/2010/main" val="248420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25ACD-58A0-4DE7-B585-C4A4799B05A5}" type="slidenum">
              <a:rPr lang="en-US" smtClean="0"/>
              <a:t>36</a:t>
            </a:fld>
            <a:endParaRPr lang="en-US"/>
          </a:p>
        </p:txBody>
      </p:sp>
    </p:spTree>
    <p:extLst>
      <p:ext uri="{BB962C8B-B14F-4D97-AF65-F5344CB8AC3E}">
        <p14:creationId xmlns:p14="http://schemas.microsoft.com/office/powerpoint/2010/main" val="348358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B2A67-6D11-4E89-B55F-8DC42FEE3F0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198145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B2A67-6D11-4E89-B55F-8DC42FEE3F0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333737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B2A67-6D11-4E89-B55F-8DC42FEE3F0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389722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B2A67-6D11-4E89-B55F-8DC42FEE3F0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200547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B2A67-6D11-4E89-B55F-8DC42FEE3F0F}"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206390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B2A67-6D11-4E89-B55F-8DC42FEE3F0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271516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B2A67-6D11-4E89-B55F-8DC42FEE3F0F}" type="datetimeFigureOut">
              <a:rPr lang="en-US" smtClean="0"/>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410357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B2A67-6D11-4E89-B55F-8DC42FEE3F0F}" type="datetimeFigureOut">
              <a:rPr lang="en-US" smtClean="0"/>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245505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B2A67-6D11-4E89-B55F-8DC42FEE3F0F}" type="datetimeFigureOut">
              <a:rPr lang="en-US" smtClean="0"/>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242582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B2A67-6D11-4E89-B55F-8DC42FEE3F0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49527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B2A67-6D11-4E89-B55F-8DC42FEE3F0F}"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20993-D18F-4A60-95AD-B0AF008BEE92}" type="slidenum">
              <a:rPr lang="en-US" smtClean="0"/>
              <a:t>‹#›</a:t>
            </a:fld>
            <a:endParaRPr lang="en-US"/>
          </a:p>
        </p:txBody>
      </p:sp>
    </p:spTree>
    <p:extLst>
      <p:ext uri="{BB962C8B-B14F-4D97-AF65-F5344CB8AC3E}">
        <p14:creationId xmlns:p14="http://schemas.microsoft.com/office/powerpoint/2010/main" val="222430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B2A67-6D11-4E89-B55F-8DC42FEE3F0F}" type="datetimeFigureOut">
              <a:rPr lang="en-US" smtClean="0"/>
              <a:t>10/9/2021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20993-D18F-4A60-95AD-B0AF008BEE92}" type="slidenum">
              <a:rPr lang="en-US" smtClean="0"/>
              <a:t>‹#›</a:t>
            </a:fld>
            <a:endParaRPr lang="en-US"/>
          </a:p>
        </p:txBody>
      </p:sp>
    </p:spTree>
    <p:extLst>
      <p:ext uri="{BB962C8B-B14F-4D97-AF65-F5344CB8AC3E}">
        <p14:creationId xmlns:p14="http://schemas.microsoft.com/office/powerpoint/2010/main" val="383270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137" y="195931"/>
            <a:ext cx="11454063" cy="802690"/>
          </a:xfrm>
        </p:spPr>
        <p:txBody>
          <a:bodyPr>
            <a:normAutofit/>
          </a:bodyPr>
          <a:lstStyle/>
          <a:p>
            <a:pPr algn="ctr"/>
            <a:r>
              <a:rPr lang="sr-Cyrl-RS" sz="3600" b="1" dirty="0">
                <a:latin typeface="Arial" pitchFamily="34" charset="0"/>
                <a:cs typeface="Arial" pitchFamily="34" charset="0"/>
              </a:rPr>
              <a:t>Милена Денић, Јелена Богданић (Сокобања)</a:t>
            </a:r>
            <a:endParaRPr lang="en-US" sz="3600" dirty="0"/>
          </a:p>
        </p:txBody>
      </p:sp>
      <p:sp>
        <p:nvSpPr>
          <p:cNvPr id="3" name="Content Placeholder 2"/>
          <p:cNvSpPr>
            <a:spLocks noGrp="1"/>
          </p:cNvSpPr>
          <p:nvPr>
            <p:ph type="subTitle" idx="1"/>
          </p:nvPr>
        </p:nvSpPr>
        <p:spPr>
          <a:xfrm>
            <a:off x="1058779" y="1359568"/>
            <a:ext cx="10166684" cy="5305927"/>
          </a:xfrm>
        </p:spPr>
        <p:txBody>
          <a:bodyPr>
            <a:normAutofit lnSpcReduction="10000"/>
          </a:bodyPr>
          <a:lstStyle/>
          <a:p>
            <a:pPr marL="0" indent="0" algn="ctr">
              <a:spcAft>
                <a:spcPts val="600"/>
              </a:spcAft>
              <a:buNone/>
            </a:pPr>
            <a:r>
              <a:rPr lang="sr-Cyrl-RS" sz="1600" b="1" dirty="0">
                <a:latin typeface="Arial" panose="020B0604020202020204" pitchFamily="34" charset="0"/>
                <a:cs typeface="Arial" panose="020B0604020202020204" pitchFamily="34" charset="0"/>
              </a:rPr>
              <a:t>Средња школа „Бранислав Нушић“ </a:t>
            </a:r>
            <a:r>
              <a:rPr lang="sr-Cyrl-RS" sz="1600" b="1" dirty="0" smtClean="0">
                <a:latin typeface="Arial" panose="020B0604020202020204" pitchFamily="34" charset="0"/>
                <a:cs typeface="Arial" panose="020B0604020202020204" pitchFamily="34" charset="0"/>
              </a:rPr>
              <a:t>Сокобања</a:t>
            </a:r>
          </a:p>
          <a:p>
            <a:pPr marL="0" indent="0" algn="ctr">
              <a:buNone/>
            </a:pPr>
            <a:r>
              <a:rPr lang="en-US" sz="1400" b="1" dirty="0" smtClean="0">
                <a:latin typeface="Arial" panose="020B0604020202020204" pitchFamily="34" charset="0"/>
                <a:cs typeface="Arial" panose="020B0604020202020204" pitchFamily="34" charset="0"/>
              </a:rPr>
              <a:t>dollybell79@gmail.com</a:t>
            </a:r>
            <a:endParaRPr lang="sr-Cyrl-RS" sz="1400" b="1" dirty="0" smtClean="0">
              <a:latin typeface="Arial" panose="020B0604020202020204" pitchFamily="34" charset="0"/>
              <a:cs typeface="Arial" panose="020B0604020202020204" pitchFamily="34" charset="0"/>
            </a:endParaRPr>
          </a:p>
          <a:p>
            <a:pPr marL="0" indent="0" algn="ctr">
              <a:buNone/>
            </a:pPr>
            <a:r>
              <a:rPr lang="en-US" sz="1400" b="1">
                <a:latin typeface="Arial" panose="020B0604020202020204" pitchFamily="34" charset="0"/>
                <a:cs typeface="Arial" panose="020B0604020202020204" pitchFamily="34" charset="0"/>
              </a:rPr>
              <a:t>b</a:t>
            </a:r>
            <a:r>
              <a:rPr lang="en-US" sz="1400" b="1" smtClean="0">
                <a:latin typeface="Arial" panose="020B0604020202020204" pitchFamily="34" charset="0"/>
                <a:cs typeface="Arial" panose="020B0604020202020204" pitchFamily="34" charset="0"/>
              </a:rPr>
              <a:t>ogdanic.jelena@yahoo.com</a:t>
            </a:r>
            <a:endParaRPr lang="sr-Cyrl-RS" sz="1400" b="1" dirty="0">
              <a:latin typeface="Arial" panose="020B0604020202020204" pitchFamily="34" charset="0"/>
              <a:cs typeface="Arial" panose="020B0604020202020204" pitchFamily="34" charset="0"/>
            </a:endParaRPr>
          </a:p>
          <a:p>
            <a:pPr marL="0" indent="0" algn="ctr">
              <a:buNone/>
            </a:pPr>
            <a:endParaRPr lang="sr-Cyrl-RS" sz="1600" b="1" dirty="0" smtClean="0">
              <a:latin typeface="Arial" panose="020B0604020202020204" pitchFamily="34" charset="0"/>
              <a:cs typeface="Arial" panose="020B0604020202020204" pitchFamily="34" charset="0"/>
            </a:endParaRPr>
          </a:p>
          <a:p>
            <a:pPr marL="0" indent="0" algn="ctr">
              <a:buNone/>
            </a:pPr>
            <a:r>
              <a:rPr lang="sr-Cyrl-RS" sz="4800" b="1" dirty="0">
                <a:latin typeface="Arial" panose="020B0604020202020204" pitchFamily="34" charset="0"/>
                <a:cs typeface="Arial" panose="020B0604020202020204" pitchFamily="34" charset="0"/>
              </a:rPr>
              <a:t>Методички приступ приповеци Змија</a:t>
            </a:r>
          </a:p>
          <a:p>
            <a:pPr marL="0" indent="0" algn="ctr">
              <a:buNone/>
            </a:pPr>
            <a:r>
              <a:rPr lang="sr-Cyrl-RS" sz="4800" b="1" dirty="0">
                <a:latin typeface="Arial" panose="020B0604020202020204" pitchFamily="34" charset="0"/>
                <a:cs typeface="Arial" panose="020B0604020202020204" pitchFamily="34" charset="0"/>
              </a:rPr>
              <a:t>Иве </a:t>
            </a:r>
            <a:r>
              <a:rPr lang="sr-Cyrl-RS" sz="4800" b="1" dirty="0" smtClean="0">
                <a:latin typeface="Arial" panose="020B0604020202020204" pitchFamily="34" charset="0"/>
                <a:cs typeface="Arial" panose="020B0604020202020204" pitchFamily="34" charset="0"/>
              </a:rPr>
              <a:t>Андрића</a:t>
            </a:r>
          </a:p>
          <a:p>
            <a:pPr marL="0" indent="0" algn="ctr">
              <a:buNone/>
            </a:pPr>
            <a:endParaRPr lang="sr-Cyrl-RS" sz="4800" b="1" dirty="0">
              <a:latin typeface="Arial" panose="020B0604020202020204" pitchFamily="34" charset="0"/>
              <a:cs typeface="Arial" panose="020B0604020202020204" pitchFamily="34" charset="0"/>
            </a:endParaRPr>
          </a:p>
          <a:p>
            <a:pPr marL="0" indent="0" algn="ctr">
              <a:buNone/>
            </a:pPr>
            <a:r>
              <a:rPr lang="en-US" sz="2600" b="1" dirty="0">
                <a:latin typeface="Arial" panose="020B0604020202020204" pitchFamily="34" charset="0"/>
                <a:cs typeface="Arial" panose="020B0604020202020204" pitchFamily="34" charset="0"/>
              </a:rPr>
              <a:t>13. </a:t>
            </a:r>
            <a:r>
              <a:rPr lang="sr-Cyrl-RS" sz="2600" b="1" dirty="0">
                <a:latin typeface="Arial" panose="020B0604020202020204" pitchFamily="34" charset="0"/>
                <a:cs typeface="Arial" panose="020B0604020202020204" pitchFamily="34" charset="0"/>
              </a:rPr>
              <a:t>симпозијум Андрићева приповетка</a:t>
            </a:r>
          </a:p>
          <a:p>
            <a:pPr marL="0" indent="0" algn="ctr">
              <a:buNone/>
            </a:pPr>
            <a:r>
              <a:rPr lang="sr-Cyrl-RS" sz="2400" b="1" dirty="0">
                <a:latin typeface="Arial" panose="020B0604020202020204" pitchFamily="34" charset="0"/>
                <a:cs typeface="Arial" panose="020B0604020202020204" pitchFamily="34" charset="0"/>
              </a:rPr>
              <a:t>Сокобања 14 – 17.10.2021.</a:t>
            </a:r>
          </a:p>
          <a:p>
            <a:pPr marL="0" indent="0" algn="ctr">
              <a:buNone/>
            </a:pPr>
            <a:endParaRPr lang="sr-Cyrl-R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974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65" y="234778"/>
            <a:ext cx="11143735" cy="5942185"/>
          </a:xfrm>
        </p:spPr>
        <p:txBody>
          <a:bodyPr>
            <a:normAutofit/>
          </a:bodyPr>
          <a:lstStyle/>
          <a:p>
            <a:r>
              <a:rPr lang="sr-Cyrl-RS" sz="3200" dirty="0" smtClean="0">
                <a:latin typeface="Arial" panose="020B0604020202020204" pitchFamily="34" charset="0"/>
                <a:cs typeface="Arial" panose="020B0604020202020204" pitchFamily="34" charset="0"/>
              </a:rPr>
              <a:t>Ово место представљало му је право освежење за дух и тело, где је лечио вид и стомачне тегобе. </a:t>
            </a:r>
            <a:endParaRPr lang="en-US" sz="3200" dirty="0" smtClean="0">
              <a:latin typeface="Arial" panose="020B0604020202020204" pitchFamily="34" charset="0"/>
              <a:cs typeface="Arial" panose="020B0604020202020204" pitchFamily="34" charset="0"/>
            </a:endParaRPr>
          </a:p>
          <a:p>
            <a:r>
              <a:rPr lang="sr-Cyrl-RS" sz="3200" dirty="0" smtClean="0">
                <a:latin typeface="Arial" panose="020B0604020202020204" pitchFamily="34" charset="0"/>
                <a:cs typeface="Arial" panose="020B0604020202020204" pitchFamily="34" charset="0"/>
              </a:rPr>
              <a:t>Дружио се, стварао и уживао у зеленилу шетајући Озреном, где је осећао </a:t>
            </a:r>
            <a:r>
              <a:rPr lang="sr-Cyrl-RS" sz="3200" dirty="0">
                <a:latin typeface="Arial" panose="020B0604020202020204" pitchFamily="34" charset="0"/>
                <a:cs typeface="Arial" panose="020B0604020202020204" pitchFamily="34" charset="0"/>
              </a:rPr>
              <a:t>је бржи </a:t>
            </a:r>
            <a:r>
              <a:rPr lang="sr-Cyrl-RS" sz="3200" dirty="0" smtClean="0">
                <a:latin typeface="Arial" panose="020B0604020202020204" pitchFamily="34" charset="0"/>
                <a:cs typeface="Arial" panose="020B0604020202020204" pitchFamily="34" charset="0"/>
              </a:rPr>
              <a:t>опоравак.</a:t>
            </a:r>
            <a:endParaRPr lang="en-US" sz="3200" dirty="0" smtClean="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pic>
        <p:nvPicPr>
          <p:cNvPr id="3074" name="Picture 2" descr="perpetuuM Mobile: Apartman 144: Ivo Andrić u Sokoban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040" y="2453152"/>
            <a:ext cx="5425827" cy="406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335" y="1825625"/>
            <a:ext cx="10960443" cy="4351338"/>
          </a:xfrm>
        </p:spPr>
        <p:txBody>
          <a:bodyPr>
            <a:normAutofit/>
          </a:bodyPr>
          <a:lstStyle/>
          <a:p>
            <a:r>
              <a:rPr lang="sr-Cyrl-RS" sz="3200" dirty="0" smtClean="0">
                <a:latin typeface="Arial" panose="020B0604020202020204" pitchFamily="34" charset="0"/>
                <a:cs typeface="Arial" panose="020B0604020202020204" pitchFamily="34" charset="0"/>
              </a:rPr>
              <a:t>Посматрајући Сокоград са Поповице, године 1942. настале су прве скице романа </a:t>
            </a:r>
            <a:r>
              <a:rPr lang="sr-Cyrl-RS" sz="3200" i="1" dirty="0" smtClean="0">
                <a:latin typeface="Arial" panose="020B0604020202020204" pitchFamily="34" charset="0"/>
                <a:cs typeface="Arial" panose="020B0604020202020204" pitchFamily="34" charset="0"/>
              </a:rPr>
              <a:t>На Дрини ћуприја.</a:t>
            </a:r>
          </a:p>
          <a:p>
            <a:r>
              <a:rPr lang="sr-Cyrl-RS" sz="3200" dirty="0" smtClean="0">
                <a:latin typeface="Arial" panose="020B0604020202020204" pitchFamily="34" charset="0"/>
                <a:cs typeface="Arial" panose="020B0604020202020204" pitchFamily="34" charset="0"/>
              </a:rPr>
              <a:t>У </a:t>
            </a:r>
            <a:r>
              <a:rPr lang="sr-Cyrl-RS" sz="3200" dirty="0">
                <a:latin typeface="Arial" panose="020B0604020202020204" pitchFamily="34" charset="0"/>
                <a:cs typeface="Arial" panose="020B0604020202020204" pitchFamily="34" charset="0"/>
              </a:rPr>
              <a:t>Андрићевој </a:t>
            </a:r>
            <a:r>
              <a:rPr lang="sr-Cyrl-RS" sz="3200" i="1" dirty="0">
                <a:latin typeface="Arial" panose="020B0604020202020204" pitchFamily="34" charset="0"/>
                <a:cs typeface="Arial" panose="020B0604020202020204" pitchFamily="34" charset="0"/>
              </a:rPr>
              <a:t>Пепита </a:t>
            </a:r>
            <a:r>
              <a:rPr lang="sr-Cyrl-RS" sz="3200" i="1" dirty="0" smtClean="0">
                <a:latin typeface="Arial" panose="020B0604020202020204" pitchFamily="34" charset="0"/>
                <a:cs typeface="Arial" panose="020B0604020202020204" pitchFamily="34" charset="0"/>
              </a:rPr>
              <a:t>свесци, </a:t>
            </a:r>
            <a:r>
              <a:rPr lang="sr-Cyrl-RS" sz="3200" dirty="0">
                <a:latin typeface="Arial" panose="020B0604020202020204" pitchFamily="34" charset="0"/>
                <a:cs typeface="Arial" panose="020B0604020202020204" pitchFamily="34" charset="0"/>
              </a:rPr>
              <a:t>у којој је дат приказ рукописа и скица његових </a:t>
            </a:r>
            <a:r>
              <a:rPr lang="sr-Cyrl-RS" sz="3200" dirty="0" smtClean="0">
                <a:latin typeface="Arial" panose="020B0604020202020204" pitchFamily="34" charset="0"/>
                <a:cs typeface="Arial" panose="020B0604020202020204" pitchFamily="34" charset="0"/>
              </a:rPr>
              <a:t>дела, </a:t>
            </a:r>
            <a:r>
              <a:rPr lang="sr-Cyrl-RS" sz="3200" dirty="0">
                <a:latin typeface="Arial" panose="020B0604020202020204" pitchFamily="34" charset="0"/>
                <a:cs typeface="Arial" panose="020B0604020202020204" pitchFamily="34" charset="0"/>
              </a:rPr>
              <a:t>постоји фрагмент </a:t>
            </a:r>
            <a:r>
              <a:rPr lang="sr-Cyrl-RS" sz="3200" i="1" dirty="0">
                <a:latin typeface="Arial" panose="020B0604020202020204" pitchFamily="34" charset="0"/>
                <a:cs typeface="Arial" panose="020B0604020202020204" pitchFamily="34" charset="0"/>
              </a:rPr>
              <a:t>На капији</a:t>
            </a:r>
            <a:r>
              <a:rPr lang="sr-Cyrl-RS" sz="3200" dirty="0">
                <a:latin typeface="Arial" panose="020B0604020202020204" pitchFamily="34" charset="0"/>
                <a:cs typeface="Arial" panose="020B0604020202020204" pitchFamily="34" charset="0"/>
              </a:rPr>
              <a:t>, али и белешка коју је Андрић дописао </a:t>
            </a:r>
            <a:r>
              <a:rPr lang="sr-Cyrl-RS" sz="3200" dirty="0" smtClean="0">
                <a:latin typeface="Arial" panose="020B0604020202020204" pitchFamily="34" charset="0"/>
                <a:cs typeface="Arial" panose="020B0604020202020204" pitchFamily="34" charset="0"/>
              </a:rPr>
              <a:t>– „Од </a:t>
            </a:r>
            <a:r>
              <a:rPr lang="sr-Cyrl-RS" sz="3200" dirty="0">
                <a:latin typeface="Arial" panose="020B0604020202020204" pitchFamily="34" charset="0"/>
                <a:cs typeface="Arial" panose="020B0604020202020204" pitchFamily="34" charset="0"/>
              </a:rPr>
              <a:t>овог настала </a:t>
            </a:r>
            <a:r>
              <a:rPr lang="sr-Cyrl-RS" sz="3200" i="1" dirty="0">
                <a:latin typeface="Arial" panose="020B0604020202020204" pitchFamily="34" charset="0"/>
                <a:cs typeface="Arial" panose="020B0604020202020204" pitchFamily="34" charset="0"/>
              </a:rPr>
              <a:t>На Дрини ћуприја</a:t>
            </a:r>
            <a:r>
              <a:rPr lang="sr-Cyrl-RS" sz="3200" dirty="0">
                <a:latin typeface="Arial" panose="020B0604020202020204" pitchFamily="34" charset="0"/>
                <a:cs typeface="Arial" panose="020B0604020202020204" pitchFamily="34" charset="0"/>
              </a:rPr>
              <a:t>“ и „Унео 9.I. 1943 г.“</a:t>
            </a:r>
            <a:endParaRPr lang="en-US" sz="3200" dirty="0">
              <a:latin typeface="Arial" panose="020B0604020202020204" pitchFamily="34" charset="0"/>
              <a:cs typeface="Arial" panose="020B0604020202020204" pitchFamily="34" charset="0"/>
            </a:endParaRPr>
          </a:p>
          <a:p>
            <a:pPr marL="0" indent="0">
              <a:buNone/>
            </a:pP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77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sr-Cyrl-RS" sz="3200" dirty="0">
                <a:latin typeface="Arial" panose="020B0604020202020204" pitchFamily="34" charset="0"/>
                <a:cs typeface="Arial" panose="020B0604020202020204" pitchFamily="34" charset="0"/>
              </a:rPr>
              <a:t>У </a:t>
            </a:r>
            <a:r>
              <a:rPr lang="sr-Cyrl-RS" sz="3200" i="1" dirty="0">
                <a:latin typeface="Arial" panose="020B0604020202020204" pitchFamily="34" charset="0"/>
                <a:cs typeface="Arial" panose="020B0604020202020204" pitchFamily="34" charset="0"/>
              </a:rPr>
              <a:t>Пепита свесци</a:t>
            </a:r>
            <a:r>
              <a:rPr lang="sr-Cyrl-RS" sz="3200" dirty="0">
                <a:latin typeface="Arial" panose="020B0604020202020204" pitchFamily="34" charset="0"/>
                <a:cs typeface="Arial" panose="020B0604020202020204" pitchFamily="34" charset="0"/>
              </a:rPr>
              <a:t> од 39 страна, након фрагмента </a:t>
            </a:r>
            <a:r>
              <a:rPr lang="sr-Cyrl-RS" sz="3200" i="1" dirty="0">
                <a:latin typeface="Arial" panose="020B0604020202020204" pitchFamily="34" charset="0"/>
                <a:cs typeface="Arial" panose="020B0604020202020204" pitchFamily="34" charset="0"/>
              </a:rPr>
              <a:t>На капији</a:t>
            </a:r>
            <a:r>
              <a:rPr lang="sr-Cyrl-RS" sz="3200" dirty="0">
                <a:latin typeface="Arial" panose="020B0604020202020204" pitchFamily="34" charset="0"/>
                <a:cs typeface="Arial" panose="020B0604020202020204" pitchFamily="34" charset="0"/>
              </a:rPr>
              <a:t> следи текст за приповетку </a:t>
            </a:r>
            <a:r>
              <a:rPr lang="sr-Cyrl-RS" sz="3200" i="1" dirty="0">
                <a:latin typeface="Arial" panose="020B0604020202020204" pitchFamily="34" charset="0"/>
                <a:cs typeface="Arial" panose="020B0604020202020204" pitchFamily="34" charset="0"/>
              </a:rPr>
              <a:t>Јелена, жена које нема</a:t>
            </a:r>
            <a:r>
              <a:rPr lang="sr-Cyrl-RS"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r>
              <a:rPr lang="sr-Cyrl-RS" sz="3200" dirty="0">
                <a:latin typeface="Arial" panose="020B0604020202020204" pitchFamily="34" charset="0"/>
                <a:cs typeface="Arial" panose="020B0604020202020204" pitchFamily="34" charset="0"/>
              </a:rPr>
              <a:t>На странама означеним од 11 до 26, Андрић пише приповетку </a:t>
            </a:r>
            <a:r>
              <a:rPr lang="sr-Cyrl-RS" sz="3200" i="1" dirty="0">
                <a:latin typeface="Arial" panose="020B0604020202020204" pitchFamily="34" charset="0"/>
                <a:cs typeface="Arial" panose="020B0604020202020204" pitchFamily="34" charset="0"/>
              </a:rPr>
              <a:t>Змија</a:t>
            </a:r>
            <a:r>
              <a:rPr lang="sr-Cyrl-RS" sz="3200" dirty="0">
                <a:latin typeface="Arial" panose="020B0604020202020204" pitchFamily="34" charset="0"/>
                <a:cs typeface="Arial" panose="020B0604020202020204" pitchFamily="34" charset="0"/>
              </a:rPr>
              <a:t> и датира је 9. октобра 1942, у Сокобањи</a:t>
            </a:r>
            <a:r>
              <a:rPr lang="sr-Cyrl-RS" sz="3200" dirty="0" smtClean="0">
                <a:latin typeface="Arial" panose="020B0604020202020204" pitchFamily="34" charset="0"/>
                <a:cs typeface="Arial" panose="020B0604020202020204" pitchFamily="34" charset="0"/>
              </a:rPr>
              <a:t>.</a:t>
            </a:r>
          </a:p>
          <a:p>
            <a:r>
              <a:rPr lang="sr-Cyrl-RS" sz="3200" dirty="0">
                <a:latin typeface="Arial" panose="020B0604020202020204" pitchFamily="34" charset="0"/>
                <a:cs typeface="Arial" panose="020B0604020202020204" pitchFamily="34" charset="0"/>
              </a:rPr>
              <a:t>Ш</a:t>
            </a:r>
            <a:r>
              <a:rPr lang="sr-Cyrl-RS" sz="3200" dirty="0" smtClean="0">
                <a:latin typeface="Arial" panose="020B0604020202020204" pitchFamily="34" charset="0"/>
                <a:cs typeface="Arial" panose="020B0604020202020204" pitchFamily="34" charset="0"/>
              </a:rPr>
              <a:t>етајући </a:t>
            </a:r>
            <a:r>
              <a:rPr lang="sr-Cyrl-RS" sz="3200" dirty="0">
                <a:latin typeface="Arial" panose="020B0604020202020204" pitchFamily="34" charset="0"/>
                <a:cs typeface="Arial" panose="020B0604020202020204" pitchFamily="34" charset="0"/>
              </a:rPr>
              <a:t>Соко-градом, према речима сликара Душана Мишковића, Андрић је радио скицу за роман  </a:t>
            </a:r>
            <a:r>
              <a:rPr lang="sr-Cyrl-RS" sz="3200" i="1" dirty="0">
                <a:latin typeface="Arial" panose="020B0604020202020204" pitchFamily="34" charset="0"/>
                <a:cs typeface="Arial" panose="020B0604020202020204" pitchFamily="34" charset="0"/>
              </a:rPr>
              <a:t>Госпођица.</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56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95" y="111210"/>
            <a:ext cx="11850129" cy="6586151"/>
          </a:xfrm>
        </p:spPr>
        <p:txBody>
          <a:bodyPr>
            <a:normAutofit/>
          </a:bodyPr>
          <a:lstStyle/>
          <a:p>
            <a:r>
              <a:rPr lang="sr-Cyrl-RS" sz="3200" dirty="0">
                <a:latin typeface="Arial" panose="020B0604020202020204" pitchFamily="34" charset="0"/>
                <a:cs typeface="Arial" panose="020B0604020202020204" pitchFamily="34" charset="0"/>
              </a:rPr>
              <a:t>Радо се враћао лепотама </a:t>
            </a:r>
            <a:r>
              <a:rPr lang="sr-Cyrl-RS" sz="3200" dirty="0" smtClean="0">
                <a:latin typeface="Arial" panose="020B0604020202020204" pitchFamily="34" charset="0"/>
                <a:cs typeface="Arial" panose="020B0604020202020204" pitchFamily="34" charset="0"/>
              </a:rPr>
              <a:t>Сокобање.</a:t>
            </a:r>
          </a:p>
          <a:p>
            <a:r>
              <a:rPr lang="sr-Cyrl-RS" sz="3200" dirty="0">
                <a:latin typeface="Arial" panose="020B0604020202020204" pitchFamily="34" charset="0"/>
                <a:cs typeface="Arial" panose="020B0604020202020204" pitchFamily="34" charset="0"/>
              </a:rPr>
              <a:t>Први пут у послератном периоду, Иво Андрић, посетио је Сокобању у августу 1971. </a:t>
            </a:r>
            <a:r>
              <a:rPr lang="sr-Cyrl-RS" sz="3200" dirty="0" smtClean="0">
                <a:latin typeface="Arial" panose="020B0604020202020204" pitchFamily="34" charset="0"/>
                <a:cs typeface="Arial" panose="020B0604020202020204" pitchFamily="34" charset="0"/>
              </a:rPr>
              <a:t>године.</a:t>
            </a:r>
          </a:p>
          <a:p>
            <a:r>
              <a:rPr lang="sr-Cyrl-RS" sz="3200" dirty="0" smtClean="0">
                <a:latin typeface="Arial" panose="020B0604020202020204" pitchFamily="34" charset="0"/>
                <a:cs typeface="Arial" panose="020B0604020202020204" pitchFamily="34" charset="0"/>
              </a:rPr>
              <a:t>Увек </a:t>
            </a:r>
            <a:r>
              <a:rPr lang="sr-Cyrl-RS" sz="3200" dirty="0">
                <a:latin typeface="Arial" panose="020B0604020202020204" pitchFamily="34" charset="0"/>
                <a:cs typeface="Arial" panose="020B0604020202020204" pitchFamily="34" charset="0"/>
              </a:rPr>
              <a:t>је одседао у хотелу ,,Моравица“ у истој соби (Апартман 144 – данас спомен соба за посетиоце). </a:t>
            </a:r>
            <a:endParaRPr lang="sr-Cyrl-RS" sz="3200" dirty="0" smtClean="0">
              <a:latin typeface="Arial" panose="020B0604020202020204" pitchFamily="34" charset="0"/>
              <a:cs typeface="Arial" panose="020B0604020202020204" pitchFamily="34" charset="0"/>
            </a:endParaRPr>
          </a:p>
          <a:p>
            <a:pPr marL="0" indent="0">
              <a:buNone/>
            </a:pPr>
            <a:endParaRPr lang="sr-Cyrl-RS" sz="3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476" y="2909456"/>
            <a:ext cx="6040974" cy="3414464"/>
          </a:xfrm>
          <a:prstGeom prst="rect">
            <a:avLst/>
          </a:prstGeom>
        </p:spPr>
      </p:pic>
    </p:spTree>
    <p:extLst>
      <p:ext uri="{BB962C8B-B14F-4D97-AF65-F5344CB8AC3E}">
        <p14:creationId xmlns:p14="http://schemas.microsoft.com/office/powerpoint/2010/main" val="311843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11" y="1025611"/>
            <a:ext cx="11242589" cy="3731740"/>
          </a:xfrm>
        </p:spPr>
        <p:txBody>
          <a:bodyPr>
            <a:normAutofit lnSpcReduction="10000"/>
          </a:bodyPr>
          <a:lstStyle/>
          <a:p>
            <a:r>
              <a:rPr lang="sr-Cyrl-RS" sz="3200" dirty="0">
                <a:latin typeface="Arial" panose="020B0604020202020204" pitchFamily="34" charset="0"/>
                <a:cs typeface="Arial" panose="020B0604020202020204" pitchFamily="34" charset="0"/>
              </a:rPr>
              <a:t>Посећивао је школе и библиотеке, разговарао са ученицима, али и са општинским челницима. </a:t>
            </a:r>
            <a:endParaRPr lang="sr-Cyrl-RS" sz="3200" dirty="0" smtClean="0">
              <a:latin typeface="Arial" panose="020B0604020202020204" pitchFamily="34" charset="0"/>
              <a:cs typeface="Arial" panose="020B0604020202020204" pitchFamily="34" charset="0"/>
            </a:endParaRPr>
          </a:p>
          <a:p>
            <a:r>
              <a:rPr lang="sr-Cyrl-RS" sz="3200" dirty="0" smtClean="0">
                <a:latin typeface="Arial" panose="020B0604020202020204" pitchFamily="34" charset="0"/>
                <a:cs typeface="Arial" panose="020B0604020202020204" pitchFamily="34" charset="0"/>
              </a:rPr>
              <a:t>При </a:t>
            </a:r>
            <a:r>
              <a:rPr lang="sr-Cyrl-RS" sz="3200" dirty="0">
                <a:latin typeface="Arial" panose="020B0604020202020204" pitchFamily="34" charset="0"/>
                <a:cs typeface="Arial" panose="020B0604020202020204" pitchFamily="34" charset="0"/>
              </a:rPr>
              <a:t>једној посети, у спомен књигу Гимназије записао је:</a:t>
            </a:r>
            <a:endParaRPr lang="en-US" sz="3200" dirty="0">
              <a:latin typeface="Arial" panose="020B0604020202020204" pitchFamily="34" charset="0"/>
              <a:cs typeface="Arial" panose="020B0604020202020204" pitchFamily="34" charset="0"/>
            </a:endParaRPr>
          </a:p>
          <a:p>
            <a:pPr marL="0" indent="0">
              <a:buNone/>
            </a:pPr>
            <a:endParaRPr lang="sr-Cyrl-RS" sz="3200" i="1" dirty="0" smtClean="0">
              <a:latin typeface="Arial" panose="020B0604020202020204" pitchFamily="34" charset="0"/>
              <a:cs typeface="Arial" panose="020B0604020202020204" pitchFamily="34" charset="0"/>
            </a:endParaRPr>
          </a:p>
          <a:p>
            <a:pPr marL="0" indent="0">
              <a:buNone/>
            </a:pPr>
            <a:r>
              <a:rPr lang="sr-Cyrl-RS" sz="3200" i="1" dirty="0" smtClean="0">
                <a:latin typeface="Arial" panose="020B0604020202020204" pitchFamily="34" charset="0"/>
                <a:cs typeface="Arial" panose="020B0604020202020204" pitchFamily="34" charset="0"/>
              </a:rPr>
              <a:t>После </a:t>
            </a:r>
            <a:r>
              <a:rPr lang="sr-Cyrl-RS" sz="3200" i="1" dirty="0">
                <a:latin typeface="Arial" panose="020B0604020202020204" pitchFamily="34" charset="0"/>
                <a:cs typeface="Arial" panose="020B0604020202020204" pitchFamily="34" charset="0"/>
              </a:rPr>
              <a:t>састанка са учесницима ваше гимназије, одржаног 22. маја 1972. године, хтео бих да пожелим свима младим друговима што више снаге, ведрине и радости у животу који стоји пред њима</a:t>
            </a:r>
            <a:r>
              <a:rPr lang="sr-Cyrl-RS" sz="3200" i="1"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746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407" y="451227"/>
            <a:ext cx="3985186" cy="5628337"/>
          </a:xfrm>
          <a:prstGeom prst="rect">
            <a:avLst/>
          </a:prstGeom>
        </p:spPr>
      </p:pic>
      <p:sp>
        <p:nvSpPr>
          <p:cNvPr id="5" name="TextBox 4"/>
          <p:cNvSpPr txBox="1"/>
          <p:nvPr/>
        </p:nvSpPr>
        <p:spPr>
          <a:xfrm>
            <a:off x="3827533" y="6311900"/>
            <a:ext cx="4394720" cy="307777"/>
          </a:xfrm>
          <a:prstGeom prst="rect">
            <a:avLst/>
          </a:prstGeom>
          <a:noFill/>
        </p:spPr>
        <p:txBody>
          <a:bodyPr wrap="square" rtlCol="0">
            <a:spAutoFit/>
          </a:bodyPr>
          <a:lstStyle/>
          <a:p>
            <a:pPr algn="ctr"/>
            <a:r>
              <a:rPr lang="sr-Cyrl-RS" sz="1400" dirty="0" smtClean="0">
                <a:latin typeface="Arial" panose="020B0604020202020204" pitchFamily="34" charset="0"/>
                <a:cs typeface="Arial" panose="020B0604020202020204" pitchFamily="34" charset="0"/>
              </a:rPr>
              <a:t>Сликано у Средњој школи „Бранислав Нушић“</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9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784" y="1814342"/>
            <a:ext cx="9144000" cy="2387600"/>
          </a:xfrm>
        </p:spPr>
        <p:txBody>
          <a:bodyPr>
            <a:normAutofit/>
          </a:bodyPr>
          <a:lstStyle/>
          <a:p>
            <a:r>
              <a:rPr lang="sr-Cyrl-RS" sz="3600" b="1" dirty="0">
                <a:latin typeface="Arial" panose="020B0604020202020204" pitchFamily="34" charset="0"/>
                <a:cs typeface="Arial" panose="020B0604020202020204" pitchFamily="34" charset="0"/>
              </a:rPr>
              <a:t>Трагови усмене књижевности у приповеци </a:t>
            </a:r>
            <a:r>
              <a:rPr lang="sr-Cyrl-RS" sz="3600" b="1" i="1" dirty="0">
                <a:latin typeface="Arial" panose="020B0604020202020204" pitchFamily="34" charset="0"/>
                <a:cs typeface="Arial" panose="020B0604020202020204" pitchFamily="34" charset="0"/>
              </a:rPr>
              <a:t>Змија</a:t>
            </a:r>
            <a:r>
              <a:rPr lang="sr-Cyrl-RS" sz="3600" b="1" dirty="0">
                <a:latin typeface="Arial" panose="020B0604020202020204" pitchFamily="34" charset="0"/>
                <a:cs typeface="Arial" panose="020B0604020202020204" pitchFamily="34" charset="0"/>
              </a:rPr>
              <a:t> Иве Андрића</a:t>
            </a:r>
            <a:r>
              <a:rPr lang="en-US" dirty="0"/>
              <a:t/>
            </a:r>
            <a:br>
              <a:rPr lang="en-US" dirty="0"/>
            </a:br>
            <a:endParaRPr lang="en-US" dirty="0"/>
          </a:p>
        </p:txBody>
      </p:sp>
    </p:spTree>
    <p:extLst>
      <p:ext uri="{BB962C8B-B14F-4D97-AF65-F5344CB8AC3E}">
        <p14:creationId xmlns:p14="http://schemas.microsoft.com/office/powerpoint/2010/main" val="404294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sr-Cyrl-RS" sz="3200" dirty="0" smtClean="0">
                <a:latin typeface="Arial" panose="020B0604020202020204" pitchFamily="34" charset="0"/>
                <a:cs typeface="Arial" panose="020B0604020202020204" pitchFamily="34" charset="0"/>
              </a:rPr>
              <a:t>Иво Андрић – стваралац епског сензибилитета</a:t>
            </a:r>
          </a:p>
          <a:p>
            <a:r>
              <a:rPr lang="sr-Cyrl-RS" sz="3200" dirty="0" smtClean="0">
                <a:latin typeface="Arial" panose="020B0604020202020204" pitchFamily="34" charset="0"/>
                <a:cs typeface="Arial" panose="020B0604020202020204" pitchFamily="34" charset="0"/>
              </a:rPr>
              <a:t>Гајио је велику љубав према традицији, свом крају и свом народу</a:t>
            </a:r>
          </a:p>
          <a:p>
            <a:r>
              <a:rPr lang="sr-Cyrl-RS" sz="3200" dirty="0" smtClean="0">
                <a:latin typeface="Arial" panose="020B0604020202020204" pitchFamily="34" charset="0"/>
                <a:cs typeface="Arial" panose="020B0604020202020204" pitchFamily="34" charset="0"/>
              </a:rPr>
              <a:t>Његова највећа и најбројнија дела везана су за Босну и њено оживљавање</a:t>
            </a:r>
            <a:endParaRPr lang="en-US" sz="3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75F20993-D18F-4A60-95AD-B0AF008BEE92}" type="slidenum">
              <a:rPr lang="en-US" smtClean="0"/>
              <a:t>17</a:t>
            </a:fld>
            <a:endParaRPr lang="en-US"/>
          </a:p>
        </p:txBody>
      </p:sp>
    </p:spTree>
    <p:extLst>
      <p:ext uri="{BB962C8B-B14F-4D97-AF65-F5344CB8AC3E}">
        <p14:creationId xmlns:p14="http://schemas.microsoft.com/office/powerpoint/2010/main" val="1506108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778" y="234778"/>
            <a:ext cx="11119022" cy="5942185"/>
          </a:xfrm>
        </p:spPr>
        <p:txBody>
          <a:bodyPr>
            <a:normAutofit/>
          </a:bodyPr>
          <a:lstStyle/>
          <a:p>
            <a:r>
              <a:rPr lang="sr-Cyrl-RS" sz="3200" dirty="0" smtClean="0">
                <a:latin typeface="Arial" panose="020B0604020202020204" pitchFamily="34" charset="0"/>
                <a:cs typeface="Arial" panose="020B0604020202020204" pitchFamily="34" charset="0"/>
              </a:rPr>
              <a:t>Писац кога одликује:</a:t>
            </a:r>
          </a:p>
          <a:p>
            <a:pPr>
              <a:buFontTx/>
              <a:buChar char="-"/>
            </a:pPr>
            <a:r>
              <a:rPr lang="sr-Cyrl-RS" sz="3200" dirty="0" smtClean="0">
                <a:latin typeface="Arial" panose="020B0604020202020204" pitchFamily="34" charset="0"/>
                <a:cs typeface="Arial" panose="020B0604020202020204" pitchFamily="34" charset="0"/>
              </a:rPr>
              <a:t>Разноврсност поступака</a:t>
            </a:r>
          </a:p>
          <a:p>
            <a:pPr>
              <a:buFontTx/>
              <a:buChar char="-"/>
            </a:pPr>
            <a:r>
              <a:rPr lang="sr-Cyrl-RS" sz="3200" dirty="0" smtClean="0">
                <a:latin typeface="Arial" panose="020B0604020202020204" pitchFamily="34" charset="0"/>
                <a:cs typeface="Arial" panose="020B0604020202020204" pitchFamily="34" charset="0"/>
              </a:rPr>
              <a:t>Надовезивање на усмену традицију</a:t>
            </a:r>
          </a:p>
          <a:p>
            <a:pPr>
              <a:buFontTx/>
              <a:buChar char="-"/>
            </a:pPr>
            <a:r>
              <a:rPr lang="sr-Cyrl-RS" sz="3200" dirty="0" smtClean="0">
                <a:latin typeface="Arial" panose="020B0604020202020204" pitchFamily="34" charset="0"/>
                <a:cs typeface="Arial" panose="020B0604020202020204" pitchFamily="34" charset="0"/>
              </a:rPr>
              <a:t>Јасно издвојена фабула</a:t>
            </a:r>
          </a:p>
          <a:p>
            <a:pPr>
              <a:buFontTx/>
              <a:buChar char="-"/>
            </a:pPr>
            <a:r>
              <a:rPr lang="sr-Cyrl-RS" sz="3200" dirty="0" smtClean="0">
                <a:latin typeface="Arial" panose="020B0604020202020204" pitchFamily="34" charset="0"/>
                <a:cs typeface="Arial" panose="020B0604020202020204" pitchFamily="34" charset="0"/>
              </a:rPr>
              <a:t>Прерада легенди</a:t>
            </a:r>
          </a:p>
          <a:p>
            <a:pPr>
              <a:buFontTx/>
              <a:buChar char="-"/>
            </a:pPr>
            <a:r>
              <a:rPr lang="sr-Cyrl-RS" sz="3200" dirty="0" smtClean="0">
                <a:latin typeface="Arial" panose="020B0604020202020204" pitchFamily="34" charset="0"/>
                <a:cs typeface="Arial" panose="020B0604020202020204" pitchFamily="34" charset="0"/>
              </a:rPr>
              <a:t>Препознатљива синтакса, стил и језик</a:t>
            </a:r>
          </a:p>
          <a:p>
            <a:pPr>
              <a:buFontTx/>
              <a:buChar char="-"/>
            </a:pPr>
            <a:r>
              <a:rPr lang="sr-Cyrl-RS" sz="3200" dirty="0" smtClean="0">
                <a:latin typeface="Arial" panose="020B0604020202020204" pitchFamily="34" charset="0"/>
                <a:cs typeface="Arial" panose="020B0604020202020204" pitchFamily="34" charset="0"/>
              </a:rPr>
              <a:t>Уметнича и друштвена превирања с краја 19. и почетка 20. века и скоро увек поређење Истока и Запада </a:t>
            </a:r>
          </a:p>
          <a:p>
            <a:pPr>
              <a:buFontTx/>
              <a:buChar char="-"/>
            </a:pP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5F20993-D18F-4A60-95AD-B0AF008BEE92}" type="slidenum">
              <a:rPr lang="en-US" smtClean="0"/>
              <a:t>18</a:t>
            </a:fld>
            <a:endParaRPr lang="en-US"/>
          </a:p>
        </p:txBody>
      </p:sp>
    </p:spTree>
    <p:extLst>
      <p:ext uri="{BB962C8B-B14F-4D97-AF65-F5344CB8AC3E}">
        <p14:creationId xmlns:p14="http://schemas.microsoft.com/office/powerpoint/2010/main" val="1858032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422" y="197708"/>
            <a:ext cx="11131378" cy="5979255"/>
          </a:xfrm>
        </p:spPr>
        <p:txBody>
          <a:bodyPr>
            <a:normAutofit/>
          </a:bodyPr>
          <a:lstStyle/>
          <a:p>
            <a:r>
              <a:rPr lang="sr-Cyrl-RS" sz="3200" dirty="0" smtClean="0">
                <a:latin typeface="Arial" panose="020B0604020202020204" pitchFamily="34" charset="0"/>
                <a:cs typeface="Arial" panose="020B0604020202020204" pitchFamily="34" charset="0"/>
              </a:rPr>
              <a:t>У приповедачкој прози великана српске приповетке има много истока.</a:t>
            </a:r>
          </a:p>
          <a:p>
            <a:r>
              <a:rPr lang="sr-Cyrl-RS" sz="3200" dirty="0" smtClean="0">
                <a:latin typeface="Arial" panose="020B0604020202020204" pitchFamily="34" charset="0"/>
                <a:cs typeface="Arial" panose="020B0604020202020204" pitchFamily="34" charset="0"/>
              </a:rPr>
              <a:t>Све примитивне, сурове, грозне, заостале навике везане су за старо турско време у Босни</a:t>
            </a:r>
          </a:p>
          <a:p>
            <a:r>
              <a:rPr lang="sr-Cyrl-RS" sz="3200" dirty="0" smtClean="0">
                <a:latin typeface="Arial" panose="020B0604020202020204" pitchFamily="34" charset="0"/>
                <a:cs typeface="Arial" panose="020B0604020202020204" pitchFamily="34" charset="0"/>
              </a:rPr>
              <a:t>Андрићеви ликови су до бизарности оригинални, језиви и огрезли у колориту природе и места</a:t>
            </a:r>
          </a:p>
        </p:txBody>
      </p:sp>
      <p:sp>
        <p:nvSpPr>
          <p:cNvPr id="6" name="Slide Number Placeholder 5"/>
          <p:cNvSpPr>
            <a:spLocks noGrp="1"/>
          </p:cNvSpPr>
          <p:nvPr>
            <p:ph type="sldNum" sz="quarter" idx="12"/>
          </p:nvPr>
        </p:nvSpPr>
        <p:spPr/>
        <p:txBody>
          <a:bodyPr/>
          <a:lstStyle/>
          <a:p>
            <a:fld id="{75F20993-D18F-4A60-95AD-B0AF008BEE92}" type="slidenum">
              <a:rPr lang="en-US" smtClean="0"/>
              <a:t>19</a:t>
            </a:fld>
            <a:endParaRPr lang="en-US"/>
          </a:p>
        </p:txBody>
      </p:sp>
    </p:spTree>
    <p:extLst>
      <p:ext uri="{BB962C8B-B14F-4D97-AF65-F5344CB8AC3E}">
        <p14:creationId xmlns:p14="http://schemas.microsoft.com/office/powerpoint/2010/main" val="330259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 </a:t>
            </a:r>
            <a:r>
              <a:rPr lang="sr-Cyrl-RS" dirty="0" smtClean="0"/>
              <a:t>                   </a:t>
            </a:r>
            <a:endParaRPr lang="en-US" dirty="0"/>
          </a:p>
        </p:txBody>
      </p:sp>
      <p:sp>
        <p:nvSpPr>
          <p:cNvPr id="3" name="Content Placeholder 2"/>
          <p:cNvSpPr>
            <a:spLocks noGrp="1"/>
          </p:cNvSpPr>
          <p:nvPr>
            <p:ph idx="1"/>
          </p:nvPr>
        </p:nvSpPr>
        <p:spPr>
          <a:xfrm>
            <a:off x="838200" y="1260141"/>
            <a:ext cx="10515600" cy="4351338"/>
          </a:xfrm>
        </p:spPr>
        <p:txBody>
          <a:bodyPr>
            <a:normAutofit fontScale="92500" lnSpcReduction="20000"/>
          </a:bodyPr>
          <a:lstStyle/>
          <a:p>
            <a:r>
              <a:rPr lang="sr-Cyrl-RS" sz="3900" dirty="0" smtClean="0">
                <a:latin typeface="Arial" panose="020B0604020202020204" pitchFamily="34" charset="0"/>
                <a:cs typeface="Arial" panose="020B0604020202020204" pitchFamily="34" charset="0"/>
              </a:rPr>
              <a:t>Због чега је одабрана приповетка Змија?</a:t>
            </a:r>
          </a:p>
          <a:p>
            <a:r>
              <a:rPr lang="sr-Cyrl-RS" sz="3900" dirty="0" smtClean="0">
                <a:latin typeface="Arial" panose="020B0604020202020204" pitchFamily="34" charset="0"/>
                <a:cs typeface="Arial" panose="020B0604020202020204" pitchFamily="34" charset="0"/>
              </a:rPr>
              <a:t>Истраживачки задаци</a:t>
            </a:r>
          </a:p>
          <a:p>
            <a:r>
              <a:rPr lang="sr-Cyrl-RS" sz="3900" dirty="0" smtClean="0">
                <a:latin typeface="Arial" panose="020B0604020202020204" pitchFamily="34" charset="0"/>
                <a:cs typeface="Arial" panose="020B0604020202020204" pitchFamily="34" charset="0"/>
              </a:rPr>
              <a:t>Андрић у Сокобањи</a:t>
            </a:r>
          </a:p>
          <a:p>
            <a:r>
              <a:rPr lang="sr-Cyrl-RS" sz="3900" dirty="0">
                <a:latin typeface="Arial" panose="020B0604020202020204" pitchFamily="34" charset="0"/>
                <a:cs typeface="Arial" panose="020B0604020202020204" pitchFamily="34" charset="0"/>
              </a:rPr>
              <a:t>Трагови усмене књижевности у приповеци </a:t>
            </a:r>
            <a:r>
              <a:rPr lang="sr-Cyrl-RS" sz="3900" i="1" dirty="0">
                <a:latin typeface="Arial" panose="020B0604020202020204" pitchFamily="34" charset="0"/>
                <a:cs typeface="Arial" panose="020B0604020202020204" pitchFamily="34" charset="0"/>
              </a:rPr>
              <a:t>Змија</a:t>
            </a:r>
            <a:r>
              <a:rPr lang="sr-Cyrl-RS" sz="3900" dirty="0">
                <a:latin typeface="Arial" panose="020B0604020202020204" pitchFamily="34" charset="0"/>
                <a:cs typeface="Arial" panose="020B0604020202020204" pitchFamily="34" charset="0"/>
              </a:rPr>
              <a:t> Иве </a:t>
            </a:r>
            <a:r>
              <a:rPr lang="sr-Cyrl-RS" sz="3900" dirty="0" smtClean="0">
                <a:latin typeface="Arial" panose="020B0604020202020204" pitchFamily="34" charset="0"/>
                <a:cs typeface="Arial" panose="020B0604020202020204" pitchFamily="34" charset="0"/>
              </a:rPr>
              <a:t>Андрића</a:t>
            </a:r>
          </a:p>
          <a:p>
            <a:r>
              <a:rPr lang="sr-Cyrl-RS" sz="3900" dirty="0">
                <a:latin typeface="Arial" panose="020B0604020202020204" pitchFamily="34" charset="0"/>
                <a:cs typeface="Arial" panose="020B0604020202020204" pitchFamily="34" charset="0"/>
              </a:rPr>
              <a:t>Анализа композиционих елемената приповетке </a:t>
            </a:r>
            <a:r>
              <a:rPr lang="sr-Cyrl-RS" sz="3900" i="1" dirty="0">
                <a:latin typeface="Arial" panose="020B0604020202020204" pitchFamily="34" charset="0"/>
                <a:cs typeface="Arial" panose="020B0604020202020204" pitchFamily="34" charset="0"/>
              </a:rPr>
              <a:t>Змија</a:t>
            </a:r>
            <a:r>
              <a:rPr lang="sr-Cyrl-RS" sz="3900" dirty="0">
                <a:latin typeface="Arial" panose="020B0604020202020204" pitchFamily="34" charset="0"/>
                <a:cs typeface="Arial" panose="020B0604020202020204" pitchFamily="34" charset="0"/>
              </a:rPr>
              <a:t> ( радња, простор, време</a:t>
            </a:r>
            <a:r>
              <a:rPr lang="sr-Cyrl-RS" sz="3900" dirty="0" smtClean="0">
                <a:latin typeface="Arial" panose="020B0604020202020204" pitchFamily="34" charset="0"/>
                <a:cs typeface="Arial" panose="020B0604020202020204" pitchFamily="34" charset="0"/>
              </a:rPr>
              <a:t>)</a:t>
            </a:r>
          </a:p>
          <a:p>
            <a:r>
              <a:rPr lang="sr-Cyrl-RS" sz="3900" dirty="0">
                <a:latin typeface="Arial" panose="020B0604020202020204" pitchFamily="34" charset="0"/>
                <a:cs typeface="Arial" panose="020B0604020202020204" pitchFamily="34" charset="0"/>
              </a:rPr>
              <a:t>Ликови приповетке </a:t>
            </a:r>
            <a:r>
              <a:rPr lang="sr-Cyrl-RS" sz="3900" i="1" dirty="0">
                <a:latin typeface="Arial" panose="020B0604020202020204" pitchFamily="34" charset="0"/>
                <a:cs typeface="Arial" panose="020B0604020202020204" pitchFamily="34" charset="0"/>
              </a:rPr>
              <a:t>Змија</a:t>
            </a:r>
            <a:endParaRPr lang="en-US" sz="3900" dirty="0">
              <a:latin typeface="Arial" panose="020B0604020202020204" pitchFamily="34" charset="0"/>
              <a:cs typeface="Arial" panose="020B0604020202020204" pitchFamily="34" charset="0"/>
            </a:endParaRPr>
          </a:p>
          <a:p>
            <a:r>
              <a:rPr lang="sr-Cyrl-RS" sz="3900" dirty="0" smtClean="0">
                <a:latin typeface="Arial" panose="020B0604020202020204" pitchFamily="34" charset="0"/>
                <a:cs typeface="Arial" panose="020B0604020202020204" pitchFamily="34" charset="0"/>
              </a:rPr>
              <a:t>Закључак</a:t>
            </a:r>
          </a:p>
          <a:p>
            <a:pPr marL="0" indent="0">
              <a:buNone/>
            </a:pPr>
            <a:endParaRPr lang="en-US" dirty="0"/>
          </a:p>
          <a:p>
            <a:endParaRPr lang="en-US" dirty="0"/>
          </a:p>
          <a:p>
            <a:endParaRPr lang="sr-Cyrl-RS" dirty="0" smtClean="0"/>
          </a:p>
          <a:p>
            <a:endParaRPr lang="en-US" dirty="0"/>
          </a:p>
        </p:txBody>
      </p:sp>
      <p:sp>
        <p:nvSpPr>
          <p:cNvPr id="7" name="Slide Number Placeholder 6"/>
          <p:cNvSpPr>
            <a:spLocks noGrp="1"/>
          </p:cNvSpPr>
          <p:nvPr>
            <p:ph type="sldNum" sz="quarter" idx="12"/>
          </p:nvPr>
        </p:nvSpPr>
        <p:spPr/>
        <p:txBody>
          <a:bodyPr/>
          <a:lstStyle/>
          <a:p>
            <a:fld id="{75F20993-D18F-4A60-95AD-B0AF008BEE92}" type="slidenum">
              <a:rPr lang="en-US" smtClean="0"/>
              <a:t>2</a:t>
            </a:fld>
            <a:endParaRPr lang="en-US"/>
          </a:p>
        </p:txBody>
      </p:sp>
    </p:spTree>
    <p:extLst>
      <p:ext uri="{BB962C8B-B14F-4D97-AF65-F5344CB8AC3E}">
        <p14:creationId xmlns:p14="http://schemas.microsoft.com/office/powerpoint/2010/main" val="269995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sr-Cyrl-RS" sz="3200" dirty="0" smtClean="0">
                <a:latin typeface="Arial" panose="020B0604020202020204" pitchFamily="34" charset="0"/>
                <a:cs typeface="Arial" panose="020B0604020202020204" pitchFamily="34" charset="0"/>
              </a:rPr>
              <a:t>Андрићев свет не садржи једну литерарну и културну поруку, него се обраћа модерном човеку да не презире и не мрзи, да не суди, него да схвати, оно што му је страно и туђе, јер једино тако може преживети као човек и схватити самога себе.</a:t>
            </a:r>
          </a:p>
          <a:p>
            <a:pPr algn="just"/>
            <a:r>
              <a:rPr lang="sr-Cyrl-RS" sz="3200" dirty="0" smtClean="0">
                <a:latin typeface="Arial" panose="020B0604020202020204" pitchFamily="34" charset="0"/>
                <a:cs typeface="Arial" panose="020B0604020202020204" pitchFamily="34" charset="0"/>
              </a:rPr>
              <a:t>Агата, у приповеци </a:t>
            </a:r>
            <a:r>
              <a:rPr lang="sr-Cyrl-RS" sz="3200" i="1" dirty="0" smtClean="0">
                <a:latin typeface="Arial" panose="020B0604020202020204" pitchFamily="34" charset="0"/>
                <a:cs typeface="Arial" panose="020B0604020202020204" pitchFamily="34" charset="0"/>
              </a:rPr>
              <a:t>Змија</a:t>
            </a:r>
            <a:r>
              <a:rPr lang="sr-Cyrl-RS" sz="3200" dirty="0" smtClean="0">
                <a:latin typeface="Arial" panose="020B0604020202020204" pitchFamily="34" charset="0"/>
                <a:cs typeface="Arial" panose="020B0604020202020204" pitchFamily="34" charset="0"/>
              </a:rPr>
              <a:t> не презире бајалицу, покушава да разуме ситуацију : </a:t>
            </a:r>
            <a:endParaRPr lang="en-US" sz="3200" dirty="0" smtClean="0">
              <a:latin typeface="Arial" panose="020B0604020202020204" pitchFamily="34" charset="0"/>
              <a:cs typeface="Arial" panose="020B0604020202020204" pitchFamily="34" charset="0"/>
            </a:endParaRPr>
          </a:p>
          <a:p>
            <a:pPr algn="just"/>
            <a:endParaRPr lang="en-US" sz="3200" dirty="0" smtClean="0">
              <a:latin typeface="Arial" panose="020B0604020202020204" pitchFamily="34" charset="0"/>
              <a:cs typeface="Arial" panose="020B0604020202020204" pitchFamily="34" charset="0"/>
            </a:endParaRPr>
          </a:p>
          <a:p>
            <a:pPr algn="just"/>
            <a:endParaRPr lang="en-US" sz="3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75F20993-D18F-4A60-95AD-B0AF008BEE92}" type="slidenum">
              <a:rPr lang="en-US" smtClean="0"/>
              <a:t>20</a:t>
            </a:fld>
            <a:endParaRPr lang="en-US"/>
          </a:p>
        </p:txBody>
      </p:sp>
    </p:spTree>
    <p:extLst>
      <p:ext uri="{BB962C8B-B14F-4D97-AF65-F5344CB8AC3E}">
        <p14:creationId xmlns:p14="http://schemas.microsoft.com/office/powerpoint/2010/main" val="252491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335" y="395416"/>
            <a:ext cx="10649465" cy="5781547"/>
          </a:xfrm>
        </p:spPr>
        <p:txBody>
          <a:bodyPr>
            <a:normAutofit/>
          </a:bodyPr>
          <a:lstStyle/>
          <a:p>
            <a:pPr marL="0" indent="0" algn="just">
              <a:spcAft>
                <a:spcPts val="800"/>
              </a:spcAft>
              <a:buNone/>
            </a:pPr>
            <a:r>
              <a:rPr lang="sr-Cyrl-RS" sz="3200" i="1" dirty="0" smtClean="0">
                <a:latin typeface="Arial" panose="020B0604020202020204" pitchFamily="34" charset="0"/>
                <a:cs typeface="Arial" panose="020B0604020202020204" pitchFamily="34" charset="0"/>
              </a:rPr>
              <a:t>Старија </a:t>
            </a:r>
            <a:r>
              <a:rPr lang="sr-Cyrl-RS" sz="3200" i="1" dirty="0">
                <a:latin typeface="Arial" panose="020B0604020202020204" pitchFamily="34" charset="0"/>
                <a:cs typeface="Arial" panose="020B0604020202020204" pitchFamily="34" charset="0"/>
              </a:rPr>
              <a:t>сестра је мрко гледала ту круту, хладнокрвну жену. Осећала је да би требало да се побуни против тог сујеверја  и да га одагна, да одлучно устане против њених враџбина и да их замени разумним поступцима и стварним </a:t>
            </a:r>
            <a:r>
              <a:rPr lang="sr-Cyrl-RS" sz="3200" i="1" dirty="0" smtClean="0">
                <a:latin typeface="Arial" panose="020B0604020202020204" pitchFamily="34" charset="0"/>
                <a:cs typeface="Arial" panose="020B0604020202020204" pitchFamily="34" charset="0"/>
              </a:rPr>
              <a:t>лековима.</a:t>
            </a:r>
          </a:p>
          <a:p>
            <a:pPr marL="0" indent="0" algn="just">
              <a:spcAft>
                <a:spcPts val="800"/>
              </a:spcAft>
              <a:buNone/>
            </a:pPr>
            <a:r>
              <a:rPr lang="sr-Cyrl-RS" sz="3200" i="1" dirty="0" smtClean="0">
                <a:latin typeface="Arial" panose="020B0604020202020204" pitchFamily="34" charset="0"/>
                <a:cs typeface="Arial" panose="020B0604020202020204" pitchFamily="34" charset="0"/>
              </a:rPr>
              <a:t>Па </a:t>
            </a:r>
            <a:r>
              <a:rPr lang="sr-Cyrl-RS" sz="3200" i="1" dirty="0">
                <a:latin typeface="Arial" panose="020B0604020202020204" pitchFamily="34" charset="0"/>
                <a:cs typeface="Arial" panose="020B0604020202020204" pitchFamily="34" charset="0"/>
              </a:rPr>
              <a:t>ипак је стајала ту као прикована. Као да је сишавши са кола одједном загазила у млаку тешку мочвару, кроз коју сваки покрет стаје великих напора и у којој свака мисао гине и тоне чиме се </a:t>
            </a:r>
            <a:r>
              <a:rPr lang="sr-Cyrl-RS" sz="3200" i="1" dirty="0" smtClean="0">
                <a:latin typeface="Arial" panose="020B0604020202020204" pitchFamily="34" charset="0"/>
                <a:cs typeface="Arial" panose="020B0604020202020204" pitchFamily="34" charset="0"/>
              </a:rPr>
              <a:t>роди.</a:t>
            </a:r>
            <a:endParaRPr lang="sr-Cyrl-RS" sz="3200" dirty="0" smtClean="0">
              <a:latin typeface="Arial" panose="020B0604020202020204" pitchFamily="34" charset="0"/>
              <a:cs typeface="Arial" panose="020B0604020202020204" pitchFamily="34" charset="0"/>
            </a:endParaRPr>
          </a:p>
          <a:p>
            <a:pPr marL="0" indent="0" algn="just">
              <a:buNone/>
            </a:pPr>
            <a:r>
              <a:rPr lang="sr-Cyrl-RS" sz="3200" i="1" dirty="0" smtClean="0">
                <a:latin typeface="Arial" panose="020B0604020202020204" pitchFamily="34" charset="0"/>
                <a:cs typeface="Arial" panose="020B0604020202020204" pitchFamily="34" charset="0"/>
              </a:rPr>
              <a:t>Морала </a:t>
            </a:r>
            <a:r>
              <a:rPr lang="sr-Cyrl-RS" sz="3200" i="1" dirty="0">
                <a:latin typeface="Arial" panose="020B0604020202020204" pitchFamily="34" charset="0"/>
                <a:cs typeface="Arial" panose="020B0604020202020204" pitchFamily="34" charset="0"/>
              </a:rPr>
              <a:t>је да се добро сабере и напрегне снагу па да и она приступи ближе.</a:t>
            </a:r>
            <a:endParaRPr lang="en-US" sz="3200" dirty="0">
              <a:latin typeface="Arial" panose="020B0604020202020204" pitchFamily="34" charset="0"/>
              <a:cs typeface="Arial" panose="020B0604020202020204" pitchFamily="34" charset="0"/>
            </a:endParaRPr>
          </a:p>
          <a:p>
            <a:pPr algn="just"/>
            <a:endParaRPr lang="en-US" dirty="0"/>
          </a:p>
        </p:txBody>
      </p:sp>
      <p:sp>
        <p:nvSpPr>
          <p:cNvPr id="6" name="Slide Number Placeholder 5"/>
          <p:cNvSpPr>
            <a:spLocks noGrp="1"/>
          </p:cNvSpPr>
          <p:nvPr>
            <p:ph type="sldNum" sz="quarter" idx="12"/>
          </p:nvPr>
        </p:nvSpPr>
        <p:spPr/>
        <p:txBody>
          <a:bodyPr/>
          <a:lstStyle/>
          <a:p>
            <a:fld id="{75F20993-D18F-4A60-95AD-B0AF008BEE92}" type="slidenum">
              <a:rPr lang="en-US" smtClean="0"/>
              <a:t>21</a:t>
            </a:fld>
            <a:endParaRPr lang="en-US"/>
          </a:p>
        </p:txBody>
      </p:sp>
    </p:spTree>
    <p:extLst>
      <p:ext uri="{BB962C8B-B14F-4D97-AF65-F5344CB8AC3E}">
        <p14:creationId xmlns:p14="http://schemas.microsoft.com/office/powerpoint/2010/main" val="1829681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Cyrl-RS" sz="3200" dirty="0" smtClean="0">
                <a:latin typeface="Arial" panose="020B0604020202020204" pitchFamily="34" charset="0"/>
                <a:cs typeface="Arial" panose="020B0604020202020204" pitchFamily="34" charset="0"/>
              </a:rPr>
              <a:t>Може се рећи да целокупно Андрићево стваралаштво представља ризницу бајки, новела, прича, песама и умотворина где се осећа присутност усмене књижевности.</a:t>
            </a:r>
          </a:p>
          <a:p>
            <a:r>
              <a:rPr lang="sr-Cyrl-RS" sz="3200" dirty="0" smtClean="0">
                <a:latin typeface="Arial" panose="020B0604020202020204" pitchFamily="34" charset="0"/>
                <a:cs typeface="Arial" panose="020B0604020202020204" pitchFamily="34" charset="0"/>
              </a:rPr>
              <a:t>Преко клетви, благослова, пословица, обреда и обичаја писац нам дочарава прошлост, време збивања радње, место, народ који тамо живи.</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67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Cyrl-RS" sz="3200" dirty="0" smtClean="0">
                <a:latin typeface="Arial" panose="020B0604020202020204" pitchFamily="34" charset="0"/>
                <a:cs typeface="Arial" panose="020B0604020202020204" pitchFamily="34" charset="0"/>
              </a:rPr>
              <a:t>У приповеци </a:t>
            </a:r>
            <a:r>
              <a:rPr lang="sr-Cyrl-RS" sz="3200" i="1" dirty="0" smtClean="0">
                <a:latin typeface="Arial" panose="020B0604020202020204" pitchFamily="34" charset="0"/>
                <a:cs typeface="Arial" panose="020B0604020202020204" pitchFamily="34" charset="0"/>
              </a:rPr>
              <a:t>Змија, </a:t>
            </a:r>
            <a:r>
              <a:rPr lang="sr-Cyrl-RS" sz="3200" dirty="0" smtClean="0">
                <a:latin typeface="Arial" panose="020B0604020202020204" pitchFamily="34" charset="0"/>
                <a:cs typeface="Arial" panose="020B0604020202020204" pitchFamily="34" charset="0"/>
              </a:rPr>
              <a:t>која говори о двема аустријским девојкама, ћеркама Србина, аустрогугарског генерала писац покушава да нам предочи супротност цивилизација.</a:t>
            </a:r>
          </a:p>
          <a:p>
            <a:r>
              <a:rPr lang="sr-Cyrl-RS" sz="3200" dirty="0" smtClean="0">
                <a:latin typeface="Arial" panose="020B0604020202020204" pitchFamily="34" charset="0"/>
                <a:cs typeface="Arial" panose="020B0604020202020204" pitchFamily="34" charset="0"/>
              </a:rPr>
              <a:t>Док приповеда о сиромаштву и непросвећености босанског сељака, доминантни су описи из српског народног стваралаштва.</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16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u-RU" dirty="0" smtClean="0"/>
              <a:t> </a:t>
            </a:r>
            <a:r>
              <a:rPr lang="ru-RU" sz="3200" dirty="0" smtClean="0">
                <a:latin typeface="Arial" panose="020B0604020202020204" pitchFamily="34" charset="0"/>
                <a:cs typeface="Arial" panose="020B0604020202020204" pitchFamily="34" charset="0"/>
              </a:rPr>
              <a:t>По опису млађе сестре можемо да закључимо да од нечег болује.</a:t>
            </a:r>
            <a:r>
              <a:rPr lang="sr-Cyrl-RS" sz="3200" i="1" dirty="0">
                <a:latin typeface="Arial" panose="020B0604020202020204" pitchFamily="34" charset="0"/>
                <a:cs typeface="Arial" panose="020B0604020202020204" pitchFamily="34" charset="0"/>
              </a:rPr>
              <a:t> </a:t>
            </a:r>
            <a:r>
              <a:rPr lang="sr-Cyrl-RS" sz="3200" dirty="0" smtClean="0">
                <a:latin typeface="Arial" panose="020B0604020202020204" pitchFamily="34" charset="0"/>
                <a:cs typeface="Arial" panose="020B0604020202020204" pitchFamily="34" charset="0"/>
              </a:rPr>
              <a:t>(</a:t>
            </a:r>
            <a:r>
              <a:rPr lang="sr-Cyrl-RS" sz="3200" i="1" dirty="0" smtClean="0">
                <a:latin typeface="Arial" panose="020B0604020202020204" pitchFamily="34" charset="0"/>
                <a:cs typeface="Arial" panose="020B0604020202020204" pitchFamily="34" charset="0"/>
              </a:rPr>
              <a:t>Амалија</a:t>
            </a:r>
            <a:r>
              <a:rPr lang="sr-Cyrl-RS" sz="3200" i="1" dirty="0">
                <a:latin typeface="Arial" panose="020B0604020202020204" pitchFamily="34" charset="0"/>
                <a:cs typeface="Arial" panose="020B0604020202020204" pitchFamily="34" charset="0"/>
              </a:rPr>
              <a:t>, само годину дана млађа, била је исте лепоте, само нешто блеђа и </a:t>
            </a:r>
            <a:r>
              <a:rPr lang="sr-Cyrl-RS" sz="3200" i="1" dirty="0" smtClean="0">
                <a:latin typeface="Arial" panose="020B0604020202020204" pitchFamily="34" charset="0"/>
                <a:cs typeface="Arial" panose="020B0604020202020204" pitchFamily="34" charset="0"/>
              </a:rPr>
              <a:t>нежнија </a:t>
            </a:r>
            <a:r>
              <a:rPr lang="sr-Cyrl-RS" sz="3200" dirty="0" smtClean="0">
                <a:latin typeface="Arial" panose="020B0604020202020204" pitchFamily="34" charset="0"/>
                <a:cs typeface="Arial" panose="020B0604020202020204" pitchFamily="34" charset="0"/>
              </a:rPr>
              <a:t>).</a:t>
            </a:r>
            <a:r>
              <a:rPr lang="sr-Cyrl-RS" sz="3200" dirty="0">
                <a:latin typeface="Arial" panose="020B0604020202020204" pitchFamily="34" charset="0"/>
                <a:cs typeface="Arial" panose="020B0604020202020204" pitchFamily="34" charset="0"/>
              </a:rPr>
              <a:t> П</a:t>
            </a:r>
            <a:r>
              <a:rPr lang="sr-Cyrl-RS" sz="3200" dirty="0" smtClean="0">
                <a:latin typeface="Arial" panose="020B0604020202020204" pitchFamily="34" charset="0"/>
                <a:cs typeface="Arial" panose="020B0604020202020204" pitchFamily="34" charset="0"/>
              </a:rPr>
              <a:t>ознајући </a:t>
            </a:r>
            <a:r>
              <a:rPr lang="sr-Cyrl-RS" sz="3200" dirty="0">
                <a:latin typeface="Arial" panose="020B0604020202020204" pitchFamily="34" charset="0"/>
                <a:cs typeface="Arial" panose="020B0604020202020204" pitchFamily="34" charset="0"/>
              </a:rPr>
              <a:t>народну песму, здрава девојка мора да је белог и руменог лица, што овде није </a:t>
            </a:r>
            <a:r>
              <a:rPr lang="sr-Cyrl-RS" sz="3200" dirty="0" smtClean="0">
                <a:latin typeface="Arial" panose="020B0604020202020204" pitchFamily="34" charset="0"/>
                <a:cs typeface="Arial" panose="020B0604020202020204" pitchFamily="34" charset="0"/>
              </a:rPr>
              <a:t>случај.</a:t>
            </a:r>
          </a:p>
          <a:p>
            <a:r>
              <a:rPr lang="ru-RU" sz="3200" dirty="0">
                <a:latin typeface="Arial" panose="020B0604020202020204" pitchFamily="34" charset="0"/>
                <a:cs typeface="Arial" panose="020B0604020202020204" pitchFamily="34" charset="0"/>
              </a:rPr>
              <a:t>Не можемо да занемаримо ни ту безграничну љубав сестара, као још један од мотива из народне књижевности.</a:t>
            </a:r>
            <a:endParaRPr lang="ru-RU"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13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ru-RU" sz="3200" dirty="0">
                <a:latin typeface="Arial" panose="020B0604020202020204" pitchFamily="34" charset="0"/>
                <a:cs typeface="Arial" panose="020B0604020202020204" pitchFamily="34" charset="0"/>
              </a:rPr>
              <a:t>Један од бројних мотива у Андрићевом стваралаштву је жал за мајком која пати за својим дететом. Тај матерински бол је врло знан у српској народној песми. Бол мајке и сестре који је толико опеван, али је то код Андрића скоро увек мајчин бол. У причи Змија тужбалица има функцију да дочара бол мајке за дететом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46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sr-Cyrl-RS" sz="3500" dirty="0" smtClean="0">
                <a:latin typeface="Arial" panose="020B0604020202020204" pitchFamily="34" charset="0"/>
                <a:cs typeface="Arial" panose="020B0604020202020204" pitchFamily="34" charset="0"/>
              </a:rPr>
              <a:t>Тужбалица:</a:t>
            </a:r>
          </a:p>
          <a:p>
            <a:r>
              <a:rPr lang="sr-Cyrl-RS" sz="3500" i="1" dirty="0" smtClean="0">
                <a:latin typeface="Arial" panose="020B0604020202020204" pitchFamily="34" charset="0"/>
                <a:cs typeface="Arial" panose="020B0604020202020204" pitchFamily="34" charset="0"/>
              </a:rPr>
              <a:t>У </a:t>
            </a:r>
            <a:r>
              <a:rPr lang="sr-Cyrl-RS" sz="3500" i="1" dirty="0">
                <a:latin typeface="Arial" panose="020B0604020202020204" pitchFamily="34" charset="0"/>
                <a:cs typeface="Arial" panose="020B0604020202020204" pitchFamily="34" charset="0"/>
              </a:rPr>
              <a:t>тишини, мајка је и даље брисала сузе и зној , и кроз тихо и једномерно хукање пуштала кратке жалбе, од којих девојке нису разумеле ни једну једину реч, али цео смисао.</a:t>
            </a:r>
            <a:endParaRPr lang="en-US" sz="3500" dirty="0">
              <a:latin typeface="Arial" panose="020B0604020202020204" pitchFamily="34" charset="0"/>
              <a:cs typeface="Arial" panose="020B0604020202020204" pitchFamily="34" charset="0"/>
            </a:endParaRPr>
          </a:p>
          <a:p>
            <a:r>
              <a:rPr lang="en-US" sz="3500" i="1" dirty="0">
                <a:latin typeface="Arial" panose="020B0604020202020204" pitchFamily="34" charset="0"/>
                <a:cs typeface="Arial" panose="020B0604020202020204" pitchFamily="34" charset="0"/>
              </a:rPr>
              <a:t>-</a:t>
            </a:r>
            <a:r>
              <a:rPr lang="sr-Cyrl-RS" sz="3500" i="1" dirty="0">
                <a:latin typeface="Arial" panose="020B0604020202020204" pitchFamily="34" charset="0"/>
                <a:cs typeface="Arial" panose="020B0604020202020204" pitchFamily="34" charset="0"/>
              </a:rPr>
              <a:t>Ух, кукавица сам ти сиња!.Хуууу, све на моју главу! Ух, ојађеница клета!</a:t>
            </a:r>
            <a:endParaRPr lang="en-US" sz="3500" dirty="0">
              <a:latin typeface="Arial" panose="020B0604020202020204" pitchFamily="34" charset="0"/>
              <a:cs typeface="Arial" panose="020B0604020202020204" pitchFamily="34" charset="0"/>
            </a:endParaRPr>
          </a:p>
          <a:p>
            <a:r>
              <a:rPr lang="sr-Cyrl-RS" sz="3500" i="1" dirty="0">
                <a:latin typeface="Arial" panose="020B0604020202020204" pitchFamily="34" charset="0"/>
                <a:cs typeface="Arial" panose="020B0604020202020204" pitchFamily="34" charset="0"/>
              </a:rPr>
              <a:t>Па би опет дизала главу и тражила негде на видику дечака који је пре пуна три сата кренуо по ракију и био спор као да је по смрт отишао</a:t>
            </a:r>
            <a:r>
              <a:rPr lang="sr-Cyrl-RS" sz="3200" i="1" dirty="0"/>
              <a:t>.</a:t>
            </a:r>
            <a:endParaRPr lang="en-US" sz="3200" dirty="0"/>
          </a:p>
          <a:p>
            <a:endParaRPr lang="en-US" dirty="0"/>
          </a:p>
        </p:txBody>
      </p:sp>
    </p:spTree>
    <p:extLst>
      <p:ext uri="{BB962C8B-B14F-4D97-AF65-F5344CB8AC3E}">
        <p14:creationId xmlns:p14="http://schemas.microsoft.com/office/powerpoint/2010/main" val="248336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Cyrl-RS" sz="3200" dirty="0" smtClean="0">
                <a:latin typeface="Arial" panose="020B0604020202020204" pitchFamily="34" charset="0"/>
                <a:cs typeface="Arial" panose="020B0604020202020204" pitchFamily="34" charset="0"/>
              </a:rPr>
              <a:t>Митолошки обреди су део културе Срба, који су се и данас у двадесет и првом веку по негде задржали, као и у самој Сокобањи и њеној околини, где је и настала приповетка </a:t>
            </a:r>
            <a:r>
              <a:rPr lang="sr-Cyrl-RS" sz="3200" i="1" dirty="0" smtClean="0">
                <a:latin typeface="Arial" panose="020B0604020202020204" pitchFamily="34" charset="0"/>
                <a:cs typeface="Arial" panose="020B0604020202020204" pitchFamily="34" charset="0"/>
              </a:rPr>
              <a:t>Змија.</a:t>
            </a:r>
          </a:p>
          <a:p>
            <a:r>
              <a:rPr lang="sr-Cyrl-RS" sz="3200" dirty="0" smtClean="0">
                <a:latin typeface="Arial" panose="020B0604020202020204" pitchFamily="34" charset="0"/>
                <a:cs typeface="Arial" panose="020B0604020202020204" pitchFamily="34" charset="0"/>
              </a:rPr>
              <a:t>Бајање, басма или врачање је ритуал којим се по народном веровању могу излечити болести и многе друге недаће. </a:t>
            </a:r>
          </a:p>
          <a:p>
            <a:r>
              <a:rPr lang="sr-Cyrl-RS" sz="3200" dirty="0" smtClean="0">
                <a:latin typeface="Arial" panose="020B0604020202020204" pitchFamily="34" charset="0"/>
                <a:cs typeface="Arial" panose="020B0604020202020204" pitchFamily="34" charset="0"/>
              </a:rPr>
              <a:t>Овај ритуал најчешће изводе жене.</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96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Cyrl-RS" sz="3200" dirty="0" smtClean="0">
                <a:latin typeface="Arial" panose="020B0604020202020204" pitchFamily="34" charset="0"/>
                <a:cs typeface="Arial" panose="020B0604020202020204" pitchFamily="34" charset="0"/>
              </a:rPr>
              <a:t> Гатару </a:t>
            </a:r>
            <a:r>
              <a:rPr lang="sr-Cyrl-RS" sz="3200" dirty="0">
                <a:latin typeface="Arial" panose="020B0604020202020204" pitchFamily="34" charset="0"/>
                <a:cs typeface="Arial" panose="020B0604020202020204" pitchFamily="34" charset="0"/>
              </a:rPr>
              <a:t>Смиљу Србијанку описује као румену и јаку жену, крупних црних очију, коју долазак двеју странкиња није нимало збунио. </a:t>
            </a:r>
            <a:endParaRPr lang="sr-Cyrl-RS" sz="3200" dirty="0" smtClean="0">
              <a:latin typeface="Arial" panose="020B0604020202020204" pitchFamily="34" charset="0"/>
              <a:cs typeface="Arial" panose="020B0604020202020204" pitchFamily="34" charset="0"/>
            </a:endParaRPr>
          </a:p>
          <a:p>
            <a:r>
              <a:rPr lang="sr-Cyrl-RS" sz="3200" dirty="0" smtClean="0">
                <a:latin typeface="Arial" panose="020B0604020202020204" pitchFamily="34" charset="0"/>
                <a:cs typeface="Arial" panose="020B0604020202020204" pitchFamily="34" charset="0"/>
              </a:rPr>
              <a:t>Физички опис је сличан опису Милице из народне лирске песме </a:t>
            </a:r>
            <a:r>
              <a:rPr lang="sr-Cyrl-RS" sz="3200" i="1" dirty="0" smtClean="0">
                <a:latin typeface="Arial" panose="020B0604020202020204" pitchFamily="34" charset="0"/>
                <a:cs typeface="Arial" panose="020B0604020202020204" pitchFamily="34" charset="0"/>
              </a:rPr>
              <a:t>Српска девојка.</a:t>
            </a:r>
          </a:p>
          <a:p>
            <a:r>
              <a:rPr lang="sr-Cyrl-RS" sz="3200" dirty="0" smtClean="0">
                <a:latin typeface="Arial" panose="020B0604020202020204" pitchFamily="34" charset="0"/>
                <a:cs typeface="Arial" panose="020B0604020202020204" pitchFamily="34" charset="0"/>
              </a:rPr>
              <a:t>Милицу </a:t>
            </a:r>
            <a:r>
              <a:rPr lang="sr-Cyrl-RS" sz="3200" dirty="0">
                <a:latin typeface="Arial" panose="020B0604020202020204" pitchFamily="34" charset="0"/>
                <a:cs typeface="Arial" panose="020B0604020202020204" pitchFamily="34" charset="0"/>
              </a:rPr>
              <a:t>нису збуниле муње и громови да поклекне пред момком, а Смиља  није дала да је збуни присуство странкиња у извођењу свог ритуала. Она је сигурна у свој посао и своје моћи.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2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Cyrl-RS" sz="3200" i="1" dirty="0">
                <a:latin typeface="Arial" panose="020B0604020202020204" pitchFamily="34" charset="0"/>
                <a:cs typeface="Arial" panose="020B0604020202020204" pitchFamily="34" charset="0"/>
              </a:rPr>
              <a:t>Неочекивани долазак двеју странкиња није њу ни најмање збунио. Она се кретала око болеснице без и најмањег узбуђења, присебно, хладнокрво, али заузимљиво, сва  усредсређена на свој посао, са истим оним мирним али и саучесним изразом који имају добри лекари и који тако повољно утичу на већину болесника.</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7859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smtClean="0">
                <a:latin typeface="Arial" pitchFamily="34" charset="0"/>
                <a:cs typeface="Arial" pitchFamily="34" charset="0"/>
              </a:rPr>
              <a:t>Због чега је одабрана приповетка </a:t>
            </a:r>
            <a:r>
              <a:rPr lang="sr-Cyrl-RS" sz="3600" i="1" dirty="0" smtClean="0">
                <a:latin typeface="Arial" pitchFamily="34" charset="0"/>
                <a:cs typeface="Arial" pitchFamily="34" charset="0"/>
              </a:rPr>
              <a:t>Змија</a:t>
            </a:r>
            <a:r>
              <a:rPr lang="sr-Cyrl-RS" sz="3600" dirty="0" smtClean="0">
                <a:latin typeface="Arial" pitchFamily="34" charset="0"/>
                <a:cs typeface="Arial" pitchFamily="34" charset="0"/>
              </a:rPr>
              <a:t>?</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sr-Cyrl-RS" sz="3600" dirty="0" smtClean="0">
                <a:latin typeface="Arial" pitchFamily="34" charset="0"/>
                <a:cs typeface="Arial" pitchFamily="34" charset="0"/>
              </a:rPr>
              <a:t>Настала је у Сокобањи.</a:t>
            </a:r>
          </a:p>
          <a:p>
            <a:r>
              <a:rPr lang="sr-Cyrl-RS" sz="3600" dirty="0" smtClean="0">
                <a:latin typeface="Arial" pitchFamily="34" charset="0"/>
                <a:cs typeface="Arial" pitchFamily="34" charset="0"/>
              </a:rPr>
              <a:t>Предвиђена су два часа обраде са ученицима треће године гимназије.</a:t>
            </a:r>
          </a:p>
          <a:p>
            <a:r>
              <a:rPr lang="sr-Cyrl-RS" sz="3600" dirty="0" smtClean="0">
                <a:latin typeface="Arial" pitchFamily="34" charset="0"/>
                <a:cs typeface="Arial" pitchFamily="34" charset="0"/>
              </a:rPr>
              <a:t>Ученици су подељени у четири групе, свака група добија по један истраживачки задатак.</a:t>
            </a:r>
          </a:p>
          <a:p>
            <a:endParaRPr lang="en-US" sz="3600" dirty="0">
              <a:latin typeface="Arial" pitchFamily="34" charset="0"/>
              <a:cs typeface="Arial" pitchFamily="34" charset="0"/>
            </a:endParaRPr>
          </a:p>
        </p:txBody>
      </p:sp>
    </p:spTree>
    <p:extLst>
      <p:ext uri="{BB962C8B-B14F-4D97-AF65-F5344CB8AC3E}">
        <p14:creationId xmlns:p14="http://schemas.microsoft.com/office/powerpoint/2010/main" val="116160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ru-RU" sz="3200" dirty="0">
                <a:latin typeface="Arial" panose="020B0604020202020204" pitchFamily="34" charset="0"/>
                <a:cs typeface="Arial" panose="020B0604020202020204" pitchFamily="34" charset="0"/>
              </a:rPr>
              <a:t>И у приповеци  </a:t>
            </a:r>
            <a:r>
              <a:rPr lang="ru-RU" sz="3200" i="1" dirty="0">
                <a:latin typeface="Arial" panose="020B0604020202020204" pitchFamily="34" charset="0"/>
                <a:cs typeface="Arial" panose="020B0604020202020204" pitchFamily="34" charset="0"/>
              </a:rPr>
              <a:t>Змија</a:t>
            </a:r>
            <a:r>
              <a:rPr lang="ru-RU" sz="3200" dirty="0">
                <a:latin typeface="Arial" panose="020B0604020202020204" pitchFamily="34" charset="0"/>
                <a:cs typeface="Arial" panose="020B0604020202020204" pitchFamily="34" charset="0"/>
              </a:rPr>
              <a:t> </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уткана је и пословица, и то изговорена из уста странкиње. Можда, баш таквим начином приповедања писац жели да истакне да је наше народно стваралаштво, да ли због Вука или још и пре њега било познато и прихваћено на Западу.</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45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Cyrl-RS" sz="3200" i="1" dirty="0">
                <a:latin typeface="Arial" panose="020B0604020202020204" pitchFamily="34" charset="0"/>
                <a:cs typeface="Arial" panose="020B0604020202020204" pitchFamily="34" charset="0"/>
              </a:rPr>
              <a:t>Гати, прибери се, забога Гати!- смиривала је млађа сестра старију усплахирено и збуњено.- Не буди дете! Сећаш ли се како ти је гроф Прекеш говорио да претерујеш и како ти је понављао турску пословицу: „Без очију остаје ко због целог света плаче“ А он је живео дуго на Оријенту. Свуда на свету има беде и заосталости, а нарочито у оваквим земљама, па шта се ту може?</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57172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ru-RU" sz="3200" dirty="0" smtClean="0">
                <a:latin typeface="Arial" panose="020B0604020202020204" pitchFamily="34" charset="0"/>
                <a:cs typeface="Arial" panose="020B0604020202020204" pitchFamily="34" charset="0"/>
              </a:rPr>
              <a:t>Косовку Девојку, из истоимене епске песме, можемо да препознамо и поредимо са Андрићевом јунакињом Агатом.</a:t>
            </a:r>
          </a:p>
          <a:p>
            <a:r>
              <a:rPr lang="ru-RU" sz="3200" dirty="0" smtClean="0">
                <a:latin typeface="Arial" panose="020B0604020202020204" pitchFamily="34" charset="0"/>
                <a:cs typeface="Arial" panose="020B0604020202020204" pitchFamily="34" charset="0"/>
              </a:rPr>
              <a:t>Реч </a:t>
            </a:r>
            <a:r>
              <a:rPr lang="ru-RU" sz="3200" dirty="0">
                <a:latin typeface="Arial" panose="020B0604020202020204" pitchFamily="34" charset="0"/>
                <a:cs typeface="Arial" panose="020B0604020202020204" pitchFamily="34" charset="0"/>
              </a:rPr>
              <a:t>је о младој девојци која после косовског боја лута по бојном пољу, поји и вида ране рањеницима не би ли наишла на своје најмилије, а истовремено има потребу да помогне и другима</a:t>
            </a:r>
            <a:r>
              <a:rPr lang="ru-RU"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953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ru-RU" sz="3200" dirty="0" smtClean="0">
                <a:latin typeface="Arial" panose="020B0604020202020204" pitchFamily="34" charset="0"/>
                <a:cs typeface="Arial" panose="020B0604020202020204" pitchFamily="34" charset="0"/>
              </a:rPr>
              <a:t>И Андрићева </a:t>
            </a:r>
            <a:r>
              <a:rPr lang="ru-RU" sz="3200" dirty="0">
                <a:latin typeface="Arial" panose="020B0604020202020204" pitchFamily="34" charset="0"/>
                <a:cs typeface="Arial" panose="020B0604020202020204" pitchFamily="34" charset="0"/>
              </a:rPr>
              <a:t>јунакиња је засукала рукаве :</a:t>
            </a:r>
          </a:p>
          <a:p>
            <a:r>
              <a:rPr lang="ru-RU" sz="3200" i="1" dirty="0">
                <a:latin typeface="Arial" panose="020B0604020202020204" pitchFamily="34" charset="0"/>
                <a:cs typeface="Arial" panose="020B0604020202020204" pitchFamily="34" charset="0"/>
              </a:rPr>
              <a:t>Једва су успели да девојчици растворе укочена уста. Агата је сипала у њих коњак полако и опрезно, од страха да га девојчица не поврати. Чим би мала почела да да загрцава, она би престала да сипа. Тако је најпосле флашица испражњена до дна. Већ после десетак минута девојчици избише грашке зноја по челу, очи јој затим добише живљи сјај и образи нешто мало боје.</a:t>
            </a:r>
          </a:p>
          <a:p>
            <a:endParaRPr lang="en-US" dirty="0"/>
          </a:p>
        </p:txBody>
      </p:sp>
    </p:spTree>
    <p:extLst>
      <p:ext uri="{BB962C8B-B14F-4D97-AF65-F5344CB8AC3E}">
        <p14:creationId xmlns:p14="http://schemas.microsoft.com/office/powerpoint/2010/main" val="194338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ru-RU" sz="3200" dirty="0" smtClean="0">
                <a:latin typeface="Arial" panose="020B0604020202020204" pitchFamily="34" charset="0"/>
                <a:cs typeface="Arial" panose="020B0604020202020204" pitchFamily="34" charset="0"/>
              </a:rPr>
              <a:t>Андрићев </a:t>
            </a:r>
            <a:r>
              <a:rPr lang="ru-RU" sz="3200" dirty="0">
                <a:latin typeface="Arial" panose="020B0604020202020204" pitchFamily="34" charset="0"/>
                <a:cs typeface="Arial" panose="020B0604020202020204" pitchFamily="34" charset="0"/>
              </a:rPr>
              <a:t>језик и </a:t>
            </a:r>
            <a:r>
              <a:rPr lang="ru-RU" sz="3200" dirty="0" smtClean="0">
                <a:latin typeface="Arial" panose="020B0604020202020204" pitchFamily="34" charset="0"/>
                <a:cs typeface="Arial" panose="020B0604020202020204" pitchFamily="34" charset="0"/>
              </a:rPr>
              <a:t>стил је </a:t>
            </a:r>
            <a:r>
              <a:rPr lang="ru-RU" sz="3200" dirty="0">
                <a:latin typeface="Arial" panose="020B0604020202020204" pitchFamily="34" charset="0"/>
                <a:cs typeface="Arial" panose="020B0604020202020204" pitchFamily="34" charset="0"/>
              </a:rPr>
              <a:t>сличан нашој усменој књижевности и зато препознаје и разоткрива душу нашег народа.</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428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sr-Cyrl-RS" sz="4000" b="1" dirty="0" smtClean="0">
                <a:latin typeface="Arial" panose="020B0604020202020204" pitchFamily="34" charset="0"/>
                <a:cs typeface="Arial" panose="020B0604020202020204" pitchFamily="34" charset="0"/>
              </a:rPr>
              <a:t>Анализа </a:t>
            </a:r>
            <a:r>
              <a:rPr lang="sr-Cyrl-RS" sz="4000" b="1" dirty="0">
                <a:latin typeface="Arial" panose="020B0604020202020204" pitchFamily="34" charset="0"/>
                <a:cs typeface="Arial" panose="020B0604020202020204" pitchFamily="34" charset="0"/>
              </a:rPr>
              <a:t>композиционих елемената приповетке </a:t>
            </a:r>
            <a:r>
              <a:rPr lang="sr-Cyrl-RS" sz="4000" b="1" i="1" dirty="0">
                <a:latin typeface="Arial" panose="020B0604020202020204" pitchFamily="34" charset="0"/>
                <a:cs typeface="Arial" panose="020B0604020202020204" pitchFamily="34" charset="0"/>
              </a:rPr>
              <a:t>Змија</a:t>
            </a:r>
            <a:r>
              <a:rPr lang="sr-Cyrl-RS" sz="4000" b="1" dirty="0">
                <a:latin typeface="Arial" panose="020B0604020202020204" pitchFamily="34" charset="0"/>
                <a:cs typeface="Arial" panose="020B0604020202020204" pitchFamily="34" charset="0"/>
              </a:rPr>
              <a:t> ( радња, простор, </a:t>
            </a:r>
            <a:r>
              <a:rPr lang="sr-Cyrl-RS" sz="4000" b="1" dirty="0" smtClean="0">
                <a:latin typeface="Arial" panose="020B0604020202020204" pitchFamily="34" charset="0"/>
                <a:cs typeface="Arial" panose="020B0604020202020204" pitchFamily="34" charset="0"/>
              </a:rPr>
              <a:t>време)</a:t>
            </a:r>
            <a:endParaRPr lang="en-US" sz="4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5F20993-D18F-4A60-95AD-B0AF008BEE92}" type="slidenum">
              <a:rPr lang="en-US" smtClean="0"/>
              <a:t>35</a:t>
            </a:fld>
            <a:endParaRPr lang="en-US"/>
          </a:p>
        </p:txBody>
      </p:sp>
    </p:spTree>
    <p:extLst>
      <p:ext uri="{BB962C8B-B14F-4D97-AF65-F5344CB8AC3E}">
        <p14:creationId xmlns:p14="http://schemas.microsoft.com/office/powerpoint/2010/main" val="1357568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sr-Cyrl-RS" sz="3200" dirty="0" smtClean="0">
                <a:latin typeface="Arial" pitchFamily="34" charset="0"/>
                <a:cs typeface="Arial" pitchFamily="34" charset="0"/>
              </a:rPr>
              <a:t>                          Радња и простор</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lgn="just"/>
            <a:r>
              <a:rPr lang="sr-Cyrl-RS" sz="3200" dirty="0">
                <a:latin typeface="Arial" pitchFamily="34" charset="0"/>
                <a:cs typeface="Arial" pitchFamily="34" charset="0"/>
              </a:rPr>
              <a:t>Р</a:t>
            </a:r>
            <a:r>
              <a:rPr lang="sr-Cyrl-RS" sz="3200" dirty="0" smtClean="0">
                <a:latin typeface="Arial" pitchFamily="34" charset="0"/>
                <a:cs typeface="Arial" pitchFamily="34" charset="0"/>
              </a:rPr>
              <a:t>адња </a:t>
            </a:r>
            <a:r>
              <a:rPr lang="sr-Cyrl-RS" sz="3200" dirty="0">
                <a:latin typeface="Arial" pitchFamily="34" charset="0"/>
                <a:cs typeface="Arial" pitchFamily="34" charset="0"/>
              </a:rPr>
              <a:t>сведена на један догађај, који  по својим последицама има пресудну улогу на живот јунака и који омогућава његово деловање и </a:t>
            </a:r>
            <a:r>
              <a:rPr lang="sr-Cyrl-RS" sz="3200" dirty="0" smtClean="0">
                <a:latin typeface="Arial" pitchFamily="34" charset="0"/>
                <a:cs typeface="Arial" pitchFamily="34" charset="0"/>
              </a:rPr>
              <a:t>испољавање</a:t>
            </a:r>
          </a:p>
          <a:p>
            <a:pPr algn="just"/>
            <a:r>
              <a:rPr lang="sr-Cyrl-RS" sz="3200" dirty="0" smtClean="0">
                <a:latin typeface="Arial" pitchFamily="34" charset="0"/>
                <a:cs typeface="Arial" pitchFamily="34" charset="0"/>
              </a:rPr>
              <a:t>У </a:t>
            </a:r>
            <a:r>
              <a:rPr lang="sr-Cyrl-RS" sz="3200" dirty="0">
                <a:latin typeface="Arial" pitchFamily="34" charset="0"/>
                <a:cs typeface="Arial" pitchFamily="34" charset="0"/>
              </a:rPr>
              <a:t>делу су присутни физички, социјални и духовни простор. </a:t>
            </a:r>
            <a:endParaRPr lang="sr-Cyrl-RS" sz="3200" dirty="0" smtClean="0">
              <a:latin typeface="Arial" pitchFamily="34" charset="0"/>
              <a:cs typeface="Arial" pitchFamily="34" charset="0"/>
            </a:endParaRPr>
          </a:p>
          <a:p>
            <a:pPr marL="0" indent="0">
              <a:buNone/>
            </a:pPr>
            <a:endParaRPr lang="en-US" sz="2000" dirty="0"/>
          </a:p>
        </p:txBody>
      </p:sp>
      <p:sp>
        <p:nvSpPr>
          <p:cNvPr id="7" name="Slide Number Placeholder 6"/>
          <p:cNvSpPr>
            <a:spLocks noGrp="1"/>
          </p:cNvSpPr>
          <p:nvPr>
            <p:ph type="sldNum" sz="quarter" idx="12"/>
          </p:nvPr>
        </p:nvSpPr>
        <p:spPr/>
        <p:txBody>
          <a:bodyPr/>
          <a:lstStyle/>
          <a:p>
            <a:fld id="{75F20993-D18F-4A60-95AD-B0AF008BEE92}" type="slidenum">
              <a:rPr lang="en-US" smtClean="0"/>
              <a:t>36</a:t>
            </a:fld>
            <a:endParaRPr lang="en-US"/>
          </a:p>
        </p:txBody>
      </p:sp>
    </p:spTree>
    <p:extLst>
      <p:ext uri="{BB962C8B-B14F-4D97-AF65-F5344CB8AC3E}">
        <p14:creationId xmlns:p14="http://schemas.microsoft.com/office/powerpoint/2010/main" val="1689966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6747"/>
          </a:xfrm>
        </p:spPr>
        <p:txBody>
          <a:bodyPr>
            <a:normAutofit fontScale="90000"/>
          </a:bodyPr>
          <a:lstStyle/>
          <a:p>
            <a:r>
              <a:rPr lang="sr-Cyrl-RS" sz="3200" dirty="0" smtClean="0">
                <a:latin typeface="Arial" pitchFamily="34" charset="0"/>
                <a:cs typeface="Arial" pitchFamily="34" charset="0"/>
              </a:rPr>
              <a:t>                                   </a:t>
            </a:r>
            <a:r>
              <a:rPr lang="sr-Cyrl-RS" sz="3200" dirty="0" smtClean="0">
                <a:latin typeface="Arial" pitchFamily="34" charset="0"/>
                <a:cs typeface="Arial" pitchFamily="34" charset="0"/>
              </a:rPr>
              <a:t/>
            </a:r>
            <a:br>
              <a:rPr lang="sr-Cyrl-RS" sz="3200" dirty="0" smtClean="0">
                <a:latin typeface="Arial" pitchFamily="34" charset="0"/>
                <a:cs typeface="Arial" pitchFamily="34" charset="0"/>
              </a:rPr>
            </a:br>
            <a:r>
              <a:rPr lang="sr-Cyrl-RS" sz="3200" dirty="0">
                <a:latin typeface="Arial" pitchFamily="34" charset="0"/>
                <a:cs typeface="Arial" pitchFamily="34" charset="0"/>
              </a:rPr>
              <a:t/>
            </a:r>
            <a:br>
              <a:rPr lang="sr-Cyrl-RS" sz="3200" dirty="0">
                <a:latin typeface="Arial" pitchFamily="34" charset="0"/>
                <a:cs typeface="Arial" pitchFamily="34" charset="0"/>
              </a:rPr>
            </a:br>
            <a:r>
              <a:rPr lang="sr-Cyrl-RS" sz="3200" dirty="0">
                <a:latin typeface="Arial" pitchFamily="34" charset="0"/>
                <a:cs typeface="Arial" pitchFamily="34" charset="0"/>
              </a:rPr>
              <a:t> </a:t>
            </a:r>
            <a:r>
              <a:rPr lang="sr-Cyrl-RS" sz="3200" dirty="0" smtClean="0">
                <a:latin typeface="Arial" pitchFamily="34" charset="0"/>
                <a:cs typeface="Arial" pitchFamily="34" charset="0"/>
              </a:rPr>
              <a:t>                                            </a:t>
            </a:r>
            <a:r>
              <a:rPr lang="sr-Cyrl-RS" sz="3200" dirty="0" smtClean="0">
                <a:latin typeface="Arial" pitchFamily="34" charset="0"/>
                <a:cs typeface="Arial" pitchFamily="34" charset="0"/>
              </a:rPr>
              <a:t>Време</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sr-Cyrl-RS" sz="3200" dirty="0">
                <a:latin typeface="Arial" pitchFamily="34" charset="0"/>
                <a:cs typeface="Arial" pitchFamily="34" charset="0"/>
              </a:rPr>
              <a:t>Само време у приповеци је конкретно одређено, 1885. година, планирано дводневно путовање и описан кључни догађај првог дана.</a:t>
            </a:r>
            <a:endParaRPr lang="en-US" sz="3200" dirty="0">
              <a:latin typeface="Arial" pitchFamily="34" charset="0"/>
              <a:cs typeface="Arial" pitchFamily="34" charset="0"/>
            </a:endParaRPr>
          </a:p>
          <a:p>
            <a:pPr algn="just"/>
            <a:r>
              <a:rPr lang="sr-Cyrl-RS" sz="3200" dirty="0">
                <a:latin typeface="Arial" pitchFamily="34" charset="0"/>
                <a:cs typeface="Arial" pitchFamily="34" charset="0"/>
              </a:rPr>
              <a:t>Посебан нагласак је стављен и на Агатин субјективан доживљај  </a:t>
            </a:r>
            <a:r>
              <a:rPr lang="sr-Cyrl-RS" sz="3200" dirty="0" smtClean="0">
                <a:latin typeface="Arial" pitchFamily="34" charset="0"/>
                <a:cs typeface="Arial" pitchFamily="34" charset="0"/>
              </a:rPr>
              <a:t>времена.</a:t>
            </a:r>
            <a:endParaRPr lang="en-US" sz="32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75F20993-D18F-4A60-95AD-B0AF008BEE92}" type="slidenum">
              <a:rPr lang="en-US" smtClean="0"/>
              <a:t>37</a:t>
            </a:fld>
            <a:endParaRPr lang="en-US"/>
          </a:p>
        </p:txBody>
      </p:sp>
    </p:spTree>
    <p:extLst>
      <p:ext uri="{BB962C8B-B14F-4D97-AF65-F5344CB8AC3E}">
        <p14:creationId xmlns:p14="http://schemas.microsoft.com/office/powerpoint/2010/main" val="1193175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                               </a:t>
            </a:r>
            <a:r>
              <a:rPr lang="sr-Cyrl-RS" sz="3200" dirty="0" smtClean="0">
                <a:latin typeface="Arial" pitchFamily="34" charset="0"/>
                <a:cs typeface="Arial" pitchFamily="34" charset="0"/>
              </a:rPr>
              <a:t>Агата и Амалија</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sr-Cyrl-RS" sz="3200" dirty="0">
                <a:latin typeface="Arial" pitchFamily="34" charset="0"/>
                <a:cs typeface="Arial" pitchFamily="34" charset="0"/>
              </a:rPr>
              <a:t>Агата, старија сестра, у бечком друштву позната по надимку </a:t>
            </a:r>
            <a:r>
              <a:rPr lang="sr-Cyrl-RS" sz="3200" dirty="0" smtClean="0">
                <a:latin typeface="Arial" pitchFamily="34" charset="0"/>
                <a:cs typeface="Arial" pitchFamily="34" charset="0"/>
              </a:rPr>
              <a:t>Caritas</a:t>
            </a:r>
            <a:r>
              <a:rPr lang="en-US" sz="3200" dirty="0" smtClean="0">
                <a:latin typeface="Arial" pitchFamily="34" charset="0"/>
                <a:cs typeface="Arial" pitchFamily="34" charset="0"/>
              </a:rPr>
              <a:t> </a:t>
            </a:r>
            <a:r>
              <a:rPr lang="sr-Cyrl-RS" sz="3200" dirty="0" smtClean="0">
                <a:latin typeface="Arial" pitchFamily="34" charset="0"/>
                <a:cs typeface="Arial" pitchFamily="34" charset="0"/>
              </a:rPr>
              <a:t>-</a:t>
            </a:r>
            <a:r>
              <a:rPr lang="en-US" sz="3200" dirty="0" smtClean="0">
                <a:latin typeface="Arial" pitchFamily="34" charset="0"/>
                <a:cs typeface="Arial" pitchFamily="34" charset="0"/>
              </a:rPr>
              <a:t> </a:t>
            </a:r>
            <a:r>
              <a:rPr lang="sr-Cyrl-RS" sz="3200" dirty="0" smtClean="0">
                <a:latin typeface="Arial" pitchFamily="34" charset="0"/>
                <a:cs typeface="Arial" pitchFamily="34" charset="0"/>
              </a:rPr>
              <a:t>Милосрђе </a:t>
            </a:r>
            <a:r>
              <a:rPr lang="sr-Cyrl-RS" sz="3200" dirty="0">
                <a:latin typeface="Arial" pitchFamily="34" charset="0"/>
                <a:cs typeface="Arial" pitchFamily="34" charset="0"/>
              </a:rPr>
              <a:t>због оснивања друштва за помагање </a:t>
            </a:r>
            <a:r>
              <a:rPr lang="sr-Cyrl-RS" sz="3200" dirty="0" smtClean="0">
                <a:latin typeface="Arial" pitchFamily="34" charset="0"/>
                <a:cs typeface="Arial" pitchFamily="34" charset="0"/>
              </a:rPr>
              <a:t>сиромашним.</a:t>
            </a:r>
            <a:endParaRPr lang="en-US" sz="3200" dirty="0" smtClean="0">
              <a:latin typeface="Arial" pitchFamily="34" charset="0"/>
              <a:cs typeface="Arial" pitchFamily="34" charset="0"/>
            </a:endParaRPr>
          </a:p>
          <a:p>
            <a:pPr marL="0" indent="0" algn="just">
              <a:buNone/>
            </a:pPr>
            <a:endParaRPr lang="sr-Cyrl-RS" sz="3200" dirty="0" smtClean="0">
              <a:latin typeface="Arial" pitchFamily="34" charset="0"/>
              <a:cs typeface="Arial" pitchFamily="34" charset="0"/>
            </a:endParaRPr>
          </a:p>
          <a:p>
            <a:pPr algn="just"/>
            <a:r>
              <a:rPr lang="sr-Cyrl-RS" sz="3200" dirty="0" smtClean="0">
                <a:latin typeface="Arial" pitchFamily="34" charset="0"/>
                <a:cs typeface="Arial" pitchFamily="34" charset="0"/>
              </a:rPr>
              <a:t>Амалија,</a:t>
            </a:r>
            <a:r>
              <a:rPr lang="en-US" sz="3200" dirty="0">
                <a:latin typeface="Arial" pitchFamily="34" charset="0"/>
                <a:cs typeface="Arial" pitchFamily="34" charset="0"/>
              </a:rPr>
              <a:t> </a:t>
            </a:r>
            <a:r>
              <a:rPr lang="sr-Cyrl-RS" sz="3200" dirty="0" smtClean="0">
                <a:latin typeface="Arial" pitchFamily="34" charset="0"/>
                <a:cs typeface="Arial" pitchFamily="34" charset="0"/>
              </a:rPr>
              <a:t>позната </a:t>
            </a:r>
            <a:r>
              <a:rPr lang="sr-Cyrl-RS" sz="3200" dirty="0">
                <a:latin typeface="Arial" pitchFamily="34" charset="0"/>
                <a:cs typeface="Arial" pitchFamily="34" charset="0"/>
              </a:rPr>
              <a:t>по надимку Офелија, воли забаве и </a:t>
            </a:r>
            <a:r>
              <a:rPr lang="sr-Cyrl-RS" sz="3200" dirty="0" smtClean="0">
                <a:latin typeface="Arial" pitchFamily="34" charset="0"/>
                <a:cs typeface="Arial" pitchFamily="34" charset="0"/>
              </a:rPr>
              <a:t>књиге.</a:t>
            </a:r>
            <a:endParaRPr lang="en-US" sz="3200" dirty="0"/>
          </a:p>
        </p:txBody>
      </p:sp>
      <p:sp>
        <p:nvSpPr>
          <p:cNvPr id="7" name="Slide Number Placeholder 6"/>
          <p:cNvSpPr>
            <a:spLocks noGrp="1"/>
          </p:cNvSpPr>
          <p:nvPr>
            <p:ph type="sldNum" sz="quarter" idx="12"/>
          </p:nvPr>
        </p:nvSpPr>
        <p:spPr/>
        <p:txBody>
          <a:bodyPr/>
          <a:lstStyle/>
          <a:p>
            <a:fld id="{75F20993-D18F-4A60-95AD-B0AF008BEE92}" type="slidenum">
              <a:rPr lang="en-US" smtClean="0"/>
              <a:t>38</a:t>
            </a:fld>
            <a:endParaRPr lang="en-US"/>
          </a:p>
        </p:txBody>
      </p:sp>
    </p:spTree>
    <p:extLst>
      <p:ext uri="{BB962C8B-B14F-4D97-AF65-F5344CB8AC3E}">
        <p14:creationId xmlns:p14="http://schemas.microsoft.com/office/powerpoint/2010/main" val="3412615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sr-Cyrl-RS" sz="3200" dirty="0" smtClean="0">
                <a:latin typeface="Arial" panose="020B0604020202020204" pitchFamily="34" charset="0"/>
                <a:cs typeface="Arial" panose="020B0604020202020204" pitchFamily="34" charset="0"/>
              </a:rPr>
              <a:t>Смиља Србијанка</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sr-Cyrl-RS" sz="3200" dirty="0">
                <a:latin typeface="Arial" panose="020B0604020202020204" pitchFamily="34" charset="0"/>
                <a:cs typeface="Arial" panose="020B0604020202020204" pitchFamily="34" charset="0"/>
              </a:rPr>
              <a:t>Смиља Србијанка </a:t>
            </a:r>
            <a:r>
              <a:rPr lang="sr-Cyrl-RS" sz="3200" dirty="0" smtClean="0">
                <a:latin typeface="Arial" panose="020B0604020202020204" pitchFamily="34" charset="0"/>
                <a:cs typeface="Arial" panose="020B0604020202020204" pitchFamily="34" charset="0"/>
              </a:rPr>
              <a:t>„</a:t>
            </a:r>
            <a:r>
              <a:rPr lang="sr-Cyrl-RS" sz="3200" i="1" dirty="0" smtClean="0">
                <a:latin typeface="Arial" panose="020B0604020202020204" pitchFamily="34" charset="0"/>
                <a:cs typeface="Arial" panose="020B0604020202020204" pitchFamily="34" charset="0"/>
              </a:rPr>
              <a:t>гатара </a:t>
            </a:r>
            <a:r>
              <a:rPr lang="sr-Cyrl-RS" sz="3200" i="1" dirty="0">
                <a:latin typeface="Arial" panose="020B0604020202020204" pitchFamily="34" charset="0"/>
                <a:cs typeface="Arial" panose="020B0604020202020204" pitchFamily="34" charset="0"/>
              </a:rPr>
              <a:t>и бајалица, за цео тај крај, била је румена и јака жена, крупних црних </a:t>
            </a:r>
            <a:r>
              <a:rPr lang="sr-Cyrl-RS" sz="3200" i="1" dirty="0" smtClean="0">
                <a:latin typeface="Arial" panose="020B0604020202020204" pitchFamily="34" charset="0"/>
                <a:cs typeface="Arial" panose="020B0604020202020204" pitchFamily="34" charset="0"/>
              </a:rPr>
              <a:t>очију“</a:t>
            </a:r>
            <a:r>
              <a:rPr lang="sr-Cyrl-RS" sz="3200" dirty="0" smtClean="0">
                <a:latin typeface="Arial" panose="020B0604020202020204" pitchFamily="34" charset="0"/>
                <a:cs typeface="Arial" panose="020B0604020202020204" pitchFamily="34" charset="0"/>
              </a:rPr>
              <a:t>(</a:t>
            </a:r>
            <a:r>
              <a:rPr lang="sr-Cyrl-RS" sz="3200" dirty="0" smtClean="0">
                <a:latin typeface="Arial" panose="020B0604020202020204" pitchFamily="34" charset="0"/>
                <a:cs typeface="Arial" panose="020B0604020202020204" pitchFamily="34" charset="0"/>
              </a:rPr>
              <a:t>Змија</a:t>
            </a:r>
            <a:r>
              <a:rPr lang="sr-Cyrl-RS"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sr-Cyrl-RS" sz="3200" dirty="0" smtClean="0">
                <a:latin typeface="Arial" panose="020B0604020202020204" pitchFamily="34" charset="0"/>
                <a:cs typeface="Arial" panose="020B0604020202020204" pitchFamily="34" charset="0"/>
              </a:rPr>
              <a:t>је </a:t>
            </a:r>
            <a:r>
              <a:rPr lang="sr-Cyrl-RS" sz="3200" dirty="0">
                <a:latin typeface="Arial" panose="020B0604020202020204" pitchFamily="34" charset="0"/>
                <a:cs typeface="Arial" panose="020B0604020202020204" pitchFamily="34" charset="0"/>
              </a:rPr>
              <a:t>типични представник своје </a:t>
            </a:r>
            <a:r>
              <a:rPr lang="sr-Cyrl-RS" sz="3200" dirty="0" smtClean="0">
                <a:latin typeface="Arial" panose="020B0604020202020204" pitchFamily="34" charset="0"/>
                <a:cs typeface="Arial" panose="020B0604020202020204" pitchFamily="34" charset="0"/>
              </a:rPr>
              <a:t>средине.</a:t>
            </a:r>
            <a:endParaRPr lang="en-US" sz="3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75F20993-D18F-4A60-95AD-B0AF008BEE92}" type="slidenum">
              <a:rPr lang="en-US" smtClean="0"/>
              <a:t>39</a:t>
            </a:fld>
            <a:endParaRPr lang="en-US"/>
          </a:p>
        </p:txBody>
      </p:sp>
    </p:spTree>
    <p:extLst>
      <p:ext uri="{BB962C8B-B14F-4D97-AF65-F5344CB8AC3E}">
        <p14:creationId xmlns:p14="http://schemas.microsoft.com/office/powerpoint/2010/main" val="2819699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smtClean="0">
                <a:latin typeface="Arial" panose="020B0604020202020204" pitchFamily="34" charset="0"/>
                <a:cs typeface="Arial" panose="020B0604020202020204" pitchFamily="34" charset="0"/>
              </a:rPr>
              <a:t>Истраживачки задаци:</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endParaRPr lang="sr-Cyrl-RS" dirty="0" smtClean="0"/>
          </a:p>
          <a:p>
            <a:r>
              <a:rPr lang="sr-Cyrl-RS" sz="3600" dirty="0" smtClean="0">
                <a:latin typeface="Arial" panose="020B0604020202020204" pitchFamily="34" charset="0"/>
                <a:cs typeface="Arial" panose="020B0604020202020204" pitchFamily="34" charset="0"/>
              </a:rPr>
              <a:t>Прва група - Андрић у Сокобањи</a:t>
            </a:r>
          </a:p>
          <a:p>
            <a:r>
              <a:rPr lang="sr-Cyrl-RS" sz="3600" dirty="0" smtClean="0">
                <a:latin typeface="Arial" panose="020B0604020202020204" pitchFamily="34" charset="0"/>
                <a:cs typeface="Arial" panose="020B0604020202020204" pitchFamily="34" charset="0"/>
              </a:rPr>
              <a:t>Друга група - </a:t>
            </a:r>
            <a:r>
              <a:rPr lang="sr-Cyrl-RS" sz="3600" dirty="0">
                <a:latin typeface="Arial" panose="020B0604020202020204" pitchFamily="34" charset="0"/>
                <a:cs typeface="Arial" panose="020B0604020202020204" pitchFamily="34" charset="0"/>
              </a:rPr>
              <a:t>Трагови усмене књижевности у приповеци </a:t>
            </a:r>
            <a:r>
              <a:rPr lang="sr-Cyrl-RS" sz="3600" i="1" dirty="0">
                <a:latin typeface="Arial" panose="020B0604020202020204" pitchFamily="34" charset="0"/>
                <a:cs typeface="Arial" panose="020B0604020202020204" pitchFamily="34" charset="0"/>
              </a:rPr>
              <a:t>Змија</a:t>
            </a:r>
            <a:r>
              <a:rPr lang="sr-Cyrl-RS" sz="3600" dirty="0">
                <a:latin typeface="Arial" panose="020B0604020202020204" pitchFamily="34" charset="0"/>
                <a:cs typeface="Arial" panose="020B0604020202020204" pitchFamily="34" charset="0"/>
              </a:rPr>
              <a:t> Иве Андрића</a:t>
            </a:r>
            <a:endParaRPr lang="en-US" sz="3600" dirty="0">
              <a:latin typeface="Arial" panose="020B0604020202020204" pitchFamily="34" charset="0"/>
              <a:cs typeface="Arial" panose="020B0604020202020204" pitchFamily="34" charset="0"/>
            </a:endParaRPr>
          </a:p>
          <a:p>
            <a:r>
              <a:rPr lang="sr-Cyrl-RS" sz="3600" dirty="0" smtClean="0">
                <a:latin typeface="Arial" panose="020B0604020202020204" pitchFamily="34" charset="0"/>
                <a:cs typeface="Arial" panose="020B0604020202020204" pitchFamily="34" charset="0"/>
              </a:rPr>
              <a:t>Трећа група - </a:t>
            </a:r>
            <a:r>
              <a:rPr lang="sr-Cyrl-RS" sz="3600" dirty="0">
                <a:latin typeface="Arial" panose="020B0604020202020204" pitchFamily="34" charset="0"/>
                <a:cs typeface="Arial" panose="020B0604020202020204" pitchFamily="34" charset="0"/>
              </a:rPr>
              <a:t>Анализа композиционих елемената приповетке </a:t>
            </a:r>
            <a:r>
              <a:rPr lang="sr-Cyrl-RS" sz="3600" i="1" dirty="0">
                <a:latin typeface="Arial" panose="020B0604020202020204" pitchFamily="34" charset="0"/>
                <a:cs typeface="Arial" panose="020B0604020202020204" pitchFamily="34" charset="0"/>
              </a:rPr>
              <a:t>Змија</a:t>
            </a:r>
            <a:r>
              <a:rPr lang="sr-Cyrl-RS" sz="3600" dirty="0">
                <a:latin typeface="Arial" panose="020B0604020202020204" pitchFamily="34" charset="0"/>
                <a:cs typeface="Arial" panose="020B0604020202020204" pitchFamily="34" charset="0"/>
              </a:rPr>
              <a:t> ( радња, простор, време</a:t>
            </a:r>
            <a:r>
              <a:rPr lang="sr-Cyrl-RS" sz="3600" dirty="0" smtClean="0">
                <a:latin typeface="Arial" panose="020B0604020202020204" pitchFamily="34" charset="0"/>
                <a:cs typeface="Arial" panose="020B0604020202020204" pitchFamily="34" charset="0"/>
              </a:rPr>
              <a:t>)</a:t>
            </a:r>
          </a:p>
          <a:p>
            <a:r>
              <a:rPr lang="sr-Cyrl-RS" sz="3600" dirty="0" smtClean="0">
                <a:latin typeface="Arial" panose="020B0604020202020204" pitchFamily="34" charset="0"/>
                <a:cs typeface="Arial" panose="020B0604020202020204" pitchFamily="34" charset="0"/>
              </a:rPr>
              <a:t>Четврта група </a:t>
            </a:r>
            <a:r>
              <a:rPr lang="sr-Cyrl-RS" sz="3600" dirty="0">
                <a:latin typeface="Arial" panose="020B0604020202020204" pitchFamily="34" charset="0"/>
                <a:cs typeface="Arial" panose="020B0604020202020204" pitchFamily="34" charset="0"/>
              </a:rPr>
              <a:t>- Ликови приповетке </a:t>
            </a:r>
            <a:r>
              <a:rPr lang="sr-Cyrl-RS" sz="3600" i="1" dirty="0">
                <a:latin typeface="Arial" panose="020B0604020202020204" pitchFamily="34" charset="0"/>
                <a:cs typeface="Arial" panose="020B0604020202020204" pitchFamily="34" charset="0"/>
              </a:rPr>
              <a:t>Змија</a:t>
            </a:r>
            <a:endParaRPr lang="en-US" sz="3600" dirty="0">
              <a:latin typeface="Arial" panose="020B0604020202020204" pitchFamily="34" charset="0"/>
              <a:cs typeface="Arial" panose="020B0604020202020204" pitchFamily="34" charset="0"/>
            </a:endParaRPr>
          </a:p>
          <a:p>
            <a:pPr marL="0" indent="0">
              <a:buNone/>
            </a:pPr>
            <a:endParaRPr lang="en-US" dirty="0"/>
          </a:p>
        </p:txBody>
      </p:sp>
      <p:sp>
        <p:nvSpPr>
          <p:cNvPr id="7" name="Slide Number Placeholder 6"/>
          <p:cNvSpPr>
            <a:spLocks noGrp="1"/>
          </p:cNvSpPr>
          <p:nvPr>
            <p:ph type="sldNum" sz="quarter" idx="12"/>
          </p:nvPr>
        </p:nvSpPr>
        <p:spPr/>
        <p:txBody>
          <a:bodyPr/>
          <a:lstStyle/>
          <a:p>
            <a:fld id="{75F20993-D18F-4A60-95AD-B0AF008BEE92}" type="slidenum">
              <a:rPr lang="en-US" smtClean="0"/>
              <a:t>4</a:t>
            </a:fld>
            <a:endParaRPr lang="en-US"/>
          </a:p>
        </p:txBody>
      </p:sp>
    </p:spTree>
    <p:extLst>
      <p:ext uri="{BB962C8B-B14F-4D97-AF65-F5344CB8AC3E}">
        <p14:creationId xmlns:p14="http://schemas.microsoft.com/office/powerpoint/2010/main" val="1858838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dirty="0" smtClean="0">
                <a:latin typeface="Arial" panose="020B0604020202020204" pitchFamily="34" charset="0"/>
                <a:cs typeface="Arial" panose="020B0604020202020204" pitchFamily="34" charset="0"/>
              </a:rPr>
              <a:t>                                 </a:t>
            </a:r>
            <a:r>
              <a:rPr lang="sr-Cyrl-RS" sz="3200" dirty="0" smtClean="0">
                <a:latin typeface="Arial" panose="020B0604020202020204" pitchFamily="34" charset="0"/>
                <a:cs typeface="Arial" panose="020B0604020202020204" pitchFamily="34" charset="0"/>
              </a:rPr>
              <a:t>Закључак</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3979" y="1325563"/>
            <a:ext cx="10515600" cy="4351338"/>
          </a:xfrm>
        </p:spPr>
        <p:txBody>
          <a:bodyPr>
            <a:noAutofit/>
          </a:bodyPr>
          <a:lstStyle/>
          <a:p>
            <a:endParaRPr lang="sr-Cyrl-RS" sz="3600" dirty="0" smtClean="0">
              <a:latin typeface="Arial" panose="020B0604020202020204" pitchFamily="34" charset="0"/>
              <a:cs typeface="Arial" panose="020B0604020202020204" pitchFamily="34" charset="0"/>
            </a:endParaRPr>
          </a:p>
          <a:p>
            <a:pPr marL="0" indent="0">
              <a:buNone/>
            </a:pPr>
            <a:r>
              <a:rPr lang="sr-Cyrl-RS" sz="3200" dirty="0">
                <a:latin typeface="Arial" pitchFamily="34" charset="0"/>
                <a:cs typeface="Arial" pitchFamily="34" charset="0"/>
              </a:rPr>
              <a:t>Које год да је Андрићево дело у питању, приповетка, роман, поезија у прози, оно има велики естетски и морални значај у настави књижевности.</a:t>
            </a:r>
            <a:endParaRPr lang="en-US" sz="3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75F20993-D18F-4A60-95AD-B0AF008BEE92}" type="slidenum">
              <a:rPr lang="en-US" smtClean="0"/>
              <a:t>40</a:t>
            </a:fld>
            <a:endParaRPr lang="en-US"/>
          </a:p>
        </p:txBody>
      </p:sp>
    </p:spTree>
    <p:extLst>
      <p:ext uri="{BB962C8B-B14F-4D97-AF65-F5344CB8AC3E}">
        <p14:creationId xmlns:p14="http://schemas.microsoft.com/office/powerpoint/2010/main" val="2069340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sr-Cyrl-RS" sz="3200" dirty="0" smtClean="0">
                <a:latin typeface="Arial" pitchFamily="34" charset="0"/>
                <a:cs typeface="Arial" pitchFamily="34" charset="0"/>
              </a:rPr>
              <a:t>                                      Закључак</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sr-Cyrl-RS" sz="3200" dirty="0">
                <a:latin typeface="Arial" panose="020B0604020202020204" pitchFamily="34" charset="0"/>
                <a:cs typeface="Arial" panose="020B0604020202020204" pitchFamily="34" charset="0"/>
              </a:rPr>
              <a:t>На страницама које се сврставају у саму врхунску уметност, ученици не само да изграђују свој читалачки укус и смисао за лепо, већ их кроз, на први поглед једноставан реалистички израз, усмерава на одређене сложене истине о смислу човековог живота и постојања.</a:t>
            </a:r>
            <a:endParaRPr lang="en-US" sz="3200" dirty="0">
              <a:latin typeface="Arial" panose="020B060402020202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3735500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3"/>
            <a:ext cx="10515600" cy="789907"/>
          </a:xfrm>
        </p:spPr>
        <p:txBody>
          <a:bodyPr/>
          <a:lstStyle/>
          <a:p>
            <a:r>
              <a:rPr lang="sr-Cyrl-RS" dirty="0" smtClean="0"/>
              <a:t>Литература:</a:t>
            </a:r>
            <a:endParaRPr lang="en-US" dirty="0"/>
          </a:p>
        </p:txBody>
      </p:sp>
      <p:sp>
        <p:nvSpPr>
          <p:cNvPr id="3" name="Content Placeholder 2"/>
          <p:cNvSpPr>
            <a:spLocks noGrp="1"/>
          </p:cNvSpPr>
          <p:nvPr>
            <p:ph idx="1"/>
          </p:nvPr>
        </p:nvSpPr>
        <p:spPr>
          <a:xfrm>
            <a:off x="324853" y="1010653"/>
            <a:ext cx="11345779" cy="5618747"/>
          </a:xfrm>
        </p:spPr>
        <p:txBody>
          <a:bodyPr>
            <a:noAutofit/>
          </a:bodyPr>
          <a:lstStyle/>
          <a:p>
            <a:pPr lvl="0" algn="just"/>
            <a:r>
              <a:rPr lang="sr-Cyrl-RS" sz="2000" dirty="0">
                <a:latin typeface="Arial" panose="020B0604020202020204" pitchFamily="34" charset="0"/>
                <a:cs typeface="Arial" panose="020B0604020202020204" pitchFamily="34" charset="0"/>
              </a:rPr>
              <a:t>Иво Андрић – Сабрана дела Иве Андрића, Просвета, Београд, 1967, страна 126.</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Вук Милатовић – Књижевно дело Иве Андрића у настави, Завод за уџбенике и наставна средства, Београд, 1996.</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Жанета Ђукић Перишић – Писац и прича, Академска књига, Нови Сад, 2012. </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Оливера Радуловић –Нова читања Андрићевог дела, Библиотека Матице српске, Нови Сад, 2013.</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Велибор Боба Михић – Сремац, Нушић и Андрић, Удружење уметника „Врело“, Сокобања, 2010.</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Стојан Тодоровић – Сокобањски споменар, Народна библиотека „Стеван Сремац“, Сокобања, 2002.</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Татјана Корићанац, Љиљана Н. Николић – О причању и онима који причају: Иво Андрић и Сокобања, Музеј града Београда и Општина Сокобања, Београд/Сокобања, 2011.</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Владимир Бован, Народна књижевност, Јединство, Приштина, 1989.</a:t>
            </a:r>
            <a:endParaRPr lang="en-US" sz="2000" dirty="0">
              <a:latin typeface="Arial" panose="020B0604020202020204" pitchFamily="34" charset="0"/>
              <a:cs typeface="Arial" panose="020B0604020202020204" pitchFamily="34" charset="0"/>
            </a:endParaRPr>
          </a:p>
          <a:p>
            <a:pPr lvl="0" algn="just"/>
            <a:r>
              <a:rPr lang="sr-Cyrl-RS" sz="2000" dirty="0">
                <a:latin typeface="Arial" panose="020B0604020202020204" pitchFamily="34" charset="0"/>
                <a:cs typeface="Arial" panose="020B0604020202020204" pitchFamily="34" charset="0"/>
              </a:rPr>
              <a:t>Класици светске књижевности – Јубилеји -Како је тумачен Иво Андрић, Каталог изложбе поводом 100 година од објављивања првог рада и 50 година од додељивања Нобелове награде, Универзитетска библиотека Светозар Марковић, Београд, октобар 2011.</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75F20993-D18F-4A60-95AD-B0AF008BEE92}" type="slidenum">
              <a:rPr lang="en-US" smtClean="0"/>
              <a:t>42</a:t>
            </a:fld>
            <a:endParaRPr lang="en-US"/>
          </a:p>
        </p:txBody>
      </p:sp>
    </p:spTree>
    <p:extLst>
      <p:ext uri="{BB962C8B-B14F-4D97-AF65-F5344CB8AC3E}">
        <p14:creationId xmlns:p14="http://schemas.microsoft.com/office/powerpoint/2010/main" val="400605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3600" b="1" dirty="0">
                <a:latin typeface="Arial" panose="020B0604020202020204" pitchFamily="34" charset="0"/>
                <a:cs typeface="Arial" panose="020B0604020202020204" pitchFamily="34" charset="0"/>
              </a:rPr>
              <a:t>Андрић у Сокобањи</a:t>
            </a:r>
            <a:r>
              <a:rPr lang="en-US" dirty="0"/>
              <a:t/>
            </a:r>
            <a:br>
              <a:rPr lang="en-US" dirty="0"/>
            </a:br>
            <a:endParaRPr lang="en-US" dirty="0"/>
          </a:p>
        </p:txBody>
      </p:sp>
    </p:spTree>
    <p:extLst>
      <p:ext uri="{BB962C8B-B14F-4D97-AF65-F5344CB8AC3E}">
        <p14:creationId xmlns:p14="http://schemas.microsoft.com/office/powerpoint/2010/main" val="196672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778" y="580768"/>
            <a:ext cx="11119022" cy="5596195"/>
          </a:xfrm>
        </p:spPr>
        <p:txBody>
          <a:bodyPr/>
          <a:lstStyle/>
          <a:p>
            <a:pPr marL="0" indent="0">
              <a:buNone/>
            </a:pPr>
            <a:r>
              <a:rPr lang="sr-Cyrl-BA" sz="3200" i="1" dirty="0">
                <a:latin typeface="Arial" panose="020B0604020202020204" pitchFamily="34" charset="0"/>
                <a:cs typeface="Arial" panose="020B0604020202020204" pitchFamily="34" charset="0"/>
              </a:rPr>
              <a:t>Све се бојим – прочуће се ово место; свет ће нагрнути и ја ћу морати да бежим одавде и да тражим неку другу бању. А где да нађем овакву лепоту и мир? Само да знате: и овде се умире, јер се свугде на свету мора умрети. Али, овде је живот лепши и ваљда нешто </a:t>
            </a:r>
            <a:r>
              <a:rPr lang="sr-Cyrl-BA" sz="3200" i="1" dirty="0" smtClean="0">
                <a:latin typeface="Arial" panose="020B0604020202020204" pitchFamily="34" charset="0"/>
                <a:cs typeface="Arial" panose="020B0604020202020204" pitchFamily="34" charset="0"/>
              </a:rPr>
              <a:t>дужи.</a:t>
            </a:r>
            <a:r>
              <a:rPr lang="sr-Cyrl-RS" sz="3200" dirty="0" smtClean="0">
                <a:latin typeface="Arial" panose="020B0604020202020204" pitchFamily="34" charset="0"/>
                <a:cs typeface="Arial" panose="020B0604020202020204" pitchFamily="34" charset="0"/>
              </a:rPr>
              <a:t> </a:t>
            </a:r>
          </a:p>
          <a:p>
            <a:pPr marL="0" indent="0">
              <a:buNone/>
            </a:pPr>
            <a:r>
              <a:rPr lang="sr-Cyrl-BA" sz="3200" dirty="0" smtClean="0">
                <a:latin typeface="Arial" panose="020B0604020202020204" pitchFamily="34" charset="0"/>
                <a:cs typeface="Arial" panose="020B0604020202020204" pitchFamily="34" charset="0"/>
              </a:rPr>
              <a:t>Иво </a:t>
            </a:r>
            <a:r>
              <a:rPr lang="sr-Cyrl-BA" sz="3200" dirty="0">
                <a:latin typeface="Arial" panose="020B0604020202020204" pitchFamily="34" charset="0"/>
                <a:cs typeface="Arial" panose="020B0604020202020204" pitchFamily="34" charset="0"/>
              </a:rPr>
              <a:t>Андрић</a:t>
            </a:r>
            <a:endParaRPr lang="en-US" sz="320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1573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10" y="342058"/>
            <a:ext cx="10515600" cy="4351338"/>
          </a:xfrm>
        </p:spPr>
        <p:txBody>
          <a:bodyPr>
            <a:normAutofit/>
          </a:bodyPr>
          <a:lstStyle/>
          <a:p>
            <a:r>
              <a:rPr lang="sr-Cyrl-BA" sz="3200" dirty="0">
                <a:latin typeface="Arial" panose="020B0604020202020204" pitchFamily="34" charset="0"/>
                <a:cs typeface="Arial" panose="020B0604020202020204" pitchFamily="34" charset="0"/>
              </a:rPr>
              <a:t>Иво Андрић је у Сокобању први пут дошао 1942. године, за време Другог светског рата</a:t>
            </a:r>
            <a:r>
              <a:rPr lang="sr-Cyrl-BA" sz="3200" dirty="0" smtClean="0">
                <a:latin typeface="Arial" panose="020B0604020202020204" pitchFamily="34" charset="0"/>
                <a:cs typeface="Arial" panose="020B0604020202020204" pitchFamily="34" charset="0"/>
              </a:rPr>
              <a:t>.</a:t>
            </a:r>
          </a:p>
          <a:p>
            <a:pPr marL="0" indent="0">
              <a:buNone/>
            </a:pPr>
            <a:endParaRPr lang="sr-Cyrl-BA" sz="3200" dirty="0" smtClean="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pic>
        <p:nvPicPr>
          <p:cNvPr id="1028" name="Picture 4" descr="Sokobanja - SME�TAJ - Mesto gde je zapoèeta &amp;quot;Na Drini æuprija&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726" y="1537719"/>
            <a:ext cx="6969967" cy="4541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69771" y="6326155"/>
            <a:ext cx="5542384" cy="307777"/>
          </a:xfrm>
          <a:prstGeom prst="rect">
            <a:avLst/>
          </a:prstGeom>
          <a:noFill/>
        </p:spPr>
        <p:txBody>
          <a:bodyPr wrap="square" rtlCol="0">
            <a:spAutoFit/>
          </a:bodyPr>
          <a:lstStyle/>
          <a:p>
            <a:pPr algn="ctr"/>
            <a:r>
              <a:rPr lang="sr-Cyrl-RS" sz="1400" i="1" dirty="0" smtClean="0">
                <a:latin typeface="Arial" panose="020B0604020202020204" pitchFamily="34" charset="0"/>
                <a:cs typeface="Arial" panose="020B0604020202020204" pitchFamily="34" charset="0"/>
              </a:rPr>
              <a:t>Слика Сокобање из 1942. године</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90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ile:Hajduk Veljkova pecina, Lepterija.JPG - Wikimedia Common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78580" y="1351946"/>
            <a:ext cx="3324848" cy="44331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1211" y="172995"/>
            <a:ext cx="11677135" cy="6003968"/>
          </a:xfrm>
        </p:spPr>
        <p:txBody>
          <a:bodyPr>
            <a:normAutofit/>
          </a:bodyPr>
          <a:lstStyle/>
          <a:p>
            <a:r>
              <a:rPr lang="sr-Cyrl-BA" sz="3200" dirty="0">
                <a:latin typeface="Arial" panose="020B0604020202020204" pitchFamily="34" charset="0"/>
                <a:cs typeface="Arial" panose="020B0604020202020204" pitchFamily="34" charset="0"/>
              </a:rPr>
              <a:t>Као илегални посетилац, мењао је позиције, од виле ,,Мon Repos</a:t>
            </a:r>
            <a:r>
              <a:rPr lang="en-US" sz="3200" dirty="0">
                <a:latin typeface="Arial" panose="020B0604020202020204" pitchFamily="34" charset="0"/>
                <a:cs typeface="Arial" panose="020B0604020202020204" pitchFamily="34" charset="0"/>
              </a:rPr>
              <a:t>“</a:t>
            </a:r>
            <a:r>
              <a:rPr lang="sr-Cyrl-BA" sz="3200" dirty="0">
                <a:latin typeface="Arial" panose="020B0604020202020204" pitchFamily="34" charset="0"/>
                <a:cs typeface="Arial" panose="020B0604020202020204" pitchFamily="34" charset="0"/>
              </a:rPr>
              <a:t> на Врелу, до пећина у сокобањским брдима</a:t>
            </a:r>
            <a:r>
              <a:rPr lang="sr-Cyrl-BA" sz="3200" dirty="0" smtClean="0">
                <a:latin typeface="Arial" panose="020B0604020202020204" pitchFamily="34" charset="0"/>
                <a:cs typeface="Arial" panose="020B0604020202020204" pitchFamily="34" charset="0"/>
              </a:rPr>
              <a:t>.</a:t>
            </a:r>
          </a:p>
          <a:p>
            <a:pPr marL="0" indent="0">
              <a:buNone/>
            </a:pPr>
            <a:endParaRPr lang="sr-Cyrl-BA" sz="3200" dirty="0" smtClean="0">
              <a:latin typeface="Arial" panose="020B0604020202020204" pitchFamily="34" charset="0"/>
              <a:cs typeface="Arial" panose="020B0604020202020204" pitchFamily="34" charset="0"/>
            </a:endParaRPr>
          </a:p>
        </p:txBody>
      </p:sp>
      <p:pic>
        <p:nvPicPr>
          <p:cNvPr id="2050" name="Picture 2" descr="Sokobanja u slici i reči - Vila &amp;quot;Mon Repos&amp;quot;, Vila &amp;quot;Nada&amp;quot; i Vila &amp;quot;Jela&amp;quot;. |  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03" y="1742975"/>
            <a:ext cx="5396141" cy="385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31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1849"/>
            <a:ext cx="11353800" cy="6176963"/>
          </a:xfrm>
        </p:spPr>
        <p:txBody>
          <a:bodyPr>
            <a:normAutofit lnSpcReduction="10000"/>
          </a:bodyPr>
          <a:lstStyle/>
          <a:p>
            <a:r>
              <a:rPr lang="sr-Cyrl-BA" sz="3200" dirty="0" smtClean="0">
                <a:latin typeface="Arial" panose="020B0604020202020204" pitchFamily="34" charset="0"/>
                <a:cs typeface="Arial" panose="020B0604020202020204" pitchFamily="34" charset="0"/>
              </a:rPr>
              <a:t>За Андрића, бања временом прераста из места за бекство у место боравка и пријатне атмосфере за рад.</a:t>
            </a:r>
          </a:p>
          <a:p>
            <a:pPr marL="0" indent="0">
              <a:buNone/>
            </a:pPr>
            <a:endParaRPr lang="sr-Cyrl-BA" sz="3200" dirty="0" smtClean="0">
              <a:latin typeface="Arial" panose="020B0604020202020204" pitchFamily="34" charset="0"/>
              <a:cs typeface="Arial" panose="020B0604020202020204" pitchFamily="34" charset="0"/>
            </a:endParaRPr>
          </a:p>
          <a:p>
            <a:pPr marL="0" indent="0">
              <a:buNone/>
            </a:pPr>
            <a:r>
              <a:rPr lang="sr-Cyrl-BA" sz="3200" i="1" dirty="0">
                <a:latin typeface="Arial" panose="020B0604020202020204" pitchFamily="34" charset="0"/>
                <a:cs typeface="Arial" panose="020B0604020202020204" pitchFamily="34" charset="0"/>
              </a:rPr>
              <a:t>Ја не знам чег, стварно, има овде, али знам да после 15 до 20 дана боравка у Сокобањи, радим читаву годину у Београду као препорођен! Немам никаквих тегоба. Шта ли је: ваздух или људи  ови, кисело млеко из села Језера, или ови моји лекари... Не умем да објасним... Сокобања са околином, била је и остала за мене предео у који сам често долазио и налазио мира и освежења, наилазио на добар пријем код људи разних звања и занимања, од сељака до угоститеља, лекара и уметника. Дани проведени у овим крајевима спадају у боља и лепша сећања мог живота.</a:t>
            </a:r>
            <a:endParaRPr lang="en-US" sz="3200" dirty="0">
              <a:latin typeface="Arial" panose="020B0604020202020204" pitchFamily="34" charset="0"/>
              <a:cs typeface="Arial" panose="020B0604020202020204" pitchFamily="34" charset="0"/>
            </a:endParaRPr>
          </a:p>
          <a:p>
            <a:pPr marL="0" indent="0">
              <a:buNone/>
            </a:pPr>
            <a:endParaRPr lang="en-US" sz="32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948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2162</Words>
  <Application>Microsoft Office PowerPoint</Application>
  <PresentationFormat>Custom</PresentationFormat>
  <Paragraphs>144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Милена Денић, Јелена Богданић (Сокобања)</vt:lpstr>
      <vt:lpstr>                    </vt:lpstr>
      <vt:lpstr>Због чега је одабрана приповетка Змија?</vt:lpstr>
      <vt:lpstr>Истраживачки задаци:</vt:lpstr>
      <vt:lpstr>Андрић у Сокобањи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Трагови усмене књижевности у приповеци Змија Иве Андрића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Анализа композиционих елемената приповетке Змија ( радња, простор, време)</vt:lpstr>
      <vt:lpstr>                          Радња и простор</vt:lpstr>
      <vt:lpstr>                                                                                  Време</vt:lpstr>
      <vt:lpstr>                               Агата и Амалија</vt:lpstr>
      <vt:lpstr> Смиља Србијанка</vt:lpstr>
      <vt:lpstr>                                 Закључак</vt:lpstr>
      <vt:lpstr>                                      Закључак</vt:lpstr>
      <vt:lpstr>Литература:</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Трагови усмене књижевности у приповеци Змија Иве Андрића</dc:title>
  <dc:creator>Branislav Nusic</dc:creator>
  <cp:lastModifiedBy>Milena</cp:lastModifiedBy>
  <cp:revision>33</cp:revision>
  <dcterms:created xsi:type="dcterms:W3CDTF">2021-10-03T17:34:08Z</dcterms:created>
  <dcterms:modified xsi:type="dcterms:W3CDTF">2021-10-09T12:21:29Z</dcterms:modified>
</cp:coreProperties>
</file>