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06" r:id="rId1"/>
  </p:sldMasterIdLst>
  <p:notesMasterIdLst>
    <p:notesMasterId r:id="rId24"/>
  </p:notesMasterIdLst>
  <p:sldIdLst>
    <p:sldId id="374" r:id="rId2"/>
    <p:sldId id="257" r:id="rId3"/>
    <p:sldId id="258" r:id="rId4"/>
    <p:sldId id="347" r:id="rId5"/>
    <p:sldId id="363" r:id="rId6"/>
    <p:sldId id="364" r:id="rId7"/>
    <p:sldId id="365" r:id="rId8"/>
    <p:sldId id="366" r:id="rId9"/>
    <p:sldId id="304" r:id="rId10"/>
    <p:sldId id="261" r:id="rId11"/>
    <p:sldId id="367" r:id="rId12"/>
    <p:sldId id="307" r:id="rId13"/>
    <p:sldId id="310" r:id="rId14"/>
    <p:sldId id="356" r:id="rId15"/>
    <p:sldId id="329" r:id="rId16"/>
    <p:sldId id="342" r:id="rId17"/>
    <p:sldId id="360" r:id="rId18"/>
    <p:sldId id="325" r:id="rId19"/>
    <p:sldId id="371" r:id="rId20"/>
    <p:sldId id="372" r:id="rId21"/>
    <p:sldId id="373" r:id="rId22"/>
    <p:sldId id="359" r:id="rId23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71" autoAdjust="0"/>
  </p:normalViewPr>
  <p:slideViewPr>
    <p:cSldViewPr>
      <p:cViewPr>
        <p:scale>
          <a:sx n="75" d="100"/>
          <a:sy n="75" d="100"/>
        </p:scale>
        <p:origin x="-124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988751174375113E-2"/>
          <c:y val="6.1555450067837567E-2"/>
          <c:w val="0.71982933992914955"/>
          <c:h val="0.586393178535718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Institucije</c:v>
                </c:pt>
              </c:strCache>
            </c:strRef>
          </c:tx>
          <c:invertIfNegative val="0"/>
          <c:cat>
            <c:strRef>
              <c:f>Sheet1!$A$2:$A$13</c:f>
              <c:strCache>
                <c:ptCount val="12"/>
                <c:pt idx="0">
                  <c:v>Njemačka </c:v>
                </c:pt>
                <c:pt idx="1">
                  <c:v>Francuska</c:v>
                </c:pt>
                <c:pt idx="2">
                  <c:v>Italija</c:v>
                </c:pt>
                <c:pt idx="3">
                  <c:v>Nizozemska</c:v>
                </c:pt>
                <c:pt idx="4">
                  <c:v>Španjolska</c:v>
                </c:pt>
                <c:pt idx="5">
                  <c:v>Švicarska</c:v>
                </c:pt>
                <c:pt idx="6">
                  <c:v>Austrija</c:v>
                </c:pt>
                <c:pt idx="7">
                  <c:v>Finska</c:v>
                </c:pt>
                <c:pt idx="8">
                  <c:v>Poljska</c:v>
                </c:pt>
                <c:pt idx="9">
                  <c:v>Švedska</c:v>
                </c:pt>
                <c:pt idx="10">
                  <c:v>Belgija</c:v>
                </c:pt>
                <c:pt idx="11">
                  <c:v>Češka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144</c:v>
                </c:pt>
                <c:pt idx="1">
                  <c:v>102</c:v>
                </c:pt>
                <c:pt idx="2">
                  <c:v>56</c:v>
                </c:pt>
                <c:pt idx="3">
                  <c:v>45</c:v>
                </c:pt>
                <c:pt idx="4">
                  <c:v>41</c:v>
                </c:pt>
                <c:pt idx="5">
                  <c:v>40</c:v>
                </c:pt>
                <c:pt idx="6">
                  <c:v>30</c:v>
                </c:pt>
                <c:pt idx="7">
                  <c:v>28</c:v>
                </c:pt>
                <c:pt idx="8">
                  <c:v>27</c:v>
                </c:pt>
                <c:pt idx="9">
                  <c:v>27</c:v>
                </c:pt>
                <c:pt idx="10">
                  <c:v>23</c:v>
                </c:pt>
                <c:pt idx="11">
                  <c:v>21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Programi</c:v>
                </c:pt>
              </c:strCache>
            </c:strRef>
          </c:tx>
          <c:invertIfNegative val="0"/>
          <c:cat>
            <c:strRef>
              <c:f>Sheet1!$A$2:$A$13</c:f>
              <c:strCache>
                <c:ptCount val="12"/>
                <c:pt idx="0">
                  <c:v>Njemačka </c:v>
                </c:pt>
                <c:pt idx="1">
                  <c:v>Francuska</c:v>
                </c:pt>
                <c:pt idx="2">
                  <c:v>Italija</c:v>
                </c:pt>
                <c:pt idx="3">
                  <c:v>Nizozemska</c:v>
                </c:pt>
                <c:pt idx="4">
                  <c:v>Španjolska</c:v>
                </c:pt>
                <c:pt idx="5">
                  <c:v>Švicarska</c:v>
                </c:pt>
                <c:pt idx="6">
                  <c:v>Austrija</c:v>
                </c:pt>
                <c:pt idx="7">
                  <c:v>Finska</c:v>
                </c:pt>
                <c:pt idx="8">
                  <c:v>Poljska</c:v>
                </c:pt>
                <c:pt idx="9">
                  <c:v>Švedska</c:v>
                </c:pt>
                <c:pt idx="10">
                  <c:v>Belgija</c:v>
                </c:pt>
                <c:pt idx="11">
                  <c:v>Češka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632</c:v>
                </c:pt>
                <c:pt idx="1">
                  <c:v>346</c:v>
                </c:pt>
                <c:pt idx="2">
                  <c:v>191</c:v>
                </c:pt>
                <c:pt idx="3">
                  <c:v>812</c:v>
                </c:pt>
                <c:pt idx="4">
                  <c:v>237</c:v>
                </c:pt>
                <c:pt idx="5">
                  <c:v>237</c:v>
                </c:pt>
                <c:pt idx="6">
                  <c:v>137</c:v>
                </c:pt>
                <c:pt idx="7">
                  <c:v>172</c:v>
                </c:pt>
                <c:pt idx="8">
                  <c:v>104</c:v>
                </c:pt>
                <c:pt idx="9">
                  <c:v>401</c:v>
                </c:pt>
                <c:pt idx="10">
                  <c:v>214</c:v>
                </c:pt>
                <c:pt idx="11">
                  <c:v>112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857088"/>
        <c:axId val="32867072"/>
      </c:barChart>
      <c:catAx>
        <c:axId val="32857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867072"/>
        <c:crosses val="autoZero"/>
        <c:auto val="1"/>
        <c:lblAlgn val="ctr"/>
        <c:lblOffset val="100"/>
        <c:noMultiLvlLbl val="0"/>
      </c:catAx>
      <c:valAx>
        <c:axId val="32867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857088"/>
        <c:crosses val="autoZero"/>
        <c:crossBetween val="between"/>
      </c:valAx>
      <c:spPr>
        <a:noFill/>
        <a:ln w="20981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87"/>
      </a:pPr>
      <a:endParaRPr lang="sr-Latn-R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CD37F-727D-41E4-BB19-E53B5F7CDFE5}" type="datetimeFigureOut">
              <a:rPr lang="hr-HR" smtClean="0"/>
              <a:t>17.5.2016.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CAADD-4CBA-4C12-9F45-743FB313DC6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640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9E4CB-50BD-4207-A176-A5B809B1EE8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A9879-D6C6-4F04-89B2-6616CEAA2CDD}" type="datetime1">
              <a:rPr lang="hr-HR" smtClean="0"/>
              <a:t>17.5.2016.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5083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816B9-8447-40BC-9837-DF5CCBC8B26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71E4A-0AEF-4021-8BF1-5BFDBC4533F7}" type="datetime1">
              <a:rPr lang="hr-HR" smtClean="0"/>
              <a:t>17.5.2016.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3334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8BDFC-CAFB-4B53-8C98-A6F66E6DB5E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7329B-9B26-48A2-B24B-51267AB155BF}" type="datetime1">
              <a:rPr lang="hr-HR" smtClean="0"/>
              <a:t>17.5.2016.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0861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882C3-3F4F-4563-9103-4AF158A699D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D348D-3017-4CEA-A853-28773611DE76}" type="datetime1">
              <a:rPr lang="hr-HR" smtClean="0"/>
              <a:t>17.5.2016.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7864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B2C3A-ADE7-4541-964A-F8F645D830F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BE733-0760-438B-A4F7-3D56FF818085}" type="datetime1">
              <a:rPr lang="hr-HR" smtClean="0"/>
              <a:t>17.5.2016.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863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339AB-AB14-420A-B98F-DA0138D1494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9ED4E-E0CF-47B8-A548-B51EA9C7A603}" type="datetime1">
              <a:rPr lang="hr-HR" smtClean="0"/>
              <a:t>17.5.2016.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84679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64298-97EE-4A74-9BA4-2FCA389F48C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F19E-9042-4785-99CD-74F2C98ACEF7}" type="datetime1">
              <a:rPr lang="hr-HR" smtClean="0"/>
              <a:t>17.5.2016.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3482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C9248-029D-4F70-853C-E3FA9821575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CB790-B845-411A-9EDD-297812986791}" type="datetime1">
              <a:rPr lang="hr-HR" smtClean="0"/>
              <a:t>17.5.2016.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50094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10D0B-28A2-4D57-8F75-61C4A280149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21EA7-5AA2-4E5F-9844-FA7E31D37335}" type="datetime1">
              <a:rPr lang="hr-HR" smtClean="0"/>
              <a:t>17.5.2016.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930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79C79-D445-4AA3-A2B7-24661805D59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8CC22-D21C-4A85-B08A-00942E3C6703}" type="datetime1">
              <a:rPr lang="hr-HR" smtClean="0"/>
              <a:t>17.5.2016.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542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03EE8-1BFA-4189-91B8-1806E54932B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D9F9D-5D99-473C-BE78-F1E8908D0252}" type="datetime1">
              <a:rPr lang="hr-HR" smtClean="0"/>
              <a:t>17.5.2016.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722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DE7DF55-7ADC-4C61-BCBB-732446A2979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AF600C6-7C7D-4477-8F0F-7FAA773A4A5D}" type="datetime1">
              <a:rPr lang="hr-HR" smtClean="0"/>
              <a:t>17.5.2016.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7" r:id="rId1"/>
    <p:sldLayoutId id="2147484208" r:id="rId2"/>
    <p:sldLayoutId id="2147484209" r:id="rId3"/>
    <p:sldLayoutId id="2147484210" r:id="rId4"/>
    <p:sldLayoutId id="2147484211" r:id="rId5"/>
    <p:sldLayoutId id="2147484212" r:id="rId6"/>
    <p:sldLayoutId id="2147484213" r:id="rId7"/>
    <p:sldLayoutId id="2147484214" r:id="rId8"/>
    <p:sldLayoutId id="2147484215" r:id="rId9"/>
    <p:sldLayoutId id="2147484216" r:id="rId10"/>
    <p:sldLayoutId id="214748421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543800" cy="8064896"/>
          </a:xfrm>
        </p:spPr>
        <p:txBody>
          <a:bodyPr/>
          <a:lstStyle/>
          <a:p>
            <a:pPr marL="114300" indent="0" algn="ctr"/>
            <a:r>
              <a:rPr lang="hr-H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Branka </a:t>
            </a:r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</a:rPr>
              <a:t>Drljača </a:t>
            </a:r>
            <a:r>
              <a:rPr lang="hr-H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Margić </a:t>
            </a:r>
            <a: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(Rijeka)</a:t>
            </a:r>
            <a:b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Filozofski </a:t>
            </a:r>
            <a:r>
              <a:rPr lang="hr-HR" sz="1600" b="1" dirty="0">
                <a:latin typeface="Arial" panose="020B0604020202020204" pitchFamily="34" charset="0"/>
                <a:cs typeface="Arial" panose="020B0604020202020204" pitchFamily="34" charset="0"/>
              </a:rPr>
              <a:t>fakultet </a:t>
            </a:r>
            <a:br>
              <a:rPr lang="hr-HR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1600" b="1" dirty="0">
                <a:latin typeface="Arial" panose="020B0604020202020204" pitchFamily="34" charset="0"/>
                <a:cs typeface="Arial" panose="020B0604020202020204" pitchFamily="34" charset="0"/>
              </a:rPr>
              <a:t>Sveučilište u Rijeci</a:t>
            </a:r>
            <a:br>
              <a:rPr lang="hr-HR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bdrljaca@ffri.hr </a:t>
            </a: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</a:rPr>
              <a:t>Engleski kao jezik visokoškolske </a:t>
            </a:r>
            <a:r>
              <a:rPr lang="hr-H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nastave</a:t>
            </a: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hr-HR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Pozvano </a:t>
            </a:r>
            <a:r>
              <a:rPr lang="hr-HR" sz="2600" b="1" dirty="0">
                <a:latin typeface="Arial" panose="020B0604020202020204" pitchFamily="34" charset="0"/>
                <a:cs typeface="Arial" panose="020B0604020202020204" pitchFamily="34" charset="0"/>
              </a:rPr>
              <a:t>predavanje</a:t>
            </a:r>
            <a:br>
              <a:rPr lang="hr-HR" sz="2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Graz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, 24. 5. 2016.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0966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Metodologija istraživanja: ciljevi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95288" y="1628775"/>
            <a:ext cx="7921128" cy="4852988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tavovi prema EJVIN-u → prednosti, negativnosti, preduvjeti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amoprocjena sposobnosti držanja nastave/studiranja na engleskome</a:t>
            </a:r>
          </a:p>
          <a:p>
            <a:pPr marL="114300" indent="0" algn="just" eaLnBrk="1" fontAlgn="auto" hangingPunct="1">
              <a:spcAft>
                <a:spcPts val="0"/>
              </a:spcAft>
              <a:buNone/>
              <a:defRPr/>
            </a:pP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azlozi, stavovi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iskustva</a:t>
            </a:r>
          </a:p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azlike između nastave na engleskome i hrvatskome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hr-HR" altLang="sr-Latn-RS" sz="2400" dirty="0"/>
          </a:p>
          <a:p>
            <a:pPr eaLnBrk="1" hangingPunct="1">
              <a:defRPr/>
            </a:pPr>
            <a:endParaRPr lang="hr-HR" sz="2400" dirty="0" smtClean="0"/>
          </a:p>
          <a:p>
            <a:pPr eaLnBrk="1" hangingPunct="1">
              <a:defRPr/>
            </a:pPr>
            <a:endParaRPr lang="hr-HR" sz="2400" dirty="0" smtClean="0"/>
          </a:p>
          <a:p>
            <a:pPr eaLnBrk="1" hangingPunct="1">
              <a:defRPr/>
            </a:pPr>
            <a:endParaRPr lang="hr-HR" sz="2400" dirty="0" smtClean="0"/>
          </a:p>
          <a:p>
            <a:pPr eaLnBrk="1" hangingPunct="1">
              <a:defRPr/>
            </a:pPr>
            <a:endParaRPr lang="hr-HR" sz="2400" dirty="0" smtClean="0"/>
          </a:p>
          <a:p>
            <a:pPr eaLnBrk="1" hangingPunct="1">
              <a:defRPr/>
            </a:pPr>
            <a:endParaRPr lang="hr-HR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F882C3-3F4F-4563-9103-4AF158A699D4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Metodologija istraživanja: </a:t>
            </a:r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metode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upitnik</a:t>
            </a:r>
          </a:p>
          <a:p>
            <a:pPr eaLnBrk="1" hangingPunct="1"/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grupni intervju/grupna diskusija</a:t>
            </a:r>
          </a:p>
          <a:p>
            <a:pPr eaLnBrk="1" hangingPunct="1"/>
            <a:endParaRPr lang="hr-HR" altLang="sr-Latn-R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upitnik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ndividualni intervju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grupni intervju/grupna diskusija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pservacija nastave </a:t>
            </a:r>
            <a:endParaRPr lang="hr-HR" sz="3200" dirty="0"/>
          </a:p>
          <a:p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hr-HR" altLang="sr-Latn-R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F882C3-3F4F-4563-9103-4AF158A699D4}" type="slidenum">
              <a:rPr lang="hr-HR" smtClean="0"/>
              <a:pPr>
                <a:defRPr/>
              </a:pPr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4767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Rezultati: Sveučilište u Rijeci</a:t>
            </a:r>
            <a:endParaRPr lang="hr-H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52578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prednosti: širi izbor literature; izazov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35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r-HR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egativnosti: nedostatan broj stranih studenata; odljev mozgova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3100" dirty="0" smtClean="0"/>
          </a:p>
          <a:p>
            <a:pPr marL="114300" indent="0" eaLnBrk="1" fontAlgn="auto" hangingPunct="1">
              <a:spcAft>
                <a:spcPts val="0"/>
              </a:spcAft>
              <a:buNone/>
              <a:defRPr/>
            </a:pP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„Dobar predavač mora zavrijediti poštovanje i povjerenje studenata, a to ne može bez doze spontanosti.”</a:t>
            </a:r>
            <a:endParaRPr lang="hr-HR" sz="2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eaLnBrk="1" fontAlgn="auto" hangingPunct="1">
              <a:spcAft>
                <a:spcPts val="0"/>
              </a:spcAft>
              <a:buNone/>
              <a:defRPr/>
            </a:pP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„Administrativni teret Bolonjskoga procesa i postojeća norma su više nego dovoljni.”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sz="2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eaLnBrk="1" hangingPunct="1">
              <a:buNone/>
              <a:defRPr/>
            </a:pP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„Naše znanje engleskog jezika je nedovoljno, polagati ispite na engleskom bi bilo preteško</a:t>
            </a:r>
            <a:r>
              <a:rPr lang="en-US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114300" indent="0" eaLnBrk="1" hangingPunct="1">
              <a:buNone/>
              <a:defRPr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„Mislim da živim u Hrvatskoj!!!!!”</a:t>
            </a:r>
            <a:endParaRPr lang="hr-H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3200" i="1" dirty="0">
              <a:solidFill>
                <a:schemeClr val="accent1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3100" dirty="0" smtClean="0"/>
          </a:p>
          <a:p>
            <a:pPr marL="114300" indent="0" eaLnBrk="1" fontAlgn="auto" hangingPunct="1">
              <a:spcAft>
                <a:spcPts val="0"/>
              </a:spcAft>
              <a:buNone/>
              <a:defRPr/>
            </a:pPr>
            <a:endParaRPr lang="hr-HR" sz="2600" i="1" dirty="0">
              <a:solidFill>
                <a:schemeClr val="accent1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800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F882C3-3F4F-4563-9103-4AF158A699D4}" type="slidenum">
              <a:rPr lang="hr-HR" smtClean="0"/>
              <a:pPr>
                <a:defRPr/>
              </a:pPr>
              <a:t>12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7620000" cy="5655196"/>
          </a:xfrm>
        </p:spPr>
        <p:txBody>
          <a:bodyPr/>
          <a:lstStyle/>
          <a:p>
            <a:pPr eaLnBrk="1" hangingPunct="1">
              <a:defRPr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reduvjeti: provjera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jezičnih kompetencija; jezična potpora; modifikacija nastavne norme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; novčana potpora; EJVIN kao kriterij za napredovanje; popularizacija EJVIN-a; zaštita nacionalnoga jezika</a:t>
            </a:r>
          </a:p>
          <a:p>
            <a:pPr eaLnBrk="1" hangingPunct="1">
              <a:defRPr/>
            </a:pPr>
            <a:endParaRPr lang="hr-HR" sz="2300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marL="114300" indent="0" eaLnBrk="1" hangingPunct="1">
              <a:buNone/>
              <a:defRPr/>
            </a:pPr>
            <a:endParaRPr lang="hr-HR" sz="20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buFont typeface="Courier New" pitchFamily="49" charset="0"/>
              <a:buChar char="o"/>
              <a:defRPr/>
            </a:pPr>
            <a:endParaRPr lang="hr-HR" sz="2800" dirty="0" smtClean="0"/>
          </a:p>
          <a:p>
            <a:pPr marL="114300" indent="0" eaLnBrk="1" hangingPunct="1">
              <a:buNone/>
              <a:defRPr/>
            </a:pPr>
            <a:r>
              <a:rPr lang="en-US" sz="2800" dirty="0" smtClean="0"/>
              <a:t> </a:t>
            </a:r>
            <a:endParaRPr lang="hr-HR" sz="2800" dirty="0" smtClean="0"/>
          </a:p>
          <a:p>
            <a:pPr eaLnBrk="1" hangingPunct="1">
              <a:defRPr/>
            </a:pPr>
            <a:endParaRPr lang="hr-HR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F882C3-3F4F-4563-9103-4AF158A699D4}" type="slidenum">
              <a:rPr lang="hr-HR" smtClean="0"/>
              <a:pPr>
                <a:defRPr/>
              </a:pPr>
              <a:t>13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Diskusija 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003232" cy="4800600"/>
          </a:xfrm>
        </p:spPr>
        <p:txBody>
          <a:bodyPr/>
          <a:lstStyle/>
          <a:p>
            <a:pPr eaLnBrk="1" hangingPunct="1">
              <a:defRPr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astavnici </a:t>
            </a: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↔ studenti</a:t>
            </a:r>
          </a:p>
          <a:p>
            <a:pPr eaLnBrk="1" hangingPunct="1">
              <a:defRPr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paradoksi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732600" indent="-457200" eaLnBrk="1" hangingPunct="1">
              <a:buFont typeface="Wingdings" panose="05000000000000000000" pitchFamily="2" charset="2"/>
              <a:buChar char="§"/>
              <a:defRPr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trani studenti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– preduvjet za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EJVIN</a:t>
            </a:r>
          </a:p>
          <a:p>
            <a:pPr marL="732600" indent="-457200" eaLnBrk="1" hangingPunct="1">
              <a:buFont typeface="Wingdings" panose="05000000000000000000" pitchFamily="2" charset="2"/>
              <a:buChar char="§"/>
              <a:defRPr/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nesigurnost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i zabrinutost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studenata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(engleske jezične vještine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32600" indent="-457200" eaLnBrk="1" hangingPunct="1">
              <a:buFont typeface="Wingdings" panose="05000000000000000000" pitchFamily="2" charset="2"/>
              <a:buChar char="§"/>
              <a:defRPr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rednosti za budućnost 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↔ </a:t>
            </a: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trenutni izazovi/problemi</a:t>
            </a:r>
          </a:p>
          <a:p>
            <a:pPr marL="732600" indent="-457200" eaLnBrk="1" hangingPunct="1">
              <a:buFont typeface="Wingdings" panose="05000000000000000000" pitchFamily="2" charset="2"/>
              <a:buChar char="§"/>
              <a:defRPr/>
            </a:pP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daljnji razvoj hrvatskoga jezika</a:t>
            </a: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Courier New" panose="02070309020205020404" pitchFamily="49" charset="0"/>
              <a:buChar char="o"/>
              <a:defRPr/>
            </a:pPr>
            <a:endParaRPr lang="hr-HR" altLang="sr-Latn-R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F882C3-3F4F-4563-9103-4AF158A699D4}" type="slidenum">
              <a:rPr lang="hr-HR" smtClean="0"/>
              <a:pPr>
                <a:defRPr/>
              </a:pPr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795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Rezultati: Ekonomski fakultet</a:t>
            </a:r>
            <a:endParaRPr lang="hr-H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800600"/>
          </a:xfrm>
        </p:spPr>
        <p:txBody>
          <a:bodyPr/>
          <a:lstStyle/>
          <a:p>
            <a:pPr algn="just"/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azlozi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za (ne)upis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 engleski program: nedovoljno razvijene jezične vještine; upitna kvaliteta; potreba da se gradivo prvo savlada na hrvatskome </a:t>
            </a: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↔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manje grupe; nastavak školovanja vani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negativnosti: lošija kvaliteta nastavnih materijala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osjećaji: strah;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nervoza 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↔ osjećaj posebnosti i </a:t>
            </a: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pripadnosti</a:t>
            </a: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hr-HR" sz="3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algn="just">
              <a:buClr>
                <a:schemeClr val="accent2">
                  <a:lumMod val="50000"/>
                </a:schemeClr>
              </a:buClr>
            </a:pPr>
            <a:endParaRPr lang="hr-HR" dirty="0" smtClean="0"/>
          </a:p>
          <a:p>
            <a:pPr algn="just"/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F882C3-3F4F-4563-9103-4AF158A699D4}" type="slidenum">
              <a:rPr lang="hr-HR" smtClean="0"/>
              <a:pPr>
                <a:defRPr/>
              </a:pPr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2184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endParaRPr lang="hr-HR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8640"/>
            <a:ext cx="7920880" cy="5952728"/>
          </a:xfrm>
        </p:spPr>
        <p:txBody>
          <a:bodyPr/>
          <a:lstStyle/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jezični aspekt: usredotočenost na jezik; prebacivanje kodova</a:t>
            </a:r>
          </a:p>
          <a:p>
            <a:pPr marL="734400">
              <a:buFont typeface="Wingdings" panose="05000000000000000000" pitchFamily="2" charset="2"/>
              <a:buChar char="§"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N1 i N2 – tečnost, točnost, spontanost</a:t>
            </a:r>
          </a:p>
          <a:p>
            <a:pPr marL="734400">
              <a:buFont typeface="Wingdings" panose="05000000000000000000" pitchFamily="2" charset="2"/>
              <a:buChar char="§"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N3 – hrvatski ↔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engleski</a:t>
            </a:r>
          </a:p>
          <a:p>
            <a:pPr marL="114300" indent="0">
              <a:buNone/>
            </a:pP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82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– želi jezičnu potporu</a:t>
            </a:r>
          </a:p>
          <a:p>
            <a:endParaRPr lang="hr-HR" sz="2400" dirty="0"/>
          </a:p>
          <a:p>
            <a:pPr marL="114300" indent="0">
              <a:buNone/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hr-H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Ne govorim tečno jer </a:t>
            </a:r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ne razmišljam na engleskom, već konstantno prevodim.”</a:t>
            </a:r>
          </a:p>
          <a:p>
            <a:pPr marL="114300" indent="0">
              <a:buNone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Malo vremena i više rada koji nije vrednovan</a:t>
            </a:r>
            <a:r>
              <a:rPr lang="hr-H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marL="114300" indent="0">
              <a:buNone/>
            </a:pPr>
            <a:endParaRPr lang="hr-HR" sz="2400" dirty="0" smtClean="0"/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ostanak u Hrvatskoj nakon studija – 0%</a:t>
            </a:r>
          </a:p>
          <a:p>
            <a:endParaRPr lang="hr-HR" sz="2400" dirty="0"/>
          </a:p>
          <a:p>
            <a:endParaRPr lang="hr-HR" sz="3200" dirty="0"/>
          </a:p>
          <a:p>
            <a:endParaRPr lang="hr-HR" sz="3200" dirty="0"/>
          </a:p>
          <a:p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F882C3-3F4F-4563-9103-4AF158A699D4}" type="slidenum">
              <a:rPr lang="hr-HR" smtClean="0"/>
              <a:pPr>
                <a:defRPr/>
              </a:pPr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639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Diskusija</a:t>
            </a:r>
            <a:endParaRPr lang="hr-H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7848872" cy="4800600"/>
          </a:xfrm>
        </p:spPr>
        <p:txBody>
          <a:bodyPr/>
          <a:lstStyle/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percepcija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↔ realizacija</a:t>
            </a:r>
          </a:p>
          <a:p>
            <a:pPr marL="732600" indent="-457200">
              <a:buFont typeface="Wingdings" panose="05000000000000000000" pitchFamily="2" charset="2"/>
              <a:buChar char="§"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motivacija</a:t>
            </a:r>
          </a:p>
          <a:p>
            <a:pPr marL="732600" indent="-457200">
              <a:buFont typeface="Wingdings" panose="05000000000000000000" pitchFamily="2" charset="2"/>
              <a:buChar char="§"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uspjeh</a:t>
            </a:r>
          </a:p>
          <a:p>
            <a:pPr marL="732600" indent="-457200">
              <a:buFont typeface="Wingdings" panose="05000000000000000000" pitchFamily="2" charset="2"/>
              <a:buChar char="§"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iteratura</a:t>
            </a:r>
          </a:p>
          <a:p>
            <a:pPr marL="275400" indent="0">
              <a:buNone/>
            </a:pP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osiguravanje kvalitete – nedostatno 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ezik u EJVIN-u – utjecaj na kvalitetu programa?</a:t>
            </a:r>
          </a:p>
          <a:p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hr-HR" sz="2300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F882C3-3F4F-4563-9103-4AF158A699D4}" type="slidenum">
              <a:rPr lang="hr-HR" smtClean="0"/>
              <a:pPr>
                <a:defRPr/>
              </a:pPr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641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20000" cy="1143000"/>
          </a:xfrm>
        </p:spPr>
        <p:txBody>
          <a:bodyPr/>
          <a:lstStyle/>
          <a:p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Zaključne opaske</a:t>
            </a:r>
            <a:endParaRPr lang="hr-H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7848872" cy="5717232"/>
          </a:xfrm>
        </p:spPr>
        <p:txBody>
          <a:bodyPr/>
          <a:lstStyle/>
          <a:p>
            <a:pPr>
              <a:defRPr/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EJVIN – nezaobilazan </a:t>
            </a: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→ potrebno je: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1200" indent="-457200">
              <a:buFont typeface="Wingdings" panose="05000000000000000000" pitchFamily="2" charset="2"/>
              <a:buChar char="§"/>
              <a:defRPr/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podići svijest o kompleksnosti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1200" indent="-457200">
              <a:buFont typeface="Wingdings" panose="05000000000000000000" pitchFamily="2" charset="2"/>
              <a:buChar char="§"/>
              <a:defRPr/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provesti temeljitu analizu konteksta </a:t>
            </a:r>
          </a:p>
          <a:p>
            <a:pPr marL="961200" indent="-457200">
              <a:buFont typeface="Wingdings" panose="05000000000000000000" pitchFamily="2" charset="2"/>
              <a:buChar char="§"/>
              <a:defRPr/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upoznati se s primjerima dobre prakse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1200" indent="-457200">
              <a:buFont typeface="Wingdings" panose="05000000000000000000" pitchFamily="2" charset="2"/>
              <a:buChar char="§"/>
              <a:defRPr/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uključiti sve (su)dionike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1200" indent="-457200">
              <a:buFont typeface="Wingdings" panose="05000000000000000000" pitchFamily="2" charset="2"/>
              <a:buChar char="§"/>
              <a:defRPr/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kreirati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jezično-obrazovnu politiku</a:t>
            </a:r>
          </a:p>
          <a:p>
            <a:pPr marL="961200" indent="-457200">
              <a:buFont typeface="Wingdings" panose="05000000000000000000" pitchFamily="2" charset="2"/>
              <a:buChar char="§"/>
              <a:defRPr/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osigurati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financijsku i jezičnu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potporu</a:t>
            </a:r>
          </a:p>
          <a:p>
            <a:pPr marL="961200" indent="-457200">
              <a:buFont typeface="Wingdings" panose="05000000000000000000" pitchFamily="2" charset="2"/>
              <a:buChar char="§"/>
              <a:defRPr/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sustavno opservirati EJVIN u praksi</a:t>
            </a:r>
          </a:p>
          <a:p>
            <a:pPr marL="0" indent="0">
              <a:buFont typeface="Wingdings" pitchFamily="2" charset="2"/>
              <a:buNone/>
              <a:defRPr/>
            </a:pPr>
            <a:endParaRPr lang="hr-HR" sz="2300" dirty="0"/>
          </a:p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F882C3-3F4F-4563-9103-4AF158A699D4}" type="slidenum">
              <a:rPr lang="hr-HR" smtClean="0"/>
              <a:pPr>
                <a:defRPr/>
              </a:pPr>
              <a:t>18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922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7620000" cy="4800600"/>
          </a:xfrm>
        </p:spPr>
        <p:txBody>
          <a:bodyPr/>
          <a:lstStyle/>
          <a:p>
            <a:pPr eaLnBrk="1" hangingPunct="1"/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jezična kompetencija – mjere </a:t>
            </a:r>
            <a:endParaRPr lang="hr-HR" altLang="sr-Latn-R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4000" eaLnBrk="1" hangingPunct="1">
              <a:buFont typeface="Wingdings" panose="05000000000000000000" pitchFamily="2" charset="2"/>
              <a:buChar char="§"/>
            </a:pP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jezični trening</a:t>
            </a:r>
            <a:endParaRPr lang="hr-HR" altLang="sr-Latn-R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4000">
              <a:buFont typeface="Wingdings" panose="05000000000000000000" pitchFamily="2" charset="2"/>
              <a:buChar char="§"/>
            </a:pP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suradnja s jezičnim stručnjakom</a:t>
            </a:r>
          </a:p>
          <a:p>
            <a:pPr marL="504000">
              <a:buFont typeface="Wingdings" panose="05000000000000000000" pitchFamily="2" charset="2"/>
              <a:buChar char="§"/>
            </a:pPr>
            <a:endParaRPr lang="hr-HR" altLang="sl-SI" sz="3200" dirty="0" smtClean="0"/>
          </a:p>
          <a:p>
            <a:pPr eaLnBrk="1" hangingPunct="1"/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zaštita nacionalnoga jezika 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mjere</a:t>
            </a:r>
          </a:p>
          <a:p>
            <a:pPr marL="732600" indent="-457200" eaLnBrk="1" hangingPunct="1">
              <a:buFont typeface="Wingdings" panose="05000000000000000000" pitchFamily="2" charset="2"/>
              <a:buChar char="§"/>
            </a:pP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aralelni programi</a:t>
            </a:r>
          </a:p>
          <a:p>
            <a:pPr marL="732600" indent="-457200" eaLnBrk="1" hangingPunct="1">
              <a:buFont typeface="Wingdings" panose="05000000000000000000" pitchFamily="2" charset="2"/>
              <a:buChar char="§"/>
            </a:pP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dijelovi programa na oba jezika</a:t>
            </a:r>
          </a:p>
          <a:p>
            <a:pPr marL="732600" indent="-457200" eaLnBrk="1" hangingPunct="1">
              <a:buFont typeface="Wingdings" panose="05000000000000000000" pitchFamily="2" charset="2"/>
              <a:buChar char="§"/>
            </a:pP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viša razina na engleskome jeziku</a:t>
            </a:r>
          </a:p>
          <a:p>
            <a:pPr marL="732600" indent="-457200" eaLnBrk="1" hangingPunct="1">
              <a:buFont typeface="Wingdings" panose="05000000000000000000" pitchFamily="2" charset="2"/>
              <a:buChar char="§"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rodukcija na nacionalnome jeziku</a:t>
            </a:r>
          </a:p>
          <a:p>
            <a:pPr marL="732600" indent="-457200" eaLnBrk="1" hangingPunct="1">
              <a:buFont typeface="Wingdings" panose="05000000000000000000" pitchFamily="2" charset="2"/>
              <a:buChar char="§"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ezični trening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F882C3-3F4F-4563-9103-4AF158A699D4}" type="slidenum">
              <a:rPr lang="hr-HR" smtClean="0"/>
              <a:pPr>
                <a:defRPr/>
              </a:pPr>
              <a:t>19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752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Sadržaj prezentacije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 eaLnBrk="1" hangingPunct="1">
              <a:buFont typeface="+mj-lt"/>
              <a:buAutoNum type="arabicParenR"/>
            </a:pP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Uvod</a:t>
            </a:r>
          </a:p>
          <a:p>
            <a:pPr marL="571500" indent="-457200" eaLnBrk="1" hangingPunct="1">
              <a:buFont typeface="+mj-lt"/>
              <a:buAutoNum type="arabicParenR"/>
            </a:pP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Metodologija istraživanja</a:t>
            </a:r>
          </a:p>
          <a:p>
            <a:pPr marL="571500" indent="-457200" eaLnBrk="1" hangingPunct="1">
              <a:buFont typeface="+mj-lt"/>
              <a:buAutoNum type="arabicParenR"/>
            </a:pP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Rezultati: Sveučilište u Rijeci</a:t>
            </a:r>
          </a:p>
          <a:p>
            <a:pPr marL="571500" indent="-457200" eaLnBrk="1" hangingPunct="1">
              <a:buFont typeface="+mj-lt"/>
              <a:buAutoNum type="arabicParenR"/>
            </a:pP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Diskusija</a:t>
            </a:r>
          </a:p>
          <a:p>
            <a:pPr marL="571500" indent="-457200" eaLnBrk="1" hangingPunct="1">
              <a:buFont typeface="+mj-lt"/>
              <a:buAutoNum type="arabicParenR"/>
            </a:pP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Rezultati: Ekonomski fakultet</a:t>
            </a:r>
          </a:p>
          <a:p>
            <a:pPr marL="571500" indent="-457200" eaLnBrk="1" hangingPunct="1">
              <a:buFont typeface="+mj-lt"/>
              <a:buAutoNum type="arabicParenR"/>
            </a:pP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Diskusija</a:t>
            </a:r>
          </a:p>
          <a:p>
            <a:pPr marL="571500" indent="-457200" eaLnBrk="1" hangingPunct="1">
              <a:buFont typeface="+mj-lt"/>
              <a:buAutoNum type="arabicParenR"/>
            </a:pP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Zaključne opaske</a:t>
            </a:r>
          </a:p>
          <a:p>
            <a:pPr lvl="1" eaLnBrk="1" hangingPunct="1"/>
            <a:endParaRPr lang="hr-HR" altLang="sr-Latn-RS" dirty="0" smtClean="0"/>
          </a:p>
          <a:p>
            <a:pPr lvl="1" eaLnBrk="1" hangingPunct="1"/>
            <a:endParaRPr lang="hr-HR" altLang="sr-Latn-RS" dirty="0" smtClean="0"/>
          </a:p>
          <a:p>
            <a:pPr lvl="1" eaLnBrk="1" hangingPunct="1"/>
            <a:endParaRPr lang="hr-HR" altLang="sr-Latn-RS" dirty="0" smtClean="0"/>
          </a:p>
          <a:p>
            <a:pPr lvl="1" eaLnBrk="1" hangingPunct="1"/>
            <a:endParaRPr lang="hr-HR" altLang="sr-Latn-R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F882C3-3F4F-4563-9103-4AF158A699D4}" type="slidenum">
              <a:rPr lang="hr-HR" smtClean="0"/>
              <a:pPr>
                <a:defRPr/>
              </a:pPr>
              <a:t>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Popis literature</a:t>
            </a:r>
            <a:endParaRPr lang="hr-H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Ammon</a:t>
            </a:r>
            <a:r>
              <a:rPr lang="hr-HR" sz="2000" dirty="0" smtClean="0"/>
              <a:t> i </a:t>
            </a:r>
            <a:r>
              <a:rPr lang="en-GB" sz="2000" dirty="0" smtClean="0"/>
              <a:t>McConnell</a:t>
            </a:r>
            <a:r>
              <a:rPr lang="hr-HR" sz="2000" dirty="0" smtClean="0"/>
              <a:t> 2002: Ammon, </a:t>
            </a:r>
            <a:r>
              <a:rPr lang="en-GB" sz="2000" dirty="0" smtClean="0"/>
              <a:t>Ulrich </a:t>
            </a:r>
            <a:r>
              <a:rPr lang="hr-HR" sz="2000" dirty="0"/>
              <a:t>i</a:t>
            </a:r>
            <a:r>
              <a:rPr lang="en-GB" sz="2000" dirty="0" smtClean="0"/>
              <a:t> </a:t>
            </a:r>
            <a:r>
              <a:rPr lang="en-GB" sz="2000" dirty="0"/>
              <a:t>Grant McConnell. </a:t>
            </a:r>
            <a:r>
              <a:rPr lang="en-GB" sz="2000" i="1" dirty="0" smtClean="0"/>
              <a:t>English </a:t>
            </a:r>
            <a:r>
              <a:rPr lang="en-GB" sz="2000" i="1" dirty="0"/>
              <a:t>as an academic language in Europe: A survey of its use in teaching.</a:t>
            </a:r>
            <a:r>
              <a:rPr lang="en-GB" sz="2000" dirty="0"/>
              <a:t> Frankfurt am Main/Berlin/Bern/</a:t>
            </a:r>
            <a:r>
              <a:rPr lang="en-GB" sz="2000" dirty="0" err="1"/>
              <a:t>Bruxelles</a:t>
            </a:r>
            <a:r>
              <a:rPr lang="en-GB" sz="2000" dirty="0"/>
              <a:t>/New York/Oxford/Wien: Peter Lang.</a:t>
            </a:r>
            <a:endParaRPr lang="hr-HR" sz="2000" dirty="0"/>
          </a:p>
          <a:p>
            <a:r>
              <a:rPr lang="en-GB" sz="2000" dirty="0" err="1" smtClean="0"/>
              <a:t>Brenn</a:t>
            </a:r>
            <a:r>
              <a:rPr lang="en-GB" sz="2000" dirty="0" smtClean="0"/>
              <a:t>-White</a:t>
            </a:r>
            <a:r>
              <a:rPr lang="hr-HR" sz="2000" dirty="0" smtClean="0"/>
              <a:t> i Faethe 2013: Brenn-White</a:t>
            </a:r>
            <a:r>
              <a:rPr lang="en-GB" sz="2000" dirty="0" smtClean="0"/>
              <a:t>, </a:t>
            </a:r>
            <a:r>
              <a:rPr lang="en-GB" sz="2000" dirty="0"/>
              <a:t>Megan </a:t>
            </a:r>
            <a:r>
              <a:rPr lang="hr-HR" sz="2000" dirty="0" smtClean="0"/>
              <a:t>i</a:t>
            </a:r>
            <a:r>
              <a:rPr lang="en-GB" sz="2000" dirty="0" smtClean="0"/>
              <a:t> </a:t>
            </a:r>
            <a:r>
              <a:rPr lang="en-GB" sz="2000" dirty="0"/>
              <a:t>Elias </a:t>
            </a:r>
            <a:r>
              <a:rPr lang="en-GB" sz="2000" dirty="0" err="1" smtClean="0"/>
              <a:t>Faethe</a:t>
            </a:r>
            <a:r>
              <a:rPr lang="en-GB" sz="2000" dirty="0" smtClean="0"/>
              <a:t>.</a:t>
            </a:r>
            <a:r>
              <a:rPr lang="hr-HR" sz="2000" dirty="0" smtClean="0"/>
              <a:t> </a:t>
            </a:r>
            <a:r>
              <a:rPr lang="en-GB" sz="2000" i="1" dirty="0" smtClean="0"/>
              <a:t>English-taught </a:t>
            </a:r>
            <a:r>
              <a:rPr lang="en-GB" sz="2000" i="1" dirty="0"/>
              <a:t>master’s programs in Europe: A 2013 update. A briefing paper from IIE’s </a:t>
            </a:r>
            <a:r>
              <a:rPr lang="en-GB" sz="2000" i="1" dirty="0" err="1"/>
              <a:t>center</a:t>
            </a:r>
            <a:r>
              <a:rPr lang="en-GB" sz="2000" i="1" dirty="0"/>
              <a:t> for academic mobility research</a:t>
            </a:r>
            <a:r>
              <a:rPr lang="en-GB" sz="2000" dirty="0"/>
              <a:t>. http://www.iie.org/Research-and-Publications/Publications-and-Reports/IIE-Bookstore/English-Language-Masters </a:t>
            </a:r>
            <a:r>
              <a:rPr lang="en-GB" sz="2000" dirty="0" smtClean="0"/>
              <a:t>Briefing-Paper-2013-Update</a:t>
            </a:r>
            <a:r>
              <a:rPr lang="hr-HR" sz="2000" dirty="0" smtClean="0"/>
              <a:t>. Stanje: 5. siječnja 2016.</a:t>
            </a:r>
            <a:endParaRPr lang="hr-HR" sz="2000" dirty="0"/>
          </a:p>
          <a:p>
            <a:r>
              <a:rPr lang="en-GB" sz="2000" dirty="0" err="1" smtClean="0"/>
              <a:t>Brenn</a:t>
            </a:r>
            <a:r>
              <a:rPr lang="en-GB" sz="2000" dirty="0" smtClean="0"/>
              <a:t>-White</a:t>
            </a:r>
            <a:r>
              <a:rPr lang="hr-HR" sz="2000" dirty="0" smtClean="0"/>
              <a:t> i van Rest 2012: Brenn-White</a:t>
            </a:r>
            <a:r>
              <a:rPr lang="en-GB" sz="2000" dirty="0" smtClean="0"/>
              <a:t>, </a:t>
            </a:r>
            <a:r>
              <a:rPr lang="en-GB" sz="2000" dirty="0"/>
              <a:t>Megan </a:t>
            </a:r>
            <a:r>
              <a:rPr lang="hr-HR" sz="2000" dirty="0" smtClean="0"/>
              <a:t>i</a:t>
            </a:r>
            <a:r>
              <a:rPr lang="en-GB" sz="2000" dirty="0" smtClean="0"/>
              <a:t> </a:t>
            </a:r>
            <a:r>
              <a:rPr lang="en-GB" sz="2000" dirty="0"/>
              <a:t>Edwin van Rest. </a:t>
            </a:r>
            <a:r>
              <a:rPr lang="hr-HR" sz="2000" i="1" dirty="0"/>
              <a:t>E</a:t>
            </a:r>
            <a:r>
              <a:rPr lang="en-GB" sz="2000" i="1" dirty="0" err="1" smtClean="0"/>
              <a:t>nglish</a:t>
            </a:r>
            <a:r>
              <a:rPr lang="en-GB" sz="2000" i="1" dirty="0" smtClean="0"/>
              <a:t>-taught </a:t>
            </a:r>
            <a:r>
              <a:rPr lang="en-GB" sz="2000" i="1" dirty="0"/>
              <a:t>master’s programs in Europe: New findings on supply and demand. A briefing paper from IIE’s </a:t>
            </a:r>
            <a:r>
              <a:rPr lang="en-GB" sz="2000" i="1" dirty="0" err="1"/>
              <a:t>center</a:t>
            </a:r>
            <a:r>
              <a:rPr lang="en-GB" sz="2000" i="1" dirty="0"/>
              <a:t> for academic mobility research</a:t>
            </a:r>
            <a:r>
              <a:rPr lang="en-GB" sz="2000" dirty="0"/>
              <a:t>. http://</a:t>
            </a:r>
            <a:r>
              <a:rPr lang="en-GB" sz="2000" dirty="0" smtClean="0"/>
              <a:t>www.iie.org/Research-and-Publications/Publications-and-Reports/IIE-Bookstore/English-Language-Masters-Briefing-Paper</a:t>
            </a:r>
            <a:r>
              <a:rPr lang="hr-HR" sz="2000" dirty="0" smtClean="0"/>
              <a:t>. Stanje: 23. veljače 2015.</a:t>
            </a:r>
            <a:endParaRPr lang="hr-HR" sz="2000" u="sng" dirty="0" smtClean="0"/>
          </a:p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F882C3-3F4F-4563-9103-4AF158A699D4}" type="slidenum">
              <a:rPr lang="hr-HR" smtClean="0"/>
              <a:pPr>
                <a:defRPr/>
              </a:pPr>
              <a:t>20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919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7620000" cy="4800600"/>
          </a:xfrm>
        </p:spPr>
        <p:txBody>
          <a:bodyPr/>
          <a:lstStyle/>
          <a:p>
            <a:r>
              <a:rPr lang="en-GB" sz="2000" dirty="0"/>
              <a:t>EHEA </a:t>
            </a:r>
            <a:r>
              <a:rPr lang="en-GB" sz="2000" dirty="0" smtClean="0"/>
              <a:t>2012</a:t>
            </a:r>
            <a:r>
              <a:rPr lang="hr-HR" sz="2000" dirty="0" smtClean="0"/>
              <a:t>:</a:t>
            </a:r>
            <a:r>
              <a:rPr lang="en-GB" sz="2000" dirty="0" smtClean="0"/>
              <a:t> </a:t>
            </a:r>
            <a:r>
              <a:rPr lang="hr-HR" sz="2000" dirty="0" smtClean="0"/>
              <a:t>European Higher Education Area. </a:t>
            </a:r>
            <a:r>
              <a:rPr lang="en-GB" sz="2000" dirty="0" smtClean="0"/>
              <a:t>http</a:t>
            </a:r>
            <a:r>
              <a:rPr lang="en-GB" sz="2000" dirty="0"/>
              <a:t>://</a:t>
            </a:r>
            <a:r>
              <a:rPr lang="en-GB" sz="2000" dirty="0" smtClean="0"/>
              <a:t>www.ehea.info/Uploads/National%20reports/Croatia%20Rep%20and%20Annex.pdf</a:t>
            </a:r>
            <a:r>
              <a:rPr lang="hr-HR" sz="2000" dirty="0" smtClean="0"/>
              <a:t>. Stanje: 3. lipnja 2013.</a:t>
            </a:r>
            <a:endParaRPr lang="hr-HR" sz="2000" dirty="0"/>
          </a:p>
          <a:p>
            <a:r>
              <a:rPr lang="en-GB" sz="2000" dirty="0" err="1"/>
              <a:t>Strategija</a:t>
            </a:r>
            <a:r>
              <a:rPr lang="en-GB" sz="2000" dirty="0"/>
              <a:t> </a:t>
            </a:r>
            <a:r>
              <a:rPr lang="en-GB" sz="2000" dirty="0" err="1"/>
              <a:t>Sveučilišta</a:t>
            </a:r>
            <a:r>
              <a:rPr lang="en-GB" sz="2000" dirty="0"/>
              <a:t> u </a:t>
            </a:r>
            <a:r>
              <a:rPr lang="en-GB" sz="2000" dirty="0" err="1"/>
              <a:t>Rijeci</a:t>
            </a:r>
            <a:r>
              <a:rPr lang="en-GB" sz="2000" dirty="0"/>
              <a:t> </a:t>
            </a:r>
            <a:r>
              <a:rPr lang="en-GB" sz="2000" dirty="0" smtClean="0"/>
              <a:t>2014–2020</a:t>
            </a:r>
            <a:r>
              <a:rPr lang="hr-HR" sz="2000" dirty="0" smtClean="0"/>
              <a:t>:</a:t>
            </a:r>
            <a:r>
              <a:rPr lang="en-GB" sz="2000" dirty="0" smtClean="0"/>
              <a:t> </a:t>
            </a:r>
            <a:r>
              <a:rPr lang="en-GB" sz="2000" dirty="0"/>
              <a:t>https://spp.uniri.hr/strategija/Strategija%20Sveu%C4%8Dili%C5%A1ta%20u%20Rijeci%202014%20-%</a:t>
            </a:r>
            <a:r>
              <a:rPr lang="en-GB" sz="2000" dirty="0" smtClean="0"/>
              <a:t>202020/SitePages/Po%C4%8Detna%20stranica.aspx</a:t>
            </a:r>
            <a:r>
              <a:rPr lang="hr-HR" sz="2000" dirty="0" smtClean="0"/>
              <a:t>. Stanje: 1. prosinca 2013.</a:t>
            </a:r>
            <a:r>
              <a:rPr lang="en-GB" sz="2000" dirty="0" smtClean="0"/>
              <a:t> </a:t>
            </a:r>
            <a:endParaRPr lang="hr-HR" sz="2000" dirty="0"/>
          </a:p>
          <a:p>
            <a:r>
              <a:rPr lang="en-GB" sz="2000" dirty="0"/>
              <a:t>World Bank </a:t>
            </a:r>
            <a:r>
              <a:rPr lang="en-GB" sz="2000" dirty="0" smtClean="0"/>
              <a:t>Report 2012</a:t>
            </a:r>
            <a:r>
              <a:rPr lang="hr-HR" sz="2000" dirty="0" smtClean="0"/>
              <a:t>: </a:t>
            </a:r>
            <a:r>
              <a:rPr lang="en-GB" sz="2000" dirty="0" smtClean="0"/>
              <a:t>http</a:t>
            </a:r>
            <a:r>
              <a:rPr lang="en-GB" sz="2000" dirty="0"/>
              <a:t>://</a:t>
            </a:r>
            <a:r>
              <a:rPr lang="en-GB" sz="2000" dirty="0" smtClean="0"/>
              <a:t>www-wds.worldbank.org/external/default/WDSContentServer/WDSP/IB/2012/05/11/000333037_20120511005322/Rendered/PDF/666730ESW0P1270IC0dicslosed05090120.pdf</a:t>
            </a:r>
            <a:r>
              <a:rPr lang="hr-HR" sz="2000" dirty="0" smtClean="0"/>
              <a:t>. Stanje: 11. travnja 2014.</a:t>
            </a:r>
            <a:endParaRPr lang="hr-HR" sz="2000" dirty="0"/>
          </a:p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F882C3-3F4F-4563-9103-4AF158A699D4}" type="slidenum">
              <a:rPr lang="hr-HR" smtClean="0"/>
              <a:pPr>
                <a:defRPr/>
              </a:pPr>
              <a:t>21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850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hr-HR" dirty="0" smtClean="0"/>
          </a:p>
          <a:p>
            <a:pPr marL="114300" indent="0">
              <a:buNone/>
            </a:pPr>
            <a:endParaRPr lang="hr-HR" dirty="0"/>
          </a:p>
          <a:p>
            <a:pPr marL="114300" indent="0">
              <a:buNone/>
            </a:pPr>
            <a:endParaRPr lang="hr-HR" dirty="0" smtClean="0"/>
          </a:p>
          <a:p>
            <a:pPr marL="114300" indent="0">
              <a:buNone/>
            </a:pPr>
            <a:endParaRPr lang="hr-HR" dirty="0"/>
          </a:p>
          <a:p>
            <a:pPr marL="114300" indent="0" algn="ctr">
              <a:buNone/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Hvala na pozornosti!</a:t>
            </a:r>
          </a:p>
          <a:p>
            <a:pPr marL="114300" indent="0" algn="r">
              <a:buNone/>
            </a:pPr>
            <a:endParaRPr lang="hr-HR" sz="3600" dirty="0" smtClean="0"/>
          </a:p>
          <a:p>
            <a:pPr marL="114300" indent="0" algn="r">
              <a:buNone/>
            </a:pPr>
            <a:endParaRPr lang="hr-HR" sz="3600" dirty="0"/>
          </a:p>
          <a:p>
            <a:pPr marL="114300" indent="0" algn="r">
              <a:buNone/>
            </a:pP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bdrljaca@ffri.hr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F882C3-3F4F-4563-9103-4AF158A699D4}" type="slidenum">
              <a:rPr lang="hr-HR" smtClean="0"/>
              <a:pPr>
                <a:defRPr/>
              </a:pPr>
              <a:t>22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303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Uvod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525780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nternacionalizacija visokoga školstva + Bolonjski proces + akademska mobilnost 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Zajednički europski visokoškolski prostor 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orijentiranost prema tržištu + engleski kao jezik visokoškolske nastave (EJVIN)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eaLnBrk="1" hangingPunct="1">
              <a:buNone/>
              <a:defRPr/>
            </a:pPr>
            <a:endParaRPr lang="hr-HR" altLang="sr-Latn-R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3,701 (2011.) →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5,258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(2013.) = 42% (Brenn-White i Faethe 2013)</a:t>
            </a:r>
          </a:p>
          <a:p>
            <a:pPr eaLnBrk="1" hangingPunct="1">
              <a:defRPr/>
            </a:pPr>
            <a:endParaRPr lang="hr-HR" sz="23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hr-HR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F882C3-3F4F-4563-9103-4AF158A699D4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6114401"/>
              </p:ext>
            </p:extLst>
          </p:nvPr>
        </p:nvGraphicFramePr>
        <p:xfrm>
          <a:off x="734368" y="1926154"/>
          <a:ext cx="76752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7" name="Title 2"/>
          <p:cNvSpPr>
            <a:spLocks noGrp="1"/>
          </p:cNvSpPr>
          <p:nvPr>
            <p:ph type="title"/>
          </p:nvPr>
        </p:nvSpPr>
        <p:spPr>
          <a:xfrm>
            <a:off x="755576" y="332656"/>
            <a:ext cx="7202776" cy="1271588"/>
          </a:xfrm>
        </p:spPr>
        <p:txBody>
          <a:bodyPr/>
          <a:lstStyle/>
          <a:p>
            <a:r>
              <a:rPr lang="hr-HR" sz="3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EJVIN u Europi </a:t>
            </a:r>
            <a:br>
              <a:rPr lang="hr-HR" sz="3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sr-Latn-R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Brenn</a:t>
            </a:r>
            <a:r>
              <a:rPr lang="en-US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-White </a:t>
            </a: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van Rest 2012)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F882C3-3F4F-4563-9103-4AF158A699D4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5818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Razlozi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za uvođenje EJVIN-a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800600"/>
          </a:xfrm>
        </p:spPr>
        <p:txBody>
          <a:bodyPr/>
          <a:lstStyle/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prepoznatljivost i bolja pozicioniranost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mobilnost i rad u međunarodnome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okruženju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razvijanje engleskih jezičnih vještina </a:t>
            </a: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veća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kompetitivnost na međunarodnome tržištu rada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ekonomska dobit</a:t>
            </a:r>
          </a:p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F882C3-3F4F-4563-9103-4AF158A699D4}" type="slidenum">
              <a:rPr lang="hr-HR" smtClean="0"/>
              <a:pPr>
                <a:defRPr/>
              </a:pPr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1789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Negativnosti/problemi 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800600"/>
          </a:xfrm>
        </p:spPr>
        <p:txBody>
          <a:bodyPr/>
          <a:lstStyle/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nedovoljno razvijene jezične vještine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iziskuje puno vremena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društvena podjela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negativan utjecaj na razvoj drugih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jezika 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upitan doprinos razvoju engleskih jezičnih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vještina</a:t>
            </a:r>
          </a:p>
          <a:p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F882C3-3F4F-4563-9103-4AF158A699D4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66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EJVIN u Hrvatskoj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800600"/>
          </a:xfrm>
        </p:spPr>
        <p:txBody>
          <a:bodyPr/>
          <a:lstStyle/>
          <a:p>
            <a:pPr eaLnBrk="1" hangingPunct="1"/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isoko obrazovanje – gotovo isključivo na hrvatskome jeziku</a:t>
            </a:r>
            <a:endParaRPr lang="hr-HR" altLang="sr-Latn-R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politika internacionalizacije </a:t>
            </a:r>
          </a:p>
          <a:p>
            <a:pPr eaLnBrk="1" hangingPunct="1"/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neusklađenost sa zahtjevima tržišta rada </a:t>
            </a:r>
            <a:r>
              <a:rPr lang="en-GB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(World </a:t>
            </a:r>
            <a:r>
              <a:rPr lang="en-GB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Bank </a:t>
            </a:r>
            <a:r>
              <a:rPr lang="en-GB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Report </a:t>
            </a:r>
            <a:r>
              <a:rPr lang="en-GB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2012: 37)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edovoljan broj programa na engleskome jeziku </a:t>
            </a:r>
            <a:r>
              <a:rPr lang="en-GB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Ammon i McConnell 2002; EHEA </a:t>
            </a: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2012; </a:t>
            </a:r>
            <a:r>
              <a:rPr lang="en-GB" altLang="sr-Latn-RS" sz="3200" dirty="0" err="1">
                <a:latin typeface="Arial" panose="020B0604020202020204" pitchFamily="34" charset="0"/>
                <a:cs typeface="Arial" panose="020B0604020202020204" pitchFamily="34" charset="0"/>
              </a:rPr>
              <a:t>Šćukanec</a:t>
            </a:r>
            <a:r>
              <a:rPr lang="en-GB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2013)</a:t>
            </a:r>
            <a:endParaRPr lang="hr-HR" altLang="sr-Latn-R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F882C3-3F4F-4563-9103-4AF158A699D4}" type="slidenum">
              <a:rPr lang="hr-HR" smtClean="0"/>
              <a:pPr>
                <a:defRPr/>
              </a:pPr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507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EJVIN na Sveučilištu u Rijeci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/>
          <a:lstStyle/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program na engleskome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jeziku (2011.) </a:t>
            </a: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obilnost (oko 1%)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povećati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broj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na stranome jeziku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Strategija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Sveučilišta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Rijeci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2014–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20)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projekt „Internacionalizacija studijskih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programa” (2013.)  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4000">
              <a:buFont typeface="Wingdings" panose="05000000000000000000" pitchFamily="2" charset="2"/>
              <a:buChar char="§"/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rogram „Jezično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usavršavanje nastavnika za EJVIN” (2015.)</a:t>
            </a:r>
          </a:p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F882C3-3F4F-4563-9103-4AF158A699D4}" type="slidenum">
              <a:rPr lang="hr-HR" smtClean="0"/>
              <a:pPr>
                <a:defRPr/>
              </a:pPr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96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Metodologija istraživanja: ispitanici</a:t>
            </a:r>
            <a:endParaRPr lang="hr-H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50825" y="1600200"/>
            <a:ext cx="8137599" cy="4800600"/>
          </a:xfrm>
        </p:spPr>
        <p:txBody>
          <a:bodyPr/>
          <a:lstStyle/>
          <a:p>
            <a:pPr eaLnBrk="1" hangingPunct="1"/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104 nastavnika Sveučilišta u Rijeci</a:t>
            </a:r>
          </a:p>
          <a:p>
            <a:pPr eaLnBrk="1" hangingPunct="1"/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177 studenata Sveučilišta u Rijeci</a:t>
            </a:r>
          </a:p>
          <a:p>
            <a:pPr marL="114300" indent="0" eaLnBrk="1" hangingPunct="1">
              <a:buNone/>
            </a:pPr>
            <a:r>
              <a:rPr lang="hr-HR" altLang="sr-Latn-R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altLang="sr-Latn-R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15 nastavnika Ekonomskoga fakulteta</a:t>
            </a:r>
          </a:p>
          <a:p>
            <a:pPr eaLnBrk="1" hangingPunct="1"/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85 studenata koji studiraju na hrvatskome</a:t>
            </a:r>
          </a:p>
          <a:p>
            <a:pPr eaLnBrk="1" hangingPunct="1"/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20 studenata koji studiraju na engleskome</a:t>
            </a:r>
          </a:p>
          <a:p>
            <a:pPr marL="114300" indent="0">
              <a:buNone/>
            </a:pP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3200" dirty="0"/>
          </a:p>
          <a:p>
            <a:pPr eaLnBrk="1" hangingPunct="1"/>
            <a:endParaRPr lang="hr-HR" sz="3200" dirty="0"/>
          </a:p>
          <a:p>
            <a:pPr eaLnBrk="1" hangingPunct="1"/>
            <a:endParaRPr lang="hr-HR" altLang="sr-Latn-RS" sz="32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hr-HR" altLang="sr-Latn-RS" sz="2300" dirty="0" smtClean="0"/>
          </a:p>
          <a:p>
            <a:pPr eaLnBrk="1" hangingPunct="1"/>
            <a:endParaRPr lang="hr-HR" altLang="sr-Latn-RS" sz="2400" dirty="0">
              <a:solidFill>
                <a:schemeClr val="accent2">
                  <a:lumMod val="50000"/>
                </a:schemeClr>
              </a:solidFill>
            </a:endParaRPr>
          </a:p>
          <a:p>
            <a:pPr eaLnBrk="1" hangingPunct="1"/>
            <a:endParaRPr lang="hr-HR" altLang="sr-Latn-RS" sz="2800" dirty="0"/>
          </a:p>
          <a:p>
            <a:pPr eaLnBrk="1" hangingPunct="1"/>
            <a:endParaRPr lang="hr-HR" altLang="sr-Latn-R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F882C3-3F4F-4563-9103-4AF158A699D4}" type="slidenum">
              <a:rPr lang="hr-HR" smtClean="0"/>
              <a:pPr>
                <a:defRPr/>
              </a:pPr>
              <a:t>9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8992</TotalTime>
  <Words>843</Words>
  <Application>Microsoft Office PowerPoint</Application>
  <PresentationFormat>On-screen Show (4:3)</PresentationFormat>
  <Paragraphs>181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Adjacency</vt:lpstr>
      <vt:lpstr>         Branka Drljača Margić (Rijeka)  Filozofski fakultet  Sveučilište u Rijeci  bdrljaca@ffri.hr   Engleski kao jezik visokoškolske nastave        Pozvano predavanje                Graz, 24. 5. 2016.    </vt:lpstr>
      <vt:lpstr>Sadržaj prezentacije</vt:lpstr>
      <vt:lpstr>Uvod</vt:lpstr>
      <vt:lpstr>EJVIN u Europi  (Brenn-White i van Rest 2012)</vt:lpstr>
      <vt:lpstr> Razlozi za uvođenje EJVIN-a </vt:lpstr>
      <vt:lpstr> Negativnosti/problemi  </vt:lpstr>
      <vt:lpstr>EJVIN u Hrvatskoj</vt:lpstr>
      <vt:lpstr>EJVIN na Sveučilištu u Rijeci</vt:lpstr>
      <vt:lpstr>Metodologija istraživanja: ispitanici</vt:lpstr>
      <vt:lpstr>Metodologija istraživanja: ciljevi</vt:lpstr>
      <vt:lpstr>Metodologija istraživanja: metode</vt:lpstr>
      <vt:lpstr>Rezultati: Sveučilište u Rijeci</vt:lpstr>
      <vt:lpstr>PowerPoint Presentation</vt:lpstr>
      <vt:lpstr>Diskusija </vt:lpstr>
      <vt:lpstr>Rezultati: Ekonomski fakultet</vt:lpstr>
      <vt:lpstr>PowerPoint Presentation</vt:lpstr>
      <vt:lpstr>Diskusija</vt:lpstr>
      <vt:lpstr>Zaključne opaske</vt:lpstr>
      <vt:lpstr>PowerPoint Presentation</vt:lpstr>
      <vt:lpstr>Popis literature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Croatian students’ attitudes towards the idea of introducing english-medium higher education in croatia</dc:title>
  <dc:creator>Zezelic</dc:creator>
  <cp:lastModifiedBy>Branka</cp:lastModifiedBy>
  <cp:revision>526</cp:revision>
  <dcterms:created xsi:type="dcterms:W3CDTF">2012-09-21T08:48:49Z</dcterms:created>
  <dcterms:modified xsi:type="dcterms:W3CDTF">2016-05-17T06:36:06Z</dcterms:modified>
</cp:coreProperties>
</file>