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7" r:id="rId11"/>
    <p:sldId id="264" r:id="rId12"/>
    <p:sldId id="268" r:id="rId13"/>
    <p:sldId id="265" r:id="rId14"/>
    <p:sldId id="269" r:id="rId15"/>
    <p:sldId id="266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C9F67-201D-4484-A320-78D8A8A53FE7}" type="datetimeFigureOut">
              <a:rPr lang="de-AT" smtClean="0"/>
              <a:t>30.06.2016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7C45A-9835-43E8-8DD0-F23A6BF9F8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550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A253-9152-4FB7-8BE8-808953BA5CC3}" type="datetime1">
              <a:rPr lang="de-AT" smtClean="0"/>
              <a:t>30.06.2016</a:t>
            </a:fld>
            <a:endParaRPr lang="de-A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1F41-EE32-415D-81CF-E5F823C177AF}" type="datetime1">
              <a:rPr lang="de-AT" smtClean="0"/>
              <a:t>30.06.2016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408-3630-44AC-8D2F-806CA66F2312}" type="datetime1">
              <a:rPr lang="de-AT" smtClean="0"/>
              <a:t>30.06.2016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7678-3A3E-47A5-84C6-25D8BDF03E1F}" type="datetime1">
              <a:rPr lang="de-AT" smtClean="0"/>
              <a:t>30.06.2016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CCC6-4F59-40F2-802F-34C82A924B6D}" type="datetime1">
              <a:rPr lang="de-AT" smtClean="0"/>
              <a:t>30.06.2016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F53-54B9-4C01-85F7-F50B9C32DAEA}" type="datetime1">
              <a:rPr lang="de-AT" smtClean="0"/>
              <a:t>30.06.2016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7927-91A4-44E5-A0AE-5A6589216079}" type="datetime1">
              <a:rPr lang="de-AT" smtClean="0"/>
              <a:t>30.06.2016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2124-E10B-4F6F-BAD0-928F605E4773}" type="datetime1">
              <a:rPr lang="de-AT" smtClean="0"/>
              <a:t>30.06.2016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9F04-9DAF-4DD3-8172-281AB3FB7664}" type="datetime1">
              <a:rPr lang="de-AT" smtClean="0"/>
              <a:t>30.06.2016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7B70-1A44-44CB-AB0F-DDB053C2B920}" type="datetime1">
              <a:rPr lang="de-AT" smtClean="0"/>
              <a:t>30.06.2016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B23B-48DF-4830-9124-016A2B85BA85}" type="datetime1">
              <a:rPr lang="de-AT" smtClean="0"/>
              <a:t>30.06.2016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8BC4322-24F0-4D7E-9D5F-A70A7505D072}" type="datetime1">
              <a:rPr lang="de-AT" smtClean="0"/>
              <a:t>30.06.2016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276BA3-D58E-4021-9020-65F6688CD79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2527921"/>
          </a:xfrm>
        </p:spPr>
        <p:txBody>
          <a:bodyPr>
            <a:noAutofit/>
          </a:bodyPr>
          <a:lstStyle/>
          <a:p>
            <a:r>
              <a:rPr lang="sr-Latn-R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Prošla vremena u srpskoj, bugarskoj i makedonskoj verziji romana </a:t>
            </a:r>
            <a:r>
              <a:rPr lang="sr-Latn-RS" sz="4000" b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Drini ćuprija</a:t>
            </a:r>
            <a:r>
              <a:rPr lang="sr-Latn-R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Iva Andrića</a:t>
            </a:r>
            <a:endParaRPr lang="de-AT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21920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r>
              <a:rPr lang="de-AT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Emina Jovi</a:t>
            </a:r>
            <a:r>
              <a:rPr lang="sr-Latn-RS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</a:p>
          <a:p>
            <a:r>
              <a:rPr lang="sr-Latn-RS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 f</a:t>
            </a:r>
            <a:r>
              <a:rPr lang="de-DE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sr-Latn-RS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Slawistik </a:t>
            </a:r>
            <a:endParaRPr lang="de-DE" sz="6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Karl-Franzens-Universit</a:t>
            </a:r>
            <a:r>
              <a:rPr lang="de-AT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ät Graz</a:t>
            </a:r>
            <a:endParaRPr lang="de-DE" sz="6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Masterprüfung</a:t>
            </a:r>
            <a:endParaRPr lang="de-DE" sz="6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de-DE" sz="6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07. 2016.</a:t>
            </a:r>
            <a:endParaRPr lang="de-AT" sz="6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10</a:t>
            </a:fld>
            <a:endParaRPr lang="de-AT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30755"/>
              </p:ext>
            </p:extLst>
          </p:nvPr>
        </p:nvGraphicFramePr>
        <p:xfrm>
          <a:off x="971600" y="1628800"/>
          <a:ext cx="7200798" cy="3108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6"/>
                <a:gridCol w="2400266"/>
                <a:gridCol w="2400266"/>
              </a:tblGrid>
              <a:tr h="605974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Jezik</a:t>
                      </a:r>
                      <a:r>
                        <a:rPr lang="sr-Latn-R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 primera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0170">
                <a:tc>
                  <a:txBody>
                    <a:bodyPr/>
                    <a:lstStyle/>
                    <a:p>
                      <a:r>
                        <a:rPr lang="sr-Latn-RS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Srpski, bugarski i makedonski</a:t>
                      </a:r>
                      <a:endParaRPr lang="de-AT" u="non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6,32%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5974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 i bugarski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0441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</a:t>
                      </a:r>
                      <a:r>
                        <a:rPr lang="sr-Latn-R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makedonski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6,24%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5974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1.124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85,54%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1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Glagoli sa nastavcima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-eo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-ela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-ele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-elo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-eli 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perfektu srpskog jezika i njihovi ekvivalenti na bugarskom i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makedonskom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(45 rečenica po jeziku)</a:t>
            </a: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11</a:t>
            </a:fld>
            <a:endParaRPr lang="de-AT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8712967" cy="303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2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12</a:t>
            </a:fld>
            <a:endParaRPr lang="de-AT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99643"/>
              </p:ext>
            </p:extLst>
          </p:nvPr>
        </p:nvGraphicFramePr>
        <p:xfrm>
          <a:off x="1043608" y="1700808"/>
          <a:ext cx="6912768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546863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Jezik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 primera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9281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Srpski,</a:t>
                      </a:r>
                      <a:r>
                        <a:rPr lang="sr-Latn-R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bugarski i makedonski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15,55%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6863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 i bugarski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8,88%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3257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 i makedonski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4,44%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71,11%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9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Glagoli sa nastavcima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-io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-ila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-ile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-ilo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-ili 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perfektu srpskog jezika i njihovi ekvivalenti na bugarskom i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makedonskom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(2.287 rečenica po jeziku)</a:t>
            </a: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13</a:t>
            </a:fld>
            <a:endParaRPr lang="de-AT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2780928"/>
            <a:ext cx="8696325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3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14</a:t>
            </a:fld>
            <a:endParaRPr lang="de-AT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17503"/>
              </p:ext>
            </p:extLst>
          </p:nvPr>
        </p:nvGraphicFramePr>
        <p:xfrm>
          <a:off x="971600" y="1700808"/>
          <a:ext cx="7128792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  <a:gridCol w="2376264"/>
              </a:tblGrid>
              <a:tr h="569184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Jezik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 primera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4952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Srpski, bugarski</a:t>
                      </a:r>
                      <a:r>
                        <a:rPr lang="sr-Latn-R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makedonski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11,37%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 i bugarski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3,24%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 i makedonski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6,08%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1.814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0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Glagoli sa nastavcima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-uo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-ula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-ule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-ulo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-uli 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perfektu srpskog jezika i njihovi ekvivalenti na bugarskom i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makedonskom</a:t>
            </a:r>
            <a:endParaRPr lang="sr-Latn-RS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15</a:t>
            </a:fld>
            <a:endParaRPr lang="de-A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8352928" cy="350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4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16</a:t>
            </a:fld>
            <a:endParaRPr lang="de-AT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82873"/>
              </p:ext>
            </p:extLst>
          </p:nvPr>
        </p:nvGraphicFramePr>
        <p:xfrm>
          <a:off x="1331640" y="1700808"/>
          <a:ext cx="6408711" cy="258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37"/>
                <a:gridCol w="2136237"/>
                <a:gridCol w="2136237"/>
              </a:tblGrid>
              <a:tr h="479901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Jezik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 primera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4235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Srpski, bugarski i makedonski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18,83%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 i bugarski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125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 i makedonski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6,49%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9901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Srpski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70,78%</a:t>
                      </a:r>
                      <a:endParaRPr lang="de-A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7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Karakteristike glagola</a:t>
            </a:r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lagolski vid</a:t>
            </a:r>
            <a:endParaRPr lang="sr-Latn-RS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Svršeni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Trenutni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Početni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Završni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Neodređeni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38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Nesvršeni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Trajni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Učestali</a:t>
            </a:r>
            <a:endParaRPr lang="sr-Latn-RS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lagolski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</a:t>
            </a:r>
            <a:endParaRPr lang="sr-Latn-RS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Prelazni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Neprelazni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Povratni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Nepravi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Uzajamni</a:t>
            </a:r>
            <a:endParaRPr lang="sr-Latn-RS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82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tanje</a:t>
            </a:r>
            <a:endParaRPr lang="sr-Latn-RS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Aktivna rečenica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Medijalna rečenica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Pasivna rečenica</a:t>
            </a:r>
            <a:endParaRPr lang="sr-Latn-RS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ične i bezlične rečenice</a:t>
            </a: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7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rada </a:t>
            </a:r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Teorijski deo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Zaključak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Izvori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osnovna literatura</a:t>
            </a:r>
            <a:endParaRPr lang="sr-Latn-RS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95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Zaključak</a:t>
            </a:r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Perfekt je frekventniji u srpskom jeziku.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Ekvivalenti u bugarskom i makedonskom su imperfekt i aorist.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Ostale karakteristike glagola se uglavnom podudaraju.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Rečenice, u kojima se glagol u bugarskoj i makedonskoj verziji romana nalazi u perfektu, a na srpskom jeziku u nekom drugom prošlom vremenu, nisu ušle u analizu.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10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Izvori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osnovna literatura</a:t>
            </a:r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Andrić 1963: Andrić, Ivo. </a:t>
            </a:r>
            <a:r>
              <a:rPr lang="de-A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Sabrana djela Ive Andrića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knj. 1. Zagreb – Beograd –  Sarajevo – Ljubljana. </a:t>
            </a:r>
          </a:p>
          <a:p>
            <a:r>
              <a:rPr lang="mk-MK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Андрич 1995: Андрич, Иво. </a:t>
            </a:r>
            <a:r>
              <a:rPr lang="mk-MK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Мостът на Дрина</a:t>
            </a:r>
            <a:r>
              <a:rPr lang="mk-MK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София.</a:t>
            </a:r>
          </a:p>
          <a:p>
            <a:r>
              <a:rPr lang="mk-MK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Андриќ 1981: Андриќ, Иво. </a:t>
            </a:r>
            <a:r>
              <a:rPr lang="mk-MK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Мостот на Дрина</a:t>
            </a:r>
            <a:r>
              <a:rPr lang="mk-MK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Скопје</a:t>
            </a:r>
          </a:p>
          <a:p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Bugarski-www: Rečnik bugarskoga jezika https://rechnik.chitanka.info/ (24.05.2016)</a:t>
            </a:r>
          </a:p>
          <a:p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Gralis-Korpus: http://gams.uni-graz.at/o:gralis.762 (9.06.2016)</a:t>
            </a:r>
          </a:p>
          <a:p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Makedonski-www: Digitalan rečnik makedonskog jezika http://www.makedonski.info/ (4.06.2016)</a:t>
            </a:r>
          </a:p>
          <a:p>
            <a:r>
              <a:rPr lang="mk-MK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Матица српска 2011: Матица српска. </a:t>
            </a:r>
            <a:r>
              <a:rPr lang="mk-MK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Речник српскога језика</a:t>
            </a:r>
            <a:r>
              <a:rPr lang="mk-MK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Измењено и поправљено издање. Нови Сад. </a:t>
            </a: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16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22984"/>
          </a:xfrm>
        </p:spPr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pažnji!</a:t>
            </a:r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08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Kratak uvod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Jezici na kojima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izvr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šena analiza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za analizu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Korpus</a:t>
            </a:r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30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Teorijski deo</a:t>
            </a:r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Prošla vremena u staroslovenskom jeziku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Aorist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Pluskvamperfekt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25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Prošla vremena u srpskom jeziku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Aorist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Pluskvamperfekt</a:t>
            </a:r>
            <a:endParaRPr lang="sr-Latn-RS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069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Prošla vremena u bugarskom jeziku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Aorist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Pluskvamperfekt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Buduće vreme u prošlosti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Buduće prethodno vreme u prošlosti</a:t>
            </a:r>
            <a:endParaRPr lang="de-A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97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Prošla vremena u makedonskom jeziku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Aorist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Pluskvamperfekt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Prošlo buduće vreme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Buduće prethodno/prepričano vreme</a:t>
            </a:r>
            <a:endParaRPr lang="de-A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34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cap="small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</a:rPr>
              <a:t>Na Drini ćuprija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</a:rPr>
              <a:t> na srpskom, bugarskom i makedonskom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</a:rPr>
              <a:t>jeziku</a:t>
            </a:r>
          </a:p>
          <a:p>
            <a:r>
              <a:rPr lang="sr-Latn-RS" cap="small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</a:rPr>
              <a:t>Gralis-korpus</a:t>
            </a:r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 tabele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„i“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„u“</a:t>
            </a:r>
            <a:endParaRPr lang="de-A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11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 perfekta</a:t>
            </a:r>
            <a:endParaRPr lang="de-A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Glagoli sa nastavcima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-ao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-ala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-ale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-alo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-ali 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perfektu srpskog jezika i njihovi ekvivalenti na bugarskom i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makedonskom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(1.314 rečenica po jeziku)</a:t>
            </a:r>
            <a:endParaRPr lang="sr-Latn-R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6BA3-D58E-4021-9020-65F6688CD79D}" type="slidenum">
              <a:rPr lang="de-AT" smtClean="0"/>
              <a:t>9</a:t>
            </a:fld>
            <a:endParaRPr lang="de-A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0"/>
            <a:ext cx="863638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6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604</Words>
  <Application>Microsoft Office PowerPoint</Application>
  <PresentationFormat>Bildschirmpräsentation (4:3)</PresentationFormat>
  <Paragraphs>172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Executive</vt:lpstr>
      <vt:lpstr>Prošla vremena u srpskoj, bugarskoj i makedonskoj verziji romana Na Drini ćuprija Iva Andrića</vt:lpstr>
      <vt:lpstr>Struktura rada </vt:lpstr>
      <vt:lpstr>Uvod</vt:lpstr>
      <vt:lpstr>Teorijski deo</vt:lpstr>
      <vt:lpstr>PowerPoint-Präsentation</vt:lpstr>
      <vt:lpstr>PowerPoint-Präsentation</vt:lpstr>
      <vt:lpstr>PowerPoint-Präsentation</vt:lpstr>
      <vt:lpstr>Analiza</vt:lpstr>
      <vt:lpstr>Odnos perfekta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Karakteristike glagola</vt:lpstr>
      <vt:lpstr>PowerPoint-Präsentation</vt:lpstr>
      <vt:lpstr>PowerPoint-Präsentation</vt:lpstr>
      <vt:lpstr>Zaključak</vt:lpstr>
      <vt:lpstr>Izvori i osnovna literatura</vt:lpstr>
      <vt:lpstr>Hvala na pažnji!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Prošla vremena u srpskoj, bugarskoj i makedonskoj verziji romana Na Drini ćuprija Iva Andrića</dc:title>
  <dc:creator>Emma</dc:creator>
  <cp:lastModifiedBy>tata</cp:lastModifiedBy>
  <cp:revision>15</cp:revision>
  <dcterms:created xsi:type="dcterms:W3CDTF">2016-06-25T14:40:50Z</dcterms:created>
  <dcterms:modified xsi:type="dcterms:W3CDTF">2016-06-29T23:15:38Z</dcterms:modified>
</cp:coreProperties>
</file>